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1" r:id="rId7"/>
    <p:sldId id="258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4"/>
    <p:restoredTop sz="92585"/>
  </p:normalViewPr>
  <p:slideViewPr>
    <p:cSldViewPr>
      <p:cViewPr varScale="1">
        <p:scale>
          <a:sx n="118" d="100"/>
          <a:sy n="118" d="100"/>
        </p:scale>
        <p:origin x="23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7/6/20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0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54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47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38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59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9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Booker T. Washington - Fifty Cents and a Dream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urses.lumenlearning.com/ushistory2ay/chapter/jim-crow-and-african-american-life-2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job-search-application-hand-icon-580299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sz="5500" dirty="0"/>
              <a:t>Booker T. Washington:</a:t>
            </a:r>
            <a:br>
              <a:rPr lang="en-US" sz="5500" dirty="0"/>
            </a:br>
            <a:r>
              <a:rPr lang="en-US" sz="5500" dirty="0"/>
              <a:t>“Fifty Cents and a Dream”</a:t>
            </a:r>
            <a:endParaRPr lang="en-US" sz="5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Booker T. Washington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C6ABFB90-3B6E-9044-8D7E-CA9E8A1125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13364" y="2362199"/>
            <a:ext cx="3117272" cy="3814763"/>
          </a:xfrm>
        </p:spPr>
      </p:pic>
    </p:spTree>
    <p:extLst>
      <p:ext uri="{BB962C8B-B14F-4D97-AF65-F5344CB8AC3E}">
        <p14:creationId xmlns:p14="http://schemas.microsoft.com/office/powerpoint/2010/main" val="353221290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Simple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Human Resources </a:t>
            </a:r>
            <a:r>
              <a:rPr lang="en-US" dirty="0"/>
              <a:t>- people working to produce goods and services (farmers, builders, firefighter, doctors, painters) </a:t>
            </a:r>
          </a:p>
          <a:p>
            <a:r>
              <a:rPr lang="en-US" b="1" dirty="0"/>
              <a:t>Human Capital </a:t>
            </a:r>
            <a:r>
              <a:rPr lang="en-US" dirty="0"/>
              <a:t>- the health, education, experience, training, skills and values of people. Also known as human resources. </a:t>
            </a:r>
          </a:p>
          <a:p>
            <a:r>
              <a:rPr lang="en-US" b="1" dirty="0"/>
              <a:t>Capital Resources </a:t>
            </a:r>
            <a:r>
              <a:rPr lang="en-US" dirty="0"/>
              <a:t>- goods used to produce other goods and services (hammers, computers, trucks, lawn mowers, factory buildings, machines, tools) *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*Hint: An easy way to remember what a capital resource is to think of it as a cap-</a:t>
            </a:r>
            <a:r>
              <a:rPr lang="en-US" sz="2000" dirty="0" err="1"/>
              <a:t>i</a:t>
            </a:r>
            <a:r>
              <a:rPr lang="en-US" sz="2000" dirty="0"/>
              <a:t>-TOOL resource.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305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and Capital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2362200"/>
            <a:ext cx="4419600" cy="3779520"/>
          </a:xfrm>
        </p:spPr>
        <p:txBody>
          <a:bodyPr/>
          <a:lstStyle/>
          <a:p>
            <a:r>
              <a:rPr lang="en-US" dirty="0"/>
              <a:t>What is the human resource in the illustration doing? </a:t>
            </a:r>
          </a:p>
          <a:p>
            <a:r>
              <a:rPr lang="en-US" dirty="0"/>
              <a:t>What capital resources is he using? </a:t>
            </a:r>
          </a:p>
          <a:p>
            <a:r>
              <a:rPr lang="en-US" dirty="0"/>
              <a:t>What skills does a person need  to do this job? </a:t>
            </a:r>
          </a:p>
          <a:p>
            <a:r>
              <a:rPr lang="en-US" dirty="0"/>
              <a:t>Would this person need training or education to do this job?</a:t>
            </a:r>
          </a:p>
          <a:p>
            <a:r>
              <a:rPr lang="en-US" dirty="0"/>
              <a:t>What goods or services is he producing? </a:t>
            </a:r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76E9595-62AC-3845-8C62-31BA3DDA61E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1" y="2618763"/>
            <a:ext cx="3640278" cy="294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8671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job?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2971800"/>
            <a:ext cx="4419600" cy="3169920"/>
          </a:xfrm>
        </p:spPr>
        <p:txBody>
          <a:bodyPr/>
          <a:lstStyle/>
          <a:p>
            <a:r>
              <a:rPr lang="en-US" dirty="0"/>
              <a:t>Work usually done on order at an agreed-upon rate.  Also a paid position of regular employment.</a:t>
            </a:r>
          </a:p>
          <a:p>
            <a:endParaRPr lang="en-US" dirty="0"/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BF337FDC-6E81-5D4A-AB89-112BFF6682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381000" y="2779554"/>
            <a:ext cx="3616915" cy="255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71377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Booker T. Washington’s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79520"/>
          </a:xfrm>
        </p:spPr>
        <p:txBody>
          <a:bodyPr/>
          <a:lstStyle/>
          <a:p>
            <a:r>
              <a:rPr lang="en-US" sz="1600" b="1" dirty="0"/>
              <a:t>Book Carrier: </a:t>
            </a:r>
            <a:r>
              <a:rPr lang="en-US" sz="1600" dirty="0"/>
              <a:t>Carried the schoolbooks to school for his master’s daughter. (He was enslaved and did not get paid money for this job.) </a:t>
            </a:r>
          </a:p>
          <a:p>
            <a:r>
              <a:rPr lang="en-US" sz="1600" b="1" dirty="0"/>
              <a:t>Salt Furnace Worker: </a:t>
            </a:r>
            <a:r>
              <a:rPr lang="en-US" sz="1600" dirty="0"/>
              <a:t>Shoveled, packed, and hauled salt in a hot factory. (He joined his stepfather at this job.)</a:t>
            </a:r>
          </a:p>
          <a:p>
            <a:r>
              <a:rPr lang="en-US" sz="1600" b="1" dirty="0"/>
              <a:t>Coal Miner: </a:t>
            </a:r>
            <a:r>
              <a:rPr lang="en-US" sz="1600" dirty="0"/>
              <a:t>Went underground to dig coal. (This was a dangerous job for a man, yet he and his brothers worked hard mining coal to make money for the family.) </a:t>
            </a:r>
          </a:p>
          <a:p>
            <a:r>
              <a:rPr lang="en-US" sz="1600" b="1" dirty="0"/>
              <a:t>Dock Worker: </a:t>
            </a:r>
            <a:r>
              <a:rPr lang="en-US" sz="1600" dirty="0"/>
              <a:t>Hauled cargo off barges. (He used the money he earned from this job to help him get to Hampton, Virginia to go to school.) </a:t>
            </a:r>
          </a:p>
          <a:p>
            <a:r>
              <a:rPr lang="en-US" sz="1600" b="1" dirty="0"/>
              <a:t>School Janitor: </a:t>
            </a:r>
            <a:r>
              <a:rPr lang="en-US" sz="1600" dirty="0"/>
              <a:t>Cleaned classrooms, washed windows, and scrubbed floors. (This job helped him pay his school tuition.)</a:t>
            </a:r>
          </a:p>
          <a:p>
            <a:r>
              <a:rPr lang="en-US" sz="1600" b="1" dirty="0"/>
              <a:t>Teacher: </a:t>
            </a:r>
            <a:r>
              <a:rPr lang="en-US" sz="1600" dirty="0"/>
              <a:t>Taught students. (The money he earned was used to pay for his brothers’ tuition at Hampton Institute.)</a:t>
            </a:r>
          </a:p>
          <a:p>
            <a:r>
              <a:rPr lang="en-US" sz="1600" b="1" dirty="0"/>
              <a:t>Author: </a:t>
            </a:r>
            <a:r>
              <a:rPr lang="en-US" sz="1600" dirty="0"/>
              <a:t>Wrote books. (His autobiography “Up from Slavery” becomes a bestseller.)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79168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Booker T. Washington’s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sz="1400" b="1" dirty="0"/>
              <a:t>Book Carrier: </a:t>
            </a:r>
            <a:r>
              <a:rPr lang="en-US" sz="1400" dirty="0"/>
              <a:t>Carried the schoolbooks to school for his master’s daughter. (He was enslaved and did not get paid money for this job.) </a:t>
            </a:r>
            <a:r>
              <a:rPr lang="en-US" sz="1400" b="1" dirty="0"/>
              <a:t>[Skills required include: physical strength and trustworthiness]</a:t>
            </a:r>
          </a:p>
          <a:p>
            <a:r>
              <a:rPr lang="en-US" sz="1400" b="1" dirty="0"/>
              <a:t>Salt Furnace Worker: </a:t>
            </a:r>
            <a:r>
              <a:rPr lang="en-US" sz="1400" dirty="0"/>
              <a:t>Shoveled, packed, and hauled salt in a hot factory. (He joined his stepfather at this job.) </a:t>
            </a:r>
            <a:r>
              <a:rPr lang="en-US" sz="1400" b="1" dirty="0"/>
              <a:t>[Skills required include: physical strength, ability to use necessary tools and dependability]</a:t>
            </a:r>
          </a:p>
          <a:p>
            <a:r>
              <a:rPr lang="en-US" sz="1400" b="1" dirty="0"/>
              <a:t>Coal Miner: </a:t>
            </a:r>
            <a:r>
              <a:rPr lang="en-US" sz="1400" dirty="0"/>
              <a:t>Went underground to dig coal. (This was a dangerous job for a man, yet he and his brothers worked hard mining coal to make money for the family.) </a:t>
            </a:r>
            <a:r>
              <a:rPr lang="en-US" sz="1400" b="1" dirty="0"/>
              <a:t>[Skills required include: physical strength, ability to use mining tools, bravery and dependability]</a:t>
            </a:r>
          </a:p>
          <a:p>
            <a:r>
              <a:rPr lang="en-US" sz="1400" b="1" dirty="0"/>
              <a:t>Dock Worker: </a:t>
            </a:r>
            <a:r>
              <a:rPr lang="en-US" sz="1400" dirty="0"/>
              <a:t>Hauled cargo off barges. (He used the money he earned from this job to help him get to Hampton, Virginia to go to school.) </a:t>
            </a:r>
            <a:r>
              <a:rPr lang="en-US" sz="1400" b="1" dirty="0"/>
              <a:t>[Skills required include: physical strength, problem solving abilities and communication skills]</a:t>
            </a:r>
            <a:endParaRPr lang="en-US" sz="1400" dirty="0"/>
          </a:p>
          <a:p>
            <a:r>
              <a:rPr lang="en-US" sz="1400" b="1" dirty="0"/>
              <a:t>School Janitor: </a:t>
            </a:r>
            <a:r>
              <a:rPr lang="en-US" sz="1400" dirty="0"/>
              <a:t>Cleaned classrooms, washed windows, and scrubbed floors. (This job helped him pay his school tuition.) </a:t>
            </a:r>
            <a:r>
              <a:rPr lang="en-US" sz="1400" b="1" dirty="0"/>
              <a:t>[Skills required include: physical strength and ability to use cleaning supplies]</a:t>
            </a:r>
          </a:p>
          <a:p>
            <a:r>
              <a:rPr lang="en-US" sz="1400" b="1" dirty="0"/>
              <a:t>Teacher: </a:t>
            </a:r>
            <a:r>
              <a:rPr lang="en-US" sz="1400" dirty="0"/>
              <a:t>Taught students. (The money he earned was used to pay for his brothers’ tuition at Hampton Institute.) </a:t>
            </a:r>
            <a:r>
              <a:rPr lang="en-US" sz="1400" b="1" dirty="0"/>
              <a:t>[Skills required include: ability to read and write, communication skills and reliability]</a:t>
            </a:r>
          </a:p>
          <a:p>
            <a:r>
              <a:rPr lang="en-US" sz="1400" b="1" dirty="0"/>
              <a:t>Author: </a:t>
            </a:r>
            <a:r>
              <a:rPr lang="en-US" sz="1400"/>
              <a:t>Wrote books. </a:t>
            </a:r>
            <a:r>
              <a:rPr lang="en-US" sz="1400" dirty="0"/>
              <a:t>(His autobiography “Up from Slavery” becomes a bestseller.) </a:t>
            </a:r>
            <a:r>
              <a:rPr lang="en-US" sz="1400" b="1" dirty="0"/>
              <a:t>[Skills required include: ability to read and write, communication skills and creativity]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76650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675</Words>
  <Application>Microsoft Macintosh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Booker T. Washington: “Fifty Cents and a Dream”</vt:lpstr>
      <vt:lpstr>Booker T. Washington</vt:lpstr>
      <vt:lpstr>Calculating Simple Interest</vt:lpstr>
      <vt:lpstr>Human and Capital Resources</vt:lpstr>
      <vt:lpstr>What is a job?</vt:lpstr>
      <vt:lpstr>Booker T. Washington’s Jobs</vt:lpstr>
      <vt:lpstr>Booker T. Washington’s Jobs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Karen Harper</cp:lastModifiedBy>
  <cp:revision>265</cp:revision>
  <dcterms:created xsi:type="dcterms:W3CDTF">2012-09-11T15:07:18Z</dcterms:created>
  <dcterms:modified xsi:type="dcterms:W3CDTF">2020-07-06T16:05:04Z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