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642"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01156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824029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7" name="Google Shape;12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7651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3" name="Google Shape;13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709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9" name="Google Shape;13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41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7" name="Google Shape;14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965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SLIDES_API137215017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SLIDES_API137215017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5" name="Google Shape;155;SLIDES_API137215017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208471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4325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SLIDES_API37555732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SLIDES_API375557328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9" name="Google Shape;169;SLIDES_API375557328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747259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5" name="Google Shape;17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830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2" name="Google Shape;18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088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SLIDES_API148033454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SLIDES_API148033454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2" name="Google Shape;192;SLIDES_API1480334546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131745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68" name="Google Shape;6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504818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9" name="Google Shape;19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3761201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SLIDES_API63567738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SLIDES_API63567738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0" name="Google Shape;210;SLIDES_API63567738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2514316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6" name="Google Shape;216;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8141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SLIDES_API197103360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SLIDES_API197103360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5" name="Google Shape;225;SLIDES_API197103360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3635744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3" name="Google Shape;23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8568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2" name="Google Shape;24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4412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8" name="Google Shape;24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8540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4" name="Google Shape;25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574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0" name="Google Shape;26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76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6" name="Google Shape;26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36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75" name="Google Shape;7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185894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2" name="Google Shape;27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5471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8" name="Google Shape;27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550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4" name="Google Shape;28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068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0" name="Google Shape;29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5141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6" name="Google Shape;29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0118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2" name="Google Shape;30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7189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8" name="Google Shape;30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985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4" name="Google Shape;31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0978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1" name="Google Shape;32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131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6875c62ca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6875c62ca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8" name="Google Shape;328;g86875c62ca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388100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775223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5" name="Google Shape;33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8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SLIDES_API165306601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SLIDES_API1653066017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2" name="Google Shape;342;SLIDES_API1653066017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1879974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8" name="Google Shape;34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2437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SLIDES_API5918721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SLIDES_API5918721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6" name="Google Shape;356;SLIDES_API5918721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2894284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2" name="Google Shape;362;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5788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SLIDES_API122214509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SLIDES_API122214509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1" name="Google Shape;371;SLIDES_API122214509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337294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7" name="Google Shape;37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6434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3" name="Google Shape;38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4012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0" name="Google Shape;390;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7023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8" name="Google Shape;398;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9522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9" name="Google Shape;8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8216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SLIDES_API96199904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SLIDES_API96199904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5" name="Google Shape;405;SLIDES_API96199904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4196868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2" name="Google Shape;412;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extLst>
      <p:ext uri="{BB962C8B-B14F-4D97-AF65-F5344CB8AC3E}">
        <p14:creationId xmlns:p14="http://schemas.microsoft.com/office/powerpoint/2010/main" val="1874400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0" name="Google Shape;42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4865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7" name="Google Shape;427;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3765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SLIDES_API206300308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SLIDES_API206300308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9" name="Google Shape;439;SLIDES_API206300308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extLst>
      <p:ext uri="{BB962C8B-B14F-4D97-AF65-F5344CB8AC3E}">
        <p14:creationId xmlns:p14="http://schemas.microsoft.com/office/powerpoint/2010/main" val="1439714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46" name="Google Shape;446;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extLst>
      <p:ext uri="{BB962C8B-B14F-4D97-AF65-F5344CB8AC3E}">
        <p14:creationId xmlns:p14="http://schemas.microsoft.com/office/powerpoint/2010/main" val="3593838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SLIDES_API7753008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SLIDES_API7753008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4" name="Google Shape;454;SLIDES_API7753008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2634173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SLIDES_API104687187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SLIDES_API104687187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1" name="Google Shape;461;SLIDES_API104687187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extLst>
      <p:ext uri="{BB962C8B-B14F-4D97-AF65-F5344CB8AC3E}">
        <p14:creationId xmlns:p14="http://schemas.microsoft.com/office/powerpoint/2010/main" val="1081609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7" name="Google Shape;46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017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4" name="Google Shape;47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5894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SLIDES_API87982465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SLIDES_API87982465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9" name="Google Shape;99;SLIDES_API87982465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1465384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7" name="Google Shape;10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7179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4" name="Google Shape;11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381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0" name="Google Shape;12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4780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286150221"/>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491159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742414"/>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1672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2377440"/>
            <a:ext cx="8229600" cy="3779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661164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4379677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770285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59997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95724456"/>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85973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2700944"/>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62351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05540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hf sldNum="0" hdr="0" ftr="0" dt="0"/>
  <p:txStyles>
    <p:titleStyle>
      <a:lvl1pPr algn="ctr" rtl="0" eaLnBrk="1" fontAlgn="base" hangingPunct="1">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eaLnBrk="1" fontAlgn="base" hangingPunct="1">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eaLnBrk="1" fontAlgn="base" hangingPunct="1">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eaLnBrk="1" fontAlgn="base" hangingPunct="1">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eaLnBrk="1" fontAlgn="base" hangingPunct="1">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eaLnBrk="1" fontAlgn="base" hangingPunct="1">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kruggejb@jm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www.rif.org/literacy-central/book/curious-george-takes-job"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http://www.houghtonmifflinbooks.com/features/cgsite/complete_adv_lp.s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www.houghtonmifflinbooks.com/features/cgsite/complete_adv_lp.shtml"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hyperlink" Target="https://www.kidseconposters.com/"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onsumerfinance.gov/consumer-tools/money-as-you-grow/bookshelf/"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hyperlink" Target="https://pueblo.gpo.gov/CFPBLibs/CFPBLibsPubs.php?NavCode=XA&amp;CatID=3&amp;PHPSESSID=gb4iuua64h8qupp4lg3ocggii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hyperlink" Target="https://pbskids.org/curiousgeorge/printables/maple.html"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hyperlink" Target="https://www.youtube.com/watch?v=FyyWMQAYzS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69.jp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a:stretch/>
        </p:blipFill>
        <p:spPr>
          <a:xfrm rot="1743226">
            <a:off x="6855464" y="4561523"/>
            <a:ext cx="1947858" cy="1922568"/>
          </a:xfrm>
          <a:prstGeom prst="rect">
            <a:avLst/>
          </a:prstGeom>
          <a:noFill/>
          <a:ln>
            <a:noFill/>
          </a:ln>
        </p:spPr>
      </p:pic>
      <p:pic>
        <p:nvPicPr>
          <p:cNvPr id="61" name="Google Shape;61;p14" descr="Curious George (TV Series 2006–2015) - IMDb"/>
          <p:cNvPicPr preferRelativeResize="0"/>
          <p:nvPr/>
        </p:nvPicPr>
        <p:blipFill rotWithShape="1">
          <a:blip r:embed="rId4">
            <a:alphaModFix/>
          </a:blip>
          <a:srcRect/>
          <a:stretch/>
        </p:blipFill>
        <p:spPr>
          <a:xfrm rot="-1538090">
            <a:off x="379950" y="4561215"/>
            <a:ext cx="1398209" cy="2074517"/>
          </a:xfrm>
          <a:prstGeom prst="rect">
            <a:avLst/>
          </a:prstGeom>
          <a:noFill/>
          <a:ln>
            <a:noFill/>
          </a:ln>
        </p:spPr>
      </p:pic>
      <p:pic>
        <p:nvPicPr>
          <p:cNvPr id="62" name="Google Shape;62;p14"/>
          <p:cNvPicPr preferRelativeResize="0"/>
          <p:nvPr/>
        </p:nvPicPr>
        <p:blipFill rotWithShape="1">
          <a:blip r:embed="rId5">
            <a:alphaModFix/>
          </a:blip>
          <a:srcRect/>
          <a:stretch/>
        </p:blipFill>
        <p:spPr>
          <a:xfrm rot="1159278">
            <a:off x="237257" y="1195557"/>
            <a:ext cx="1683586" cy="1682736"/>
          </a:xfrm>
          <a:prstGeom prst="rect">
            <a:avLst/>
          </a:prstGeom>
          <a:noFill/>
          <a:ln>
            <a:noFill/>
          </a:ln>
        </p:spPr>
      </p:pic>
      <p:pic>
        <p:nvPicPr>
          <p:cNvPr id="63" name="Google Shape;63;p14"/>
          <p:cNvPicPr preferRelativeResize="0"/>
          <p:nvPr/>
        </p:nvPicPr>
        <p:blipFill rotWithShape="1">
          <a:blip r:embed="rId6">
            <a:alphaModFix/>
          </a:blip>
          <a:srcRect/>
          <a:stretch/>
        </p:blipFill>
        <p:spPr>
          <a:xfrm rot="-848620">
            <a:off x="6977359" y="1320353"/>
            <a:ext cx="1949423" cy="2019645"/>
          </a:xfrm>
          <a:prstGeom prst="rect">
            <a:avLst/>
          </a:prstGeom>
          <a:noFill/>
          <a:ln>
            <a:noFill/>
          </a:ln>
        </p:spPr>
      </p:pic>
      <p:sp>
        <p:nvSpPr>
          <p:cNvPr id="64" name="Google Shape;64;p14"/>
          <p:cNvSpPr txBox="1">
            <a:spLocks noGrp="1"/>
          </p:cNvSpPr>
          <p:nvPr>
            <p:ph type="ctrTitle"/>
          </p:nvPr>
        </p:nvSpPr>
        <p:spPr>
          <a:xfrm>
            <a:off x="1384925" y="1860425"/>
            <a:ext cx="6152400" cy="378570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t/>
            </a:r>
            <a:br>
              <a:rPr lang="en-US" sz="5400"/>
            </a:br>
            <a:r>
              <a:rPr lang="en-US" sz="5400"/>
              <a:t>Monkey Business: </a:t>
            </a:r>
            <a:r>
              <a:rPr lang="en-US" sz="5400" b="1"/>
              <a:t/>
            </a:r>
            <a:br>
              <a:rPr lang="en-US" sz="5400" b="1"/>
            </a:br>
            <a:r>
              <a:rPr lang="en-US" sz="3959">
                <a:solidFill>
                  <a:schemeClr val="dk1"/>
                </a:solidFill>
              </a:rPr>
              <a:t>Using Curious George to Teach Personal Finance</a:t>
            </a:r>
            <a:r>
              <a:rPr lang="en-US" sz="3959"/>
              <a:t/>
            </a:r>
            <a:br>
              <a:rPr lang="en-US" sz="3959"/>
            </a:br>
            <a:r>
              <a:rPr lang="en-US" sz="1979" i="1">
                <a:solidFill>
                  <a:schemeClr val="dk1"/>
                </a:solidFill>
                <a:latin typeface="Calibri"/>
                <a:ea typeface="Calibri"/>
                <a:cs typeface="Calibri"/>
                <a:sym typeface="Calibri"/>
              </a:rPr>
              <a:t>Presented by John Kruggel</a:t>
            </a:r>
            <a:br>
              <a:rPr lang="en-US" sz="1979" i="1">
                <a:solidFill>
                  <a:schemeClr val="dk1"/>
                </a:solidFill>
                <a:latin typeface="Calibri"/>
                <a:ea typeface="Calibri"/>
                <a:cs typeface="Calibri"/>
                <a:sym typeface="Calibri"/>
              </a:rPr>
            </a:br>
            <a:r>
              <a:rPr lang="en-US" sz="1979" i="1">
                <a:solidFill>
                  <a:schemeClr val="dk1"/>
                </a:solidFill>
                <a:latin typeface="Calibri"/>
                <a:ea typeface="Calibri"/>
                <a:cs typeface="Calibri"/>
                <a:sym typeface="Calibri"/>
              </a:rPr>
              <a:t>James Madison University Center for Economic Education</a:t>
            </a:r>
            <a:r>
              <a:rPr lang="en-US" sz="1440"/>
              <a:t/>
            </a:r>
            <a:br>
              <a:rPr lang="en-US" sz="1440"/>
            </a:br>
            <a:r>
              <a:rPr lang="en-US" sz="1979">
                <a:solidFill>
                  <a:schemeClr val="dk1"/>
                </a:solidFill>
                <a:latin typeface="Calibri"/>
                <a:ea typeface="Calibri"/>
                <a:cs typeface="Calibri"/>
                <a:sym typeface="Calibri"/>
              </a:rPr>
              <a:t>August 4, 2020</a:t>
            </a:r>
            <a:r>
              <a:rPr lang="en-US" sz="1440">
                <a:solidFill>
                  <a:schemeClr val="dk1"/>
                </a:solidFill>
                <a:latin typeface="Calibri"/>
                <a:ea typeface="Calibri"/>
                <a:cs typeface="Calibri"/>
                <a:sym typeface="Calibri"/>
              </a:rPr>
              <a:t/>
            </a:r>
            <a:br>
              <a:rPr lang="en-US" sz="1440">
                <a:solidFill>
                  <a:schemeClr val="dk1"/>
                </a:solidFill>
                <a:latin typeface="Calibri"/>
                <a:ea typeface="Calibri"/>
                <a:cs typeface="Calibri"/>
                <a:sym typeface="Calibri"/>
              </a:rPr>
            </a:br>
            <a:r>
              <a:rPr lang="en-US" sz="1979" u="sng">
                <a:solidFill>
                  <a:schemeClr val="hlink"/>
                </a:solidFill>
                <a:hlinkClick r:id="rId7"/>
              </a:rPr>
              <a:t>kruggejb@jmu.edu</a:t>
            </a:r>
            <a:endParaRPr sz="1979">
              <a:solidFill>
                <a:schemeClr val="dk1"/>
              </a:solidFill>
            </a:endParaRPr>
          </a:p>
          <a:p>
            <a:pPr marL="0" lvl="0" indent="0" algn="ctr" rtl="0">
              <a:lnSpc>
                <a:spcPct val="105555"/>
              </a:lnSpc>
              <a:spcBef>
                <a:spcPts val="0"/>
              </a:spcBef>
              <a:spcAft>
                <a:spcPts val="0"/>
              </a:spcAft>
              <a:buNone/>
            </a:pPr>
            <a:r>
              <a:rPr lang="en-US" sz="1979">
                <a:solidFill>
                  <a:schemeClr val="dk1"/>
                </a:solidFill>
                <a:latin typeface="Calibri"/>
                <a:ea typeface="Calibri"/>
                <a:cs typeface="Calibri"/>
                <a:sym typeface="Calibri"/>
              </a:rPr>
              <a:t/>
            </a:r>
            <a:br>
              <a:rPr lang="en-US" sz="1979">
                <a:solidFill>
                  <a:schemeClr val="dk1"/>
                </a:solidFill>
                <a:latin typeface="Calibri"/>
                <a:ea typeface="Calibri"/>
                <a:cs typeface="Calibri"/>
                <a:sym typeface="Calibri"/>
              </a:rPr>
            </a:br>
            <a:endParaRPr sz="1979">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Essential Content</a:t>
            </a:r>
            <a:endParaRPr/>
          </a:p>
        </p:txBody>
      </p:sp>
      <p:sp>
        <p:nvSpPr>
          <p:cNvPr id="130" name="Google Shape;130;p23"/>
          <p:cNvSpPr txBox="1">
            <a:spLocks noGrp="1"/>
          </p:cNvSpPr>
          <p:nvPr>
            <p:ph type="body" idx="1"/>
          </p:nvPr>
        </p:nvSpPr>
        <p:spPr>
          <a:xfrm>
            <a:off x="266700" y="1905000"/>
            <a:ext cx="8610600" cy="4419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8BAF00"/>
              </a:buClr>
              <a:buSzPts val="3200"/>
              <a:buChar char="•"/>
            </a:pPr>
            <a:r>
              <a:rPr lang="en-US" sz="3200" b="1" dirty="0" smtClean="0"/>
              <a:t>P.A.C.E.D. </a:t>
            </a:r>
            <a:r>
              <a:rPr lang="en-US" sz="3200" b="1" dirty="0"/>
              <a:t>Decision Making Model</a:t>
            </a:r>
            <a:endParaRPr dirty="0"/>
          </a:p>
          <a:p>
            <a:pPr marL="342900" lvl="0" indent="-342900" algn="l" rtl="0">
              <a:spcBef>
                <a:spcPts val="600"/>
              </a:spcBef>
              <a:spcAft>
                <a:spcPts val="0"/>
              </a:spcAft>
              <a:buClr>
                <a:srgbClr val="8BAF00"/>
              </a:buClr>
              <a:buSzPts val="3200"/>
              <a:buChar char="•"/>
            </a:pPr>
            <a:r>
              <a:rPr lang="en-US" sz="3200" b="1" dirty="0"/>
              <a:t>Goods and Services</a:t>
            </a:r>
            <a:endParaRPr dirty="0"/>
          </a:p>
          <a:p>
            <a:pPr marL="342900" lvl="0" indent="-342900" algn="l" rtl="0">
              <a:spcBef>
                <a:spcPts val="600"/>
              </a:spcBef>
              <a:spcAft>
                <a:spcPts val="0"/>
              </a:spcAft>
              <a:buClr>
                <a:srgbClr val="8BAF00"/>
              </a:buClr>
              <a:buSzPts val="3200"/>
              <a:buChar char="•"/>
            </a:pPr>
            <a:r>
              <a:rPr lang="en-US" sz="3200" b="1" dirty="0"/>
              <a:t>Scarcity</a:t>
            </a:r>
            <a:endParaRPr dirty="0"/>
          </a:p>
          <a:p>
            <a:pPr marL="342900" lvl="0" indent="-342900" algn="l" rtl="0">
              <a:spcBef>
                <a:spcPts val="600"/>
              </a:spcBef>
              <a:spcAft>
                <a:spcPts val="0"/>
              </a:spcAft>
              <a:buClr>
                <a:srgbClr val="8BAF00"/>
              </a:buClr>
              <a:buSzPts val="3200"/>
              <a:buChar char="•"/>
            </a:pPr>
            <a:r>
              <a:rPr lang="en-US" sz="3200" b="1" dirty="0"/>
              <a:t>Opportunity Cost/Trade-offs</a:t>
            </a:r>
            <a:endParaRPr dirty="0"/>
          </a:p>
          <a:p>
            <a:pPr marL="342900" lvl="0" indent="-342900" algn="l" rtl="0">
              <a:spcBef>
                <a:spcPts val="600"/>
              </a:spcBef>
              <a:spcAft>
                <a:spcPts val="0"/>
              </a:spcAft>
              <a:buClr>
                <a:srgbClr val="8BAF00"/>
              </a:buClr>
              <a:buSzPts val="3200"/>
              <a:buChar char="•"/>
            </a:pPr>
            <a:r>
              <a:rPr lang="en-US" sz="3200" b="1" dirty="0"/>
              <a:t>Saving</a:t>
            </a:r>
            <a:endParaRPr dirty="0"/>
          </a:p>
          <a:p>
            <a:pPr marL="342900" lvl="0" indent="-342900" algn="l" rtl="0">
              <a:spcBef>
                <a:spcPts val="600"/>
              </a:spcBef>
              <a:spcAft>
                <a:spcPts val="0"/>
              </a:spcAft>
              <a:buClr>
                <a:srgbClr val="8BAF00"/>
              </a:buClr>
              <a:buSzPts val="3200"/>
              <a:buChar char="•"/>
            </a:pPr>
            <a:r>
              <a:rPr lang="en-US" sz="3200" b="1" dirty="0"/>
              <a:t>Earning Income</a:t>
            </a:r>
            <a:endParaRPr dirty="0"/>
          </a:p>
          <a:p>
            <a:pPr marL="342900" lvl="0" indent="-342900" algn="l" rtl="0">
              <a:spcBef>
                <a:spcPts val="600"/>
              </a:spcBef>
              <a:spcAft>
                <a:spcPts val="0"/>
              </a:spcAft>
              <a:buClr>
                <a:srgbClr val="8BAF00"/>
              </a:buClr>
              <a:buSzPts val="3200"/>
              <a:buChar char="•"/>
            </a:pPr>
            <a:r>
              <a:rPr lang="en-US" sz="3200" b="1" dirty="0"/>
              <a:t>Factors of production</a:t>
            </a:r>
            <a:endParaRPr dirty="0"/>
          </a:p>
          <a:p>
            <a:pPr marL="342900" lvl="0" indent="-342900" algn="l" rtl="0">
              <a:spcBef>
                <a:spcPts val="600"/>
              </a:spcBef>
              <a:spcAft>
                <a:spcPts val="0"/>
              </a:spcAft>
              <a:buClr>
                <a:srgbClr val="8BAF00"/>
              </a:buClr>
              <a:buSzPts val="3200"/>
              <a:buChar char="•"/>
            </a:pPr>
            <a:r>
              <a:rPr lang="en-US" sz="3200" b="1" dirty="0"/>
              <a:t>Specialization and Interdependence</a:t>
            </a:r>
            <a:endParaRP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t>Key Terms</a:t>
            </a:r>
            <a:endParaRPr/>
          </a:p>
        </p:txBody>
      </p:sp>
      <p:sp>
        <p:nvSpPr>
          <p:cNvPr id="136" name="Google Shape;136;p24"/>
          <p:cNvSpPr txBox="1">
            <a:spLocks noGrp="1"/>
          </p:cNvSpPr>
          <p:nvPr>
            <p:ph type="body" idx="1"/>
          </p:nvPr>
        </p:nvSpPr>
        <p:spPr>
          <a:xfrm>
            <a:off x="228600" y="1143000"/>
            <a:ext cx="8763000" cy="5410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8BAF00"/>
              </a:buClr>
              <a:buSzPts val="2400"/>
              <a:buChar char="•"/>
            </a:pPr>
            <a:r>
              <a:rPr lang="en-US" sz="2400" b="1"/>
              <a:t>Goods: </a:t>
            </a:r>
            <a:r>
              <a:rPr lang="en-US" sz="2400"/>
              <a:t>objects people want that they can touch or hold.</a:t>
            </a:r>
            <a:endParaRPr sz="2400" b="1"/>
          </a:p>
          <a:p>
            <a:pPr marL="342900" lvl="0" indent="-342900" algn="l" rtl="0">
              <a:spcBef>
                <a:spcPts val="600"/>
              </a:spcBef>
              <a:spcAft>
                <a:spcPts val="0"/>
              </a:spcAft>
              <a:buClr>
                <a:srgbClr val="8BAF00"/>
              </a:buClr>
              <a:buSzPts val="2400"/>
              <a:buChar char="•"/>
            </a:pPr>
            <a:r>
              <a:rPr lang="en-US" sz="2400" b="1"/>
              <a:t>Services: </a:t>
            </a:r>
            <a:r>
              <a:rPr lang="en-US" sz="2400"/>
              <a:t>an action that a person does for someone else.</a:t>
            </a:r>
            <a:endParaRPr sz="2400" b="1"/>
          </a:p>
          <a:p>
            <a:pPr marL="342900" lvl="0" indent="-342900" algn="l" rtl="0">
              <a:spcBef>
                <a:spcPts val="600"/>
              </a:spcBef>
              <a:spcAft>
                <a:spcPts val="0"/>
              </a:spcAft>
              <a:buClr>
                <a:srgbClr val="8BAF00"/>
              </a:buClr>
              <a:buSzPts val="2400"/>
              <a:buChar char="•"/>
            </a:pPr>
            <a:r>
              <a:rPr lang="en-US" sz="2400" b="1"/>
              <a:t>Savings Goal: </a:t>
            </a:r>
            <a:r>
              <a:rPr lang="en-US" sz="2400"/>
              <a:t>a good or service you want to buy in the future.</a:t>
            </a:r>
            <a:endParaRPr sz="2400" b="1"/>
          </a:p>
          <a:p>
            <a:pPr marL="342900" lvl="0" indent="-342900" algn="l" rtl="0">
              <a:spcBef>
                <a:spcPts val="600"/>
              </a:spcBef>
              <a:spcAft>
                <a:spcPts val="0"/>
              </a:spcAft>
              <a:buClr>
                <a:srgbClr val="8BAF00"/>
              </a:buClr>
              <a:buSzPts val="2400"/>
              <a:buChar char="•"/>
            </a:pPr>
            <a:r>
              <a:rPr lang="en-US" sz="2400" b="1"/>
              <a:t>Income:</a:t>
            </a:r>
            <a:r>
              <a:rPr lang="en-US" sz="2400"/>
              <a:t> payment people earn for the work they do.</a:t>
            </a:r>
            <a:endParaRPr sz="2400" b="1"/>
          </a:p>
          <a:p>
            <a:pPr marL="342900" lvl="0" indent="-342900" algn="l" rtl="0">
              <a:spcBef>
                <a:spcPts val="600"/>
              </a:spcBef>
              <a:spcAft>
                <a:spcPts val="0"/>
              </a:spcAft>
              <a:buClr>
                <a:srgbClr val="8BAF00"/>
              </a:buClr>
              <a:buSzPts val="2400"/>
              <a:buChar char="•"/>
            </a:pPr>
            <a:r>
              <a:rPr lang="en-US" sz="2400" b="1"/>
              <a:t>Scarcity:</a:t>
            </a:r>
            <a:r>
              <a:rPr lang="en-US" sz="2400"/>
              <a:t> economic condition of not being able to have all of the goods and services you want.</a:t>
            </a:r>
            <a:endParaRPr sz="2400" b="1"/>
          </a:p>
          <a:p>
            <a:pPr marL="342900" lvl="0" indent="-342900" algn="l" rtl="0">
              <a:spcBef>
                <a:spcPts val="600"/>
              </a:spcBef>
              <a:spcAft>
                <a:spcPts val="0"/>
              </a:spcAft>
              <a:buClr>
                <a:srgbClr val="8BAF00"/>
              </a:buClr>
              <a:buSzPts val="2400"/>
              <a:buChar char="•"/>
            </a:pPr>
            <a:r>
              <a:rPr lang="en-US" sz="2400" b="1"/>
              <a:t>Factors of Production:</a:t>
            </a:r>
            <a:r>
              <a:rPr lang="en-US" sz="2400"/>
              <a:t> human, natural, and capital resources used to produce goods and services.</a:t>
            </a:r>
            <a:endParaRPr sz="2400" b="1"/>
          </a:p>
          <a:p>
            <a:pPr marL="342900" lvl="0" indent="-342900" algn="l" rtl="0">
              <a:spcBef>
                <a:spcPts val="600"/>
              </a:spcBef>
              <a:spcAft>
                <a:spcPts val="0"/>
              </a:spcAft>
              <a:buClr>
                <a:srgbClr val="8BAF00"/>
              </a:buClr>
              <a:buSzPts val="2400"/>
              <a:buChar char="•"/>
            </a:pPr>
            <a:r>
              <a:rPr lang="en-US" sz="2400" b="1"/>
              <a:t>Specialization: </a:t>
            </a:r>
            <a:r>
              <a:rPr lang="en-US" sz="2400"/>
              <a:t>when producers make only one type of good or provide only one type of service.</a:t>
            </a:r>
            <a:endParaRPr sz="2400" b="1"/>
          </a:p>
          <a:p>
            <a:pPr marL="342900" lvl="0" indent="-342900" algn="l" rtl="0">
              <a:spcBef>
                <a:spcPts val="600"/>
              </a:spcBef>
              <a:spcAft>
                <a:spcPts val="0"/>
              </a:spcAft>
              <a:buClr>
                <a:srgbClr val="8BAF00"/>
              </a:buClr>
              <a:buSzPts val="2400"/>
              <a:buChar char="•"/>
            </a:pPr>
            <a:r>
              <a:rPr lang="en-US" sz="2400" b="1"/>
              <a:t>Interdependence: </a:t>
            </a:r>
            <a:r>
              <a:rPr lang="en-US" sz="2400"/>
              <a:t>when producers begin to specialize, they rely on other producers to help create goods and services they do not make for themselves.</a:t>
            </a:r>
            <a:endParaRPr sz="2400" b="1"/>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0" y="914400"/>
            <a:ext cx="9144000" cy="1143000"/>
          </a:xfrm>
          <a:prstGeom prst="rect">
            <a:avLst/>
          </a:prstGeom>
          <a:noFill/>
          <a:ln>
            <a:noFill/>
          </a:ln>
        </p:spPr>
        <p:txBody>
          <a:bodyPr spcFirstLastPara="1" wrap="square" lIns="91425" tIns="45700" rIns="91425" bIns="45700" anchor="ctr" anchorCtr="0">
            <a:noAutofit/>
          </a:bodyPr>
          <a:lstStyle/>
          <a:p>
            <a:pPr marL="0" lvl="0" indent="0" algn="ctr" rtl="0">
              <a:lnSpc>
                <a:spcPct val="95000"/>
              </a:lnSpc>
              <a:spcBef>
                <a:spcPts val="0"/>
              </a:spcBef>
              <a:spcAft>
                <a:spcPts val="0"/>
              </a:spcAft>
              <a:buNone/>
            </a:pPr>
            <a:r>
              <a:rPr lang="en-US" sz="6000" i="1"/>
              <a:t>Curious George Takes a Job:</a:t>
            </a:r>
            <a:endParaRPr/>
          </a:p>
        </p:txBody>
      </p:sp>
      <p:pic>
        <p:nvPicPr>
          <p:cNvPr id="142" name="Google Shape;142;p25" descr="Curious George Takes a Job: Rey, H. A.: 0046442186490: Amazon.com ..."/>
          <p:cNvPicPr preferRelativeResize="0">
            <a:picLocks noGrp="1"/>
          </p:cNvPicPr>
          <p:nvPr>
            <p:ph type="body" idx="1"/>
          </p:nvPr>
        </p:nvPicPr>
        <p:blipFill rotWithShape="1">
          <a:blip r:embed="rId3">
            <a:alphaModFix/>
          </a:blip>
          <a:srcRect/>
          <a:stretch/>
        </p:blipFill>
        <p:spPr>
          <a:xfrm>
            <a:off x="381000" y="2057400"/>
            <a:ext cx="2476500" cy="3038475"/>
          </a:xfrm>
          <a:prstGeom prst="rect">
            <a:avLst/>
          </a:prstGeom>
          <a:noFill/>
          <a:ln>
            <a:noFill/>
          </a:ln>
        </p:spPr>
      </p:pic>
      <p:pic>
        <p:nvPicPr>
          <p:cNvPr id="143" name="Google Shape;143;p25"/>
          <p:cNvPicPr preferRelativeResize="0"/>
          <p:nvPr/>
        </p:nvPicPr>
        <p:blipFill rotWithShape="1">
          <a:blip r:embed="rId4">
            <a:alphaModFix/>
          </a:blip>
          <a:srcRect/>
          <a:stretch/>
        </p:blipFill>
        <p:spPr>
          <a:xfrm>
            <a:off x="5867400" y="2726340"/>
            <a:ext cx="3276600" cy="36576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4" name="Google Shape;144;p25"/>
          <p:cNvPicPr preferRelativeResize="0"/>
          <p:nvPr/>
        </p:nvPicPr>
        <p:blipFill rotWithShape="1">
          <a:blip r:embed="rId5">
            <a:alphaModFix/>
          </a:blip>
          <a:srcRect/>
          <a:stretch/>
        </p:blipFill>
        <p:spPr>
          <a:xfrm rot="-635870">
            <a:off x="2723721" y="2510618"/>
            <a:ext cx="3188556" cy="408904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body" idx="1"/>
          </p:nvPr>
        </p:nvSpPr>
        <p:spPr>
          <a:xfrm>
            <a:off x="482600" y="3017045"/>
            <a:ext cx="8229600" cy="35671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hlink"/>
              </a:buClr>
              <a:buSzPts val="2800"/>
              <a:buChar char="•"/>
            </a:pPr>
            <a:r>
              <a:rPr lang="en-US" u="sng">
                <a:solidFill>
                  <a:schemeClr val="hlink"/>
                </a:solidFill>
                <a:hlinkClick r:id="rId3"/>
              </a:rPr>
              <a:t>https://www.rif.org/literacy-central/book/curious-george-takes-job</a:t>
            </a:r>
            <a:endParaRPr/>
          </a:p>
          <a:p>
            <a:pPr marL="342900" lvl="0" indent="-165100" algn="l" rtl="0">
              <a:spcBef>
                <a:spcPts val="1800"/>
              </a:spcBef>
              <a:spcAft>
                <a:spcPts val="0"/>
              </a:spcAft>
              <a:buClr>
                <a:schemeClr val="dk1"/>
              </a:buClr>
              <a:buSzPts val="2800"/>
              <a:buNone/>
            </a:pPr>
            <a:endParaRPr/>
          </a:p>
        </p:txBody>
      </p:sp>
      <p:pic>
        <p:nvPicPr>
          <p:cNvPr id="150" name="Google Shape;150;p26"/>
          <p:cNvPicPr preferRelativeResize="0"/>
          <p:nvPr/>
        </p:nvPicPr>
        <p:blipFill rotWithShape="1">
          <a:blip r:embed="rId4">
            <a:alphaModFix/>
          </a:blip>
          <a:srcRect/>
          <a:stretch/>
        </p:blipFill>
        <p:spPr>
          <a:xfrm>
            <a:off x="2997200" y="1173957"/>
            <a:ext cx="3200400" cy="1843088"/>
          </a:xfrm>
          <a:prstGeom prst="rect">
            <a:avLst/>
          </a:prstGeom>
          <a:noFill/>
          <a:ln>
            <a:noFill/>
          </a:ln>
        </p:spPr>
      </p:pic>
      <p:pic>
        <p:nvPicPr>
          <p:cNvPr id="151" name="Google Shape;151;p26"/>
          <p:cNvPicPr preferRelativeResize="0"/>
          <p:nvPr/>
        </p:nvPicPr>
        <p:blipFill rotWithShape="1">
          <a:blip r:embed="rId5">
            <a:alphaModFix/>
          </a:blip>
          <a:srcRect/>
          <a:stretch/>
        </p:blipFill>
        <p:spPr>
          <a:xfrm>
            <a:off x="7250454" y="981303"/>
            <a:ext cx="1761897" cy="1761897"/>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58" name="Google Shape;158;p2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457200" y="1085216"/>
            <a:ext cx="838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800" dirty="0"/>
              <a:t>Lessons &amp; Activities from the Publisher</a:t>
            </a:r>
            <a:endParaRPr sz="4800" dirty="0"/>
          </a:p>
        </p:txBody>
      </p:sp>
      <p:pic>
        <p:nvPicPr>
          <p:cNvPr id="164" name="Google Shape;164;p28"/>
          <p:cNvPicPr preferRelativeResize="0">
            <a:picLocks noGrp="1"/>
          </p:cNvPicPr>
          <p:nvPr>
            <p:ph type="body" idx="1"/>
          </p:nvPr>
        </p:nvPicPr>
        <p:blipFill rotWithShape="1">
          <a:blip r:embed="rId3">
            <a:alphaModFix/>
          </a:blip>
          <a:srcRect/>
          <a:stretch/>
        </p:blipFill>
        <p:spPr>
          <a:xfrm>
            <a:off x="1008288" y="2286000"/>
            <a:ext cx="7127424" cy="3778250"/>
          </a:xfrm>
          <a:prstGeom prst="rect">
            <a:avLst/>
          </a:prstGeom>
          <a:noFill/>
          <a:ln>
            <a:noFill/>
          </a:ln>
        </p:spPr>
      </p:pic>
      <p:sp>
        <p:nvSpPr>
          <p:cNvPr id="165" name="Google Shape;165;p28"/>
          <p:cNvSpPr/>
          <p:nvPr/>
        </p:nvSpPr>
        <p:spPr>
          <a:xfrm>
            <a:off x="38100" y="6122034"/>
            <a:ext cx="8991600" cy="341632"/>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chemeClr val="dk1"/>
              </a:buClr>
              <a:buSzPts val="1800"/>
              <a:buFont typeface="Arial"/>
              <a:buChar char="•"/>
            </a:pPr>
            <a:r>
              <a:rPr lang="en-US" sz="1800" b="1" u="sng">
                <a:solidFill>
                  <a:schemeClr val="hlink"/>
                </a:solidFill>
                <a:latin typeface="Arial"/>
                <a:ea typeface="Arial"/>
                <a:cs typeface="Arial"/>
                <a:sym typeface="Arial"/>
                <a:hlinkClick r:id="rId4"/>
              </a:rPr>
              <a:t>http://www.houghtonmifflinbooks.com/features/cgsite/complete_adv_lp.shtml</a:t>
            </a:r>
            <a:endParaRPr sz="1800" b="1">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72" name="Google Shape;172;p2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0" y="696473"/>
            <a:ext cx="9144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58333"/>
              </a:lnSpc>
              <a:spcBef>
                <a:spcPts val="0"/>
              </a:spcBef>
              <a:spcAft>
                <a:spcPts val="0"/>
              </a:spcAft>
              <a:buNone/>
            </a:pPr>
            <a:r>
              <a:rPr lang="en-US" sz="3600" dirty="0"/>
              <a:t>Sample Activity from Houghton Mifflin Books</a:t>
            </a:r>
            <a:endParaRPr dirty="0"/>
          </a:p>
        </p:txBody>
      </p:sp>
      <p:sp>
        <p:nvSpPr>
          <p:cNvPr id="178" name="Google Shape;178;p30"/>
          <p:cNvSpPr txBox="1">
            <a:spLocks noGrp="1"/>
          </p:cNvSpPr>
          <p:nvPr>
            <p:ph type="body" idx="1"/>
          </p:nvPr>
        </p:nvSpPr>
        <p:spPr>
          <a:xfrm>
            <a:off x="0" y="1719772"/>
            <a:ext cx="8763000" cy="39039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8BAF00"/>
              </a:buClr>
              <a:buSzPts val="2800"/>
              <a:buFont typeface="Arial"/>
              <a:buChar char="•"/>
            </a:pPr>
            <a:r>
              <a:rPr lang="en-US" sz="2000" b="1" dirty="0"/>
              <a:t>In this book, George gets to try out lots of different jobs. </a:t>
            </a:r>
            <a:endParaRPr lang="en-US" sz="2000" b="1" dirty="0" smtClean="0"/>
          </a:p>
          <a:p>
            <a:pPr marL="342900" lvl="0" indent="-342900" algn="l" rtl="0">
              <a:lnSpc>
                <a:spcPct val="90000"/>
              </a:lnSpc>
              <a:spcBef>
                <a:spcPts val="0"/>
              </a:spcBef>
              <a:spcAft>
                <a:spcPts val="0"/>
              </a:spcAft>
              <a:buClr>
                <a:srgbClr val="8BAF00"/>
              </a:buClr>
              <a:buSzPts val="2800"/>
              <a:buFont typeface="Arial"/>
              <a:buChar char="•"/>
            </a:pPr>
            <a:endParaRPr sz="2000" dirty="0"/>
          </a:p>
          <a:p>
            <a:pPr marL="342900" lvl="0" indent="-342900" algn="l" rtl="0">
              <a:lnSpc>
                <a:spcPct val="90000"/>
              </a:lnSpc>
              <a:spcBef>
                <a:spcPts val="0"/>
              </a:spcBef>
              <a:spcAft>
                <a:spcPts val="0"/>
              </a:spcAft>
              <a:buClr>
                <a:srgbClr val="8BAF00"/>
              </a:buClr>
              <a:buSzPts val="3100"/>
              <a:buChar char="•"/>
            </a:pPr>
            <a:r>
              <a:rPr lang="en-US" sz="2000" b="1" dirty="0"/>
              <a:t>Young children will enjoy researching different jobs in your community</a:t>
            </a:r>
            <a:r>
              <a:rPr lang="en-US" sz="2000" b="1" dirty="0" smtClean="0"/>
              <a:t>.</a:t>
            </a:r>
          </a:p>
          <a:p>
            <a:pPr marL="342900" lvl="0" indent="-342900" algn="l" rtl="0">
              <a:lnSpc>
                <a:spcPct val="90000"/>
              </a:lnSpc>
              <a:spcBef>
                <a:spcPts val="0"/>
              </a:spcBef>
              <a:spcAft>
                <a:spcPts val="0"/>
              </a:spcAft>
              <a:buClr>
                <a:srgbClr val="8BAF00"/>
              </a:buClr>
              <a:buSzPts val="3100"/>
              <a:buChar char="•"/>
            </a:pPr>
            <a:endParaRPr sz="2000" dirty="0"/>
          </a:p>
          <a:p>
            <a:pPr marL="342900" lvl="0" indent="-342900" algn="l" rtl="0">
              <a:lnSpc>
                <a:spcPct val="90000"/>
              </a:lnSpc>
              <a:spcBef>
                <a:spcPts val="0"/>
              </a:spcBef>
              <a:spcAft>
                <a:spcPts val="0"/>
              </a:spcAft>
              <a:buClr>
                <a:srgbClr val="8BAF00"/>
              </a:buClr>
              <a:buSzPts val="3100"/>
              <a:buChar char="•"/>
            </a:pPr>
            <a:r>
              <a:rPr lang="en-US" sz="2000" b="1" dirty="0"/>
              <a:t>You may choose to invite parents into your class to talk about their jobs, and you may even choose to take neighborhood field trips in order to observe and interview community workers doing their jobs. </a:t>
            </a:r>
            <a:endParaRPr lang="en-US" sz="2000" b="1" dirty="0" smtClean="0"/>
          </a:p>
          <a:p>
            <a:pPr marL="342900" lvl="0" indent="-342900" algn="l" rtl="0">
              <a:lnSpc>
                <a:spcPct val="90000"/>
              </a:lnSpc>
              <a:spcBef>
                <a:spcPts val="0"/>
              </a:spcBef>
              <a:spcAft>
                <a:spcPts val="0"/>
              </a:spcAft>
              <a:buClr>
                <a:srgbClr val="8BAF00"/>
              </a:buClr>
              <a:buSzPts val="3100"/>
              <a:buChar char="•"/>
            </a:pPr>
            <a:endParaRPr sz="2000" dirty="0"/>
          </a:p>
          <a:p>
            <a:pPr marL="342900" lvl="0" indent="-342900" algn="l" rtl="0">
              <a:lnSpc>
                <a:spcPct val="90000"/>
              </a:lnSpc>
              <a:spcBef>
                <a:spcPts val="0"/>
              </a:spcBef>
              <a:spcAft>
                <a:spcPts val="0"/>
              </a:spcAft>
              <a:buClr>
                <a:srgbClr val="8BAF00"/>
              </a:buClr>
              <a:buSzPts val="3100"/>
              <a:buChar char="•"/>
            </a:pPr>
            <a:r>
              <a:rPr lang="en-US" sz="2000" b="1" dirty="0"/>
              <a:t>Police and fire stations, post offices, bookstores, restaurants, and law firms are all good places to go. </a:t>
            </a:r>
            <a:endParaRPr lang="en-US" sz="2000" b="1" dirty="0" smtClean="0"/>
          </a:p>
          <a:p>
            <a:pPr marL="342900" lvl="0" indent="-342900" algn="l" rtl="0">
              <a:lnSpc>
                <a:spcPct val="90000"/>
              </a:lnSpc>
              <a:spcBef>
                <a:spcPts val="0"/>
              </a:spcBef>
              <a:spcAft>
                <a:spcPts val="0"/>
              </a:spcAft>
              <a:buClr>
                <a:srgbClr val="8BAF00"/>
              </a:buClr>
              <a:buSzPts val="3100"/>
              <a:buChar char="•"/>
            </a:pPr>
            <a:endParaRPr sz="2000" dirty="0"/>
          </a:p>
          <a:p>
            <a:pPr marL="342900" lvl="0" indent="-342900" algn="l" rtl="0">
              <a:lnSpc>
                <a:spcPct val="90000"/>
              </a:lnSpc>
              <a:spcBef>
                <a:spcPts val="0"/>
              </a:spcBef>
              <a:spcAft>
                <a:spcPts val="0"/>
              </a:spcAft>
              <a:buClr>
                <a:srgbClr val="8BAF00"/>
              </a:buClr>
              <a:buSzPts val="3100"/>
              <a:buChar char="•"/>
            </a:pPr>
            <a:r>
              <a:rPr lang="en-US" sz="2000" b="1" dirty="0"/>
              <a:t>Then ask students to imagine their own jobs. </a:t>
            </a:r>
            <a:endParaRPr lang="en-US" sz="2000" b="1" dirty="0" smtClean="0"/>
          </a:p>
          <a:p>
            <a:pPr marL="342900" lvl="0" indent="-342900" algn="l" rtl="0">
              <a:lnSpc>
                <a:spcPct val="90000"/>
              </a:lnSpc>
              <a:spcBef>
                <a:spcPts val="0"/>
              </a:spcBef>
              <a:spcAft>
                <a:spcPts val="0"/>
              </a:spcAft>
              <a:buClr>
                <a:srgbClr val="8BAF00"/>
              </a:buClr>
              <a:buSzPts val="3100"/>
              <a:buChar char="•"/>
            </a:pPr>
            <a:endParaRPr sz="2000" dirty="0"/>
          </a:p>
          <a:p>
            <a:pPr marL="342900" lvl="0" indent="-342900" algn="l" rtl="0">
              <a:lnSpc>
                <a:spcPct val="90000"/>
              </a:lnSpc>
              <a:spcBef>
                <a:spcPts val="0"/>
              </a:spcBef>
              <a:spcAft>
                <a:spcPts val="0"/>
              </a:spcAft>
              <a:buClr>
                <a:srgbClr val="8BAF00"/>
              </a:buClr>
              <a:buSzPts val="3100"/>
              <a:buChar char="•"/>
            </a:pPr>
            <a:r>
              <a:rPr lang="en-US" sz="2000" b="1" dirty="0"/>
              <a:t>Have them write and draw about what they imagine themselves doing as adults.</a:t>
            </a:r>
            <a:r>
              <a:rPr lang="en-US" sz="2000" b="1" u="sng" dirty="0">
                <a:solidFill>
                  <a:schemeClr val="hlink"/>
                </a:solidFill>
                <a:hlinkClick r:id="rId3"/>
              </a:rPr>
              <a:t> </a:t>
            </a:r>
            <a:endParaRPr sz="2000" b="1" dirty="0"/>
          </a:p>
        </p:txBody>
      </p:sp>
      <p:pic>
        <p:nvPicPr>
          <p:cNvPr id="179" name="Google Shape;179;p30"/>
          <p:cNvPicPr preferRelativeResize="0"/>
          <p:nvPr/>
        </p:nvPicPr>
        <p:blipFill rotWithShape="1">
          <a:blip r:embed="rId4">
            <a:alphaModFix/>
          </a:blip>
          <a:srcRect/>
          <a:stretch/>
        </p:blipFill>
        <p:spPr>
          <a:xfrm>
            <a:off x="7315200" y="5623672"/>
            <a:ext cx="1906205" cy="11430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0" y="914400"/>
            <a:ext cx="9144000" cy="1143000"/>
          </a:xfrm>
          <a:prstGeom prst="rect">
            <a:avLst/>
          </a:prstGeom>
          <a:noFill/>
          <a:ln>
            <a:noFill/>
          </a:ln>
        </p:spPr>
        <p:txBody>
          <a:bodyPr spcFirstLastPara="1" wrap="square" lIns="91425" tIns="45700" rIns="91425" bIns="45700" anchor="ctr" anchorCtr="0">
            <a:noAutofit/>
          </a:bodyPr>
          <a:lstStyle/>
          <a:p>
            <a:pPr marL="0" lvl="0" indent="0" algn="ctr" rtl="0">
              <a:lnSpc>
                <a:spcPct val="95000"/>
              </a:lnSpc>
              <a:spcBef>
                <a:spcPts val="0"/>
              </a:spcBef>
              <a:spcAft>
                <a:spcPts val="0"/>
              </a:spcAft>
              <a:buNone/>
            </a:pPr>
            <a:r>
              <a:rPr lang="en-US" sz="6000"/>
              <a:t>Goods and Services Lesson</a:t>
            </a:r>
            <a:endParaRPr/>
          </a:p>
        </p:txBody>
      </p:sp>
      <p:sp>
        <p:nvSpPr>
          <p:cNvPr id="185" name="Google Shape;185;p3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p>
        </p:txBody>
      </p:sp>
      <p:pic>
        <p:nvPicPr>
          <p:cNvPr id="186" name="Google Shape;186;p31"/>
          <p:cNvPicPr preferRelativeResize="0"/>
          <p:nvPr/>
        </p:nvPicPr>
        <p:blipFill rotWithShape="1">
          <a:blip r:embed="rId3">
            <a:alphaModFix/>
          </a:blip>
          <a:srcRect/>
          <a:stretch/>
        </p:blipFill>
        <p:spPr>
          <a:xfrm>
            <a:off x="1371600" y="1828800"/>
            <a:ext cx="3518751" cy="4662076"/>
          </a:xfrm>
          <a:prstGeom prst="rect">
            <a:avLst/>
          </a:prstGeom>
          <a:noFill/>
          <a:ln w="38100" cap="flat" cmpd="sng">
            <a:solidFill>
              <a:srgbClr val="8BAF00"/>
            </a:solidFill>
            <a:prstDash val="solid"/>
            <a:round/>
            <a:headEnd type="none" w="sm" len="sm"/>
            <a:tailEnd type="none" w="sm" len="sm"/>
          </a:ln>
        </p:spPr>
      </p:pic>
      <p:pic>
        <p:nvPicPr>
          <p:cNvPr id="187" name="Google Shape;187;p31"/>
          <p:cNvPicPr preferRelativeResize="0"/>
          <p:nvPr/>
        </p:nvPicPr>
        <p:blipFill rotWithShape="1">
          <a:blip r:embed="rId4">
            <a:alphaModFix/>
          </a:blip>
          <a:srcRect/>
          <a:stretch/>
        </p:blipFill>
        <p:spPr>
          <a:xfrm rot="615886">
            <a:off x="4887891" y="2087879"/>
            <a:ext cx="3306104" cy="4434842"/>
          </a:xfrm>
          <a:prstGeom prst="rect">
            <a:avLst/>
          </a:prstGeom>
          <a:noFill/>
          <a:ln w="38100" cap="flat" cmpd="sng">
            <a:solidFill>
              <a:srgbClr val="8BAF00"/>
            </a:solidFill>
            <a:prstDash val="solid"/>
            <a:round/>
            <a:headEnd type="none" w="sm" len="sm"/>
            <a:tailEnd type="none" w="sm" len="sm"/>
          </a:ln>
        </p:spPr>
      </p:pic>
      <p:pic>
        <p:nvPicPr>
          <p:cNvPr id="188" name="Google Shape;188;p31"/>
          <p:cNvPicPr preferRelativeResize="0"/>
          <p:nvPr/>
        </p:nvPicPr>
        <p:blipFill rotWithShape="1">
          <a:blip r:embed="rId5">
            <a:alphaModFix/>
          </a:blip>
          <a:srcRect/>
          <a:stretch/>
        </p:blipFill>
        <p:spPr>
          <a:xfrm>
            <a:off x="7467600" y="4414126"/>
            <a:ext cx="1384572" cy="77295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2"/>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95" name="Google Shape;195;p32"/>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71" name="Google Shape;71;p15"/>
          <p:cNvSpPr txBox="1"/>
          <p:nvPr/>
        </p:nvSpPr>
        <p:spPr>
          <a:xfrm>
            <a:off x="482538" y="2114894"/>
            <a:ext cx="8175171"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dk1"/>
                </a:solidFill>
                <a:latin typeface="Arial"/>
                <a:ea typeface="Arial"/>
                <a:cs typeface="Arial"/>
                <a:sym typeface="Arial"/>
                <a:hlinkClick r:id="rId3"/>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5" name="Google Shape;205;p33"/>
          <p:cNvSpPr txBox="1">
            <a:spLocks noGrp="1"/>
          </p:cNvSpPr>
          <p:nvPr>
            <p:ph type="title"/>
          </p:nvPr>
        </p:nvSpPr>
        <p:spPr>
          <a:xfrm>
            <a:off x="619848" y="941605"/>
            <a:ext cx="7886700" cy="132556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1800"/>
              <a:buFont typeface="Calibri"/>
              <a:buNone/>
            </a:pPr>
            <a:r>
              <a:rPr lang="en-US" sz="4000" dirty="0"/>
              <a:t>Posters and Ancillary Materials for Terms/Content</a:t>
            </a:r>
            <a:endParaRPr sz="4000" dirty="0"/>
          </a:p>
        </p:txBody>
      </p:sp>
      <p:sp>
        <p:nvSpPr>
          <p:cNvPr id="201" name="Google Shape;201;p33"/>
          <p:cNvSpPr txBox="1">
            <a:spLocks noGrp="1"/>
          </p:cNvSpPr>
          <p:nvPr>
            <p:ph type="body" idx="1"/>
          </p:nvPr>
        </p:nvSpPr>
        <p:spPr>
          <a:xfrm>
            <a:off x="150387" y="1999622"/>
            <a:ext cx="8825622" cy="3334378"/>
          </a:xfrm>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750"/>
              </a:spcBef>
              <a:spcAft>
                <a:spcPts val="0"/>
              </a:spcAft>
              <a:buSzPts val="1800"/>
              <a:buNone/>
            </a:pPr>
            <a:r>
              <a:rPr lang="en-US" b="1" dirty="0"/>
              <a:t>Kids Econ Posters </a:t>
            </a:r>
            <a:r>
              <a:rPr lang="en-US" dirty="0"/>
              <a:t>is a GREAT source for classroom sets of posters with simple definitions and pictures for econ and personal finance content.</a:t>
            </a:r>
            <a:endParaRPr dirty="0"/>
          </a:p>
          <a:p>
            <a:pPr marL="0" lvl="0" indent="0" algn="l" rtl="0">
              <a:lnSpc>
                <a:spcPct val="90000"/>
              </a:lnSpc>
              <a:spcBef>
                <a:spcPts val="750"/>
              </a:spcBef>
              <a:spcAft>
                <a:spcPts val="0"/>
              </a:spcAft>
              <a:buSzPts val="1800"/>
              <a:buNone/>
            </a:pPr>
            <a:r>
              <a:rPr lang="en-US" dirty="0"/>
              <a:t>The site also has copies of the Econ Songbook which has collection of sing-a-longs you can use with your students to help reinforce the concepts.</a:t>
            </a:r>
            <a:endParaRPr dirty="0"/>
          </a:p>
        </p:txBody>
      </p:sp>
      <p:sp>
        <p:nvSpPr>
          <p:cNvPr id="202" name="Google Shape;202;p33"/>
          <p:cNvSpPr txBox="1">
            <a:spLocks noGrp="1"/>
          </p:cNvSpPr>
          <p:nvPr>
            <p:ph type="sldNum" idx="4294967295"/>
          </p:nvPr>
        </p:nvSpPr>
        <p:spPr>
          <a:xfrm>
            <a:off x="7086600" y="5897563"/>
            <a:ext cx="2057400" cy="92075"/>
          </a:xfrm>
          <a:prstGeom prst="rect">
            <a:avLst/>
          </a:prstGeom>
          <a:noFill/>
          <a:ln>
            <a:noFill/>
          </a:ln>
        </p:spPr>
        <p:txBody>
          <a:bodyPr spcFirstLastPara="1" wrap="square" lIns="68550" tIns="34275" rIns="68550" bIns="34275"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20</a:t>
            </a:fld>
            <a:endParaRPr/>
          </a:p>
        </p:txBody>
      </p:sp>
      <p:pic>
        <p:nvPicPr>
          <p:cNvPr id="203" name="Google Shape;203;p33"/>
          <p:cNvPicPr preferRelativeResize="0"/>
          <p:nvPr/>
        </p:nvPicPr>
        <p:blipFill rotWithShape="1">
          <a:blip r:embed="rId3">
            <a:alphaModFix/>
          </a:blip>
          <a:srcRect/>
          <a:stretch/>
        </p:blipFill>
        <p:spPr>
          <a:xfrm>
            <a:off x="6858000" y="4093450"/>
            <a:ext cx="2209800" cy="2694794"/>
          </a:xfrm>
          <a:prstGeom prst="rect">
            <a:avLst/>
          </a:prstGeom>
          <a:noFill/>
          <a:ln>
            <a:noFill/>
          </a:ln>
        </p:spPr>
      </p:pic>
      <p:pic>
        <p:nvPicPr>
          <p:cNvPr id="204" name="Google Shape;204;p33"/>
          <p:cNvPicPr preferRelativeResize="0"/>
          <p:nvPr/>
        </p:nvPicPr>
        <p:blipFill rotWithShape="1">
          <a:blip r:embed="rId4">
            <a:alphaModFix/>
          </a:blip>
          <a:srcRect/>
          <a:stretch/>
        </p:blipFill>
        <p:spPr>
          <a:xfrm>
            <a:off x="4597400" y="4114800"/>
            <a:ext cx="2209800" cy="2673444"/>
          </a:xfrm>
          <a:prstGeom prst="rect">
            <a:avLst/>
          </a:prstGeom>
          <a:noFill/>
          <a:ln>
            <a:noFill/>
          </a:ln>
        </p:spPr>
      </p:pic>
      <p:sp>
        <p:nvSpPr>
          <p:cNvPr id="206" name="Google Shape;206;p33"/>
          <p:cNvSpPr/>
          <p:nvPr/>
        </p:nvSpPr>
        <p:spPr>
          <a:xfrm>
            <a:off x="76200" y="5553522"/>
            <a:ext cx="4396214"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u="sng" dirty="0">
                <a:solidFill>
                  <a:schemeClr val="dk1"/>
                </a:solidFill>
                <a:latin typeface="Arial"/>
                <a:ea typeface="Arial"/>
                <a:cs typeface="Arial"/>
                <a:sym typeface="Arial"/>
                <a:hlinkClick r:id="rId5"/>
              </a:rPr>
              <a:t>https://www.kidseconposters.com/</a:t>
            </a:r>
            <a:endParaRPr sz="2000"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4"/>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13" name="Google Shape;213;p34"/>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1" name="Google Shape;221;p35"/>
          <p:cNvSpPr txBox="1">
            <a:spLocks noGrp="1"/>
          </p:cNvSpPr>
          <p:nvPr>
            <p:ph type="title"/>
          </p:nvPr>
        </p:nvSpPr>
        <p:spPr>
          <a:xfrm>
            <a:off x="295505" y="789403"/>
            <a:ext cx="85530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Calibri"/>
              <a:buNone/>
            </a:pPr>
            <a:r>
              <a:rPr lang="en-US" sz="4400" i="1" dirty="0"/>
              <a:t>Curious George Saves His Pennies</a:t>
            </a:r>
            <a:r>
              <a:rPr lang="en-US" sz="4400" dirty="0"/>
              <a:t>:</a:t>
            </a:r>
            <a:endParaRPr dirty="0"/>
          </a:p>
        </p:txBody>
      </p:sp>
      <p:sp>
        <p:nvSpPr>
          <p:cNvPr id="218" name="Google Shape;218;p35"/>
          <p:cNvSpPr txBox="1">
            <a:spLocks noGrp="1"/>
          </p:cNvSpPr>
          <p:nvPr>
            <p:ph type="body" idx="1"/>
          </p:nvPr>
        </p:nvSpPr>
        <p:spPr>
          <a:xfrm>
            <a:off x="130955" y="2115103"/>
            <a:ext cx="8882100" cy="4144200"/>
          </a:xfrm>
          <a:prstGeom prst="rect">
            <a:avLst/>
          </a:prstGeom>
          <a:noFill/>
          <a:ln>
            <a:noFill/>
          </a:ln>
        </p:spPr>
        <p:txBody>
          <a:bodyPr spcFirstLastPara="1" wrap="square" lIns="68550" tIns="34275" rIns="68550" bIns="34275" anchor="t" anchorCtr="0">
            <a:noAutofit/>
          </a:bodyPr>
          <a:lstStyle/>
          <a:p>
            <a:pPr marL="171450" lvl="0" indent="-203200" algn="l" rtl="0">
              <a:lnSpc>
                <a:spcPct val="90000"/>
              </a:lnSpc>
              <a:spcBef>
                <a:spcPts val="0"/>
              </a:spcBef>
              <a:spcAft>
                <a:spcPts val="0"/>
              </a:spcAft>
              <a:buClr>
                <a:schemeClr val="accent3">
                  <a:lumMod val="75000"/>
                </a:schemeClr>
              </a:buClr>
              <a:buSzPts val="3200"/>
              <a:buChar char="•"/>
            </a:pPr>
            <a:r>
              <a:rPr lang="en-US" sz="2400" dirty="0"/>
              <a:t>Is there something you would like, but do not have enough money to buy?</a:t>
            </a:r>
            <a:endParaRPr dirty="0"/>
          </a:p>
          <a:p>
            <a:pPr marL="171450" lvl="0" indent="-203200" algn="l" rtl="0">
              <a:lnSpc>
                <a:spcPct val="90000"/>
              </a:lnSpc>
              <a:spcBef>
                <a:spcPts val="750"/>
              </a:spcBef>
              <a:spcAft>
                <a:spcPts val="0"/>
              </a:spcAft>
              <a:buClr>
                <a:schemeClr val="accent3">
                  <a:lumMod val="75000"/>
                </a:schemeClr>
              </a:buClr>
              <a:buSzPts val="3200"/>
              <a:buChar char="•"/>
            </a:pPr>
            <a:r>
              <a:rPr lang="en-US" sz="2400" dirty="0"/>
              <a:t>Many people use a piggy bank to save for things they want.  </a:t>
            </a:r>
            <a:endParaRPr dirty="0"/>
          </a:p>
          <a:p>
            <a:pPr marL="171450" lvl="0" indent="-203200" algn="l" rtl="0">
              <a:lnSpc>
                <a:spcPct val="90000"/>
              </a:lnSpc>
              <a:spcBef>
                <a:spcPts val="750"/>
              </a:spcBef>
              <a:spcAft>
                <a:spcPts val="0"/>
              </a:spcAft>
              <a:buClr>
                <a:schemeClr val="accent3">
                  <a:lumMod val="75000"/>
                </a:schemeClr>
              </a:buClr>
              <a:buSzPts val="3200"/>
              <a:buChar char="•"/>
            </a:pPr>
            <a:r>
              <a:rPr lang="en-US" sz="2400" b="1" dirty="0"/>
              <a:t>Saving</a:t>
            </a:r>
            <a:r>
              <a:rPr lang="en-US" sz="2400" dirty="0"/>
              <a:t> means keeping some of your income to buy things in the future.</a:t>
            </a:r>
            <a:endParaRPr dirty="0"/>
          </a:p>
          <a:p>
            <a:pPr marL="171450" lvl="0" indent="-203200" algn="l" rtl="0">
              <a:lnSpc>
                <a:spcPct val="90000"/>
              </a:lnSpc>
              <a:spcBef>
                <a:spcPts val="750"/>
              </a:spcBef>
              <a:spcAft>
                <a:spcPts val="0"/>
              </a:spcAft>
              <a:buClr>
                <a:schemeClr val="accent3">
                  <a:lumMod val="75000"/>
                </a:schemeClr>
              </a:buClr>
              <a:buSzPts val="3200"/>
              <a:buChar char="•"/>
            </a:pPr>
            <a:r>
              <a:rPr lang="en-US" sz="2400" dirty="0"/>
              <a:t>A </a:t>
            </a:r>
            <a:r>
              <a:rPr lang="en-US" sz="2400" b="1" dirty="0"/>
              <a:t>saving goal </a:t>
            </a:r>
            <a:r>
              <a:rPr lang="en-US" sz="2400" dirty="0"/>
              <a:t>is a good or service that you want to buy in the future. Think of a saving goal.</a:t>
            </a:r>
            <a:endParaRPr dirty="0"/>
          </a:p>
          <a:p>
            <a:pPr marL="679450" lvl="1" algn="l" rtl="0">
              <a:lnSpc>
                <a:spcPct val="90000"/>
              </a:lnSpc>
              <a:spcBef>
                <a:spcPts val="375"/>
              </a:spcBef>
              <a:spcAft>
                <a:spcPts val="0"/>
              </a:spcAft>
              <a:buClr>
                <a:schemeClr val="accent3">
                  <a:lumMod val="75000"/>
                </a:schemeClr>
              </a:buClr>
              <a:buSzPts val="2800"/>
              <a:buFont typeface="Wingdings" panose="05000000000000000000" pitchFamily="2" charset="2"/>
              <a:buChar char="v"/>
            </a:pPr>
            <a:r>
              <a:rPr lang="en-US" sz="2100" b="1" dirty="0">
                <a:solidFill>
                  <a:srgbClr val="FF0000"/>
                </a:solidFill>
              </a:rPr>
              <a:t>Be careful what you choose, we will come back to these later. </a:t>
            </a:r>
            <a:endParaRPr dirty="0"/>
          </a:p>
          <a:p>
            <a:pPr marL="171450" lvl="0" indent="-203200" algn="l" rtl="0">
              <a:lnSpc>
                <a:spcPct val="90000"/>
              </a:lnSpc>
              <a:spcBef>
                <a:spcPts val="750"/>
              </a:spcBef>
              <a:spcAft>
                <a:spcPts val="0"/>
              </a:spcAft>
              <a:buClr>
                <a:schemeClr val="accent3">
                  <a:lumMod val="75000"/>
                </a:schemeClr>
              </a:buClr>
              <a:buSzPts val="3200"/>
              <a:buChar char="•"/>
            </a:pPr>
            <a:r>
              <a:rPr lang="en-US" sz="2400" dirty="0"/>
              <a:t>Next we’ll find out more about </a:t>
            </a:r>
            <a:r>
              <a:rPr lang="en-US" sz="2400" b="1" dirty="0"/>
              <a:t>saving</a:t>
            </a:r>
            <a:r>
              <a:rPr lang="en-US" sz="2400" dirty="0"/>
              <a:t> and</a:t>
            </a:r>
            <a:r>
              <a:rPr lang="en-US" sz="2400" b="1" dirty="0"/>
              <a:t> income </a:t>
            </a:r>
            <a:r>
              <a:rPr lang="en-US" sz="2400" dirty="0"/>
              <a:t>with Curious George.</a:t>
            </a:r>
            <a:endParaRPr dirty="0"/>
          </a:p>
          <a:p>
            <a:pPr marL="171450" lvl="0" indent="-38100" algn="l" rtl="0">
              <a:lnSpc>
                <a:spcPct val="90000"/>
              </a:lnSpc>
              <a:spcBef>
                <a:spcPts val="750"/>
              </a:spcBef>
              <a:spcAft>
                <a:spcPts val="0"/>
              </a:spcAft>
              <a:buSzPts val="2800"/>
              <a:buNone/>
            </a:pPr>
            <a:endParaRP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28" name="Google Shape;228;p36"/>
          <p:cNvPicPr preferRelativeResize="0"/>
          <p:nvPr/>
        </p:nvPicPr>
        <p:blipFill>
          <a:blip r:embed="rId4">
            <a:alphaModFix/>
          </a:blip>
          <a:stretch>
            <a:fillRect/>
          </a:stretch>
        </p:blipFill>
        <p:spPr>
          <a:xfrm>
            <a:off x="0" y="0"/>
            <a:ext cx="9144002" cy="6858002"/>
          </a:xfrm>
          <a:prstGeom prst="rect">
            <a:avLst/>
          </a:prstGeom>
          <a:noFill/>
          <a:ln>
            <a:noFill/>
          </a:ln>
        </p:spPr>
      </p:pic>
      <p:pic>
        <p:nvPicPr>
          <p:cNvPr id="229" name="Google Shape;229;p3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30" name="Google Shape;230;p3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9" name="Google Shape;239;p37"/>
          <p:cNvSpPr txBox="1">
            <a:spLocks noGrp="1"/>
          </p:cNvSpPr>
          <p:nvPr>
            <p:ph type="title"/>
          </p:nvPr>
        </p:nvSpPr>
        <p:spPr>
          <a:xfrm>
            <a:off x="628650" y="906419"/>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Font typeface="Calibri"/>
              <a:buNone/>
            </a:pPr>
            <a:r>
              <a:rPr lang="en-US"/>
              <a:t>Story Time!</a:t>
            </a:r>
            <a:endParaRPr/>
          </a:p>
        </p:txBody>
      </p:sp>
      <p:pic>
        <p:nvPicPr>
          <p:cNvPr id="235" name="Google Shape;235;p37"/>
          <p:cNvPicPr preferRelativeResize="0">
            <a:picLocks noGrp="1"/>
          </p:cNvPicPr>
          <p:nvPr>
            <p:ph type="body" idx="1"/>
          </p:nvPr>
        </p:nvPicPr>
        <p:blipFill rotWithShape="1">
          <a:blip r:embed="rId3">
            <a:alphaModFix/>
          </a:blip>
          <a:srcRect/>
          <a:stretch/>
        </p:blipFill>
        <p:spPr>
          <a:xfrm>
            <a:off x="2807738" y="2186473"/>
            <a:ext cx="3528524" cy="3452326"/>
          </a:xfrm>
          <a:prstGeom prst="rect">
            <a:avLst/>
          </a:prstGeom>
          <a:noFill/>
          <a:ln w="9525" cap="flat" cmpd="sng">
            <a:solidFill>
              <a:srgbClr val="FCF103"/>
            </a:solidFill>
            <a:prstDash val="solid"/>
            <a:round/>
            <a:headEnd type="none" w="sm" len="sm"/>
            <a:tailEnd type="none" w="sm" len="sm"/>
          </a:ln>
        </p:spPr>
      </p:pic>
      <p:sp>
        <p:nvSpPr>
          <p:cNvPr id="238" name="Google Shape;238;p37"/>
          <p:cNvSpPr txBox="1">
            <a:spLocks noGrp="1"/>
          </p:cNvSpPr>
          <p:nvPr>
            <p:ph type="sldNum" idx="4294967295"/>
          </p:nvPr>
        </p:nvSpPr>
        <p:spPr>
          <a:xfrm>
            <a:off x="7086600" y="5897563"/>
            <a:ext cx="2057400" cy="92075"/>
          </a:xfrm>
          <a:prstGeom prst="rect">
            <a:avLst/>
          </a:prstGeom>
          <a:noFill/>
          <a:ln>
            <a:noFill/>
          </a:ln>
        </p:spPr>
        <p:txBody>
          <a:bodyPr spcFirstLastPara="1" wrap="square" lIns="68550" tIns="34275" rIns="68550" bIns="34275" anchor="ctr" anchorCtr="0">
            <a:noAutofit/>
          </a:bodyPr>
          <a:lstStyle/>
          <a:p>
            <a:pPr marL="0" lvl="0" indent="0" algn="r" rtl="0">
              <a:spcBef>
                <a:spcPts val="0"/>
              </a:spcBef>
              <a:spcAft>
                <a:spcPts val="0"/>
              </a:spcAft>
              <a:buClr>
                <a:schemeClr val="dk1"/>
              </a:buClr>
              <a:buSzPts val="1800"/>
              <a:buFont typeface="Arial"/>
              <a:buNone/>
            </a:pPr>
            <a:endParaRPr dirty="0"/>
          </a:p>
        </p:txBody>
      </p:sp>
      <p:pic>
        <p:nvPicPr>
          <p:cNvPr id="236" name="Google Shape;236;p37"/>
          <p:cNvPicPr preferRelativeResize="0"/>
          <p:nvPr/>
        </p:nvPicPr>
        <p:blipFill rotWithShape="1">
          <a:blip r:embed="rId4">
            <a:alphaModFix/>
          </a:blip>
          <a:srcRect/>
          <a:stretch/>
        </p:blipFill>
        <p:spPr>
          <a:xfrm>
            <a:off x="103518" y="4801208"/>
            <a:ext cx="1420482" cy="837591"/>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245" name="Google Shape;245;p38" descr="A close up of a sign&#10;&#10;Description automatically generated"/>
          <p:cNvPicPr preferRelativeResize="0">
            <a:picLocks noGrp="1"/>
          </p:cNvPicPr>
          <p:nvPr>
            <p:ph type="body" idx="1"/>
          </p:nvPr>
        </p:nvPicPr>
        <p:blipFill rotWithShape="1">
          <a:blip r:embed="rId3">
            <a:alphaModFix/>
          </a:blip>
          <a:srcRect/>
          <a:stretch/>
        </p:blipFill>
        <p:spPr>
          <a:xfrm>
            <a:off x="1790700" y="1066800"/>
            <a:ext cx="5562600" cy="5383352"/>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251" name="Google Shape;251;p39" descr="A close up of text on a white background&#10;&#10;Description automatically generated"/>
          <p:cNvPicPr preferRelativeResize="0">
            <a:picLocks noGrp="1"/>
          </p:cNvPicPr>
          <p:nvPr>
            <p:ph type="body" idx="1"/>
          </p:nvPr>
        </p:nvPicPr>
        <p:blipFill rotWithShape="1">
          <a:blip r:embed="rId3">
            <a:alphaModFix/>
          </a:blip>
          <a:srcRect/>
          <a:stretch/>
        </p:blipFill>
        <p:spPr>
          <a:xfrm>
            <a:off x="1708220" y="1034980"/>
            <a:ext cx="5690890" cy="5391220"/>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257" name="Google Shape;257;p40" descr="A close up of text on a white background&#10;&#10;Description automatically generated"/>
          <p:cNvPicPr preferRelativeResize="0">
            <a:picLocks noGrp="1"/>
          </p:cNvPicPr>
          <p:nvPr>
            <p:ph type="body" idx="1"/>
          </p:nvPr>
        </p:nvPicPr>
        <p:blipFill rotWithShape="1">
          <a:blip r:embed="rId3">
            <a:alphaModFix/>
          </a:blip>
          <a:srcRect/>
          <a:stretch/>
        </p:blipFill>
        <p:spPr>
          <a:xfrm>
            <a:off x="1905760" y="1066800"/>
            <a:ext cx="5332480" cy="5517547"/>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263" name="Google Shape;263;p41" descr="A picture containing text, room&#10;&#10;Description automatically generated"/>
          <p:cNvPicPr preferRelativeResize="0">
            <a:picLocks noGrp="1"/>
          </p:cNvPicPr>
          <p:nvPr>
            <p:ph type="body" idx="1"/>
          </p:nvPr>
        </p:nvPicPr>
        <p:blipFill rotWithShape="1">
          <a:blip r:embed="rId3">
            <a:alphaModFix/>
          </a:blip>
          <a:srcRect/>
          <a:stretch/>
        </p:blipFill>
        <p:spPr>
          <a:xfrm>
            <a:off x="1909793" y="1038701"/>
            <a:ext cx="5324413" cy="5514499"/>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269" name="Google Shape;269;p42" descr="A picture containing text&#10;&#10;Description automatically generated"/>
          <p:cNvPicPr preferRelativeResize="0">
            <a:picLocks noGrp="1"/>
          </p:cNvPicPr>
          <p:nvPr>
            <p:ph type="body" idx="1"/>
          </p:nvPr>
        </p:nvPicPr>
        <p:blipFill rotWithShape="1">
          <a:blip r:embed="rId3">
            <a:alphaModFix/>
          </a:blip>
          <a:srcRect/>
          <a:stretch/>
        </p:blipFill>
        <p:spPr>
          <a:xfrm>
            <a:off x="1945282" y="1066800"/>
            <a:ext cx="5253435" cy="5452753"/>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78" name="Google Shape;78;p16"/>
          <p:cNvSpPr txBox="1"/>
          <p:nvPr/>
        </p:nvSpPr>
        <p:spPr>
          <a:xfrm>
            <a:off x="588955" y="2359260"/>
            <a:ext cx="8175171" cy="31393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To earn your professional development certificate for this webinar, you must:</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Watch a minimum of 45-minutes and you will automatically receive a professional development </a:t>
            </a:r>
            <a:r>
              <a:rPr lang="en-US" sz="1800" b="1" dirty="0">
                <a:solidFill>
                  <a:srgbClr val="7A9900"/>
                </a:solidFill>
                <a:latin typeface="Arial"/>
                <a:ea typeface="Arial"/>
                <a:cs typeface="Arial"/>
                <a:sym typeface="Arial"/>
              </a:rPr>
              <a:t>certificate </a:t>
            </a:r>
            <a:r>
              <a:rPr lang="en-US" sz="1800" dirty="0">
                <a:solidFill>
                  <a:schemeClr val="dk1"/>
                </a:solidFill>
                <a:latin typeface="Arial"/>
                <a:ea typeface="Arial"/>
                <a:cs typeface="Arial"/>
                <a:sym typeface="Arial"/>
              </a:rPr>
              <a:t>via e-mail within 24 hours.</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Accessing resources: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You can now easily download presentations, lesson plan materials, and activities for each webinar from </a:t>
            </a:r>
            <a:r>
              <a:rPr lang="en-US" b="1" i="1" dirty="0">
                <a:solidFill>
                  <a:srgbClr val="005CB8"/>
                </a:solidFill>
                <a:sym typeface="Arial"/>
              </a:rPr>
              <a:t>EconEdLink.org/professional-development/</a:t>
            </a:r>
            <a:endParaRPr dirty="0"/>
          </a:p>
          <a:p>
            <a:pPr marL="0" marR="0" lvl="0" indent="0" algn="l" rtl="0">
              <a:spcBef>
                <a:spcPts val="0"/>
              </a:spcBef>
              <a:spcAft>
                <a:spcPts val="0"/>
              </a:spcAft>
              <a:buNone/>
            </a:pPr>
            <a:endParaRPr sz="1800" b="1" i="1" dirty="0">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275" name="Google Shape;275;p43" descr="A close up of a book&#10;&#10;Description automatically generated"/>
          <p:cNvPicPr preferRelativeResize="0">
            <a:picLocks noGrp="1"/>
          </p:cNvPicPr>
          <p:nvPr>
            <p:ph type="body" idx="1"/>
          </p:nvPr>
        </p:nvPicPr>
        <p:blipFill rotWithShape="1">
          <a:blip r:embed="rId3">
            <a:alphaModFix/>
          </a:blip>
          <a:srcRect/>
          <a:stretch/>
        </p:blipFill>
        <p:spPr>
          <a:xfrm>
            <a:off x="1714500" y="1066800"/>
            <a:ext cx="5715000" cy="5489160"/>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281" name="Google Shape;281;p44" descr="A close up of text on a white background&#10;&#10;Description automatically generated"/>
          <p:cNvPicPr preferRelativeResize="0">
            <a:picLocks noGrp="1"/>
          </p:cNvPicPr>
          <p:nvPr>
            <p:ph type="body" idx="1"/>
          </p:nvPr>
        </p:nvPicPr>
        <p:blipFill rotWithShape="1">
          <a:blip r:embed="rId3">
            <a:alphaModFix/>
          </a:blip>
          <a:srcRect/>
          <a:stretch/>
        </p:blipFill>
        <p:spPr>
          <a:xfrm>
            <a:off x="1600200" y="1097712"/>
            <a:ext cx="5943599" cy="5531688"/>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287" name="Google Shape;287;p45" descr="A close up of a map&#10;&#10;Description automatically generated"/>
          <p:cNvPicPr preferRelativeResize="0">
            <a:picLocks noGrp="1"/>
          </p:cNvPicPr>
          <p:nvPr>
            <p:ph type="body" idx="1"/>
          </p:nvPr>
        </p:nvPicPr>
        <p:blipFill rotWithShape="1">
          <a:blip r:embed="rId3">
            <a:alphaModFix/>
          </a:blip>
          <a:srcRect/>
          <a:stretch/>
        </p:blipFill>
        <p:spPr>
          <a:xfrm>
            <a:off x="1866900" y="1066800"/>
            <a:ext cx="5410200" cy="5648145"/>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293" name="Google Shape;293;p46" descr="A close up of text on a white background&#10;&#10;Description automatically generated"/>
          <p:cNvPicPr preferRelativeResize="0">
            <a:picLocks noGrp="1"/>
          </p:cNvPicPr>
          <p:nvPr>
            <p:ph type="body" idx="1"/>
          </p:nvPr>
        </p:nvPicPr>
        <p:blipFill rotWithShape="1">
          <a:blip r:embed="rId3">
            <a:alphaModFix/>
          </a:blip>
          <a:srcRect/>
          <a:stretch/>
        </p:blipFill>
        <p:spPr>
          <a:xfrm>
            <a:off x="2057400" y="914400"/>
            <a:ext cx="5181600" cy="5613228"/>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299" name="Google Shape;299;p47" descr="A close up of a map&#10;&#10;Description automatically generated"/>
          <p:cNvPicPr preferRelativeResize="0">
            <a:picLocks noGrp="1"/>
          </p:cNvPicPr>
          <p:nvPr>
            <p:ph type="body" idx="1"/>
          </p:nvPr>
        </p:nvPicPr>
        <p:blipFill rotWithShape="1">
          <a:blip r:embed="rId3">
            <a:alphaModFix/>
          </a:blip>
          <a:srcRect/>
          <a:stretch/>
        </p:blipFill>
        <p:spPr>
          <a:xfrm>
            <a:off x="1981200" y="1037406"/>
            <a:ext cx="5334000" cy="5668194"/>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305" name="Google Shape;305;p48" descr="A close up of text on a white background&#10;&#10;Description automatically generated"/>
          <p:cNvPicPr preferRelativeResize="0">
            <a:picLocks noGrp="1"/>
          </p:cNvPicPr>
          <p:nvPr>
            <p:ph type="body" idx="1"/>
          </p:nvPr>
        </p:nvPicPr>
        <p:blipFill rotWithShape="1">
          <a:blip r:embed="rId3">
            <a:alphaModFix/>
          </a:blip>
          <a:srcRect/>
          <a:stretch/>
        </p:blipFill>
        <p:spPr>
          <a:xfrm>
            <a:off x="1828247" y="1066800"/>
            <a:ext cx="5487505" cy="5620615"/>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311" name="Google Shape;311;p49" descr="A close up of a piece of paper&#10;&#10;Description automatically generated"/>
          <p:cNvPicPr preferRelativeResize="0">
            <a:picLocks noGrp="1"/>
          </p:cNvPicPr>
          <p:nvPr>
            <p:ph type="body" idx="1"/>
          </p:nvPr>
        </p:nvPicPr>
        <p:blipFill rotWithShape="1">
          <a:blip r:embed="rId3">
            <a:alphaModFix/>
          </a:blip>
          <a:srcRect/>
          <a:stretch/>
        </p:blipFill>
        <p:spPr>
          <a:xfrm>
            <a:off x="1828800" y="1066800"/>
            <a:ext cx="5486400" cy="5536651"/>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sp>
        <p:nvSpPr>
          <p:cNvPr id="317" name="Google Shape;317;p5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p>
        </p:txBody>
      </p:sp>
      <p:pic>
        <p:nvPicPr>
          <p:cNvPr id="318" name="Google Shape;318;p50"/>
          <p:cNvPicPr preferRelativeResize="0"/>
          <p:nvPr/>
        </p:nvPicPr>
        <p:blipFill>
          <a:blip r:embed="rId3">
            <a:alphaModFix/>
          </a:blip>
          <a:stretch>
            <a:fillRect/>
          </a:stretch>
        </p:blipFill>
        <p:spPr>
          <a:xfrm>
            <a:off x="1839125" y="914400"/>
            <a:ext cx="5465747" cy="5751352"/>
          </a:xfrm>
          <a:prstGeom prst="rect">
            <a:avLst/>
          </a:prstGeom>
          <a:noFill/>
          <a:ln w="114300" cap="flat" cmpd="sng">
            <a:solidFill>
              <a:srgbClr val="FCF103"/>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pic>
        <p:nvPicPr>
          <p:cNvPr id="324" name="Google Shape;324;p51" descr="A close up of text on a white background&#10;&#10;Description automatically generated"/>
          <p:cNvPicPr preferRelativeResize="0">
            <a:picLocks noGrp="1"/>
          </p:cNvPicPr>
          <p:nvPr>
            <p:ph type="body" idx="1"/>
          </p:nvPr>
        </p:nvPicPr>
        <p:blipFill rotWithShape="1">
          <a:blip r:embed="rId3">
            <a:alphaModFix/>
          </a:blip>
          <a:srcRect/>
          <a:stretch/>
        </p:blipFill>
        <p:spPr>
          <a:xfrm>
            <a:off x="2057400" y="850900"/>
            <a:ext cx="5181600" cy="5598266"/>
          </a:xfrm>
          <a:prstGeom prst="rect">
            <a:avLst/>
          </a:prstGeom>
          <a:noFill/>
          <a:ln w="127000" cap="sq" cmpd="sng">
            <a:solidFill>
              <a:srgbClr val="FCF103"/>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2"/>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331" name="Google Shape;331;p52"/>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endParaRPr/>
          </a:p>
        </p:txBody>
      </p:sp>
      <p:pic>
        <p:nvPicPr>
          <p:cNvPr id="332" name="Google Shape;332;p52"/>
          <p:cNvPicPr preferRelativeResize="0"/>
          <p:nvPr/>
        </p:nvPicPr>
        <p:blipFill>
          <a:blip r:embed="rId3">
            <a:alphaModFix/>
          </a:blip>
          <a:stretch>
            <a:fillRect/>
          </a:stretch>
        </p:blipFill>
        <p:spPr>
          <a:xfrm>
            <a:off x="1659112" y="1065100"/>
            <a:ext cx="5825775" cy="5692974"/>
          </a:xfrm>
          <a:prstGeom prst="rect">
            <a:avLst/>
          </a:prstGeom>
          <a:noFill/>
          <a:ln w="114300" cap="flat" cmpd="sng">
            <a:solidFill>
              <a:srgbClr val="FCF103"/>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85" name="Google Shape;85;p17"/>
          <p:cNvSpPr txBox="1"/>
          <p:nvPr/>
        </p:nvSpPr>
        <p:spPr>
          <a:xfrm>
            <a:off x="1501666" y="5134678"/>
            <a:ext cx="614066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86" name="Google Shape;86;p17"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3"/>
          <p:cNvSpPr txBox="1">
            <a:spLocks noGrp="1"/>
          </p:cNvSpPr>
          <p:nvPr>
            <p:ph type="title"/>
          </p:nvPr>
        </p:nvSpPr>
        <p:spPr>
          <a:xfrm>
            <a:off x="457200" y="113546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dirty="0"/>
              <a:t>Discussion Board</a:t>
            </a:r>
            <a:endParaRPr dirty="0"/>
          </a:p>
        </p:txBody>
      </p:sp>
      <p:sp>
        <p:nvSpPr>
          <p:cNvPr id="338" name="Google Shape;338;p5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lvl="0" indent="-457200" algn="l" rtl="0">
              <a:spcBef>
                <a:spcPts val="0"/>
              </a:spcBef>
              <a:spcAft>
                <a:spcPts val="0"/>
              </a:spcAft>
              <a:buClr>
                <a:schemeClr val="accent3">
                  <a:lumMod val="75000"/>
                </a:schemeClr>
              </a:buClr>
              <a:buSzPct val="83000"/>
              <a:buFont typeface="Arial" panose="020B0604020202020204" pitchFamily="34" charset="0"/>
              <a:buChar char="•"/>
            </a:pPr>
            <a:r>
              <a:rPr lang="en-US" dirty="0"/>
              <a:t>Remember your saving goal from earlier? </a:t>
            </a:r>
            <a:endParaRPr lang="en-US" dirty="0" smtClean="0"/>
          </a:p>
          <a:p>
            <a:pPr lvl="0" indent="-457200" algn="l" rtl="0">
              <a:spcBef>
                <a:spcPts val="0"/>
              </a:spcBef>
              <a:spcAft>
                <a:spcPts val="0"/>
              </a:spcAft>
              <a:buClr>
                <a:schemeClr val="accent3">
                  <a:lumMod val="75000"/>
                </a:schemeClr>
              </a:buClr>
              <a:buSzPct val="83000"/>
              <a:buFont typeface="Arial" panose="020B0604020202020204" pitchFamily="34" charset="0"/>
              <a:buChar char="•"/>
            </a:pPr>
            <a:endParaRPr lang="en-US" dirty="0"/>
          </a:p>
          <a:p>
            <a:pPr lvl="0" indent="-457200" algn="l" rtl="0">
              <a:spcBef>
                <a:spcPts val="0"/>
              </a:spcBef>
              <a:spcAft>
                <a:spcPts val="0"/>
              </a:spcAft>
              <a:buClr>
                <a:schemeClr val="accent3">
                  <a:lumMod val="75000"/>
                </a:schemeClr>
              </a:buClr>
              <a:buSzPct val="83000"/>
              <a:buFont typeface="Arial" panose="020B0604020202020204" pitchFamily="34" charset="0"/>
              <a:buChar char="•"/>
            </a:pPr>
            <a:r>
              <a:rPr lang="en-US" dirty="0" smtClean="0"/>
              <a:t>What </a:t>
            </a:r>
            <a:r>
              <a:rPr lang="en-US" dirty="0"/>
              <a:t>are some ways you could earn income to reach your goal?</a:t>
            </a:r>
            <a:endParaRP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54"/>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45" name="Google Shape;345;p54"/>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55"/>
          <p:cNvPicPr preferRelativeResize="0"/>
          <p:nvPr/>
        </p:nvPicPr>
        <p:blipFill>
          <a:blip r:embed="rId3">
            <a:alphaModFix/>
          </a:blip>
          <a:stretch>
            <a:fillRect/>
          </a:stretch>
        </p:blipFill>
        <p:spPr>
          <a:xfrm>
            <a:off x="0" y="2600325"/>
            <a:ext cx="9144000" cy="3333750"/>
          </a:xfrm>
          <a:prstGeom prst="rect">
            <a:avLst/>
          </a:prstGeom>
          <a:noFill/>
          <a:ln>
            <a:noFill/>
          </a:ln>
        </p:spPr>
      </p:pic>
      <p:sp>
        <p:nvSpPr>
          <p:cNvPr id="351" name="Google Shape;351;p55"/>
          <p:cNvSpPr txBox="1">
            <a:spLocks noGrp="1"/>
          </p:cNvSpPr>
          <p:nvPr>
            <p:ph type="title"/>
          </p:nvPr>
        </p:nvSpPr>
        <p:spPr>
          <a:xfrm>
            <a:off x="457200" y="12344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5400" dirty="0"/>
              <a:t>Quick Check for Understanding </a:t>
            </a:r>
            <a:endParaRPr sz="5400" dirty="0"/>
          </a:p>
        </p:txBody>
      </p:sp>
      <p:sp>
        <p:nvSpPr>
          <p:cNvPr id="352" name="Google Shape;352;p55"/>
          <p:cNvSpPr txBox="1">
            <a:spLocks noGrp="1"/>
          </p:cNvSpPr>
          <p:nvPr>
            <p:ph type="body" idx="1"/>
          </p:nvPr>
        </p:nvSpPr>
        <p:spPr>
          <a:xfrm>
            <a:off x="457200" y="2769326"/>
            <a:ext cx="8229600" cy="3779520"/>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5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59" name="Google Shape;359;p5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7" name="Google Shape;367;p57"/>
          <p:cNvSpPr txBox="1">
            <a:spLocks noGrp="1"/>
          </p:cNvSpPr>
          <p:nvPr>
            <p:ph type="title"/>
          </p:nvPr>
        </p:nvSpPr>
        <p:spPr>
          <a:xfrm>
            <a:off x="628650" y="847338"/>
            <a:ext cx="7886700" cy="132556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1800"/>
              <a:buFont typeface="Calibri"/>
              <a:buNone/>
            </a:pPr>
            <a:r>
              <a:rPr lang="en-US" sz="5400" dirty="0"/>
              <a:t>Extension Activities</a:t>
            </a:r>
            <a:endParaRPr sz="5400" dirty="0"/>
          </a:p>
        </p:txBody>
      </p:sp>
      <p:sp>
        <p:nvSpPr>
          <p:cNvPr id="364" name="Google Shape;364;p57"/>
          <p:cNvSpPr txBox="1">
            <a:spLocks noGrp="1"/>
          </p:cNvSpPr>
          <p:nvPr>
            <p:ph type="body" idx="1"/>
          </p:nvPr>
        </p:nvSpPr>
        <p:spPr>
          <a:xfrm>
            <a:off x="272810" y="1983228"/>
            <a:ext cx="8598380" cy="4027434"/>
          </a:xfrm>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0"/>
              </a:spcBef>
              <a:spcAft>
                <a:spcPts val="0"/>
              </a:spcAft>
              <a:buNone/>
            </a:pPr>
            <a:r>
              <a:rPr lang="en-US" sz="3200" b="1" dirty="0"/>
              <a:t>Money Wheel:</a:t>
            </a:r>
            <a:endParaRPr sz="3600" dirty="0"/>
          </a:p>
          <a:p>
            <a:pPr marL="57150" lvl="1" indent="-177800" algn="l" rtl="0">
              <a:lnSpc>
                <a:spcPct val="90000"/>
              </a:lnSpc>
              <a:spcBef>
                <a:spcPts val="375"/>
              </a:spcBef>
              <a:spcAft>
                <a:spcPts val="0"/>
              </a:spcAft>
              <a:buClr>
                <a:srgbClr val="7A9900"/>
              </a:buClr>
              <a:buSzPts val="2800"/>
              <a:buChar char="•"/>
            </a:pPr>
            <a:r>
              <a:rPr lang="en-US" dirty="0"/>
              <a:t>Look at your saving goal, determine how much money you will need to reach your goal</a:t>
            </a:r>
            <a:r>
              <a:rPr lang="en-US" dirty="0" smtClean="0"/>
              <a:t>.</a:t>
            </a:r>
          </a:p>
          <a:p>
            <a:pPr marL="57150" lvl="1" indent="-177800" algn="l" rtl="0">
              <a:lnSpc>
                <a:spcPct val="90000"/>
              </a:lnSpc>
              <a:spcBef>
                <a:spcPts val="375"/>
              </a:spcBef>
              <a:spcAft>
                <a:spcPts val="0"/>
              </a:spcAft>
              <a:buClr>
                <a:srgbClr val="7A9900"/>
              </a:buClr>
              <a:buSzPts val="2800"/>
              <a:buChar char="•"/>
            </a:pPr>
            <a:endParaRPr dirty="0"/>
          </a:p>
          <a:p>
            <a:pPr marL="400050" lvl="0" indent="-342900" algn="l" rtl="0">
              <a:lnSpc>
                <a:spcPct val="90000"/>
              </a:lnSpc>
              <a:spcBef>
                <a:spcPts val="0"/>
              </a:spcBef>
              <a:spcAft>
                <a:spcPts val="0"/>
              </a:spcAft>
              <a:buClr>
                <a:srgbClr val="7A9900"/>
              </a:buClr>
              <a:buSzPts val="1800"/>
              <a:buChar char="❖"/>
            </a:pPr>
            <a:r>
              <a:rPr lang="en-US" dirty="0"/>
              <a:t>Write how much money you think you will need in the chat</a:t>
            </a:r>
            <a:r>
              <a:rPr lang="en-US" dirty="0" smtClean="0"/>
              <a:t>.</a:t>
            </a:r>
          </a:p>
          <a:p>
            <a:pPr marL="400050" lvl="0" indent="-342900" algn="l" rtl="0">
              <a:lnSpc>
                <a:spcPct val="90000"/>
              </a:lnSpc>
              <a:spcBef>
                <a:spcPts val="0"/>
              </a:spcBef>
              <a:spcAft>
                <a:spcPts val="0"/>
              </a:spcAft>
              <a:buClr>
                <a:srgbClr val="7A9900"/>
              </a:buClr>
              <a:buSzPts val="1800"/>
              <a:buChar char="❖"/>
            </a:pPr>
            <a:endParaRPr dirty="0"/>
          </a:p>
          <a:p>
            <a:pPr marL="57150" lvl="1" indent="-177800" algn="l" rtl="0">
              <a:lnSpc>
                <a:spcPct val="90000"/>
              </a:lnSpc>
              <a:spcBef>
                <a:spcPts val="375"/>
              </a:spcBef>
              <a:spcAft>
                <a:spcPts val="0"/>
              </a:spcAft>
              <a:buClr>
                <a:srgbClr val="7A9900"/>
              </a:buClr>
              <a:buSzPts val="2800"/>
              <a:buChar char="•"/>
            </a:pPr>
            <a:r>
              <a:rPr lang="en-US" dirty="0"/>
              <a:t>We are going to use a Money Wheel to help determine how quickly you get to your saving goal. How many spins will it take you to achieve your goal?</a:t>
            </a:r>
            <a:endParaRPr dirty="0"/>
          </a:p>
        </p:txBody>
      </p:sp>
      <p:sp>
        <p:nvSpPr>
          <p:cNvPr id="366" name="Google Shape;366;p57"/>
          <p:cNvSpPr txBox="1">
            <a:spLocks noGrp="1"/>
          </p:cNvSpPr>
          <p:nvPr>
            <p:ph type="sldNum" idx="4294967295"/>
          </p:nvPr>
        </p:nvSpPr>
        <p:spPr>
          <a:xfrm>
            <a:off x="7086600" y="5897563"/>
            <a:ext cx="2057400" cy="92075"/>
          </a:xfrm>
          <a:prstGeom prst="rect">
            <a:avLst/>
          </a:prstGeom>
          <a:noFill/>
          <a:ln>
            <a:noFill/>
          </a:ln>
        </p:spPr>
        <p:txBody>
          <a:bodyPr spcFirstLastPara="1" wrap="square" lIns="68550" tIns="34275" rIns="68550" bIns="34275" anchor="ctr" anchorCtr="0">
            <a:noAutofit/>
          </a:bodyPr>
          <a:lstStyle/>
          <a:p>
            <a:pPr marL="0" lvl="0" indent="0" algn="r" rtl="0">
              <a:spcBef>
                <a:spcPts val="0"/>
              </a:spcBef>
              <a:spcAft>
                <a:spcPts val="0"/>
              </a:spcAft>
              <a:buClr>
                <a:schemeClr val="dk1"/>
              </a:buClr>
              <a:buSzPts val="1800"/>
              <a:buFont typeface="Arial"/>
              <a:buNone/>
            </a:pPr>
            <a:endParaRP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74" name="Google Shape;374;p58"/>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5400" dirty="0"/>
              <a:t>Extension Activity</a:t>
            </a:r>
            <a:endParaRPr sz="5400" dirty="0"/>
          </a:p>
        </p:txBody>
      </p:sp>
      <p:sp>
        <p:nvSpPr>
          <p:cNvPr id="380" name="Google Shape;380;p59"/>
          <p:cNvSpPr txBox="1">
            <a:spLocks noGrp="1"/>
          </p:cNvSpPr>
          <p:nvPr>
            <p:ph type="body" idx="1"/>
          </p:nvPr>
        </p:nvSpPr>
        <p:spPr>
          <a:xfrm>
            <a:off x="457200" y="1981200"/>
            <a:ext cx="8229600" cy="41757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a:t>Decision-Making Apron:</a:t>
            </a:r>
            <a:endParaRPr sz="3600"/>
          </a:p>
          <a:p>
            <a:pPr marL="342900" lvl="0" indent="-406400" algn="l" rtl="0">
              <a:spcBef>
                <a:spcPts val="0"/>
              </a:spcBef>
              <a:spcAft>
                <a:spcPts val="0"/>
              </a:spcAft>
              <a:buClr>
                <a:srgbClr val="7A9900"/>
              </a:buClr>
              <a:buSzPts val="2800"/>
              <a:buChar char="•"/>
            </a:pPr>
            <a:r>
              <a:rPr lang="en-US"/>
              <a:t>This is another activity you could use to help students with the decision-making process.</a:t>
            </a:r>
            <a:endParaRPr sz="3600"/>
          </a:p>
          <a:p>
            <a:pPr marL="342900" lvl="0" indent="-406400" algn="l" rtl="0">
              <a:spcBef>
                <a:spcPts val="0"/>
              </a:spcBef>
              <a:spcAft>
                <a:spcPts val="0"/>
              </a:spcAft>
              <a:buClr>
                <a:srgbClr val="7A9900"/>
              </a:buClr>
              <a:buSzPts val="2800"/>
              <a:buChar char="•"/>
            </a:pPr>
            <a:r>
              <a:rPr lang="en-US"/>
              <a:t>In this case you could use the apron to help students with George’s decision to buy the red train or reward Hana for finding his piggy bank.</a:t>
            </a:r>
            <a:endParaRPr/>
          </a:p>
          <a:p>
            <a:pPr marL="0" lvl="0" indent="0" algn="l" rtl="0">
              <a:spcBef>
                <a:spcPts val="0"/>
              </a:spcBef>
              <a:spcAft>
                <a:spcPts val="0"/>
              </a:spcAft>
              <a:buClr>
                <a:schemeClr val="dk1"/>
              </a:buClr>
              <a:buSzPts val="2800"/>
              <a:buNone/>
            </a:pPr>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60"/>
          <p:cNvPicPr preferRelativeResize="0">
            <a:picLocks noGrp="1"/>
          </p:cNvPicPr>
          <p:nvPr>
            <p:ph sz="half" idx="1"/>
          </p:nvPr>
        </p:nvPicPr>
        <p:blipFill rotWithShape="1">
          <a:blip r:embed="rId3">
            <a:alphaModFix/>
          </a:blip>
          <a:srcRect/>
          <a:stretch/>
        </p:blipFill>
        <p:spPr>
          <a:xfrm>
            <a:off x="381000" y="1066800"/>
            <a:ext cx="4040105" cy="5059363"/>
          </a:xfrm>
          <a:prstGeom prst="rect">
            <a:avLst/>
          </a:prstGeom>
          <a:noFill/>
          <a:ln>
            <a:noFill/>
          </a:ln>
        </p:spPr>
      </p:pic>
      <p:sp>
        <p:nvSpPr>
          <p:cNvPr id="386" name="Google Shape;386;p60"/>
          <p:cNvSpPr txBox="1">
            <a:spLocks noGrp="1"/>
          </p:cNvSpPr>
          <p:nvPr>
            <p:ph sz="half" idx="2"/>
          </p:nvPr>
        </p:nvSpPr>
        <p:spPr>
          <a:xfrm>
            <a:off x="4421105" y="1066800"/>
            <a:ext cx="4265695" cy="50593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p>
        </p:txBody>
      </p:sp>
      <p:pic>
        <p:nvPicPr>
          <p:cNvPr id="387" name="Google Shape;387;p60" descr="Image"/>
          <p:cNvPicPr preferRelativeResize="0"/>
          <p:nvPr/>
        </p:nvPicPr>
        <p:blipFill rotWithShape="1">
          <a:blip r:embed="rId4">
            <a:alphaModFix/>
          </a:blip>
          <a:srcRect/>
          <a:stretch/>
        </p:blipFill>
        <p:spPr>
          <a:xfrm>
            <a:off x="4421105" y="1310481"/>
            <a:ext cx="4572000" cy="4572000"/>
          </a:xfrm>
          <a:prstGeom prst="rect">
            <a:avLst/>
          </a:prstGeom>
          <a:noFill/>
          <a:ln>
            <a:noFill/>
          </a:ln>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5" name="Google Shape;395;p61"/>
          <p:cNvSpPr txBox="1">
            <a:spLocks noGrp="1"/>
          </p:cNvSpPr>
          <p:nvPr>
            <p:ph type="title"/>
          </p:nvPr>
        </p:nvSpPr>
        <p:spPr>
          <a:xfrm>
            <a:off x="107577" y="847338"/>
            <a:ext cx="8928845" cy="8433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Calibri"/>
              <a:buNone/>
            </a:pPr>
            <a:r>
              <a:rPr lang="en-US" sz="4400"/>
              <a:t>Consumer Finance Protection Bureau</a:t>
            </a:r>
            <a:endParaRPr/>
          </a:p>
        </p:txBody>
      </p:sp>
      <p:sp>
        <p:nvSpPr>
          <p:cNvPr id="392" name="Google Shape;392;p61"/>
          <p:cNvSpPr txBox="1">
            <a:spLocks noGrp="1"/>
          </p:cNvSpPr>
          <p:nvPr>
            <p:ph type="body" idx="1"/>
          </p:nvPr>
        </p:nvSpPr>
        <p:spPr>
          <a:xfrm>
            <a:off x="228600" y="1530110"/>
            <a:ext cx="8829136" cy="4718290"/>
          </a:xfrm>
          <a:prstGeom prst="rect">
            <a:avLst/>
          </a:prstGeom>
          <a:noFill/>
          <a:ln>
            <a:noFill/>
          </a:ln>
        </p:spPr>
        <p:txBody>
          <a:bodyPr spcFirstLastPara="1" wrap="square" lIns="68550" tIns="34275" rIns="68550" bIns="34275" anchor="t" anchorCtr="0">
            <a:noAutofit/>
          </a:bodyPr>
          <a:lstStyle/>
          <a:p>
            <a:pPr marL="0" lvl="0" indent="0" algn="ctr" rtl="0">
              <a:lnSpc>
                <a:spcPct val="80000"/>
              </a:lnSpc>
              <a:spcBef>
                <a:spcPts val="0"/>
              </a:spcBef>
              <a:spcAft>
                <a:spcPts val="0"/>
              </a:spcAft>
              <a:buClr>
                <a:srgbClr val="7A9900"/>
              </a:buClr>
              <a:buSzPts val="2590"/>
              <a:buNone/>
            </a:pPr>
            <a:r>
              <a:rPr lang="en-US" dirty="0"/>
              <a:t>The CFPB has created parent reading guides to accompany 18 books.</a:t>
            </a:r>
            <a:endParaRPr sz="4000" dirty="0"/>
          </a:p>
          <a:p>
            <a:pPr marL="0" lvl="0" indent="0" algn="ctr" rtl="0">
              <a:lnSpc>
                <a:spcPct val="80000"/>
              </a:lnSpc>
              <a:spcBef>
                <a:spcPts val="750"/>
              </a:spcBef>
              <a:spcAft>
                <a:spcPts val="0"/>
              </a:spcAft>
              <a:buClr>
                <a:srgbClr val="7A9900"/>
              </a:buClr>
              <a:buSzPts val="2590"/>
              <a:buNone/>
            </a:pPr>
            <a:r>
              <a:rPr lang="en-US" dirty="0"/>
              <a:t>The guide for Curious George Saves His Pennies includes:</a:t>
            </a:r>
            <a:endParaRPr sz="4000" dirty="0"/>
          </a:p>
          <a:p>
            <a:pPr marL="514350" lvl="1" indent="-171450" algn="l" rtl="0">
              <a:lnSpc>
                <a:spcPct val="80000"/>
              </a:lnSpc>
              <a:spcBef>
                <a:spcPts val="375"/>
              </a:spcBef>
              <a:spcAft>
                <a:spcPts val="0"/>
              </a:spcAft>
              <a:buClr>
                <a:srgbClr val="7A9900"/>
              </a:buClr>
              <a:buSzPts val="2220"/>
              <a:buChar char="•"/>
            </a:pPr>
            <a:endParaRPr lang="en-US" sz="2400" b="1" dirty="0" smtClean="0"/>
          </a:p>
          <a:p>
            <a:pPr marL="514350" lvl="1" indent="-171450" algn="l" rtl="0">
              <a:lnSpc>
                <a:spcPct val="80000"/>
              </a:lnSpc>
              <a:spcBef>
                <a:spcPts val="375"/>
              </a:spcBef>
              <a:spcAft>
                <a:spcPts val="0"/>
              </a:spcAft>
              <a:buClr>
                <a:srgbClr val="7A9900"/>
              </a:buClr>
              <a:buSzPts val="2220"/>
              <a:buChar char="•"/>
            </a:pPr>
            <a:r>
              <a:rPr lang="en-US" sz="2400" b="1" dirty="0" smtClean="0"/>
              <a:t>Key </a:t>
            </a:r>
            <a:r>
              <a:rPr lang="en-US" sz="2400" b="1" dirty="0"/>
              <a:t>ideas</a:t>
            </a:r>
            <a:endParaRPr sz="4000" dirty="0"/>
          </a:p>
          <a:p>
            <a:pPr marL="857250" lvl="2" indent="-171450" algn="l" rtl="0">
              <a:lnSpc>
                <a:spcPct val="80000"/>
              </a:lnSpc>
              <a:spcBef>
                <a:spcPts val="375"/>
              </a:spcBef>
              <a:spcAft>
                <a:spcPts val="0"/>
              </a:spcAft>
              <a:buSzPts val="1850"/>
              <a:buChar char="•"/>
            </a:pPr>
            <a:r>
              <a:rPr lang="en-US" sz="1800" dirty="0"/>
              <a:t>Making decisions, Sharing and borrowing, Self-control.</a:t>
            </a:r>
            <a:endParaRPr sz="4000" dirty="0"/>
          </a:p>
          <a:p>
            <a:pPr marL="514350" lvl="1" indent="-171450" algn="l" rtl="0">
              <a:lnSpc>
                <a:spcPct val="80000"/>
              </a:lnSpc>
              <a:spcBef>
                <a:spcPts val="375"/>
              </a:spcBef>
              <a:spcAft>
                <a:spcPts val="0"/>
              </a:spcAft>
              <a:buClr>
                <a:srgbClr val="7A9900"/>
              </a:buClr>
              <a:buSzPts val="2220"/>
              <a:buChar char="•"/>
            </a:pPr>
            <a:r>
              <a:rPr lang="en-US" sz="2400" b="1" dirty="0"/>
              <a:t>Something to think about</a:t>
            </a:r>
            <a:endParaRPr sz="4000" dirty="0"/>
          </a:p>
          <a:p>
            <a:pPr marL="857250" lvl="2" indent="-171450" algn="l" rtl="0">
              <a:lnSpc>
                <a:spcPct val="80000"/>
              </a:lnSpc>
              <a:spcBef>
                <a:spcPts val="375"/>
              </a:spcBef>
              <a:spcAft>
                <a:spcPts val="0"/>
              </a:spcAft>
              <a:buSzPts val="1850"/>
              <a:buChar char="•"/>
            </a:pPr>
            <a:r>
              <a:rPr lang="en-US" sz="1800" dirty="0"/>
              <a:t>Tips for parents to think about before they read the book to their children.</a:t>
            </a:r>
            <a:endParaRPr sz="4000" dirty="0"/>
          </a:p>
          <a:p>
            <a:pPr marL="514350" lvl="1" indent="-171450" algn="l" rtl="0">
              <a:lnSpc>
                <a:spcPct val="80000"/>
              </a:lnSpc>
              <a:spcBef>
                <a:spcPts val="375"/>
              </a:spcBef>
              <a:spcAft>
                <a:spcPts val="0"/>
              </a:spcAft>
              <a:buClr>
                <a:srgbClr val="7A9900"/>
              </a:buClr>
              <a:buSzPts val="2220"/>
              <a:buChar char="•"/>
            </a:pPr>
            <a:r>
              <a:rPr lang="en-US" sz="2400" b="1" dirty="0"/>
              <a:t>Before you read</a:t>
            </a:r>
            <a:endParaRPr sz="4000" dirty="0"/>
          </a:p>
          <a:p>
            <a:pPr marL="857250" lvl="2" indent="-171450" algn="l" rtl="0">
              <a:lnSpc>
                <a:spcPct val="80000"/>
              </a:lnSpc>
              <a:spcBef>
                <a:spcPts val="375"/>
              </a:spcBef>
              <a:spcAft>
                <a:spcPts val="0"/>
              </a:spcAft>
              <a:buSzPts val="1850"/>
              <a:buChar char="•"/>
            </a:pPr>
            <a:r>
              <a:rPr lang="en-US" sz="1800" dirty="0"/>
              <a:t>Tips for parents to successfully set the stage for reading this book to their children.</a:t>
            </a:r>
            <a:endParaRPr sz="4000" dirty="0"/>
          </a:p>
          <a:p>
            <a:pPr marL="514350" lvl="1" indent="-171450" algn="l" rtl="0">
              <a:lnSpc>
                <a:spcPct val="80000"/>
              </a:lnSpc>
              <a:spcBef>
                <a:spcPts val="375"/>
              </a:spcBef>
              <a:spcAft>
                <a:spcPts val="0"/>
              </a:spcAft>
              <a:buClr>
                <a:srgbClr val="7A9900"/>
              </a:buClr>
              <a:buSzPts val="2220"/>
              <a:buChar char="•"/>
            </a:pPr>
            <a:r>
              <a:rPr lang="en-US" sz="2400" b="1" dirty="0"/>
              <a:t>Something to talk about</a:t>
            </a:r>
            <a:endParaRPr sz="4000" dirty="0"/>
          </a:p>
          <a:p>
            <a:pPr marL="857250" lvl="2" indent="-171450" algn="l" rtl="0">
              <a:lnSpc>
                <a:spcPct val="80000"/>
              </a:lnSpc>
              <a:spcBef>
                <a:spcPts val="375"/>
              </a:spcBef>
              <a:spcAft>
                <a:spcPts val="0"/>
              </a:spcAft>
              <a:buSzPts val="1850"/>
              <a:buChar char="•"/>
            </a:pPr>
            <a:r>
              <a:rPr lang="en-US" sz="1800" dirty="0"/>
              <a:t>Tips for what parents can talk about while reading the book/questions to ask.</a:t>
            </a:r>
            <a:endParaRPr sz="4000" dirty="0"/>
          </a:p>
          <a:p>
            <a:pPr marL="514350" lvl="1" indent="-171450" algn="l" rtl="0">
              <a:lnSpc>
                <a:spcPct val="80000"/>
              </a:lnSpc>
              <a:spcBef>
                <a:spcPts val="375"/>
              </a:spcBef>
              <a:spcAft>
                <a:spcPts val="0"/>
              </a:spcAft>
              <a:buClr>
                <a:srgbClr val="7A9900"/>
              </a:buClr>
              <a:buSzPts val="2220"/>
              <a:buChar char="•"/>
            </a:pPr>
            <a:r>
              <a:rPr lang="en-US" sz="2400" b="1" dirty="0"/>
              <a:t>Something to do</a:t>
            </a:r>
            <a:endParaRPr sz="4000" dirty="0"/>
          </a:p>
          <a:p>
            <a:pPr marL="857250" lvl="2" indent="-171450" algn="l" rtl="0">
              <a:lnSpc>
                <a:spcPct val="80000"/>
              </a:lnSpc>
              <a:spcBef>
                <a:spcPts val="375"/>
              </a:spcBef>
              <a:spcAft>
                <a:spcPts val="0"/>
              </a:spcAft>
              <a:buSzPts val="1850"/>
              <a:buChar char="•"/>
            </a:pPr>
            <a:r>
              <a:rPr lang="en-US" sz="1800" dirty="0"/>
              <a:t>Activities parents can do with their children after they have read the book to reinforce the concepts the children should have learned.</a:t>
            </a:r>
            <a:endParaRPr sz="4000" dirty="0"/>
          </a:p>
          <a:p>
            <a:pPr marL="0" lvl="0" indent="0" algn="l" rtl="0">
              <a:lnSpc>
                <a:spcPct val="80000"/>
              </a:lnSpc>
              <a:spcBef>
                <a:spcPts val="750"/>
              </a:spcBef>
              <a:spcAft>
                <a:spcPts val="0"/>
              </a:spcAft>
              <a:buSzPts val="1850"/>
              <a:buNone/>
            </a:pPr>
            <a:endParaRPr sz="1388" dirty="0"/>
          </a:p>
          <a:p>
            <a:pPr marL="685800" lvl="2" indent="0" algn="l" rtl="0">
              <a:lnSpc>
                <a:spcPct val="80000"/>
              </a:lnSpc>
              <a:spcBef>
                <a:spcPts val="375"/>
              </a:spcBef>
              <a:spcAft>
                <a:spcPts val="0"/>
              </a:spcAft>
              <a:buSzPts val="1850"/>
              <a:buNone/>
            </a:pPr>
            <a:endParaRPr sz="1388" dirty="0"/>
          </a:p>
        </p:txBody>
      </p:sp>
      <p:sp>
        <p:nvSpPr>
          <p:cNvPr id="394" name="Google Shape;394;p61"/>
          <p:cNvSpPr txBox="1">
            <a:spLocks noGrp="1"/>
          </p:cNvSpPr>
          <p:nvPr>
            <p:ph type="sldNum" idx="4294967295"/>
          </p:nvPr>
        </p:nvSpPr>
        <p:spPr>
          <a:xfrm>
            <a:off x="7086600" y="5897563"/>
            <a:ext cx="2057400" cy="92075"/>
          </a:xfrm>
          <a:prstGeom prst="rect">
            <a:avLst/>
          </a:prstGeom>
          <a:noFill/>
          <a:ln>
            <a:noFill/>
          </a:ln>
        </p:spPr>
        <p:txBody>
          <a:bodyPr spcFirstLastPara="1" wrap="square" lIns="68550" tIns="34275" rIns="68550" bIns="34275" anchor="ctr" anchorCtr="0">
            <a:noAutofit/>
          </a:bodyPr>
          <a:lstStyle/>
          <a:p>
            <a:pPr marL="0" lvl="0" indent="0" algn="r" rtl="0">
              <a:spcBef>
                <a:spcPts val="0"/>
              </a:spcBef>
              <a:spcAft>
                <a:spcPts val="0"/>
              </a:spcAft>
              <a:buClr>
                <a:schemeClr val="dk1"/>
              </a:buClr>
              <a:buSzPts val="1800"/>
              <a:buFont typeface="Arial"/>
              <a:buNone/>
            </a:pPr>
            <a:endParaRP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2"/>
          <p:cNvSpPr txBox="1">
            <a:spLocks noGrp="1"/>
          </p:cNvSpPr>
          <p:nvPr>
            <p:ph type="title"/>
          </p:nvPr>
        </p:nvSpPr>
        <p:spPr>
          <a:xfrm>
            <a:off x="457200" y="9906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CFPB Materials</a:t>
            </a:r>
            <a:endParaRPr/>
          </a:p>
        </p:txBody>
      </p:sp>
      <p:sp>
        <p:nvSpPr>
          <p:cNvPr id="401" name="Google Shape;401;p62"/>
          <p:cNvSpPr txBox="1">
            <a:spLocks noGrp="1"/>
          </p:cNvSpPr>
          <p:nvPr>
            <p:ph type="body" idx="1"/>
          </p:nvPr>
        </p:nvSpPr>
        <p:spPr>
          <a:xfrm>
            <a:off x="381000" y="2133600"/>
            <a:ext cx="8534400" cy="402336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850"/>
              <a:buNone/>
            </a:pPr>
            <a:r>
              <a:rPr lang="en-US" dirty="0"/>
              <a:t>Here’s the CFPB </a:t>
            </a:r>
            <a:r>
              <a:rPr lang="en-US" b="1" dirty="0"/>
              <a:t>Money as You Grow </a:t>
            </a:r>
            <a:r>
              <a:rPr lang="en-US" dirty="0"/>
              <a:t>site:</a:t>
            </a:r>
            <a:endParaRPr dirty="0"/>
          </a:p>
          <a:p>
            <a:pPr marL="0" lvl="0" indent="0" algn="l" rtl="0">
              <a:lnSpc>
                <a:spcPct val="80000"/>
              </a:lnSpc>
              <a:spcBef>
                <a:spcPts val="1800"/>
              </a:spcBef>
              <a:spcAft>
                <a:spcPts val="0"/>
              </a:spcAft>
              <a:buClr>
                <a:schemeClr val="hlink"/>
              </a:buClr>
              <a:buSzPts val="1850"/>
              <a:buNone/>
            </a:pPr>
            <a:r>
              <a:rPr lang="en-US" u="sng" dirty="0">
                <a:solidFill>
                  <a:schemeClr val="hlink"/>
                </a:solidFill>
                <a:hlinkClick r:id="rId3"/>
              </a:rPr>
              <a:t>https://www.consumerfinance.gov/consumer-tools/money-as-you-grow/bookshelf/</a:t>
            </a:r>
            <a:endParaRPr u="sng" dirty="0">
              <a:solidFill>
                <a:schemeClr val="hlink"/>
              </a:solidFill>
            </a:endParaRPr>
          </a:p>
          <a:p>
            <a:pPr marL="0" lvl="0" indent="0" algn="l" rtl="0">
              <a:lnSpc>
                <a:spcPct val="80000"/>
              </a:lnSpc>
              <a:spcBef>
                <a:spcPts val="1800"/>
              </a:spcBef>
              <a:spcAft>
                <a:spcPts val="0"/>
              </a:spcAft>
              <a:buClr>
                <a:schemeClr val="dk1"/>
              </a:buClr>
              <a:buSzPts val="1850"/>
              <a:buNone/>
            </a:pPr>
            <a:r>
              <a:rPr lang="en-US" dirty="0"/>
              <a:t>Here’s where you go to order the material:</a:t>
            </a:r>
            <a:endParaRPr dirty="0"/>
          </a:p>
          <a:p>
            <a:pPr marL="0" lvl="0" indent="0" algn="l" rtl="0">
              <a:lnSpc>
                <a:spcPct val="80000"/>
              </a:lnSpc>
              <a:spcBef>
                <a:spcPts val="1800"/>
              </a:spcBef>
              <a:spcAft>
                <a:spcPts val="0"/>
              </a:spcAft>
              <a:buClr>
                <a:schemeClr val="hlink"/>
              </a:buClr>
              <a:buSzPts val="1850"/>
              <a:buNone/>
            </a:pPr>
            <a:r>
              <a:rPr lang="en-US" u="sng" dirty="0">
                <a:solidFill>
                  <a:schemeClr val="hlink"/>
                </a:solidFill>
                <a:hlinkClick r:id="rId4"/>
              </a:rPr>
              <a:t>https://pueblo.gpo.gov/CFPBLibs/CFPBLibsPubs.php?NavCode=XA&amp;CatID=3&amp;PHPSESSID=gb4iuua64h8qupp4lg3ocggii4</a:t>
            </a: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5" name="Google Shape;95;p18"/>
          <p:cNvSpPr txBox="1">
            <a:spLocks noGrp="1"/>
          </p:cNvSpPr>
          <p:nvPr>
            <p:ph type="title"/>
          </p:nvPr>
        </p:nvSpPr>
        <p:spPr>
          <a:xfrm>
            <a:off x="628650" y="604837"/>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Font typeface="Calibri"/>
              <a:buNone/>
            </a:pPr>
            <a:r>
              <a:rPr lang="en-US" sz="5400"/>
              <a:t>Agenda</a:t>
            </a:r>
            <a:r>
              <a:rPr lang="en-US"/>
              <a:t> </a:t>
            </a:r>
            <a:endParaRPr/>
          </a:p>
        </p:txBody>
      </p:sp>
      <p:sp>
        <p:nvSpPr>
          <p:cNvPr id="91" name="Google Shape;91;p18"/>
          <p:cNvSpPr txBox="1">
            <a:spLocks noGrp="1"/>
          </p:cNvSpPr>
          <p:nvPr>
            <p:ph type="body" idx="1"/>
          </p:nvPr>
        </p:nvSpPr>
        <p:spPr>
          <a:xfrm>
            <a:off x="149629" y="1905000"/>
            <a:ext cx="8844742" cy="3946666"/>
          </a:xfrm>
          <a:prstGeom prst="rect">
            <a:avLst/>
          </a:prstGeom>
          <a:noFill/>
          <a:ln>
            <a:noFill/>
          </a:ln>
        </p:spPr>
        <p:txBody>
          <a:bodyPr spcFirstLastPara="1" wrap="square" lIns="68550" tIns="34275" rIns="68550" bIns="34275" anchor="t" anchorCtr="0">
            <a:noAutofit/>
          </a:bodyPr>
          <a:lstStyle/>
          <a:p>
            <a:pPr marL="571500" lvl="0" indent="-565150" algn="l" rtl="0">
              <a:lnSpc>
                <a:spcPct val="100000"/>
              </a:lnSpc>
              <a:spcBef>
                <a:spcPts val="0"/>
              </a:spcBef>
              <a:spcAft>
                <a:spcPts val="0"/>
              </a:spcAft>
              <a:buClr>
                <a:srgbClr val="7A9900"/>
              </a:buClr>
              <a:buSzPts val="3500"/>
              <a:buChar char="•"/>
            </a:pPr>
            <a:r>
              <a:rPr lang="en-US" sz="3230" b="1" dirty="0"/>
              <a:t>Introduction and announcements</a:t>
            </a:r>
            <a:endParaRPr sz="2700" dirty="0"/>
          </a:p>
          <a:p>
            <a:pPr marL="571500" lvl="0" indent="-565150" algn="l" rtl="0">
              <a:lnSpc>
                <a:spcPct val="100000"/>
              </a:lnSpc>
              <a:spcBef>
                <a:spcPts val="600"/>
              </a:spcBef>
              <a:spcAft>
                <a:spcPts val="0"/>
              </a:spcAft>
              <a:buClr>
                <a:srgbClr val="7A9900"/>
              </a:buClr>
              <a:buSzPts val="3500"/>
              <a:buChar char="•"/>
            </a:pPr>
            <a:r>
              <a:rPr lang="en-US" sz="3230" b="1" dirty="0"/>
              <a:t>General Resources for using Curious George</a:t>
            </a:r>
            <a:endParaRPr sz="2700" dirty="0"/>
          </a:p>
          <a:p>
            <a:pPr marL="571500" lvl="0" indent="-565150" algn="l" rtl="0">
              <a:lnSpc>
                <a:spcPct val="100000"/>
              </a:lnSpc>
              <a:spcBef>
                <a:spcPts val="600"/>
              </a:spcBef>
              <a:spcAft>
                <a:spcPts val="0"/>
              </a:spcAft>
              <a:buClr>
                <a:srgbClr val="7A9900"/>
              </a:buClr>
              <a:buSzPts val="3500"/>
              <a:buChar char="•"/>
            </a:pPr>
            <a:r>
              <a:rPr lang="en-US" sz="3230" b="1" i="1" dirty="0"/>
              <a:t>Curious George Gets a Job</a:t>
            </a:r>
            <a:endParaRPr sz="3230" b="1" i="1" dirty="0">
              <a:solidFill>
                <a:srgbClr val="FF0000"/>
              </a:solidFill>
            </a:endParaRPr>
          </a:p>
          <a:p>
            <a:pPr marL="571500" lvl="0" indent="-565150" algn="l" rtl="0">
              <a:lnSpc>
                <a:spcPct val="100000"/>
              </a:lnSpc>
              <a:spcBef>
                <a:spcPts val="1350"/>
              </a:spcBef>
              <a:spcAft>
                <a:spcPts val="0"/>
              </a:spcAft>
              <a:buClr>
                <a:srgbClr val="7A9900"/>
              </a:buClr>
              <a:buSzPts val="3500"/>
              <a:buChar char="•"/>
            </a:pPr>
            <a:r>
              <a:rPr lang="en-US" sz="3230" b="1" i="1" dirty="0"/>
              <a:t>Curious George Saves His Pennies</a:t>
            </a:r>
            <a:endParaRPr sz="3230" b="1" i="1" dirty="0"/>
          </a:p>
          <a:p>
            <a:pPr marL="571500" lvl="0" indent="-548005" algn="l" rtl="0">
              <a:lnSpc>
                <a:spcPct val="100000"/>
              </a:lnSpc>
              <a:spcBef>
                <a:spcPts val="1350"/>
              </a:spcBef>
              <a:spcAft>
                <a:spcPts val="0"/>
              </a:spcAft>
              <a:buClr>
                <a:srgbClr val="7A9900"/>
              </a:buClr>
              <a:buSzPts val="3230"/>
              <a:buChar char="•"/>
            </a:pPr>
            <a:r>
              <a:rPr lang="en-US" sz="3230" b="1" i="1" dirty="0"/>
              <a:t>Curious George Rides a Bike</a:t>
            </a:r>
            <a:endParaRPr sz="3230" b="1" i="1" dirty="0"/>
          </a:p>
          <a:p>
            <a:pPr marL="571500" lvl="0" indent="-565150" algn="l" rtl="0">
              <a:lnSpc>
                <a:spcPct val="100000"/>
              </a:lnSpc>
              <a:spcBef>
                <a:spcPts val="1350"/>
              </a:spcBef>
              <a:spcAft>
                <a:spcPts val="0"/>
              </a:spcAft>
              <a:buClr>
                <a:srgbClr val="7A9900"/>
              </a:buClr>
              <a:buSzPts val="3500"/>
              <a:buChar char="•"/>
            </a:pPr>
            <a:r>
              <a:rPr lang="en-US" sz="3230" b="1" dirty="0"/>
              <a:t>CFPB resources</a:t>
            </a:r>
            <a:endParaRPr sz="3600" dirty="0"/>
          </a:p>
          <a:p>
            <a:pPr marL="571500" lvl="0" indent="-565150" algn="l" rtl="0">
              <a:lnSpc>
                <a:spcPct val="100000"/>
              </a:lnSpc>
              <a:spcBef>
                <a:spcPts val="1350"/>
              </a:spcBef>
              <a:spcAft>
                <a:spcPts val="0"/>
              </a:spcAft>
              <a:buClr>
                <a:srgbClr val="7A9900"/>
              </a:buClr>
              <a:buSzPts val="3500"/>
              <a:buChar char="•"/>
            </a:pPr>
            <a:r>
              <a:rPr lang="en-US" sz="3230" b="1" dirty="0"/>
              <a:t>Additional Curious George resources with econ</a:t>
            </a:r>
            <a:endParaRPr sz="2490" b="1" dirty="0">
              <a:solidFill>
                <a:srgbClr val="FF0000"/>
              </a:solidFill>
            </a:endParaRPr>
          </a:p>
          <a:p>
            <a:pPr marL="0" lvl="0" indent="0" algn="l" rtl="0">
              <a:lnSpc>
                <a:spcPct val="90000"/>
              </a:lnSpc>
              <a:spcBef>
                <a:spcPts val="1350"/>
              </a:spcBef>
              <a:spcAft>
                <a:spcPts val="0"/>
              </a:spcAft>
              <a:buSzPts val="3200"/>
              <a:buNone/>
            </a:pPr>
            <a:endParaRPr sz="2220" dirty="0"/>
          </a:p>
          <a:p>
            <a:pPr marL="0" lvl="0" indent="0" algn="l" rtl="0">
              <a:lnSpc>
                <a:spcPct val="90000"/>
              </a:lnSpc>
              <a:spcBef>
                <a:spcPts val="750"/>
              </a:spcBef>
              <a:spcAft>
                <a:spcPts val="0"/>
              </a:spcAft>
              <a:buSzPts val="3200"/>
              <a:buNone/>
            </a:pPr>
            <a:endParaRPr sz="2220" dirty="0"/>
          </a:p>
        </p:txBody>
      </p:sp>
      <p:sp>
        <p:nvSpPr>
          <p:cNvPr id="93" name="Google Shape;93;p18"/>
          <p:cNvSpPr txBox="1">
            <a:spLocks noGrp="1"/>
          </p:cNvSpPr>
          <p:nvPr>
            <p:ph type="sldNum" idx="4294967295"/>
          </p:nvPr>
        </p:nvSpPr>
        <p:spPr>
          <a:xfrm>
            <a:off x="7086600" y="5897563"/>
            <a:ext cx="2057400" cy="92075"/>
          </a:xfrm>
          <a:prstGeom prst="rect">
            <a:avLst/>
          </a:prstGeom>
          <a:noFill/>
          <a:ln>
            <a:noFill/>
          </a:ln>
        </p:spPr>
        <p:txBody>
          <a:bodyPr spcFirstLastPara="1" wrap="square" lIns="68550" tIns="34275" rIns="68550" bIns="34275" anchor="ctr"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US"/>
              <a:t>5</a:t>
            </a:fld>
            <a:endParaRPr/>
          </a:p>
        </p:txBody>
      </p:sp>
      <p:pic>
        <p:nvPicPr>
          <p:cNvPr id="94" name="Google Shape;94;p18"/>
          <p:cNvPicPr preferRelativeResize="0"/>
          <p:nvPr/>
        </p:nvPicPr>
        <p:blipFill rotWithShape="1">
          <a:blip r:embed="rId3">
            <a:alphaModFix/>
          </a:blip>
          <a:srcRect/>
          <a:stretch/>
        </p:blipFill>
        <p:spPr>
          <a:xfrm rot="224413">
            <a:off x="7156769" y="3151661"/>
            <a:ext cx="1229041" cy="1802112"/>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63"/>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408" name="Google Shape;408;p63"/>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7" name="Google Shape;417;p64"/>
          <p:cNvSpPr txBox="1">
            <a:spLocks noGrp="1"/>
          </p:cNvSpPr>
          <p:nvPr>
            <p:ph type="title"/>
          </p:nvPr>
        </p:nvSpPr>
        <p:spPr>
          <a:xfrm>
            <a:off x="457200" y="85873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i="1"/>
              <a:t>Curious George Rides a Bike</a:t>
            </a:r>
            <a:endParaRPr/>
          </a:p>
        </p:txBody>
      </p:sp>
      <p:sp>
        <p:nvSpPr>
          <p:cNvPr id="415" name="Google Shape;415;p64"/>
          <p:cNvSpPr txBox="1">
            <a:spLocks noGrp="1"/>
          </p:cNvSpPr>
          <p:nvPr>
            <p:ph sz="half" idx="1"/>
          </p:nvPr>
        </p:nvSpPr>
        <p:spPr>
          <a:xfrm>
            <a:off x="3614738" y="1884468"/>
            <a:ext cx="5151443" cy="3743775"/>
          </a:xfrm>
          <a:prstGeom prst="rect">
            <a:avLst/>
          </a:prstGeom>
          <a:noFill/>
          <a:ln>
            <a:noFill/>
          </a:ln>
        </p:spPr>
        <p:txBody>
          <a:bodyPr spcFirstLastPara="1" wrap="square" lIns="68550" tIns="34275" rIns="68550" bIns="34275" anchor="t" anchorCtr="0">
            <a:noAutofit/>
          </a:bodyPr>
          <a:lstStyle/>
          <a:p>
            <a:pPr marL="0" lvl="0" indent="0" algn="l" rtl="0">
              <a:spcBef>
                <a:spcPts val="750"/>
              </a:spcBef>
              <a:spcAft>
                <a:spcPts val="0"/>
              </a:spcAft>
              <a:buClr>
                <a:schemeClr val="dk1"/>
              </a:buClr>
              <a:buSzPts val="2800"/>
              <a:buNone/>
            </a:pPr>
            <a:r>
              <a:rPr lang="en-US" dirty="0"/>
              <a:t>At one point in this story George gets distracted and plays in a river, making paper boats</a:t>
            </a:r>
            <a:r>
              <a:rPr lang="en-US" dirty="0" smtClean="0"/>
              <a:t>.</a:t>
            </a:r>
          </a:p>
          <a:p>
            <a:pPr marL="0" lvl="0" indent="0" algn="l" rtl="0">
              <a:spcBef>
                <a:spcPts val="750"/>
              </a:spcBef>
              <a:spcAft>
                <a:spcPts val="0"/>
              </a:spcAft>
              <a:buClr>
                <a:schemeClr val="dk1"/>
              </a:buClr>
              <a:buSzPts val="2800"/>
              <a:buNone/>
            </a:pPr>
            <a:endParaRPr dirty="0"/>
          </a:p>
          <a:p>
            <a:pPr marL="0" lvl="0" indent="0" algn="l" rtl="0">
              <a:spcBef>
                <a:spcPts val="750"/>
              </a:spcBef>
              <a:spcAft>
                <a:spcPts val="0"/>
              </a:spcAft>
              <a:buClr>
                <a:schemeClr val="dk1"/>
              </a:buClr>
              <a:buSzPts val="2800"/>
              <a:buNone/>
            </a:pPr>
            <a:r>
              <a:rPr lang="en-US" dirty="0"/>
              <a:t>You can use the activity of making paper boats to illustrate </a:t>
            </a:r>
            <a:r>
              <a:rPr lang="en-US" b="1" dirty="0"/>
              <a:t>specialization</a:t>
            </a:r>
            <a:r>
              <a:rPr lang="en-US" dirty="0"/>
              <a:t> and </a:t>
            </a:r>
            <a:r>
              <a:rPr lang="en-US" b="1" dirty="0"/>
              <a:t>interdependence</a:t>
            </a:r>
            <a:r>
              <a:rPr lang="en-US" dirty="0"/>
              <a:t>.</a:t>
            </a:r>
            <a:endParaRPr dirty="0"/>
          </a:p>
          <a:p>
            <a:pPr marL="0" lvl="0" indent="0" algn="l" rtl="0">
              <a:spcBef>
                <a:spcPts val="750"/>
              </a:spcBef>
              <a:spcAft>
                <a:spcPts val="0"/>
              </a:spcAft>
              <a:buClr>
                <a:schemeClr val="dk1"/>
              </a:buClr>
              <a:buSzPts val="2800"/>
              <a:buNone/>
            </a:pPr>
            <a:r>
              <a:rPr lang="en-US" dirty="0"/>
              <a:t> </a:t>
            </a:r>
            <a:endParaRPr dirty="0"/>
          </a:p>
        </p:txBody>
      </p:sp>
      <p:sp>
        <p:nvSpPr>
          <p:cNvPr id="414" name="Google Shape;414;p64"/>
          <p:cNvSpPr txBox="1">
            <a:spLocks noGrp="1"/>
          </p:cNvSpPr>
          <p:nvPr>
            <p:ph type="sldNum" idx="4294967295"/>
          </p:nvPr>
        </p:nvSpPr>
        <p:spPr>
          <a:xfrm>
            <a:off x="6400800" y="6719888"/>
            <a:ext cx="2743200" cy="1238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51</a:t>
            </a:fld>
            <a:endParaRPr sz="1200" b="0" i="0" u="none" strike="noStrike" cap="none">
              <a:solidFill>
                <a:srgbClr val="888888"/>
              </a:solidFill>
              <a:latin typeface="Calibri"/>
              <a:ea typeface="Calibri"/>
              <a:cs typeface="Calibri"/>
              <a:sym typeface="Calibri"/>
            </a:endParaRPr>
          </a:p>
        </p:txBody>
      </p:sp>
      <p:pic>
        <p:nvPicPr>
          <p:cNvPr id="416" name="Google Shape;416;p64"/>
          <p:cNvPicPr preferRelativeResize="0"/>
          <p:nvPr/>
        </p:nvPicPr>
        <p:blipFill rotWithShape="1">
          <a:blip r:embed="rId3">
            <a:alphaModFix/>
          </a:blip>
          <a:srcRect/>
          <a:stretch/>
        </p:blipFill>
        <p:spPr>
          <a:xfrm>
            <a:off x="390519" y="1884468"/>
            <a:ext cx="3157538" cy="3543300"/>
          </a:xfrm>
          <a:prstGeom prst="rect">
            <a:avLst/>
          </a:prstGeom>
          <a:noFill/>
          <a:ln>
            <a:noFill/>
          </a:ln>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5"/>
          <p:cNvPicPr preferRelativeResize="0"/>
          <p:nvPr/>
        </p:nvPicPr>
        <p:blipFill rotWithShape="1">
          <a:blip r:embed="rId3">
            <a:alphaModFix/>
          </a:blip>
          <a:srcRect/>
          <a:stretch/>
        </p:blipFill>
        <p:spPr>
          <a:xfrm>
            <a:off x="5862638" y="2209800"/>
            <a:ext cx="3057525" cy="3505200"/>
          </a:xfrm>
          <a:prstGeom prst="rect">
            <a:avLst/>
          </a:prstGeom>
          <a:noFill/>
          <a:ln>
            <a:noFill/>
          </a:ln>
        </p:spPr>
      </p:pic>
      <p:sp>
        <p:nvSpPr>
          <p:cNvPr id="423" name="Google Shape;423;p65"/>
          <p:cNvSpPr txBox="1">
            <a:spLocks noGrp="1"/>
          </p:cNvSpPr>
          <p:nvPr>
            <p:ph type="title"/>
          </p:nvPr>
        </p:nvSpPr>
        <p:spPr>
          <a:xfrm>
            <a:off x="447151" y="8382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4800" dirty="0"/>
              <a:t>Specialization Activities</a:t>
            </a:r>
            <a:endParaRPr sz="4800" dirty="0"/>
          </a:p>
        </p:txBody>
      </p:sp>
      <p:sp>
        <p:nvSpPr>
          <p:cNvPr id="424" name="Google Shape;424;p65"/>
          <p:cNvSpPr txBox="1">
            <a:spLocks noGrp="1"/>
          </p:cNvSpPr>
          <p:nvPr>
            <p:ph type="body" idx="1"/>
          </p:nvPr>
        </p:nvSpPr>
        <p:spPr>
          <a:xfrm>
            <a:off x="76200" y="1752600"/>
            <a:ext cx="60198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Two ways to do this activities:</a:t>
            </a:r>
            <a:endParaRPr/>
          </a:p>
          <a:p>
            <a:pPr marL="514350" lvl="0" indent="-514350" algn="l" rtl="0">
              <a:spcBef>
                <a:spcPts val="750"/>
              </a:spcBef>
              <a:spcAft>
                <a:spcPts val="0"/>
              </a:spcAft>
              <a:buClr>
                <a:schemeClr val="dk1"/>
              </a:buClr>
              <a:buSzPts val="2800"/>
              <a:buAutoNum type="arabicParenR"/>
            </a:pPr>
            <a:r>
              <a:rPr lang="en-US"/>
              <a:t>Group students in groups of 4. Tell them they have 5 minutes to make as many boats as possible. </a:t>
            </a:r>
            <a:endParaRPr/>
          </a:p>
          <a:p>
            <a:pPr marL="514350" lvl="0" indent="-514350" algn="l" rtl="0">
              <a:spcBef>
                <a:spcPts val="750"/>
              </a:spcBef>
              <a:spcAft>
                <a:spcPts val="0"/>
              </a:spcAft>
              <a:buClr>
                <a:schemeClr val="dk1"/>
              </a:buClr>
              <a:buSzPts val="2800"/>
              <a:buAutoNum type="arabicParenR"/>
            </a:pPr>
            <a:r>
              <a:rPr lang="en-US"/>
              <a:t>Divide class into 2 groups. Group one each student gets a specific job for creating a paper boat. Group two students have to make the boats as individuals. Give them 5 minutes to make as many boats as possible. </a:t>
            </a:r>
            <a:endParaRPr/>
          </a:p>
          <a:p>
            <a:pPr marL="342900" lvl="0" indent="-165100" algn="l" rtl="0">
              <a:spcBef>
                <a:spcPts val="0"/>
              </a:spcBef>
              <a:spcAft>
                <a:spcPts val="0"/>
              </a:spcAft>
              <a:buClr>
                <a:schemeClr val="dk1"/>
              </a:buClr>
              <a:buSzPts val="2800"/>
              <a:buNone/>
            </a:pPr>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5" name="Google Shape;435;p66"/>
          <p:cNvSpPr txBox="1">
            <a:spLocks noGrp="1"/>
          </p:cNvSpPr>
          <p:nvPr>
            <p:ph type="title"/>
          </p:nvPr>
        </p:nvSpPr>
        <p:spPr>
          <a:xfrm>
            <a:off x="628650" y="704138"/>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Font typeface="Calibri"/>
              <a:buNone/>
            </a:pPr>
            <a:r>
              <a:rPr lang="en-US" sz="4800"/>
              <a:t>More Curious George Econ!</a:t>
            </a:r>
            <a:endParaRPr/>
          </a:p>
        </p:txBody>
      </p:sp>
      <p:sp>
        <p:nvSpPr>
          <p:cNvPr id="429" name="Google Shape;429;p66"/>
          <p:cNvSpPr txBox="1">
            <a:spLocks noGrp="1"/>
          </p:cNvSpPr>
          <p:nvPr>
            <p:ph type="body" idx="1"/>
          </p:nvPr>
        </p:nvSpPr>
        <p:spPr>
          <a:xfrm>
            <a:off x="151275" y="1643906"/>
            <a:ext cx="4063500" cy="3941775"/>
          </a:xfrm>
          <a:prstGeom prst="rect">
            <a:avLst/>
          </a:prstGeom>
          <a:noFill/>
          <a:ln>
            <a:noFill/>
          </a:ln>
        </p:spPr>
        <p:txBody>
          <a:bodyPr spcFirstLastPara="1" wrap="square" lIns="68550" tIns="34275" rIns="68550" bIns="34275" anchor="t" anchorCtr="0">
            <a:noAutofit/>
          </a:bodyPr>
          <a:lstStyle/>
          <a:p>
            <a:pPr marL="171450" lvl="0" indent="-187960" algn="l" rtl="0">
              <a:lnSpc>
                <a:spcPct val="80000"/>
              </a:lnSpc>
              <a:spcBef>
                <a:spcPts val="750"/>
              </a:spcBef>
              <a:spcAft>
                <a:spcPts val="0"/>
              </a:spcAft>
              <a:buClr>
                <a:srgbClr val="8BAF00"/>
              </a:buClr>
              <a:buSzPts val="2960"/>
              <a:buChar char="•"/>
            </a:pPr>
            <a:r>
              <a:rPr lang="en-US" sz="2400" b="1" i="1" dirty="0"/>
              <a:t>Curious George Makes Pancakes</a:t>
            </a:r>
            <a:r>
              <a:rPr lang="en-US" sz="2400" b="1" dirty="0"/>
              <a:t>:</a:t>
            </a:r>
            <a:endParaRPr sz="3200" dirty="0"/>
          </a:p>
          <a:p>
            <a:pPr marL="171450" lvl="0" indent="-187960" algn="l" rtl="0">
              <a:lnSpc>
                <a:spcPct val="80000"/>
              </a:lnSpc>
              <a:spcBef>
                <a:spcPts val="750"/>
              </a:spcBef>
              <a:spcAft>
                <a:spcPts val="0"/>
              </a:spcAft>
              <a:buClr>
                <a:srgbClr val="8BAF00"/>
              </a:buClr>
              <a:buSzPts val="2960"/>
              <a:buChar char="•"/>
            </a:pPr>
            <a:r>
              <a:rPr lang="en-US" sz="2400" b="1" i="1" dirty="0"/>
              <a:t>Curious George Goes to a Chocolate Factory</a:t>
            </a:r>
            <a:r>
              <a:rPr lang="en-US" sz="2400" b="1" dirty="0"/>
              <a:t>:</a:t>
            </a:r>
            <a:endParaRPr sz="3200" dirty="0"/>
          </a:p>
          <a:p>
            <a:pPr marL="685800" lvl="1" algn="l" rtl="0">
              <a:lnSpc>
                <a:spcPct val="80000"/>
              </a:lnSpc>
              <a:spcBef>
                <a:spcPts val="375"/>
              </a:spcBef>
              <a:spcAft>
                <a:spcPts val="0"/>
              </a:spcAft>
              <a:buClr>
                <a:srgbClr val="8BAF00"/>
              </a:buClr>
              <a:buSzPts val="2220"/>
              <a:buFont typeface="Wingdings" panose="05000000000000000000" pitchFamily="2" charset="2"/>
              <a:buChar char="v"/>
            </a:pPr>
            <a:r>
              <a:rPr lang="en-US" sz="2400" dirty="0"/>
              <a:t>Both of these lessons use food to illustrate productive resources.</a:t>
            </a:r>
            <a:endParaRPr sz="2400" dirty="0"/>
          </a:p>
          <a:p>
            <a:pPr marL="685800" lvl="1" algn="l" rtl="0">
              <a:lnSpc>
                <a:spcPct val="80000"/>
              </a:lnSpc>
              <a:spcBef>
                <a:spcPts val="375"/>
              </a:spcBef>
              <a:spcAft>
                <a:spcPts val="0"/>
              </a:spcAft>
              <a:buClr>
                <a:srgbClr val="8BAF00"/>
              </a:buClr>
              <a:buSzPts val="2220"/>
              <a:buFont typeface="Wingdings" panose="05000000000000000000" pitchFamily="2" charset="2"/>
              <a:buChar char="v"/>
            </a:pPr>
            <a:r>
              <a:rPr lang="en-US" sz="2400" dirty="0"/>
              <a:t>You can use a productive resources web to help explain productive resources</a:t>
            </a:r>
            <a:r>
              <a:rPr lang="en-US" sz="2000" dirty="0"/>
              <a:t>.</a:t>
            </a:r>
            <a:endParaRPr sz="2000" dirty="0"/>
          </a:p>
          <a:p>
            <a:pPr marL="514350" lvl="0" indent="0" algn="l" rtl="0">
              <a:lnSpc>
                <a:spcPct val="80000"/>
              </a:lnSpc>
              <a:spcBef>
                <a:spcPts val="375"/>
              </a:spcBef>
              <a:spcAft>
                <a:spcPts val="0"/>
              </a:spcAft>
              <a:buSzPts val="1800"/>
              <a:buNone/>
            </a:pPr>
            <a:endParaRPr sz="1665" dirty="0"/>
          </a:p>
        </p:txBody>
      </p:sp>
      <p:pic>
        <p:nvPicPr>
          <p:cNvPr id="432" name="Google Shape;432;p66"/>
          <p:cNvPicPr preferRelativeResize="0"/>
          <p:nvPr/>
        </p:nvPicPr>
        <p:blipFill rotWithShape="1">
          <a:blip r:embed="rId3">
            <a:alphaModFix/>
          </a:blip>
          <a:srcRect/>
          <a:stretch/>
        </p:blipFill>
        <p:spPr>
          <a:xfrm rot="-675111">
            <a:off x="4225767" y="1971618"/>
            <a:ext cx="2355465" cy="3316857"/>
          </a:xfrm>
          <a:prstGeom prst="rect">
            <a:avLst/>
          </a:prstGeom>
          <a:noFill/>
          <a:ln w="28575" cap="flat" cmpd="sng">
            <a:solidFill>
              <a:srgbClr val="0000FF"/>
            </a:solidFill>
            <a:prstDash val="solid"/>
            <a:round/>
            <a:headEnd type="none" w="sm" len="sm"/>
            <a:tailEnd type="none" w="sm" len="sm"/>
          </a:ln>
        </p:spPr>
      </p:pic>
      <p:pic>
        <p:nvPicPr>
          <p:cNvPr id="433" name="Google Shape;433;p66"/>
          <p:cNvPicPr preferRelativeResize="0"/>
          <p:nvPr/>
        </p:nvPicPr>
        <p:blipFill rotWithShape="1">
          <a:blip r:embed="rId4">
            <a:alphaModFix/>
          </a:blip>
          <a:srcRect/>
          <a:stretch/>
        </p:blipFill>
        <p:spPr>
          <a:xfrm>
            <a:off x="6781800" y="1718251"/>
            <a:ext cx="2206838" cy="3065718"/>
          </a:xfrm>
          <a:prstGeom prst="rect">
            <a:avLst/>
          </a:prstGeom>
          <a:noFill/>
          <a:ln w="28575" cap="flat" cmpd="sng">
            <a:solidFill>
              <a:srgbClr val="0000FF"/>
            </a:solidFill>
            <a:prstDash val="solid"/>
            <a:round/>
            <a:headEnd type="none" w="sm" len="sm"/>
            <a:tailEnd type="none" w="sm" len="sm"/>
          </a:ln>
        </p:spPr>
      </p:pic>
      <p:pic>
        <p:nvPicPr>
          <p:cNvPr id="434" name="Google Shape;434;p66"/>
          <p:cNvPicPr preferRelativeResize="0"/>
          <p:nvPr/>
        </p:nvPicPr>
        <p:blipFill rotWithShape="1">
          <a:blip r:embed="rId5">
            <a:alphaModFix/>
          </a:blip>
          <a:srcRect/>
          <a:stretch/>
        </p:blipFill>
        <p:spPr>
          <a:xfrm>
            <a:off x="1284500" y="5375086"/>
            <a:ext cx="772894" cy="11363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xEl>
                                              <p:pRg st="0" end="0"/>
                                            </p:txEl>
                                          </p:spTgt>
                                        </p:tgtEl>
                                        <p:attrNameLst>
                                          <p:attrName>style.visibility</p:attrName>
                                        </p:attrNameLst>
                                      </p:cBhvr>
                                      <p:to>
                                        <p:strVal val="visible"/>
                                      </p:to>
                                    </p:set>
                                    <p:animEffect transition="in" filter="fade">
                                      <p:cBhvr>
                                        <p:cTn id="7" dur="500"/>
                                        <p:tgtEl>
                                          <p:spTgt spid="4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9">
                                            <p:txEl>
                                              <p:pRg st="1" end="1"/>
                                            </p:txEl>
                                          </p:spTgt>
                                        </p:tgtEl>
                                        <p:attrNameLst>
                                          <p:attrName>style.visibility</p:attrName>
                                        </p:attrNameLst>
                                      </p:cBhvr>
                                      <p:to>
                                        <p:strVal val="visible"/>
                                      </p:to>
                                    </p:set>
                                    <p:animEffect transition="in" filter="fade">
                                      <p:cBhvr>
                                        <p:cTn id="12" dur="500"/>
                                        <p:tgtEl>
                                          <p:spTgt spid="4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9">
                                            <p:txEl>
                                              <p:pRg st="2" end="2"/>
                                            </p:txEl>
                                          </p:spTgt>
                                        </p:tgtEl>
                                        <p:attrNameLst>
                                          <p:attrName>style.visibility</p:attrName>
                                        </p:attrNameLst>
                                      </p:cBhvr>
                                      <p:to>
                                        <p:strVal val="visible"/>
                                      </p:to>
                                    </p:set>
                                    <p:animEffect transition="in" filter="fade">
                                      <p:cBhvr>
                                        <p:cTn id="17" dur="500"/>
                                        <p:tgtEl>
                                          <p:spTgt spid="4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9">
                                            <p:txEl>
                                              <p:pRg st="3" end="3"/>
                                            </p:txEl>
                                          </p:spTgt>
                                        </p:tgtEl>
                                        <p:attrNameLst>
                                          <p:attrName>style.visibility</p:attrName>
                                        </p:attrNameLst>
                                      </p:cBhvr>
                                      <p:to>
                                        <p:strVal val="visible"/>
                                      </p:to>
                                    </p:set>
                                    <p:animEffect transition="in" filter="fade">
                                      <p:cBhvr>
                                        <p:cTn id="22" dur="500"/>
                                        <p:tgtEl>
                                          <p:spTgt spid="4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9">
                                            <p:txEl>
                                              <p:pRg st="4" end="4"/>
                                            </p:txEl>
                                          </p:spTgt>
                                        </p:tgtEl>
                                        <p:attrNameLst>
                                          <p:attrName>style.visibility</p:attrName>
                                        </p:attrNameLst>
                                      </p:cBhvr>
                                      <p:to>
                                        <p:strVal val="visible"/>
                                      </p:to>
                                    </p:set>
                                    <p:animEffect transition="in" filter="fade">
                                      <p:cBhvr>
                                        <p:cTn id="27" dur="500"/>
                                        <p:tgtEl>
                                          <p:spTgt spid="4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6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442" name="Google Shape;442;p6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50" name="Google Shape;450;p68"/>
          <p:cNvSpPr txBox="1">
            <a:spLocks noGrp="1"/>
          </p:cNvSpPr>
          <p:nvPr>
            <p:ph type="title"/>
          </p:nvPr>
        </p:nvSpPr>
        <p:spPr>
          <a:xfrm>
            <a:off x="628650" y="868225"/>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Font typeface="Calibri"/>
              <a:buNone/>
            </a:pPr>
            <a:r>
              <a:rPr lang="en-US" sz="5400"/>
              <a:t>More Curious George</a:t>
            </a:r>
            <a:endParaRPr/>
          </a:p>
        </p:txBody>
      </p:sp>
      <p:sp>
        <p:nvSpPr>
          <p:cNvPr id="448" name="Google Shape;448;p68"/>
          <p:cNvSpPr txBox="1">
            <a:spLocks noGrp="1"/>
          </p:cNvSpPr>
          <p:nvPr>
            <p:ph type="body" idx="1"/>
          </p:nvPr>
        </p:nvSpPr>
        <p:spPr>
          <a:xfrm>
            <a:off x="209194" y="2045475"/>
            <a:ext cx="8599050" cy="3944300"/>
          </a:xfrm>
          <a:prstGeom prst="rect">
            <a:avLst/>
          </a:prstGeom>
          <a:noFill/>
          <a:ln>
            <a:noFill/>
          </a:ln>
        </p:spPr>
        <p:txBody>
          <a:bodyPr spcFirstLastPara="1" wrap="square" lIns="68550" tIns="34275" rIns="68550" bIns="34275" anchor="t" anchorCtr="0">
            <a:noAutofit/>
          </a:bodyPr>
          <a:lstStyle/>
          <a:p>
            <a:pPr marL="171450" lvl="0" indent="-207009" algn="l" rtl="0">
              <a:lnSpc>
                <a:spcPct val="80000"/>
              </a:lnSpc>
              <a:spcBef>
                <a:spcPts val="750"/>
              </a:spcBef>
              <a:spcAft>
                <a:spcPts val="0"/>
              </a:spcAft>
              <a:buClr>
                <a:schemeClr val="accent3">
                  <a:lumMod val="75000"/>
                </a:schemeClr>
              </a:buClr>
              <a:buSzPts val="3260"/>
              <a:buChar char="•"/>
            </a:pPr>
            <a:r>
              <a:rPr lang="en-US" sz="3100" b="1" dirty="0"/>
              <a:t>Curious George Visits a Toy Store:</a:t>
            </a:r>
            <a:endParaRPr sz="3900" dirty="0"/>
          </a:p>
          <a:p>
            <a:pPr marL="666750" lvl="1" algn="l" rtl="0">
              <a:lnSpc>
                <a:spcPct val="80000"/>
              </a:lnSpc>
              <a:spcBef>
                <a:spcPts val="375"/>
              </a:spcBef>
              <a:spcAft>
                <a:spcPts val="0"/>
              </a:spcAft>
              <a:buClr>
                <a:schemeClr val="accent3">
                  <a:lumMod val="75000"/>
                </a:schemeClr>
              </a:buClr>
              <a:buSzPts val="2520"/>
              <a:buFont typeface="Wingdings" panose="05000000000000000000" pitchFamily="2" charset="2"/>
              <a:buChar char="v"/>
            </a:pPr>
            <a:r>
              <a:rPr lang="en-US" sz="2300" dirty="0"/>
              <a:t>This lesson uses a trip to the toy store to illustrate wants, opportunity cost, choice, scarcity, etc.</a:t>
            </a:r>
            <a:endParaRPr sz="2300" dirty="0"/>
          </a:p>
          <a:p>
            <a:pPr marL="361950" lvl="1" indent="0" algn="l" rtl="0">
              <a:lnSpc>
                <a:spcPct val="80000"/>
              </a:lnSpc>
              <a:spcBef>
                <a:spcPts val="375"/>
              </a:spcBef>
              <a:spcAft>
                <a:spcPts val="0"/>
              </a:spcAft>
              <a:buClr>
                <a:schemeClr val="accent3">
                  <a:lumMod val="75000"/>
                </a:schemeClr>
              </a:buClr>
              <a:buSzPts val="1720"/>
              <a:buNone/>
            </a:pPr>
            <a:r>
              <a:rPr lang="en-US" sz="2100" u="sng" dirty="0">
                <a:solidFill>
                  <a:schemeClr val="hlink"/>
                </a:solidFill>
                <a:latin typeface="Arial"/>
                <a:ea typeface="Arial"/>
                <a:cs typeface="Arial"/>
                <a:sym typeface="Arial"/>
                <a:hlinkClick r:id="rId3"/>
              </a:rPr>
              <a:t>https://</a:t>
            </a:r>
            <a:r>
              <a:rPr lang="en-US" sz="2100" u="sng" dirty="0" smtClean="0">
                <a:solidFill>
                  <a:schemeClr val="hlink"/>
                </a:solidFill>
                <a:latin typeface="Arial"/>
                <a:ea typeface="Arial"/>
                <a:cs typeface="Arial"/>
                <a:sym typeface="Arial"/>
                <a:hlinkClick r:id="rId3"/>
              </a:rPr>
              <a:t>pbskids.org/curiousgeorge/printables/maple.html</a:t>
            </a:r>
            <a:endParaRPr lang="en-US" sz="2100" u="sng" dirty="0" smtClean="0">
              <a:solidFill>
                <a:schemeClr val="hlink"/>
              </a:solidFill>
              <a:latin typeface="Arial"/>
              <a:ea typeface="Arial"/>
              <a:cs typeface="Arial"/>
              <a:sym typeface="Arial"/>
            </a:endParaRPr>
          </a:p>
          <a:p>
            <a:pPr marL="361950" lvl="1" indent="0" algn="l" rtl="0">
              <a:lnSpc>
                <a:spcPct val="80000"/>
              </a:lnSpc>
              <a:spcBef>
                <a:spcPts val="375"/>
              </a:spcBef>
              <a:spcAft>
                <a:spcPts val="0"/>
              </a:spcAft>
              <a:buClr>
                <a:schemeClr val="accent3">
                  <a:lumMod val="75000"/>
                </a:schemeClr>
              </a:buClr>
              <a:buSzPts val="1720"/>
              <a:buNone/>
            </a:pPr>
            <a:endParaRPr sz="1500" dirty="0"/>
          </a:p>
          <a:p>
            <a:pPr marL="171450" lvl="0" indent="-207009" algn="l" rtl="0">
              <a:lnSpc>
                <a:spcPct val="80000"/>
              </a:lnSpc>
              <a:spcBef>
                <a:spcPts val="750"/>
              </a:spcBef>
              <a:spcAft>
                <a:spcPts val="0"/>
              </a:spcAft>
              <a:buClr>
                <a:schemeClr val="accent3">
                  <a:lumMod val="75000"/>
                </a:schemeClr>
              </a:buClr>
              <a:buSzPts val="3260"/>
              <a:buChar char="•"/>
            </a:pPr>
            <a:r>
              <a:rPr lang="en-US" sz="3100" b="1" dirty="0"/>
              <a:t>George Helps Allie Make a Care Wash (TRT: 5:20):</a:t>
            </a:r>
            <a:endParaRPr sz="3900" dirty="0"/>
          </a:p>
          <a:p>
            <a:pPr marL="666750" lvl="1" algn="l" rtl="0">
              <a:lnSpc>
                <a:spcPct val="80000"/>
              </a:lnSpc>
              <a:spcBef>
                <a:spcPts val="375"/>
              </a:spcBef>
              <a:spcAft>
                <a:spcPts val="0"/>
              </a:spcAft>
              <a:buClr>
                <a:schemeClr val="accent3">
                  <a:lumMod val="75000"/>
                </a:schemeClr>
              </a:buClr>
              <a:buSzPts val="2520"/>
              <a:buFont typeface="Wingdings" panose="05000000000000000000" pitchFamily="2" charset="2"/>
              <a:buChar char="v"/>
            </a:pPr>
            <a:r>
              <a:rPr lang="en-US" sz="2300" dirty="0"/>
              <a:t>This clip can be used to illustrate problem solving skills needed by entrepreneurs and business owners.</a:t>
            </a:r>
            <a:endParaRPr sz="2300" dirty="0"/>
          </a:p>
          <a:p>
            <a:pPr marL="304800" lvl="1" indent="0" algn="l" rtl="0">
              <a:lnSpc>
                <a:spcPct val="80000"/>
              </a:lnSpc>
              <a:spcBef>
                <a:spcPts val="375"/>
              </a:spcBef>
              <a:spcAft>
                <a:spcPts val="0"/>
              </a:spcAft>
              <a:buClr>
                <a:schemeClr val="accent3">
                  <a:lumMod val="75000"/>
                </a:schemeClr>
              </a:buClr>
              <a:buSzPts val="2920"/>
              <a:buNone/>
            </a:pPr>
            <a:r>
              <a:rPr lang="en-US" sz="2100" u="sng" dirty="0">
                <a:solidFill>
                  <a:schemeClr val="hlink"/>
                </a:solidFill>
                <a:latin typeface="Arial"/>
                <a:ea typeface="Arial"/>
                <a:cs typeface="Arial"/>
                <a:sym typeface="Arial"/>
                <a:hlinkClick r:id="rId4"/>
              </a:rPr>
              <a:t>https://www.youtube.com/watch?v=FyyWMQAYzSs</a:t>
            </a:r>
            <a:endParaRPr sz="3500" dirty="0"/>
          </a:p>
          <a:p>
            <a:pPr marL="342900" lvl="0" indent="0" algn="l" rtl="0">
              <a:lnSpc>
                <a:spcPct val="80000"/>
              </a:lnSpc>
              <a:spcBef>
                <a:spcPts val="750"/>
              </a:spcBef>
              <a:spcAft>
                <a:spcPts val="0"/>
              </a:spcAft>
              <a:buNone/>
            </a:pPr>
            <a:endParaRPr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6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457" name="Google Shape;457;p6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70"/>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464" name="Google Shape;464;p70"/>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Final Thoughts</a:t>
            </a:r>
            <a:endParaRPr/>
          </a:p>
        </p:txBody>
      </p:sp>
      <p:sp>
        <p:nvSpPr>
          <p:cNvPr id="470" name="Google Shape;470;p71"/>
          <p:cNvSpPr txBox="1">
            <a:spLocks noGrp="1"/>
          </p:cNvSpPr>
          <p:nvPr>
            <p:ph type="body" idx="1"/>
          </p:nvPr>
        </p:nvSpPr>
        <p:spPr>
          <a:xfrm>
            <a:off x="457200" y="2057400"/>
            <a:ext cx="8229600" cy="409956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8BAF00"/>
              </a:buClr>
              <a:buSzPts val="3600"/>
              <a:buChar char="•"/>
            </a:pPr>
            <a:r>
              <a:rPr lang="en-US" b="1"/>
              <a:t>Thank you so much for giving up your time to come to this session!</a:t>
            </a:r>
            <a:endParaRPr/>
          </a:p>
          <a:p>
            <a:pPr marL="228600" lvl="0" indent="-228600" algn="l" rtl="0">
              <a:lnSpc>
                <a:spcPct val="90000"/>
              </a:lnSpc>
              <a:spcBef>
                <a:spcPts val="1000"/>
              </a:spcBef>
              <a:spcAft>
                <a:spcPts val="0"/>
              </a:spcAft>
              <a:buClr>
                <a:srgbClr val="8BAF00"/>
              </a:buClr>
              <a:buSzPts val="3600"/>
              <a:buChar char="•"/>
            </a:pPr>
            <a:r>
              <a:rPr lang="en-US" b="1"/>
              <a:t>Hopefully the MB&gt;MC!</a:t>
            </a:r>
            <a:endParaRPr/>
          </a:p>
          <a:p>
            <a:pPr marL="0" lvl="0" indent="0" algn="l" rtl="0">
              <a:spcBef>
                <a:spcPts val="0"/>
              </a:spcBef>
              <a:spcAft>
                <a:spcPts val="0"/>
              </a:spcAft>
              <a:buClr>
                <a:schemeClr val="dk1"/>
              </a:buClr>
              <a:buSzPts val="2800"/>
              <a:buNone/>
            </a:pPr>
            <a:endParaRPr/>
          </a:p>
        </p:txBody>
      </p:sp>
      <p:pic>
        <p:nvPicPr>
          <p:cNvPr id="471" name="Google Shape;471;p71"/>
          <p:cNvPicPr preferRelativeResize="0"/>
          <p:nvPr/>
        </p:nvPicPr>
        <p:blipFill rotWithShape="1">
          <a:blip r:embed="rId3">
            <a:alphaModFix/>
          </a:blip>
          <a:srcRect/>
          <a:stretch/>
        </p:blipFill>
        <p:spPr>
          <a:xfrm>
            <a:off x="4876800" y="2667000"/>
            <a:ext cx="2362200" cy="3657600"/>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2"/>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477" name="Google Shape;477;p72"/>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478" name="Google Shape;478;p72"/>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479" name="Google Shape;479;p72"/>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480" name="Google Shape;480;p72"/>
          <p:cNvPicPr preferRelativeResize="0"/>
          <p:nvPr/>
        </p:nvPicPr>
        <p:blipFill rotWithShape="1">
          <a:blip r:embed="rId5">
            <a:alphaModFix/>
          </a:blip>
          <a:srcRect/>
          <a:stretch/>
        </p:blipFill>
        <p:spPr>
          <a:xfrm>
            <a:off x="1101299" y="5285254"/>
            <a:ext cx="6217920" cy="594360"/>
          </a:xfrm>
          <a:prstGeom prst="rect">
            <a:avLst/>
          </a:prstGeom>
          <a:noFill/>
          <a:ln>
            <a:noFill/>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02" name="Google Shape;102;p19"/>
          <p:cNvPicPr preferRelativeResize="0"/>
          <p:nvPr/>
        </p:nvPicPr>
        <p:blipFill>
          <a:blip r:embed="rId4">
            <a:alphaModFix/>
          </a:blip>
          <a:stretch>
            <a:fillRect/>
          </a:stretch>
        </p:blipFill>
        <p:spPr>
          <a:xfrm>
            <a:off x="0" y="0"/>
            <a:ext cx="9144002" cy="6858002"/>
          </a:xfrm>
          <a:prstGeom prst="rect">
            <a:avLst/>
          </a:prstGeom>
          <a:noFill/>
          <a:ln>
            <a:noFill/>
          </a:ln>
        </p:spPr>
      </p:pic>
      <p:pic>
        <p:nvPicPr>
          <p:cNvPr id="103" name="Google Shape;103;p1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04" name="Google Shape;104;p1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Objectives</a:t>
            </a:r>
            <a:endParaRPr/>
          </a:p>
        </p:txBody>
      </p:sp>
      <p:sp>
        <p:nvSpPr>
          <p:cNvPr id="110" name="Google Shape;110;p20"/>
          <p:cNvSpPr txBox="1">
            <a:spLocks noGrp="1"/>
          </p:cNvSpPr>
          <p:nvPr>
            <p:ph type="body" idx="1"/>
          </p:nvPr>
        </p:nvSpPr>
        <p:spPr>
          <a:xfrm>
            <a:off x="381000" y="1905000"/>
            <a:ext cx="85344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b="1" dirty="0"/>
              <a:t>I can:</a:t>
            </a:r>
            <a:endParaRPr dirty="0"/>
          </a:p>
          <a:p>
            <a:pPr marL="342900" lvl="0" indent="-342900" algn="l" rtl="0">
              <a:spcBef>
                <a:spcPts val="600"/>
              </a:spcBef>
              <a:spcAft>
                <a:spcPts val="0"/>
              </a:spcAft>
              <a:buClr>
                <a:srgbClr val="8BAF00"/>
              </a:buClr>
              <a:buSzPts val="3200"/>
              <a:buChar char="•"/>
            </a:pPr>
            <a:r>
              <a:rPr lang="en-US" sz="3200" b="1" dirty="0"/>
              <a:t>Explain the </a:t>
            </a:r>
            <a:r>
              <a:rPr lang="en-US" sz="3200" b="1" dirty="0" smtClean="0"/>
              <a:t>P.A.C.E.D. </a:t>
            </a:r>
            <a:r>
              <a:rPr lang="en-US" sz="3200" b="1" dirty="0"/>
              <a:t>decision-making process.</a:t>
            </a:r>
            <a:endParaRPr dirty="0"/>
          </a:p>
          <a:p>
            <a:pPr marL="342900" lvl="0" indent="-342900" algn="l" rtl="0">
              <a:spcBef>
                <a:spcPts val="600"/>
              </a:spcBef>
              <a:spcAft>
                <a:spcPts val="0"/>
              </a:spcAft>
              <a:buClr>
                <a:srgbClr val="8BAF00"/>
              </a:buClr>
              <a:buSzPts val="3200"/>
              <a:buChar char="•"/>
            </a:pPr>
            <a:r>
              <a:rPr lang="en-US" sz="3200" b="1" dirty="0"/>
              <a:t>Define savings goal.</a:t>
            </a:r>
            <a:endParaRPr dirty="0"/>
          </a:p>
          <a:p>
            <a:pPr marL="342900" lvl="0" indent="-342900" algn="l" rtl="0">
              <a:spcBef>
                <a:spcPts val="600"/>
              </a:spcBef>
              <a:spcAft>
                <a:spcPts val="0"/>
              </a:spcAft>
              <a:buClr>
                <a:srgbClr val="8BAF00"/>
              </a:buClr>
              <a:buSzPts val="3200"/>
              <a:buChar char="•"/>
            </a:pPr>
            <a:r>
              <a:rPr lang="en-US" sz="3200" b="1" dirty="0"/>
              <a:t>Discuss different ways individuals earn income.</a:t>
            </a:r>
            <a:endParaRPr dirty="0"/>
          </a:p>
          <a:p>
            <a:pPr marL="342900" lvl="0" indent="-342900" algn="l" rtl="0">
              <a:spcBef>
                <a:spcPts val="600"/>
              </a:spcBef>
              <a:spcAft>
                <a:spcPts val="0"/>
              </a:spcAft>
              <a:buClr>
                <a:srgbClr val="8BAF00"/>
              </a:buClr>
              <a:buSzPts val="3200"/>
              <a:buChar char="•"/>
            </a:pPr>
            <a:r>
              <a:rPr lang="en-US" sz="3200" b="1" dirty="0"/>
              <a:t>Explore additional resources available for teaching Curious George.</a:t>
            </a:r>
            <a:endParaRPr dirty="0"/>
          </a:p>
          <a:p>
            <a:pPr marL="742950" lvl="1" indent="-107950" algn="l" rtl="0">
              <a:spcBef>
                <a:spcPts val="600"/>
              </a:spcBef>
              <a:spcAft>
                <a:spcPts val="0"/>
              </a:spcAft>
              <a:buClr>
                <a:schemeClr val="dk1"/>
              </a:buClr>
              <a:buSzPts val="2800"/>
              <a:buNone/>
            </a:pPr>
            <a:endParaRPr dirty="0"/>
          </a:p>
        </p:txBody>
      </p:sp>
      <p:pic>
        <p:nvPicPr>
          <p:cNvPr id="111" name="Google Shape;111;p20" descr="Wall decal Sticker Curious George, Watercolor monkey transparent ..."/>
          <p:cNvPicPr preferRelativeResize="0"/>
          <p:nvPr/>
        </p:nvPicPr>
        <p:blipFill rotWithShape="1">
          <a:blip r:embed="rId3">
            <a:alphaModFix/>
          </a:blip>
          <a:srcRect/>
          <a:stretch/>
        </p:blipFill>
        <p:spPr>
          <a:xfrm>
            <a:off x="7543800" y="4800601"/>
            <a:ext cx="1874519" cy="187451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National Standards</a:t>
            </a:r>
            <a:endParaRPr/>
          </a:p>
        </p:txBody>
      </p:sp>
      <p:sp>
        <p:nvSpPr>
          <p:cNvPr id="117" name="Google Shape;117;p21"/>
          <p:cNvSpPr txBox="1">
            <a:spLocks noGrp="1"/>
          </p:cNvSpPr>
          <p:nvPr>
            <p:ph type="body" idx="1"/>
          </p:nvPr>
        </p:nvSpPr>
        <p:spPr>
          <a:xfrm>
            <a:off x="457200" y="1844040"/>
            <a:ext cx="8229600" cy="40995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Standard 2: Decision Making</a:t>
            </a:r>
            <a:endParaRPr/>
          </a:p>
          <a:p>
            <a:pPr marL="0" lvl="0" indent="0" algn="l" rtl="0">
              <a:spcBef>
                <a:spcPts val="1800"/>
              </a:spcBef>
              <a:spcAft>
                <a:spcPts val="0"/>
              </a:spcAft>
              <a:buClr>
                <a:schemeClr val="dk1"/>
              </a:buClr>
              <a:buSzPts val="2400"/>
              <a:buNone/>
            </a:pPr>
            <a:r>
              <a:rPr lang="en-US" sz="2400"/>
              <a:t>Effective decision making requires comparing the additional costs of alternatives with the additional benefits. Many choices involve doing a little more or a little less of something: few choices are all or nothing decisions.</a:t>
            </a:r>
            <a:endParaRPr/>
          </a:p>
          <a:p>
            <a:pPr marL="0" lvl="0" indent="0" algn="l" rtl="0">
              <a:spcBef>
                <a:spcPts val="1800"/>
              </a:spcBef>
              <a:spcAft>
                <a:spcPts val="0"/>
              </a:spcAft>
              <a:buClr>
                <a:schemeClr val="dk1"/>
              </a:buClr>
              <a:buSzPts val="2800"/>
              <a:buNone/>
            </a:pPr>
            <a:r>
              <a:rPr lang="en-US" b="1"/>
              <a:t>Standard 13: Income</a:t>
            </a:r>
            <a:endParaRPr/>
          </a:p>
          <a:p>
            <a:pPr marL="0" lvl="0" indent="0" algn="l" rtl="0">
              <a:spcBef>
                <a:spcPts val="1800"/>
              </a:spcBef>
              <a:spcAft>
                <a:spcPts val="0"/>
              </a:spcAft>
              <a:buClr>
                <a:schemeClr val="dk1"/>
              </a:buClr>
              <a:buSzPts val="2400"/>
              <a:buNone/>
            </a:pPr>
            <a:r>
              <a:rPr lang="en-US" sz="2400"/>
              <a:t>Students will understand that: Income for most people is determined by the market value of the productive resources they sell. What workers can earn primarily depends on the market value of what they produce.</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Essential Question</a:t>
            </a:r>
            <a:endParaRPr/>
          </a:p>
        </p:txBody>
      </p:sp>
      <p:sp>
        <p:nvSpPr>
          <p:cNvPr id="123" name="Google Shape;123;p22"/>
          <p:cNvSpPr txBox="1">
            <a:spLocks noGrp="1"/>
          </p:cNvSpPr>
          <p:nvPr>
            <p:ph type="body" idx="1"/>
          </p:nvPr>
        </p:nvSpPr>
        <p:spPr>
          <a:xfrm>
            <a:off x="457200" y="2057400"/>
            <a:ext cx="8229600" cy="377952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sz="3200" b="1"/>
              <a:t>What can Curious George teach us about economics and personal finance?</a:t>
            </a:r>
            <a:endParaRPr/>
          </a:p>
        </p:txBody>
      </p:sp>
      <p:pic>
        <p:nvPicPr>
          <p:cNvPr id="124" name="Google Shape;124;p22"/>
          <p:cNvPicPr preferRelativeResize="0"/>
          <p:nvPr/>
        </p:nvPicPr>
        <p:blipFill rotWithShape="1">
          <a:blip r:embed="rId3">
            <a:alphaModFix/>
          </a:blip>
          <a:srcRect/>
          <a:stretch/>
        </p:blipFill>
        <p:spPr>
          <a:xfrm>
            <a:off x="3598862" y="3162300"/>
            <a:ext cx="1946275" cy="327487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020 CEE Webinar Presentation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2020 CEE Webinar Presentation Master Template</Template>
  <TotalTime>21</TotalTime>
  <Words>1243</Words>
  <Application>Microsoft Office PowerPoint</Application>
  <PresentationFormat>On-screen Show (4:3)</PresentationFormat>
  <Paragraphs>175</Paragraphs>
  <Slides>59</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ＭＳ Ｐゴシック</vt:lpstr>
      <vt:lpstr>Arial</vt:lpstr>
      <vt:lpstr>Calibri</vt:lpstr>
      <vt:lpstr>Calibri Light</vt:lpstr>
      <vt:lpstr>Wingdings</vt:lpstr>
      <vt:lpstr>2020 CEE Webinar Presentation Master Template</vt:lpstr>
      <vt:lpstr> Monkey Business:  Using Curious George to Teach Personal Finance Presented by John Kruggel James Madison University Center for Economic Education August 4, 2020 kruggejb@jmu.edu  </vt:lpstr>
      <vt:lpstr>EconEdLink Membership</vt:lpstr>
      <vt:lpstr>Professional Development Certificate</vt:lpstr>
      <vt:lpstr>CEE Affiliates</vt:lpstr>
      <vt:lpstr>Agenda </vt:lpstr>
      <vt:lpstr>PowerPoint Presentation</vt:lpstr>
      <vt:lpstr>Objectives</vt:lpstr>
      <vt:lpstr>National Standards</vt:lpstr>
      <vt:lpstr>Essential Question</vt:lpstr>
      <vt:lpstr>Essential Content</vt:lpstr>
      <vt:lpstr>Key Terms</vt:lpstr>
      <vt:lpstr>Curious George Takes a Job:</vt:lpstr>
      <vt:lpstr>PowerPoint Presentation</vt:lpstr>
      <vt:lpstr>PowerPoint Presentation</vt:lpstr>
      <vt:lpstr>Lessons &amp; Activities from the Publisher</vt:lpstr>
      <vt:lpstr>PowerPoint Presentation</vt:lpstr>
      <vt:lpstr>Sample Activity from Houghton Mifflin Books</vt:lpstr>
      <vt:lpstr>Goods and Services Lesson</vt:lpstr>
      <vt:lpstr>PowerPoint Presentation</vt:lpstr>
      <vt:lpstr>Posters and Ancillary Materials for Terms/Content</vt:lpstr>
      <vt:lpstr>PowerPoint Presentation</vt:lpstr>
      <vt:lpstr>Curious George Saves His Pennies:</vt:lpstr>
      <vt:lpstr>PowerPoint Presentation</vt:lpstr>
      <vt:lpstr>Story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Board</vt:lpstr>
      <vt:lpstr>PowerPoint Presentation</vt:lpstr>
      <vt:lpstr>Quick Check for Understanding </vt:lpstr>
      <vt:lpstr>PowerPoint Presentation</vt:lpstr>
      <vt:lpstr>Extension Activities</vt:lpstr>
      <vt:lpstr>PowerPoint Presentation</vt:lpstr>
      <vt:lpstr>Extension Activity</vt:lpstr>
      <vt:lpstr>PowerPoint Presentation</vt:lpstr>
      <vt:lpstr>Consumer Finance Protection Bureau</vt:lpstr>
      <vt:lpstr>CFPB Materials</vt:lpstr>
      <vt:lpstr>PowerPoint Presentation</vt:lpstr>
      <vt:lpstr>Curious George Rides a Bike</vt:lpstr>
      <vt:lpstr>Specialization Activities</vt:lpstr>
      <vt:lpstr>More Curious George Econ!</vt:lpstr>
      <vt:lpstr>PowerPoint Presentation</vt:lpstr>
      <vt:lpstr>More Curious George</vt:lpstr>
      <vt:lpstr>PowerPoint Presentation</vt:lpstr>
      <vt:lpstr>PowerPoint Presentation</vt:lpstr>
      <vt:lpstr>Final Thoughts</vt:lpstr>
      <vt:lpstr>Thank You to Our Sponsors!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Monkey Business:  Using Curious George to Teach Personal Finance Presented by John Kruggel James Madison University Center for Economic Education August 4, 2020 kruggejb@jmu.edu  </dc:title>
  <cp:lastModifiedBy>Conference3 NoteBook</cp:lastModifiedBy>
  <cp:revision>23</cp:revision>
  <dcterms:modified xsi:type="dcterms:W3CDTF">2020-07-24T16:34:27Z</dcterms:modified>
</cp:coreProperties>
</file>