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6" r:id="rId5"/>
    <p:sldId id="261" r:id="rId6"/>
    <p:sldId id="267" r:id="rId7"/>
    <p:sldId id="258" r:id="rId8"/>
    <p:sldId id="262" r:id="rId9"/>
    <p:sldId id="263" r:id="rId10"/>
    <p:sldId id="264" r:id="rId11"/>
    <p:sldId id="309" r:id="rId12"/>
    <p:sldId id="358" r:id="rId13"/>
    <p:sldId id="359" r:id="rId14"/>
    <p:sldId id="406" r:id="rId15"/>
    <p:sldId id="375" r:id="rId16"/>
    <p:sldId id="376" r:id="rId17"/>
    <p:sldId id="378" r:id="rId18"/>
    <p:sldId id="288" r:id="rId19"/>
    <p:sldId id="409" r:id="rId20"/>
    <p:sldId id="287" r:id="rId21"/>
    <p:sldId id="282" r:id="rId22"/>
    <p:sldId id="283" r:id="rId23"/>
    <p:sldId id="284" r:id="rId24"/>
    <p:sldId id="285" r:id="rId25"/>
    <p:sldId id="275" r:id="rId26"/>
    <p:sldId id="274" r:id="rId27"/>
    <p:sldId id="273" r:id="rId28"/>
    <p:sldId id="407" r:id="rId29"/>
    <p:sldId id="278" r:id="rId30"/>
    <p:sldId id="277" r:id="rId31"/>
    <p:sldId id="279" r:id="rId32"/>
    <p:sldId id="281" r:id="rId33"/>
    <p:sldId id="280" r:id="rId34"/>
    <p:sldId id="272" r:id="rId35"/>
    <p:sldId id="276" r:id="rId36"/>
    <p:sldId id="408" r:id="rId37"/>
    <p:sldId id="266" r:id="rId38"/>
    <p:sldId id="269" r:id="rId39"/>
    <p:sldId id="271"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642"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8/21/2020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dirty="0"/>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dirty="0"/>
          </a:p>
        </p:txBody>
      </p:sp>
    </p:spTree>
    <p:extLst>
      <p:ext uri="{BB962C8B-B14F-4D97-AF65-F5344CB8AC3E}">
        <p14:creationId xmlns:p14="http://schemas.microsoft.com/office/powerpoint/2010/main" val="44436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dirty="0"/>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dirty="0"/>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dirty="0"/>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dirty="0"/>
          </a:p>
        </p:txBody>
      </p:sp>
    </p:spTree>
    <p:extLst>
      <p:ext uri="{BB962C8B-B14F-4D97-AF65-F5344CB8AC3E}">
        <p14:creationId xmlns:p14="http://schemas.microsoft.com/office/powerpoint/2010/main" val="349581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dirty="0"/>
          </a:p>
        </p:txBody>
      </p:sp>
    </p:spTree>
    <p:extLst>
      <p:ext uri="{BB962C8B-B14F-4D97-AF65-F5344CB8AC3E}">
        <p14:creationId xmlns:p14="http://schemas.microsoft.com/office/powerpoint/2010/main" val="28965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dirty="0"/>
          </a:p>
        </p:txBody>
      </p:sp>
    </p:spTree>
    <p:extLst>
      <p:ext uri="{BB962C8B-B14F-4D97-AF65-F5344CB8AC3E}">
        <p14:creationId xmlns:p14="http://schemas.microsoft.com/office/powerpoint/2010/main" val="109153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34</a:t>
            </a:fld>
            <a:endParaRPr lang="en-US" dirty="0"/>
          </a:p>
        </p:txBody>
      </p:sp>
    </p:spTree>
    <p:extLst>
      <p:ext uri="{BB962C8B-B14F-4D97-AF65-F5344CB8AC3E}">
        <p14:creationId xmlns:p14="http://schemas.microsoft.com/office/powerpoint/2010/main" val="357378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mailto:stoverlf@jmu.edu"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conedlink.org/resources/what-pet-should-i-get-dr-seuss-and-decision-makin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econedlink.org/teacher-lesson/126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tlouisfed.org/~/media/education/curriculum/pdf/kiddynomics-curriculum-unit.pdf?la=e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s://www.jmu.edu/cob/centers/center-for-economic-education/_files/econ-songbook.pdf" TargetMode="Externa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econ-fun.com/"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stlouisfed.org/~/media/education/curriculum/pdf/kiddynomics-curriculum-unit.pdf?la=en" TargetMode="External"/><Relationship Id="rId2" Type="http://schemas.openxmlformats.org/officeDocument/2006/relationships/hyperlink" Target="https://www.econedlink.org/resources/what-pet-should-i-get-dr-seuss-and-decision-making/" TargetMode="External"/><Relationship Id="rId1" Type="http://schemas.openxmlformats.org/officeDocument/2006/relationships/slideLayout" Target="../slideLayouts/slideLayout2.xml"/><Relationship Id="rId5" Type="http://schemas.openxmlformats.org/officeDocument/2006/relationships/hyperlink" Target="https://econ-fun.com/" TargetMode="External"/><Relationship Id="rId4" Type="http://schemas.openxmlformats.org/officeDocument/2006/relationships/hyperlink" Target="https://www.jmu.edu/cob/centers/center-for-economic-education/_files/econ-songbook.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39.jpg"/></Relationships>
</file>

<file path=ppt/slides/_rels/slide36.xml.rels><?xml version="1.0" encoding="UTF-8" standalone="yes"?>
<Relationships xmlns="http://schemas.openxmlformats.org/package/2006/relationships"><Relationship Id="rId3" Type="http://schemas.openxmlformats.org/officeDocument/2006/relationships/hyperlink" Target="https://www.councilforeconed.org/events/conference" TargetMode="External"/><Relationship Id="rId2" Type="http://schemas.openxmlformats.org/officeDocument/2006/relationships/hyperlink" Target="https://councilforeconed.regfox.com/59th-financial-literacy-and-economic-education-conference" TargetMode="Externa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lnSpc>
                <a:spcPct val="100000"/>
              </a:lnSpc>
              <a:spcAft>
                <a:spcPts val="0"/>
              </a:spcAft>
              <a:defRPr/>
            </a:pPr>
            <a:r>
              <a:rPr lang="en-US" sz="6000" dirty="0"/>
              <a:t/>
            </a:r>
            <a:br>
              <a:rPr lang="en-US" sz="6000" dirty="0"/>
            </a:br>
            <a:r>
              <a:rPr lang="en-US" sz="6000" dirty="0"/>
              <a:t/>
            </a:r>
            <a:br>
              <a:rPr lang="en-US" sz="6000" dirty="0"/>
            </a:br>
            <a:r>
              <a:rPr lang="en-US" sz="6000" i="1" dirty="0">
                <a:effectLst/>
                <a:latin typeface="Arial" panose="020B0604020202020204" pitchFamily="34" charset="0"/>
                <a:ea typeface="Calibri" panose="020F0502020204030204" pitchFamily="34" charset="0"/>
              </a:rPr>
              <a:t>Goods and Services: </a:t>
            </a:r>
            <a:r>
              <a:rPr lang="en-US" sz="4000" i="1" dirty="0">
                <a:effectLst/>
                <a:latin typeface="Arial" panose="020B0604020202020204" pitchFamily="34" charset="0"/>
                <a:ea typeface="Calibri" panose="020F0502020204030204" pitchFamily="34" charset="0"/>
              </a:rPr>
              <a:t/>
            </a:r>
            <a:br>
              <a:rPr lang="en-US" sz="4000" i="1" dirty="0">
                <a:effectLst/>
                <a:latin typeface="Arial" panose="020B0604020202020204" pitchFamily="34" charset="0"/>
                <a:ea typeface="Calibri" panose="020F0502020204030204" pitchFamily="34" charset="0"/>
              </a:rPr>
            </a:br>
            <a:r>
              <a:rPr lang="en-US" sz="3100" i="1" dirty="0">
                <a:effectLst/>
                <a:latin typeface="Arial" panose="020B0604020202020204" pitchFamily="34" charset="0"/>
                <a:ea typeface="Calibri" panose="020F0502020204030204" pitchFamily="34" charset="0"/>
              </a:rPr>
              <a:t>Lessons, Activities, and Enrichment </a:t>
            </a: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2700" dirty="0"/>
              <a:t>Lynne Farrell Stover</a:t>
            </a:r>
            <a:r>
              <a:rPr lang="en-US" sz="1600" dirty="0"/>
              <a:t/>
            </a:r>
            <a:br>
              <a:rPr lang="en-US" sz="1600" dirty="0"/>
            </a:br>
            <a:r>
              <a:rPr lang="en-US" sz="2200" dirty="0">
                <a:solidFill>
                  <a:schemeClr val="tx1"/>
                </a:solidFill>
                <a:latin typeface="Calibri"/>
                <a:ea typeface="ＭＳ Ｐゴシック"/>
                <a:cs typeface="Calibri"/>
              </a:rPr>
              <a:t>August 20, 2020</a:t>
            </a:r>
            <a:r>
              <a:rPr lang="en-US" sz="1600" dirty="0">
                <a:solidFill>
                  <a:schemeClr val="tx1"/>
                </a:solidFill>
                <a:latin typeface="Calibri"/>
                <a:ea typeface="ＭＳ Ｐゴシック"/>
                <a:cs typeface="Calibri"/>
              </a:rPr>
              <a:t/>
            </a:r>
            <a:br>
              <a:rPr lang="en-US" sz="1600" dirty="0">
                <a:solidFill>
                  <a:schemeClr val="tx1"/>
                </a:solidFill>
                <a:latin typeface="Calibri"/>
                <a:ea typeface="ＭＳ Ｐゴシック"/>
                <a:cs typeface="Calibri"/>
              </a:rPr>
            </a:br>
            <a:r>
              <a:rPr lang="en-US" sz="2200" dirty="0">
                <a:solidFill>
                  <a:schemeClr val="tx1"/>
                </a:solidFill>
                <a:latin typeface="Calibri"/>
                <a:ea typeface="ＭＳ Ｐゴシック"/>
                <a:cs typeface="Calibri"/>
                <a:hlinkClick r:id="rId3"/>
              </a:rPr>
              <a:t>stoverlf@jmu.edu</a:t>
            </a:r>
            <a:r>
              <a:rPr lang="en-US" sz="2200" dirty="0">
                <a:solidFill>
                  <a:schemeClr val="tx1"/>
                </a:solidFill>
                <a:latin typeface="Calibri"/>
                <a:ea typeface="ＭＳ Ｐゴシック"/>
                <a:cs typeface="Calibri"/>
              </a:rPr>
              <a:t> </a:t>
            </a:r>
            <a:endParaRPr lang="en-US" sz="2200" dirty="0">
              <a:ln w="11430"/>
              <a:solidFill>
                <a:schemeClr val="tx1"/>
              </a:solidFill>
              <a:effectLst>
                <a:outerShdw blurRad="80000" dist="40000" dir="5040000" algn="tl">
                  <a:srgbClr val="000000">
                    <a:alpha val="0"/>
                  </a:srgbClr>
                </a:outerShdw>
              </a:effectLst>
              <a:ea typeface="+mj-ea"/>
              <a:cs typeface="Calibri"/>
            </a:endParaRPr>
          </a:p>
        </p:txBody>
      </p:sp>
      <p:pic>
        <p:nvPicPr>
          <p:cNvPr id="3" name="Picture 2">
            <a:extLst>
              <a:ext uri="{FF2B5EF4-FFF2-40B4-BE49-F238E27FC236}">
                <a16:creationId xmlns:a16="http://schemas.microsoft.com/office/drawing/2014/main" xmlns="" id="{E2D2F78A-5F77-4CF3-93E6-ADC626CC13E7}"/>
              </a:ext>
            </a:extLst>
          </p:cNvPr>
          <p:cNvPicPr>
            <a:picLocks noChangeAspect="1"/>
          </p:cNvPicPr>
          <p:nvPr/>
        </p:nvPicPr>
        <p:blipFill>
          <a:blip r:embed="rId4"/>
          <a:stretch>
            <a:fillRect/>
          </a:stretch>
        </p:blipFill>
        <p:spPr>
          <a:xfrm rot="20971953">
            <a:off x="1022643" y="3197415"/>
            <a:ext cx="1561090" cy="2303248"/>
          </a:xfrm>
          <a:prstGeom prst="rect">
            <a:avLst/>
          </a:prstGeom>
          <a:ln w="19050">
            <a:solidFill>
              <a:schemeClr val="tx2">
                <a:lumMod val="75000"/>
              </a:schemeClr>
            </a:solidFill>
          </a:ln>
        </p:spPr>
      </p:pic>
      <p:pic>
        <p:nvPicPr>
          <p:cNvPr id="5" name="Picture 4">
            <a:extLst>
              <a:ext uri="{FF2B5EF4-FFF2-40B4-BE49-F238E27FC236}">
                <a16:creationId xmlns:a16="http://schemas.microsoft.com/office/drawing/2014/main" xmlns="" id="{9B8A9CC3-860A-48AF-A5C7-5700398FC6E2}"/>
              </a:ext>
            </a:extLst>
          </p:cNvPr>
          <p:cNvPicPr>
            <a:picLocks noChangeAspect="1"/>
          </p:cNvPicPr>
          <p:nvPr/>
        </p:nvPicPr>
        <p:blipFill>
          <a:blip r:embed="rId5"/>
          <a:stretch>
            <a:fillRect/>
          </a:stretch>
        </p:blipFill>
        <p:spPr>
          <a:xfrm>
            <a:off x="7148496" y="2839773"/>
            <a:ext cx="1480752" cy="1888096"/>
          </a:xfrm>
          <a:prstGeom prst="rect">
            <a:avLst/>
          </a:prstGeom>
        </p:spPr>
      </p:pic>
      <p:pic>
        <p:nvPicPr>
          <p:cNvPr id="7" name="Content Placeholder 3" descr="What Pet Should I Get?">
            <a:extLst>
              <a:ext uri="{FF2B5EF4-FFF2-40B4-BE49-F238E27FC236}">
                <a16:creationId xmlns:a16="http://schemas.microsoft.com/office/drawing/2014/main" xmlns="" id="{EF6808DF-915E-45F0-92FF-5F0A72A255A6}"/>
              </a:ext>
            </a:extLst>
          </p:cNvPr>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7935" y="4480385"/>
            <a:ext cx="1381667" cy="1412483"/>
          </a:xfrm>
          <a:prstGeom prst="rect">
            <a:avLst/>
          </a:prstGeom>
          <a:noFill/>
          <a:ln w="9525">
            <a:noFill/>
            <a:miter lim="800000"/>
            <a:headEnd/>
            <a:tailEnd/>
          </a:ln>
        </p:spPr>
      </p:pic>
      <p:pic>
        <p:nvPicPr>
          <p:cNvPr id="9" name="Picture 7" descr="http://photo.goodreads.com/books/1165652464l/8073.jpg">
            <a:extLst>
              <a:ext uri="{FF2B5EF4-FFF2-40B4-BE49-F238E27FC236}">
                <a16:creationId xmlns:a16="http://schemas.microsoft.com/office/drawing/2014/main" xmlns="" id="{04AECE81-2025-4D81-8550-98A50F406AA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5729" y="5336130"/>
            <a:ext cx="1381667" cy="117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Economics Poster Contest Winners 2018">
            <a:extLst>
              <a:ext uri="{FF2B5EF4-FFF2-40B4-BE49-F238E27FC236}">
                <a16:creationId xmlns:a16="http://schemas.microsoft.com/office/drawing/2014/main" xmlns="" id="{8B6BB905-C81E-4C3B-8D62-6EB61A0331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0391" y="2639195"/>
            <a:ext cx="2403219" cy="185660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extBox 39"/>
          <p:cNvSpPr txBox="1">
            <a:spLocks noChangeArrowheads="1"/>
          </p:cNvSpPr>
          <p:nvPr/>
        </p:nvSpPr>
        <p:spPr bwMode="auto">
          <a:xfrm>
            <a:off x="0" y="2590800"/>
            <a:ext cx="9144000" cy="4524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dirty="0">
              <a:latin typeface="Calibri" pitchFamily="34" charset="0"/>
            </a:endParaRPr>
          </a:p>
          <a:p>
            <a:pPr eaLnBrk="1" hangingPunct="1"/>
            <a:endParaRPr lang="en-US" dirty="0">
              <a:latin typeface="Calibri" pitchFamily="34" charset="0"/>
            </a:endParaRPr>
          </a:p>
          <a:p>
            <a:pPr eaLnBrk="1" hangingPunct="1"/>
            <a:endParaRPr lang="en-US" dirty="0">
              <a:latin typeface="Calibri" pitchFamily="34" charset="0"/>
            </a:endParaRPr>
          </a:p>
          <a:p>
            <a:pPr eaLnBrk="1" hangingPunct="1"/>
            <a:endParaRPr lang="en-US" dirty="0">
              <a:latin typeface="Calibri" pitchFamily="34" charset="0"/>
            </a:endParaRPr>
          </a:p>
          <a:p>
            <a:pPr eaLnBrk="1" hangingPunct="1"/>
            <a:endParaRPr lang="en-US" dirty="0">
              <a:latin typeface="Calibri" pitchFamily="34" charset="0"/>
            </a:endParaRPr>
          </a:p>
          <a:p>
            <a:pPr eaLnBrk="1" hangingPunct="1"/>
            <a:endParaRPr lang="en-US" dirty="0">
              <a:latin typeface="Calibri" pitchFamily="34" charset="0"/>
            </a:endParaRPr>
          </a:p>
          <a:p>
            <a:pPr eaLnBrk="1" hangingPunct="1"/>
            <a:endParaRPr lang="en-US" dirty="0">
              <a:latin typeface="Calibri" pitchFamily="34" charset="0"/>
            </a:endParaRPr>
          </a:p>
          <a:p>
            <a:pPr eaLnBrk="1" hangingPunct="1"/>
            <a:endParaRPr lang="en-US" dirty="0">
              <a:latin typeface="Calibri" pitchFamily="34" charset="0"/>
            </a:endParaRPr>
          </a:p>
          <a:p>
            <a:pPr eaLnBrk="1" hangingPunct="1"/>
            <a:endParaRPr lang="en-US" dirty="0">
              <a:latin typeface="Calibri" pitchFamily="34" charset="0"/>
            </a:endParaRPr>
          </a:p>
          <a:p>
            <a:pPr eaLnBrk="1" hangingPunct="1"/>
            <a:endParaRPr lang="en-US" dirty="0">
              <a:latin typeface="Calibri" pitchFamily="34" charset="0"/>
            </a:endParaRPr>
          </a:p>
          <a:p>
            <a:pPr eaLnBrk="1" hangingPunct="1"/>
            <a:endParaRPr lang="en-US" dirty="0">
              <a:latin typeface="Calibri" pitchFamily="34" charset="0"/>
            </a:endParaRPr>
          </a:p>
          <a:p>
            <a:pPr eaLnBrk="1" hangingPunct="1"/>
            <a:endParaRPr lang="en-US" dirty="0">
              <a:latin typeface="Calibri" pitchFamily="34" charset="0"/>
            </a:endParaRPr>
          </a:p>
        </p:txBody>
      </p:sp>
      <p:sp>
        <p:nvSpPr>
          <p:cNvPr id="16387" name="Text Box 4"/>
          <p:cNvSpPr txBox="1">
            <a:spLocks noChangeArrowheads="1"/>
          </p:cNvSpPr>
          <p:nvPr/>
        </p:nvSpPr>
        <p:spPr bwMode="auto">
          <a:xfrm>
            <a:off x="0" y="5181600"/>
            <a:ext cx="20574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dirty="0">
              <a:latin typeface="Calibri" pitchFamily="34" charset="0"/>
            </a:endParaRPr>
          </a:p>
          <a:p>
            <a:pPr eaLnBrk="1" hangingPunct="1">
              <a:spcBef>
                <a:spcPct val="50000"/>
              </a:spcBef>
            </a:pPr>
            <a:endParaRPr lang="en-US" dirty="0">
              <a:latin typeface="Calibri" pitchFamily="34" charset="0"/>
            </a:endParaRPr>
          </a:p>
          <a:p>
            <a:pPr eaLnBrk="1" hangingPunct="1">
              <a:spcBef>
                <a:spcPct val="50000"/>
              </a:spcBef>
            </a:pPr>
            <a:endParaRPr lang="en-US" dirty="0">
              <a:latin typeface="Calibri" pitchFamily="34" charset="0"/>
            </a:endParaRPr>
          </a:p>
          <a:p>
            <a:pPr eaLnBrk="1" hangingPunct="1">
              <a:spcBef>
                <a:spcPct val="50000"/>
              </a:spcBef>
            </a:pPr>
            <a:endParaRPr lang="en-US" dirty="0">
              <a:solidFill>
                <a:schemeClr val="bg1"/>
              </a:solidFill>
              <a:latin typeface="Calibri" pitchFamily="34" charset="0"/>
            </a:endParaRPr>
          </a:p>
        </p:txBody>
      </p:sp>
      <p:sp>
        <p:nvSpPr>
          <p:cNvPr id="16388" name="Text Box 5"/>
          <p:cNvSpPr txBox="1">
            <a:spLocks noChangeArrowheads="1"/>
          </p:cNvSpPr>
          <p:nvPr/>
        </p:nvSpPr>
        <p:spPr bwMode="auto">
          <a:xfrm>
            <a:off x="0" y="0"/>
            <a:ext cx="9144000" cy="2678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dirty="0">
              <a:latin typeface="Calibri" pitchFamily="34" charset="0"/>
            </a:endParaRPr>
          </a:p>
          <a:p>
            <a:pPr eaLnBrk="1" hangingPunct="1">
              <a:spcBef>
                <a:spcPct val="50000"/>
              </a:spcBef>
            </a:pPr>
            <a:endParaRPr lang="en-US" dirty="0">
              <a:latin typeface="Calibri" pitchFamily="34" charset="0"/>
            </a:endParaRPr>
          </a:p>
          <a:p>
            <a:pPr eaLnBrk="1" hangingPunct="1">
              <a:spcBef>
                <a:spcPct val="50000"/>
              </a:spcBef>
            </a:pPr>
            <a:endParaRPr lang="en-US" dirty="0">
              <a:latin typeface="Calibri" pitchFamily="34" charset="0"/>
            </a:endParaRPr>
          </a:p>
          <a:p>
            <a:pPr eaLnBrk="1" hangingPunct="1">
              <a:spcBef>
                <a:spcPct val="50000"/>
              </a:spcBef>
            </a:pPr>
            <a:endParaRPr lang="en-US" dirty="0">
              <a:latin typeface="Calibri" pitchFamily="34" charset="0"/>
            </a:endParaRPr>
          </a:p>
          <a:p>
            <a:pPr eaLnBrk="1" hangingPunct="1">
              <a:spcBef>
                <a:spcPct val="50000"/>
              </a:spcBef>
            </a:pPr>
            <a:endParaRPr lang="en-US" dirty="0">
              <a:latin typeface="Calibri" pitchFamily="34" charset="0"/>
            </a:endParaRPr>
          </a:p>
        </p:txBody>
      </p:sp>
      <p:sp>
        <p:nvSpPr>
          <p:cNvPr id="16389" name="Text Box 7"/>
          <p:cNvSpPr txBox="1">
            <a:spLocks noChangeArrowheads="1"/>
          </p:cNvSpPr>
          <p:nvPr/>
        </p:nvSpPr>
        <p:spPr bwMode="auto">
          <a:xfrm>
            <a:off x="3717925" y="323850"/>
            <a:ext cx="1028700" cy="228600"/>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i="1" dirty="0">
                <a:solidFill>
                  <a:srgbClr val="000000"/>
                </a:solidFill>
                <a:latin typeface="Tahoma" pitchFamily="34" charset="0"/>
              </a:rPr>
              <a:t>however</a:t>
            </a:r>
            <a:endParaRPr lang="en-US" sz="1400" dirty="0">
              <a:latin typeface="Calibri" pitchFamily="34" charset="0"/>
            </a:endParaRPr>
          </a:p>
        </p:txBody>
      </p:sp>
      <p:sp>
        <p:nvSpPr>
          <p:cNvPr id="16390" name="Text Box 8"/>
          <p:cNvSpPr txBox="1">
            <a:spLocks noChangeArrowheads="1"/>
          </p:cNvSpPr>
          <p:nvPr/>
        </p:nvSpPr>
        <p:spPr bwMode="auto">
          <a:xfrm>
            <a:off x="457200" y="609600"/>
            <a:ext cx="3146425" cy="5334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dirty="0">
                <a:solidFill>
                  <a:srgbClr val="000000"/>
                </a:solidFill>
                <a:latin typeface="Tahoma" pitchFamily="34" charset="0"/>
              </a:rPr>
              <a:t>Productive resources, and therefore, goods and services, are </a:t>
            </a:r>
            <a:r>
              <a:rPr lang="en-US" sz="1400" i="1" dirty="0">
                <a:solidFill>
                  <a:srgbClr val="000000"/>
                </a:solidFill>
                <a:latin typeface="Tahoma" pitchFamily="34" charset="0"/>
              </a:rPr>
              <a:t>limited</a:t>
            </a:r>
            <a:endParaRPr lang="en-US" sz="1400" dirty="0">
              <a:latin typeface="Calibri" pitchFamily="34" charset="0"/>
            </a:endParaRPr>
          </a:p>
        </p:txBody>
      </p:sp>
      <p:sp>
        <p:nvSpPr>
          <p:cNvPr id="16391" name="Text Box 9"/>
          <p:cNvSpPr txBox="1">
            <a:spLocks noChangeArrowheads="1"/>
          </p:cNvSpPr>
          <p:nvPr/>
        </p:nvSpPr>
        <p:spPr bwMode="auto">
          <a:xfrm>
            <a:off x="4860925" y="609600"/>
            <a:ext cx="2987675" cy="5334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dirty="0">
                <a:solidFill>
                  <a:srgbClr val="000000"/>
                </a:solidFill>
                <a:latin typeface="Tahoma" pitchFamily="34" charset="0"/>
              </a:rPr>
              <a:t>Human wants (needs) </a:t>
            </a:r>
          </a:p>
          <a:p>
            <a:pPr algn="ctr" eaLnBrk="1" hangingPunct="1"/>
            <a:r>
              <a:rPr lang="en-US" sz="1400" dirty="0">
                <a:solidFill>
                  <a:srgbClr val="000000"/>
                </a:solidFill>
                <a:latin typeface="Tahoma" pitchFamily="34" charset="0"/>
              </a:rPr>
              <a:t>are basically </a:t>
            </a:r>
            <a:r>
              <a:rPr lang="en-US" sz="1400" i="1" dirty="0">
                <a:solidFill>
                  <a:srgbClr val="000000"/>
                </a:solidFill>
                <a:latin typeface="Tahoma" pitchFamily="34" charset="0"/>
              </a:rPr>
              <a:t>unlimited</a:t>
            </a:r>
            <a:endParaRPr lang="en-US" sz="1400" dirty="0">
              <a:latin typeface="Calibri" pitchFamily="34" charset="0"/>
            </a:endParaRPr>
          </a:p>
        </p:txBody>
      </p:sp>
      <p:sp>
        <p:nvSpPr>
          <p:cNvPr id="16392" name="Text Box 10"/>
          <p:cNvSpPr txBox="1">
            <a:spLocks noChangeArrowheads="1"/>
          </p:cNvSpPr>
          <p:nvPr/>
        </p:nvSpPr>
        <p:spPr bwMode="auto">
          <a:xfrm>
            <a:off x="3200400" y="1676400"/>
            <a:ext cx="2057400" cy="47625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dirty="0">
              <a:latin typeface="Calibri" pitchFamily="34" charset="0"/>
            </a:endParaRPr>
          </a:p>
        </p:txBody>
      </p:sp>
      <p:sp>
        <p:nvSpPr>
          <p:cNvPr id="16393" name="Text Box 11"/>
          <p:cNvSpPr txBox="1">
            <a:spLocks noChangeArrowheads="1"/>
          </p:cNvSpPr>
          <p:nvPr/>
        </p:nvSpPr>
        <p:spPr bwMode="auto">
          <a:xfrm>
            <a:off x="2133600" y="2819400"/>
            <a:ext cx="4114800" cy="9144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800" dirty="0">
              <a:solidFill>
                <a:srgbClr val="000000"/>
              </a:solidFill>
              <a:latin typeface="Tahoma" pitchFamily="34" charset="0"/>
            </a:endParaRPr>
          </a:p>
          <a:p>
            <a:pPr algn="ctr" eaLnBrk="1" hangingPunct="1"/>
            <a:r>
              <a:rPr lang="en-US" sz="1400" dirty="0">
                <a:solidFill>
                  <a:srgbClr val="000000"/>
                </a:solidFill>
                <a:latin typeface="Tahoma" pitchFamily="34" charset="0"/>
              </a:rPr>
              <a:t>economic __________________ (resulting in</a:t>
            </a:r>
          </a:p>
          <a:p>
            <a:pPr algn="ctr" eaLnBrk="1" hangingPunct="1"/>
            <a:endParaRPr lang="en-US" sz="1400" dirty="0">
              <a:solidFill>
                <a:srgbClr val="000000"/>
              </a:solidFill>
              <a:latin typeface="Tahoma" pitchFamily="34" charset="0"/>
            </a:endParaRPr>
          </a:p>
          <a:p>
            <a:pPr algn="ctr" eaLnBrk="1" hangingPunct="1"/>
            <a:r>
              <a:rPr lang="en-US" sz="1400" dirty="0">
                <a:solidFill>
                  <a:srgbClr val="000000"/>
                </a:solidFill>
                <a:latin typeface="Tahoma" pitchFamily="34" charset="0"/>
              </a:rPr>
              <a:t>__________________  __________________)</a:t>
            </a:r>
            <a:endParaRPr lang="en-US" sz="1400" dirty="0">
              <a:latin typeface="Calibri" pitchFamily="34" charset="0"/>
            </a:endParaRPr>
          </a:p>
        </p:txBody>
      </p:sp>
      <p:sp>
        <p:nvSpPr>
          <p:cNvPr id="16394" name="Text Box 12"/>
          <p:cNvSpPr txBox="1">
            <a:spLocks noChangeArrowheads="1"/>
          </p:cNvSpPr>
          <p:nvPr/>
        </p:nvSpPr>
        <p:spPr bwMode="auto">
          <a:xfrm>
            <a:off x="2819400" y="3810000"/>
            <a:ext cx="2743200" cy="400050"/>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i="1" dirty="0">
                <a:solidFill>
                  <a:srgbClr val="000000"/>
                </a:solidFill>
                <a:latin typeface="Tahoma" pitchFamily="34" charset="0"/>
              </a:rPr>
              <a:t>when answering </a:t>
            </a:r>
          </a:p>
          <a:p>
            <a:pPr algn="ctr" eaLnBrk="1" hangingPunct="1"/>
            <a:r>
              <a:rPr lang="en-US" sz="1400" i="1" dirty="0">
                <a:solidFill>
                  <a:srgbClr val="000000"/>
                </a:solidFill>
                <a:latin typeface="Tahoma" pitchFamily="34" charset="0"/>
              </a:rPr>
              <a:t>three basic economic questions</a:t>
            </a:r>
            <a:endParaRPr lang="en-US" sz="1400" dirty="0">
              <a:latin typeface="Calibri" pitchFamily="34" charset="0"/>
            </a:endParaRPr>
          </a:p>
        </p:txBody>
      </p:sp>
      <p:sp>
        <p:nvSpPr>
          <p:cNvPr id="16395" name="Text Box 13"/>
          <p:cNvSpPr txBox="1">
            <a:spLocks noChangeArrowheads="1"/>
          </p:cNvSpPr>
          <p:nvPr/>
        </p:nvSpPr>
        <p:spPr bwMode="auto">
          <a:xfrm>
            <a:off x="914400" y="4648200"/>
            <a:ext cx="2171700" cy="6858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1200" dirty="0">
              <a:solidFill>
                <a:srgbClr val="000000"/>
              </a:solidFill>
              <a:latin typeface="Tahoma" pitchFamily="34" charset="0"/>
            </a:endParaRPr>
          </a:p>
          <a:p>
            <a:pPr algn="ctr" eaLnBrk="1" hangingPunct="1"/>
            <a:r>
              <a:rPr lang="en-US" sz="1200" dirty="0">
                <a:solidFill>
                  <a:srgbClr val="000000"/>
                </a:solidFill>
                <a:latin typeface="Tahoma" pitchFamily="34" charset="0"/>
              </a:rPr>
              <a:t>___________ goods and </a:t>
            </a:r>
          </a:p>
          <a:p>
            <a:pPr algn="ctr" eaLnBrk="1" hangingPunct="1"/>
            <a:r>
              <a:rPr lang="en-US" sz="1200" dirty="0">
                <a:solidFill>
                  <a:srgbClr val="000000"/>
                </a:solidFill>
                <a:latin typeface="Tahoma" pitchFamily="34" charset="0"/>
              </a:rPr>
              <a:t>services will be produced?</a:t>
            </a:r>
            <a:endParaRPr lang="en-US" sz="1200" dirty="0">
              <a:latin typeface="Calibri" pitchFamily="34" charset="0"/>
            </a:endParaRPr>
          </a:p>
        </p:txBody>
      </p:sp>
      <p:sp>
        <p:nvSpPr>
          <p:cNvPr id="16396" name="Text Box 14"/>
          <p:cNvSpPr txBox="1">
            <a:spLocks noChangeArrowheads="1"/>
          </p:cNvSpPr>
          <p:nvPr/>
        </p:nvSpPr>
        <p:spPr bwMode="auto">
          <a:xfrm>
            <a:off x="3200400" y="4648200"/>
            <a:ext cx="2286000" cy="6858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1200" dirty="0">
              <a:solidFill>
                <a:srgbClr val="000000"/>
              </a:solidFill>
              <a:latin typeface="Tahoma" pitchFamily="34" charset="0"/>
            </a:endParaRPr>
          </a:p>
          <a:p>
            <a:pPr algn="ctr" eaLnBrk="1" hangingPunct="1"/>
            <a:r>
              <a:rPr lang="en-US" sz="1200" dirty="0">
                <a:solidFill>
                  <a:srgbClr val="000000"/>
                </a:solidFill>
                <a:latin typeface="Tahoma" pitchFamily="34" charset="0"/>
              </a:rPr>
              <a:t>___________ will the goods and services be produced?</a:t>
            </a:r>
            <a:endParaRPr lang="en-US" sz="1200" dirty="0">
              <a:latin typeface="Calibri" pitchFamily="34" charset="0"/>
            </a:endParaRPr>
          </a:p>
        </p:txBody>
      </p:sp>
      <p:sp>
        <p:nvSpPr>
          <p:cNvPr id="16397" name="Text Box 15"/>
          <p:cNvSpPr txBox="1">
            <a:spLocks noChangeArrowheads="1"/>
          </p:cNvSpPr>
          <p:nvPr/>
        </p:nvSpPr>
        <p:spPr bwMode="auto">
          <a:xfrm>
            <a:off x="5638800" y="4648200"/>
            <a:ext cx="2209800" cy="6858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1200" dirty="0">
              <a:solidFill>
                <a:srgbClr val="000000"/>
              </a:solidFill>
              <a:latin typeface="Tahoma" pitchFamily="34" charset="0"/>
            </a:endParaRPr>
          </a:p>
          <a:p>
            <a:pPr algn="ctr" eaLnBrk="1" hangingPunct="1"/>
            <a:r>
              <a:rPr lang="en-US" sz="1200" dirty="0">
                <a:solidFill>
                  <a:srgbClr val="000000"/>
                </a:solidFill>
                <a:latin typeface="Tahoma" pitchFamily="34" charset="0"/>
              </a:rPr>
              <a:t>___  _______ will the goods and services be distributed?</a:t>
            </a:r>
            <a:endParaRPr lang="en-US" sz="1200" dirty="0">
              <a:latin typeface="Calibri" pitchFamily="34" charset="0"/>
            </a:endParaRPr>
          </a:p>
        </p:txBody>
      </p:sp>
      <p:sp>
        <p:nvSpPr>
          <p:cNvPr id="16398" name="Text Box 16"/>
          <p:cNvSpPr txBox="1">
            <a:spLocks noChangeArrowheads="1"/>
          </p:cNvSpPr>
          <p:nvPr/>
        </p:nvSpPr>
        <p:spPr bwMode="auto">
          <a:xfrm>
            <a:off x="1295400" y="5486400"/>
            <a:ext cx="6096000" cy="6096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dirty="0">
                <a:solidFill>
                  <a:srgbClr val="000000"/>
                </a:solidFill>
                <a:latin typeface="Tahoma" pitchFamily="34" charset="0"/>
              </a:rPr>
              <a:t>Answering these questions most efficiently creates the need for</a:t>
            </a:r>
          </a:p>
          <a:p>
            <a:pPr algn="ctr" eaLnBrk="1" hangingPunct="1"/>
            <a:endParaRPr lang="en-US" sz="600" dirty="0">
              <a:solidFill>
                <a:srgbClr val="000000"/>
              </a:solidFill>
              <a:latin typeface="Tahoma" pitchFamily="34" charset="0"/>
            </a:endParaRPr>
          </a:p>
          <a:p>
            <a:pPr algn="ctr" eaLnBrk="1" hangingPunct="1"/>
            <a:r>
              <a:rPr lang="en-US" sz="1400" dirty="0">
                <a:solidFill>
                  <a:srgbClr val="000000"/>
                </a:solidFill>
                <a:latin typeface="Tahoma" pitchFamily="34" charset="0"/>
              </a:rPr>
              <a:t>___________________  and ___________________ resulting in trade.</a:t>
            </a:r>
            <a:endParaRPr lang="en-US" sz="1400" dirty="0">
              <a:latin typeface="Calibri" pitchFamily="34" charset="0"/>
            </a:endParaRPr>
          </a:p>
        </p:txBody>
      </p:sp>
      <p:sp>
        <p:nvSpPr>
          <p:cNvPr id="16399" name="Text Box 17"/>
          <p:cNvSpPr txBox="1">
            <a:spLocks noChangeArrowheads="1"/>
          </p:cNvSpPr>
          <p:nvPr/>
        </p:nvSpPr>
        <p:spPr bwMode="auto">
          <a:xfrm>
            <a:off x="1066800" y="2286000"/>
            <a:ext cx="6248400" cy="342900"/>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i="1" dirty="0">
                <a:solidFill>
                  <a:srgbClr val="000000"/>
                </a:solidFill>
                <a:latin typeface="Tahoma" pitchFamily="34" charset="0"/>
              </a:rPr>
              <a:t>Consequently, buyers (consumers) and sellers (producers) have to make</a:t>
            </a:r>
            <a:endParaRPr lang="en-US" sz="1400" dirty="0">
              <a:latin typeface="Calibri" pitchFamily="34" charset="0"/>
            </a:endParaRPr>
          </a:p>
        </p:txBody>
      </p:sp>
      <p:sp>
        <p:nvSpPr>
          <p:cNvPr id="16400" name="Line 18"/>
          <p:cNvSpPr>
            <a:spLocks noChangeShapeType="1"/>
          </p:cNvSpPr>
          <p:nvPr/>
        </p:nvSpPr>
        <p:spPr bwMode="auto">
          <a:xfrm flipH="1">
            <a:off x="5486400" y="1295400"/>
            <a:ext cx="685800" cy="30480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lIns="36576" tIns="36576" rIns="36576" bIns="36576"/>
          <a:lstStyle/>
          <a:p>
            <a:endParaRPr lang="en-US" dirty="0"/>
          </a:p>
        </p:txBody>
      </p:sp>
      <p:sp>
        <p:nvSpPr>
          <p:cNvPr id="16401" name="Line 19"/>
          <p:cNvSpPr>
            <a:spLocks noChangeShapeType="1"/>
          </p:cNvSpPr>
          <p:nvPr/>
        </p:nvSpPr>
        <p:spPr bwMode="auto">
          <a:xfrm>
            <a:off x="2209800" y="1295400"/>
            <a:ext cx="685800" cy="28575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lIns="36576" tIns="36576" rIns="36576" bIns="36576"/>
          <a:lstStyle/>
          <a:p>
            <a:endParaRPr lang="en-US" dirty="0"/>
          </a:p>
        </p:txBody>
      </p:sp>
      <p:sp>
        <p:nvSpPr>
          <p:cNvPr id="16402" name="Line 20"/>
          <p:cNvSpPr>
            <a:spLocks noChangeShapeType="1"/>
          </p:cNvSpPr>
          <p:nvPr/>
        </p:nvSpPr>
        <p:spPr bwMode="auto">
          <a:xfrm flipH="1">
            <a:off x="2438400" y="4343400"/>
            <a:ext cx="228600" cy="17145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lIns="36576" tIns="36576" rIns="36576" bIns="36576"/>
          <a:lstStyle/>
          <a:p>
            <a:endParaRPr lang="en-US" dirty="0"/>
          </a:p>
        </p:txBody>
      </p:sp>
      <p:sp>
        <p:nvSpPr>
          <p:cNvPr id="16403" name="Line 21"/>
          <p:cNvSpPr>
            <a:spLocks noChangeShapeType="1"/>
          </p:cNvSpPr>
          <p:nvPr/>
        </p:nvSpPr>
        <p:spPr bwMode="auto">
          <a:xfrm>
            <a:off x="4267200" y="4343400"/>
            <a:ext cx="0" cy="22860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lIns="36576" tIns="36576" rIns="36576" bIns="36576"/>
          <a:lstStyle/>
          <a:p>
            <a:endParaRPr lang="en-US" dirty="0"/>
          </a:p>
        </p:txBody>
      </p:sp>
      <p:sp>
        <p:nvSpPr>
          <p:cNvPr id="16404" name="Line 22"/>
          <p:cNvSpPr>
            <a:spLocks noChangeShapeType="1"/>
          </p:cNvSpPr>
          <p:nvPr/>
        </p:nvSpPr>
        <p:spPr bwMode="auto">
          <a:xfrm>
            <a:off x="5562600" y="4343400"/>
            <a:ext cx="285750" cy="17145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lIns="36576" tIns="36576" rIns="36576" bIns="36576"/>
          <a:lstStyle/>
          <a:p>
            <a:endParaRPr lang="en-US" dirty="0"/>
          </a:p>
        </p:txBody>
      </p:sp>
      <p:sp>
        <p:nvSpPr>
          <p:cNvPr id="16405" name="Text Box 23"/>
          <p:cNvSpPr txBox="1">
            <a:spLocks noChangeArrowheads="1"/>
          </p:cNvSpPr>
          <p:nvPr/>
        </p:nvSpPr>
        <p:spPr bwMode="auto">
          <a:xfrm>
            <a:off x="0" y="6248400"/>
            <a:ext cx="9144000" cy="609600"/>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dirty="0">
                <a:solidFill>
                  <a:srgbClr val="000000"/>
                </a:solidFill>
                <a:latin typeface="Tahoma" pitchFamily="34" charset="0"/>
              </a:rPr>
              <a:t>Economics:  ___________ - __________ under ___________.</a:t>
            </a:r>
            <a:endParaRPr lang="en-US" sz="2000" dirty="0">
              <a:latin typeface="Calibri" pitchFamily="34" charset="0"/>
            </a:endParaRPr>
          </a:p>
        </p:txBody>
      </p:sp>
      <p:sp>
        <p:nvSpPr>
          <p:cNvPr id="16406" name="Text Box 24"/>
          <p:cNvSpPr txBox="1">
            <a:spLocks noChangeArrowheads="1"/>
          </p:cNvSpPr>
          <p:nvPr/>
        </p:nvSpPr>
        <p:spPr bwMode="auto">
          <a:xfrm rot="-5400000">
            <a:off x="-419100" y="4686300"/>
            <a:ext cx="1771650" cy="62865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1000" dirty="0">
              <a:solidFill>
                <a:srgbClr val="000000"/>
              </a:solidFill>
              <a:latin typeface="Tahoma" pitchFamily="34" charset="0"/>
            </a:endParaRPr>
          </a:p>
          <a:p>
            <a:pPr algn="ctr" eaLnBrk="1" hangingPunct="1"/>
            <a:r>
              <a:rPr lang="en-US" sz="1000" dirty="0">
                <a:solidFill>
                  <a:srgbClr val="000000"/>
                </a:solidFill>
                <a:latin typeface="Tahoma" pitchFamily="34" charset="0"/>
              </a:rPr>
              <a:t>__________  ___________</a:t>
            </a:r>
          </a:p>
          <a:p>
            <a:pPr algn="ctr" eaLnBrk="1" hangingPunct="1"/>
            <a:r>
              <a:rPr lang="en-US" sz="1000" dirty="0">
                <a:solidFill>
                  <a:srgbClr val="000000"/>
                </a:solidFill>
                <a:latin typeface="Tahoma" pitchFamily="34" charset="0"/>
              </a:rPr>
              <a:t>Buyers and sellers answer ?’s</a:t>
            </a:r>
            <a:endParaRPr lang="en-US" dirty="0">
              <a:latin typeface="Calibri" pitchFamily="34" charset="0"/>
            </a:endParaRPr>
          </a:p>
        </p:txBody>
      </p:sp>
      <p:sp>
        <p:nvSpPr>
          <p:cNvPr id="16407" name="Text Box 25"/>
          <p:cNvSpPr txBox="1">
            <a:spLocks noChangeArrowheads="1"/>
          </p:cNvSpPr>
          <p:nvPr/>
        </p:nvSpPr>
        <p:spPr bwMode="auto">
          <a:xfrm rot="5400000">
            <a:off x="7398544" y="4564856"/>
            <a:ext cx="1714500" cy="661988"/>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1000" dirty="0">
              <a:solidFill>
                <a:srgbClr val="000000"/>
              </a:solidFill>
              <a:latin typeface="Tahoma" pitchFamily="34" charset="0"/>
            </a:endParaRPr>
          </a:p>
          <a:p>
            <a:pPr algn="ctr" eaLnBrk="1" hangingPunct="1"/>
            <a:r>
              <a:rPr lang="en-US" sz="1000" dirty="0">
                <a:solidFill>
                  <a:srgbClr val="000000"/>
                </a:solidFill>
                <a:latin typeface="Tahoma" pitchFamily="34" charset="0"/>
              </a:rPr>
              <a:t>___________  ___________</a:t>
            </a:r>
          </a:p>
          <a:p>
            <a:pPr algn="ctr" eaLnBrk="1" hangingPunct="1"/>
            <a:r>
              <a:rPr lang="en-US" sz="1000" dirty="0">
                <a:solidFill>
                  <a:srgbClr val="000000"/>
                </a:solidFill>
                <a:latin typeface="Tahoma" pitchFamily="34" charset="0"/>
              </a:rPr>
              <a:t>Government answers ?’s</a:t>
            </a:r>
            <a:endParaRPr lang="en-US" dirty="0">
              <a:latin typeface="Calibri" pitchFamily="34" charset="0"/>
            </a:endParaRPr>
          </a:p>
        </p:txBody>
      </p:sp>
      <p:sp>
        <p:nvSpPr>
          <p:cNvPr id="16408" name="Text Box 26"/>
          <p:cNvSpPr txBox="1">
            <a:spLocks noChangeArrowheads="1"/>
          </p:cNvSpPr>
          <p:nvPr/>
        </p:nvSpPr>
        <p:spPr bwMode="auto">
          <a:xfrm>
            <a:off x="3733800" y="1295400"/>
            <a:ext cx="1028700" cy="228600"/>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i="1" dirty="0">
                <a:solidFill>
                  <a:srgbClr val="000000"/>
                </a:solidFill>
                <a:latin typeface="Tahoma" pitchFamily="34" charset="0"/>
              </a:rPr>
              <a:t>resulting in</a:t>
            </a:r>
            <a:endParaRPr lang="en-US" sz="1400" dirty="0">
              <a:latin typeface="Calibri" pitchFamily="34" charset="0"/>
            </a:endParaRPr>
          </a:p>
        </p:txBody>
      </p:sp>
      <p:sp>
        <p:nvSpPr>
          <p:cNvPr id="72731" name="Text Box 27"/>
          <p:cNvSpPr txBox="1">
            <a:spLocks noChangeArrowheads="1"/>
          </p:cNvSpPr>
          <p:nvPr/>
        </p:nvSpPr>
        <p:spPr bwMode="auto">
          <a:xfrm rot="-5400000">
            <a:off x="-609600" y="48768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400" b="1" dirty="0">
                <a:solidFill>
                  <a:srgbClr val="FF3300"/>
                </a:solidFill>
                <a:latin typeface="Calibri" pitchFamily="34" charset="0"/>
              </a:rPr>
              <a:t>market economy</a:t>
            </a:r>
          </a:p>
        </p:txBody>
      </p:sp>
      <p:sp>
        <p:nvSpPr>
          <p:cNvPr id="72732" name="Text Box 28"/>
          <p:cNvSpPr txBox="1">
            <a:spLocks noChangeArrowheads="1"/>
          </p:cNvSpPr>
          <p:nvPr/>
        </p:nvSpPr>
        <p:spPr bwMode="auto">
          <a:xfrm rot="5400000">
            <a:off x="7369175" y="4746625"/>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400" b="1" dirty="0">
                <a:solidFill>
                  <a:srgbClr val="FF3300"/>
                </a:solidFill>
                <a:latin typeface="Calibri" pitchFamily="34" charset="0"/>
              </a:rPr>
              <a:t>command economy</a:t>
            </a:r>
            <a:r>
              <a:rPr lang="en-US" sz="1600" b="1" dirty="0">
                <a:solidFill>
                  <a:srgbClr val="FF3300"/>
                </a:solidFill>
                <a:latin typeface="Calibri" pitchFamily="34" charset="0"/>
              </a:rPr>
              <a:t> </a:t>
            </a:r>
          </a:p>
        </p:txBody>
      </p:sp>
      <p:sp>
        <p:nvSpPr>
          <p:cNvPr id="72733" name="Text Box 29"/>
          <p:cNvSpPr txBox="1">
            <a:spLocks noChangeArrowheads="1"/>
          </p:cNvSpPr>
          <p:nvPr/>
        </p:nvSpPr>
        <p:spPr bwMode="auto">
          <a:xfrm>
            <a:off x="6858000" y="61722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b="1" dirty="0">
                <a:solidFill>
                  <a:schemeClr val="folHlink"/>
                </a:solidFill>
                <a:latin typeface="Calibri" pitchFamily="34" charset="0"/>
              </a:rPr>
              <a:t>scarcity</a:t>
            </a:r>
          </a:p>
        </p:txBody>
      </p:sp>
      <p:sp>
        <p:nvSpPr>
          <p:cNvPr id="72734" name="Text Box 30"/>
          <p:cNvSpPr txBox="1">
            <a:spLocks noChangeArrowheads="1"/>
          </p:cNvSpPr>
          <p:nvPr/>
        </p:nvSpPr>
        <p:spPr bwMode="auto">
          <a:xfrm>
            <a:off x="4267200" y="61722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b="1" dirty="0">
                <a:solidFill>
                  <a:schemeClr val="folHlink"/>
                </a:solidFill>
                <a:latin typeface="Calibri" pitchFamily="34" charset="0"/>
              </a:rPr>
              <a:t>making</a:t>
            </a:r>
          </a:p>
        </p:txBody>
      </p:sp>
      <p:sp>
        <p:nvSpPr>
          <p:cNvPr id="72735" name="Text Box 31"/>
          <p:cNvSpPr txBox="1">
            <a:spLocks noChangeArrowheads="1"/>
          </p:cNvSpPr>
          <p:nvPr/>
        </p:nvSpPr>
        <p:spPr bwMode="auto">
          <a:xfrm>
            <a:off x="2438400" y="61722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b="1" dirty="0">
                <a:solidFill>
                  <a:schemeClr val="folHlink"/>
                </a:solidFill>
                <a:latin typeface="Calibri" pitchFamily="34" charset="0"/>
              </a:rPr>
              <a:t>decision</a:t>
            </a:r>
          </a:p>
        </p:txBody>
      </p:sp>
      <p:sp>
        <p:nvSpPr>
          <p:cNvPr id="72736" name="Text Box 32"/>
          <p:cNvSpPr txBox="1">
            <a:spLocks noChangeArrowheads="1"/>
          </p:cNvSpPr>
          <p:nvPr/>
        </p:nvSpPr>
        <p:spPr bwMode="auto">
          <a:xfrm>
            <a:off x="3810000" y="5715000"/>
            <a:ext cx="182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solidFill>
                  <a:srgbClr val="FF3300"/>
                </a:solidFill>
                <a:latin typeface="Calibri" pitchFamily="34" charset="0"/>
              </a:rPr>
              <a:t>interdependence</a:t>
            </a:r>
          </a:p>
        </p:txBody>
      </p:sp>
      <p:sp>
        <p:nvSpPr>
          <p:cNvPr id="72737" name="Text Box 33"/>
          <p:cNvSpPr txBox="1">
            <a:spLocks noChangeArrowheads="1"/>
          </p:cNvSpPr>
          <p:nvPr/>
        </p:nvSpPr>
        <p:spPr bwMode="auto">
          <a:xfrm>
            <a:off x="1600200" y="57150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solidFill>
                  <a:srgbClr val="FF3300"/>
                </a:solidFill>
                <a:latin typeface="Calibri" pitchFamily="34" charset="0"/>
              </a:rPr>
              <a:t>specialization</a:t>
            </a:r>
          </a:p>
        </p:txBody>
      </p:sp>
      <p:sp>
        <p:nvSpPr>
          <p:cNvPr id="72738" name="Text Box 34"/>
          <p:cNvSpPr txBox="1">
            <a:spLocks noChangeArrowheads="1"/>
          </p:cNvSpPr>
          <p:nvPr/>
        </p:nvSpPr>
        <p:spPr bwMode="auto">
          <a:xfrm>
            <a:off x="5638800" y="47244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solidFill>
                  <a:srgbClr val="FF3300"/>
                </a:solidFill>
                <a:latin typeface="Calibri" pitchFamily="34" charset="0"/>
              </a:rPr>
              <a:t>To whom</a:t>
            </a:r>
          </a:p>
        </p:txBody>
      </p:sp>
      <p:sp>
        <p:nvSpPr>
          <p:cNvPr id="72739" name="Text Box 35"/>
          <p:cNvSpPr txBox="1">
            <a:spLocks noChangeArrowheads="1"/>
          </p:cNvSpPr>
          <p:nvPr/>
        </p:nvSpPr>
        <p:spPr bwMode="auto">
          <a:xfrm>
            <a:off x="3124200" y="47244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solidFill>
                  <a:srgbClr val="FF3300"/>
                </a:solidFill>
                <a:latin typeface="Calibri" pitchFamily="34" charset="0"/>
              </a:rPr>
              <a:t>How</a:t>
            </a:r>
          </a:p>
        </p:txBody>
      </p:sp>
      <p:sp>
        <p:nvSpPr>
          <p:cNvPr id="72740" name="Text Box 36"/>
          <p:cNvSpPr txBox="1">
            <a:spLocks noChangeArrowheads="1"/>
          </p:cNvSpPr>
          <p:nvPr/>
        </p:nvSpPr>
        <p:spPr bwMode="auto">
          <a:xfrm>
            <a:off x="990600" y="47244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solidFill>
                  <a:srgbClr val="FF3300"/>
                </a:solidFill>
                <a:latin typeface="Calibri" pitchFamily="34" charset="0"/>
              </a:rPr>
              <a:t>What</a:t>
            </a:r>
          </a:p>
        </p:txBody>
      </p:sp>
      <p:sp>
        <p:nvSpPr>
          <p:cNvPr id="72741" name="Text Box 37"/>
          <p:cNvSpPr txBox="1">
            <a:spLocks noChangeArrowheads="1"/>
          </p:cNvSpPr>
          <p:nvPr/>
        </p:nvSpPr>
        <p:spPr bwMode="auto">
          <a:xfrm>
            <a:off x="4495800" y="32766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solidFill>
                  <a:srgbClr val="FF3300"/>
                </a:solidFill>
                <a:latin typeface="Calibri" pitchFamily="34" charset="0"/>
              </a:rPr>
              <a:t>cost</a:t>
            </a:r>
          </a:p>
        </p:txBody>
      </p:sp>
      <p:sp>
        <p:nvSpPr>
          <p:cNvPr id="72742" name="Text Box 38"/>
          <p:cNvSpPr txBox="1">
            <a:spLocks noChangeArrowheads="1"/>
          </p:cNvSpPr>
          <p:nvPr/>
        </p:nvSpPr>
        <p:spPr bwMode="auto">
          <a:xfrm>
            <a:off x="2438400" y="32766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solidFill>
                  <a:srgbClr val="FF3300"/>
                </a:solidFill>
                <a:latin typeface="Calibri" pitchFamily="34" charset="0"/>
              </a:rPr>
              <a:t>opportunity</a:t>
            </a:r>
          </a:p>
        </p:txBody>
      </p:sp>
      <p:sp>
        <p:nvSpPr>
          <p:cNvPr id="72743" name="Text Box 39"/>
          <p:cNvSpPr txBox="1">
            <a:spLocks noChangeArrowheads="1"/>
          </p:cNvSpPr>
          <p:nvPr/>
        </p:nvSpPr>
        <p:spPr bwMode="auto">
          <a:xfrm>
            <a:off x="3505200" y="28956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solidFill>
                  <a:srgbClr val="FF3300"/>
                </a:solidFill>
                <a:latin typeface="Calibri" pitchFamily="34" charset="0"/>
              </a:rPr>
              <a:t>choices</a:t>
            </a:r>
          </a:p>
        </p:txBody>
      </p:sp>
      <p:sp>
        <p:nvSpPr>
          <p:cNvPr id="72744" name="Text Box 40"/>
          <p:cNvSpPr txBox="1">
            <a:spLocks noChangeArrowheads="1"/>
          </p:cNvSpPr>
          <p:nvPr/>
        </p:nvSpPr>
        <p:spPr bwMode="auto">
          <a:xfrm>
            <a:off x="3276600" y="1752600"/>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b="1" dirty="0">
                <a:solidFill>
                  <a:srgbClr val="FF3300"/>
                </a:solidFill>
                <a:latin typeface="Calibri" pitchFamily="34" charset="0"/>
              </a:rPr>
              <a:t>SCARCITY</a:t>
            </a:r>
          </a:p>
        </p:txBody>
      </p:sp>
    </p:spTree>
    <p:extLst>
      <p:ext uri="{BB962C8B-B14F-4D97-AF65-F5344CB8AC3E}">
        <p14:creationId xmlns:p14="http://schemas.microsoft.com/office/powerpoint/2010/main" val="129151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44"/>
                                        </p:tgtEl>
                                        <p:attrNameLst>
                                          <p:attrName>style.visibility</p:attrName>
                                        </p:attrNameLst>
                                      </p:cBhvr>
                                      <p:to>
                                        <p:strVal val="visible"/>
                                      </p:to>
                                    </p:set>
                                    <p:anim calcmode="lin" valueType="num">
                                      <p:cBhvr additive="base">
                                        <p:cTn id="7" dur="500" fill="hold"/>
                                        <p:tgtEl>
                                          <p:spTgt spid="72744"/>
                                        </p:tgtEl>
                                        <p:attrNameLst>
                                          <p:attrName>ppt_x</p:attrName>
                                        </p:attrNameLst>
                                      </p:cBhvr>
                                      <p:tavLst>
                                        <p:tav tm="0">
                                          <p:val>
                                            <p:strVal val="#ppt_x"/>
                                          </p:val>
                                        </p:tav>
                                        <p:tav tm="100000">
                                          <p:val>
                                            <p:strVal val="#ppt_x"/>
                                          </p:val>
                                        </p:tav>
                                      </p:tavLst>
                                    </p:anim>
                                    <p:anim calcmode="lin" valueType="num">
                                      <p:cBhvr additive="base">
                                        <p:cTn id="8" dur="500" fill="hold"/>
                                        <p:tgtEl>
                                          <p:spTgt spid="727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743"/>
                                        </p:tgtEl>
                                        <p:attrNameLst>
                                          <p:attrName>style.visibility</p:attrName>
                                        </p:attrNameLst>
                                      </p:cBhvr>
                                      <p:to>
                                        <p:strVal val="visible"/>
                                      </p:to>
                                    </p:set>
                                    <p:anim calcmode="lin" valueType="num">
                                      <p:cBhvr additive="base">
                                        <p:cTn id="13" dur="500" fill="hold"/>
                                        <p:tgtEl>
                                          <p:spTgt spid="72743"/>
                                        </p:tgtEl>
                                        <p:attrNameLst>
                                          <p:attrName>ppt_x</p:attrName>
                                        </p:attrNameLst>
                                      </p:cBhvr>
                                      <p:tavLst>
                                        <p:tav tm="0">
                                          <p:val>
                                            <p:strVal val="#ppt_x"/>
                                          </p:val>
                                        </p:tav>
                                        <p:tav tm="100000">
                                          <p:val>
                                            <p:strVal val="#ppt_x"/>
                                          </p:val>
                                        </p:tav>
                                      </p:tavLst>
                                    </p:anim>
                                    <p:anim calcmode="lin" valueType="num">
                                      <p:cBhvr additive="base">
                                        <p:cTn id="14" dur="500" fill="hold"/>
                                        <p:tgtEl>
                                          <p:spTgt spid="727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2742"/>
                                        </p:tgtEl>
                                        <p:attrNameLst>
                                          <p:attrName>style.visibility</p:attrName>
                                        </p:attrNameLst>
                                      </p:cBhvr>
                                      <p:to>
                                        <p:strVal val="visible"/>
                                      </p:to>
                                    </p:set>
                                    <p:anim calcmode="lin" valueType="num">
                                      <p:cBhvr additive="base">
                                        <p:cTn id="19" dur="500" fill="hold"/>
                                        <p:tgtEl>
                                          <p:spTgt spid="72742"/>
                                        </p:tgtEl>
                                        <p:attrNameLst>
                                          <p:attrName>ppt_x</p:attrName>
                                        </p:attrNameLst>
                                      </p:cBhvr>
                                      <p:tavLst>
                                        <p:tav tm="0">
                                          <p:val>
                                            <p:strVal val="#ppt_x"/>
                                          </p:val>
                                        </p:tav>
                                        <p:tav tm="100000">
                                          <p:val>
                                            <p:strVal val="#ppt_x"/>
                                          </p:val>
                                        </p:tav>
                                      </p:tavLst>
                                    </p:anim>
                                    <p:anim calcmode="lin" valueType="num">
                                      <p:cBhvr additive="base">
                                        <p:cTn id="20" dur="500" fill="hold"/>
                                        <p:tgtEl>
                                          <p:spTgt spid="7274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2741"/>
                                        </p:tgtEl>
                                        <p:attrNameLst>
                                          <p:attrName>style.visibility</p:attrName>
                                        </p:attrNameLst>
                                      </p:cBhvr>
                                      <p:to>
                                        <p:strVal val="visible"/>
                                      </p:to>
                                    </p:set>
                                    <p:anim calcmode="lin" valueType="num">
                                      <p:cBhvr additive="base">
                                        <p:cTn id="23" dur="500" fill="hold"/>
                                        <p:tgtEl>
                                          <p:spTgt spid="72741"/>
                                        </p:tgtEl>
                                        <p:attrNameLst>
                                          <p:attrName>ppt_x</p:attrName>
                                        </p:attrNameLst>
                                      </p:cBhvr>
                                      <p:tavLst>
                                        <p:tav tm="0">
                                          <p:val>
                                            <p:strVal val="#ppt_x"/>
                                          </p:val>
                                        </p:tav>
                                        <p:tav tm="100000">
                                          <p:val>
                                            <p:strVal val="#ppt_x"/>
                                          </p:val>
                                        </p:tav>
                                      </p:tavLst>
                                    </p:anim>
                                    <p:anim calcmode="lin" valueType="num">
                                      <p:cBhvr additive="base">
                                        <p:cTn id="24" dur="500" fill="hold"/>
                                        <p:tgtEl>
                                          <p:spTgt spid="7274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2740"/>
                                        </p:tgtEl>
                                        <p:attrNameLst>
                                          <p:attrName>style.visibility</p:attrName>
                                        </p:attrNameLst>
                                      </p:cBhvr>
                                      <p:to>
                                        <p:strVal val="visible"/>
                                      </p:to>
                                    </p:set>
                                    <p:anim calcmode="lin" valueType="num">
                                      <p:cBhvr additive="base">
                                        <p:cTn id="29" dur="500" fill="hold"/>
                                        <p:tgtEl>
                                          <p:spTgt spid="72740"/>
                                        </p:tgtEl>
                                        <p:attrNameLst>
                                          <p:attrName>ppt_x</p:attrName>
                                        </p:attrNameLst>
                                      </p:cBhvr>
                                      <p:tavLst>
                                        <p:tav tm="0">
                                          <p:val>
                                            <p:strVal val="#ppt_x"/>
                                          </p:val>
                                        </p:tav>
                                        <p:tav tm="100000">
                                          <p:val>
                                            <p:strVal val="#ppt_x"/>
                                          </p:val>
                                        </p:tav>
                                      </p:tavLst>
                                    </p:anim>
                                    <p:anim calcmode="lin" valueType="num">
                                      <p:cBhvr additive="base">
                                        <p:cTn id="30" dur="500" fill="hold"/>
                                        <p:tgtEl>
                                          <p:spTgt spid="72740"/>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2739"/>
                                        </p:tgtEl>
                                        <p:attrNameLst>
                                          <p:attrName>style.visibility</p:attrName>
                                        </p:attrNameLst>
                                      </p:cBhvr>
                                      <p:to>
                                        <p:strVal val="visible"/>
                                      </p:to>
                                    </p:set>
                                    <p:anim calcmode="lin" valueType="num">
                                      <p:cBhvr additive="base">
                                        <p:cTn id="35" dur="500" fill="hold"/>
                                        <p:tgtEl>
                                          <p:spTgt spid="72739"/>
                                        </p:tgtEl>
                                        <p:attrNameLst>
                                          <p:attrName>ppt_x</p:attrName>
                                        </p:attrNameLst>
                                      </p:cBhvr>
                                      <p:tavLst>
                                        <p:tav tm="0">
                                          <p:val>
                                            <p:strVal val="#ppt_x"/>
                                          </p:val>
                                        </p:tav>
                                        <p:tav tm="100000">
                                          <p:val>
                                            <p:strVal val="#ppt_x"/>
                                          </p:val>
                                        </p:tav>
                                      </p:tavLst>
                                    </p:anim>
                                    <p:anim calcmode="lin" valueType="num">
                                      <p:cBhvr additive="base">
                                        <p:cTn id="36" dur="500" fill="hold"/>
                                        <p:tgtEl>
                                          <p:spTgt spid="7273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2738"/>
                                        </p:tgtEl>
                                        <p:attrNameLst>
                                          <p:attrName>style.visibility</p:attrName>
                                        </p:attrNameLst>
                                      </p:cBhvr>
                                      <p:to>
                                        <p:strVal val="visible"/>
                                      </p:to>
                                    </p:set>
                                    <p:anim calcmode="lin" valueType="num">
                                      <p:cBhvr additive="base">
                                        <p:cTn id="41" dur="500" fill="hold"/>
                                        <p:tgtEl>
                                          <p:spTgt spid="72738"/>
                                        </p:tgtEl>
                                        <p:attrNameLst>
                                          <p:attrName>ppt_x</p:attrName>
                                        </p:attrNameLst>
                                      </p:cBhvr>
                                      <p:tavLst>
                                        <p:tav tm="0">
                                          <p:val>
                                            <p:strVal val="#ppt_x"/>
                                          </p:val>
                                        </p:tav>
                                        <p:tav tm="100000">
                                          <p:val>
                                            <p:strVal val="#ppt_x"/>
                                          </p:val>
                                        </p:tav>
                                      </p:tavLst>
                                    </p:anim>
                                    <p:anim calcmode="lin" valueType="num">
                                      <p:cBhvr additive="base">
                                        <p:cTn id="42" dur="500" fill="hold"/>
                                        <p:tgtEl>
                                          <p:spTgt spid="72738"/>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2731"/>
                                        </p:tgtEl>
                                        <p:attrNameLst>
                                          <p:attrName>style.visibility</p:attrName>
                                        </p:attrNameLst>
                                      </p:cBhvr>
                                      <p:to>
                                        <p:strVal val="visible"/>
                                      </p:to>
                                    </p:set>
                                    <p:anim calcmode="lin" valueType="num">
                                      <p:cBhvr additive="base">
                                        <p:cTn id="47" dur="500" fill="hold"/>
                                        <p:tgtEl>
                                          <p:spTgt spid="72731"/>
                                        </p:tgtEl>
                                        <p:attrNameLst>
                                          <p:attrName>ppt_x</p:attrName>
                                        </p:attrNameLst>
                                      </p:cBhvr>
                                      <p:tavLst>
                                        <p:tav tm="0">
                                          <p:val>
                                            <p:strVal val="#ppt_x"/>
                                          </p:val>
                                        </p:tav>
                                        <p:tav tm="100000">
                                          <p:val>
                                            <p:strVal val="#ppt_x"/>
                                          </p:val>
                                        </p:tav>
                                      </p:tavLst>
                                    </p:anim>
                                    <p:anim calcmode="lin" valueType="num">
                                      <p:cBhvr additive="base">
                                        <p:cTn id="48" dur="500" fill="hold"/>
                                        <p:tgtEl>
                                          <p:spTgt spid="72731"/>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2732"/>
                                        </p:tgtEl>
                                        <p:attrNameLst>
                                          <p:attrName>style.visibility</p:attrName>
                                        </p:attrNameLst>
                                      </p:cBhvr>
                                      <p:to>
                                        <p:strVal val="visible"/>
                                      </p:to>
                                    </p:set>
                                    <p:anim calcmode="lin" valueType="num">
                                      <p:cBhvr additive="base">
                                        <p:cTn id="53" dur="500" fill="hold"/>
                                        <p:tgtEl>
                                          <p:spTgt spid="72732"/>
                                        </p:tgtEl>
                                        <p:attrNameLst>
                                          <p:attrName>ppt_x</p:attrName>
                                        </p:attrNameLst>
                                      </p:cBhvr>
                                      <p:tavLst>
                                        <p:tav tm="0">
                                          <p:val>
                                            <p:strVal val="#ppt_x"/>
                                          </p:val>
                                        </p:tav>
                                        <p:tav tm="100000">
                                          <p:val>
                                            <p:strVal val="#ppt_x"/>
                                          </p:val>
                                        </p:tav>
                                      </p:tavLst>
                                    </p:anim>
                                    <p:anim calcmode="lin" valueType="num">
                                      <p:cBhvr additive="base">
                                        <p:cTn id="54" dur="500" fill="hold"/>
                                        <p:tgtEl>
                                          <p:spTgt spid="72732"/>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2737"/>
                                        </p:tgtEl>
                                        <p:attrNameLst>
                                          <p:attrName>style.visibility</p:attrName>
                                        </p:attrNameLst>
                                      </p:cBhvr>
                                      <p:to>
                                        <p:strVal val="visible"/>
                                      </p:to>
                                    </p:set>
                                    <p:anim calcmode="lin" valueType="num">
                                      <p:cBhvr additive="base">
                                        <p:cTn id="59" dur="500" fill="hold"/>
                                        <p:tgtEl>
                                          <p:spTgt spid="72737"/>
                                        </p:tgtEl>
                                        <p:attrNameLst>
                                          <p:attrName>ppt_x</p:attrName>
                                        </p:attrNameLst>
                                      </p:cBhvr>
                                      <p:tavLst>
                                        <p:tav tm="0">
                                          <p:val>
                                            <p:strVal val="#ppt_x"/>
                                          </p:val>
                                        </p:tav>
                                        <p:tav tm="100000">
                                          <p:val>
                                            <p:strVal val="#ppt_x"/>
                                          </p:val>
                                        </p:tav>
                                      </p:tavLst>
                                    </p:anim>
                                    <p:anim calcmode="lin" valueType="num">
                                      <p:cBhvr additive="base">
                                        <p:cTn id="60" dur="500" fill="hold"/>
                                        <p:tgtEl>
                                          <p:spTgt spid="72737"/>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2736"/>
                                        </p:tgtEl>
                                        <p:attrNameLst>
                                          <p:attrName>style.visibility</p:attrName>
                                        </p:attrNameLst>
                                      </p:cBhvr>
                                      <p:to>
                                        <p:strVal val="visible"/>
                                      </p:to>
                                    </p:set>
                                    <p:anim calcmode="lin" valueType="num">
                                      <p:cBhvr additive="base">
                                        <p:cTn id="65" dur="500" fill="hold"/>
                                        <p:tgtEl>
                                          <p:spTgt spid="72736"/>
                                        </p:tgtEl>
                                        <p:attrNameLst>
                                          <p:attrName>ppt_x</p:attrName>
                                        </p:attrNameLst>
                                      </p:cBhvr>
                                      <p:tavLst>
                                        <p:tav tm="0">
                                          <p:val>
                                            <p:strVal val="#ppt_x"/>
                                          </p:val>
                                        </p:tav>
                                        <p:tav tm="100000">
                                          <p:val>
                                            <p:strVal val="#ppt_x"/>
                                          </p:val>
                                        </p:tav>
                                      </p:tavLst>
                                    </p:anim>
                                    <p:anim calcmode="lin" valueType="num">
                                      <p:cBhvr additive="base">
                                        <p:cTn id="66" dur="500" fill="hold"/>
                                        <p:tgtEl>
                                          <p:spTgt spid="72736"/>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72735"/>
                                        </p:tgtEl>
                                        <p:attrNameLst>
                                          <p:attrName>style.visibility</p:attrName>
                                        </p:attrNameLst>
                                      </p:cBhvr>
                                      <p:to>
                                        <p:strVal val="visible"/>
                                      </p:to>
                                    </p:set>
                                    <p:anim calcmode="lin" valueType="num">
                                      <p:cBhvr additive="base">
                                        <p:cTn id="71" dur="500" fill="hold"/>
                                        <p:tgtEl>
                                          <p:spTgt spid="72735"/>
                                        </p:tgtEl>
                                        <p:attrNameLst>
                                          <p:attrName>ppt_x</p:attrName>
                                        </p:attrNameLst>
                                      </p:cBhvr>
                                      <p:tavLst>
                                        <p:tav tm="0">
                                          <p:val>
                                            <p:strVal val="#ppt_x"/>
                                          </p:val>
                                        </p:tav>
                                        <p:tav tm="100000">
                                          <p:val>
                                            <p:strVal val="#ppt_x"/>
                                          </p:val>
                                        </p:tav>
                                      </p:tavLst>
                                    </p:anim>
                                    <p:anim calcmode="lin" valueType="num">
                                      <p:cBhvr additive="base">
                                        <p:cTn id="72" dur="500" fill="hold"/>
                                        <p:tgtEl>
                                          <p:spTgt spid="7273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2734"/>
                                        </p:tgtEl>
                                        <p:attrNameLst>
                                          <p:attrName>style.visibility</p:attrName>
                                        </p:attrNameLst>
                                      </p:cBhvr>
                                      <p:to>
                                        <p:strVal val="visible"/>
                                      </p:to>
                                    </p:set>
                                    <p:anim calcmode="lin" valueType="num">
                                      <p:cBhvr additive="base">
                                        <p:cTn id="75" dur="500" fill="hold"/>
                                        <p:tgtEl>
                                          <p:spTgt spid="72734"/>
                                        </p:tgtEl>
                                        <p:attrNameLst>
                                          <p:attrName>ppt_x</p:attrName>
                                        </p:attrNameLst>
                                      </p:cBhvr>
                                      <p:tavLst>
                                        <p:tav tm="0">
                                          <p:val>
                                            <p:strVal val="#ppt_x"/>
                                          </p:val>
                                        </p:tav>
                                        <p:tav tm="100000">
                                          <p:val>
                                            <p:strVal val="#ppt_x"/>
                                          </p:val>
                                        </p:tav>
                                      </p:tavLst>
                                    </p:anim>
                                    <p:anim calcmode="lin" valueType="num">
                                      <p:cBhvr additive="base">
                                        <p:cTn id="76" dur="500" fill="hold"/>
                                        <p:tgtEl>
                                          <p:spTgt spid="72734"/>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72733"/>
                                        </p:tgtEl>
                                        <p:attrNameLst>
                                          <p:attrName>style.visibility</p:attrName>
                                        </p:attrNameLst>
                                      </p:cBhvr>
                                      <p:to>
                                        <p:strVal val="visible"/>
                                      </p:to>
                                    </p:set>
                                    <p:anim calcmode="lin" valueType="num">
                                      <p:cBhvr additive="base">
                                        <p:cTn id="81" dur="500" fill="hold"/>
                                        <p:tgtEl>
                                          <p:spTgt spid="72733"/>
                                        </p:tgtEl>
                                        <p:attrNameLst>
                                          <p:attrName>ppt_x</p:attrName>
                                        </p:attrNameLst>
                                      </p:cBhvr>
                                      <p:tavLst>
                                        <p:tav tm="0">
                                          <p:val>
                                            <p:strVal val="#ppt_x"/>
                                          </p:val>
                                        </p:tav>
                                        <p:tav tm="100000">
                                          <p:val>
                                            <p:strVal val="#ppt_x"/>
                                          </p:val>
                                        </p:tav>
                                      </p:tavLst>
                                    </p:anim>
                                    <p:anim calcmode="lin" valueType="num">
                                      <p:cBhvr additive="base">
                                        <p:cTn id="82" dur="500" fill="hold"/>
                                        <p:tgtEl>
                                          <p:spTgt spid="727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31" grpId="0"/>
      <p:bldP spid="72732" grpId="0"/>
      <p:bldP spid="72733" grpId="0"/>
      <p:bldP spid="72734" grpId="0"/>
      <p:bldP spid="72735" grpId="0"/>
      <p:bldP spid="72736" grpId="0"/>
      <p:bldP spid="72737" grpId="0"/>
      <p:bldP spid="72738" grpId="0"/>
      <p:bldP spid="72739" grpId="0"/>
      <p:bldP spid="72740" grpId="0"/>
      <p:bldP spid="72741" grpId="0"/>
      <p:bldP spid="72742" grpId="0"/>
      <p:bldP spid="72743" grpId="0"/>
      <p:bldP spid="727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 Pet Should I Get?"/>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48609" y="2752742"/>
            <a:ext cx="2635778" cy="3316212"/>
          </a:xfrm>
          <a:prstGeom prst="rect">
            <a:avLst/>
          </a:prstGeom>
          <a:noFill/>
          <a:ln w="28575">
            <a:solidFill>
              <a:schemeClr val="tx1"/>
            </a:solidFill>
          </a:ln>
        </p:spPr>
      </p:pic>
      <p:sp>
        <p:nvSpPr>
          <p:cNvPr id="7" name="TextBox 6"/>
          <p:cNvSpPr txBox="1"/>
          <p:nvPr/>
        </p:nvSpPr>
        <p:spPr>
          <a:xfrm>
            <a:off x="5266267" y="3600503"/>
            <a:ext cx="2421467" cy="1200329"/>
          </a:xfrm>
          <a:prstGeom prst="rect">
            <a:avLst/>
          </a:prstGeom>
          <a:solidFill>
            <a:schemeClr val="accent4">
              <a:lumMod val="20000"/>
              <a:lumOff val="80000"/>
            </a:schemeClr>
          </a:solidFill>
        </p:spPr>
        <p:txBody>
          <a:bodyPr wrap="square" rtlCol="0">
            <a:spAutoFit/>
          </a:bodyPr>
          <a:lstStyle/>
          <a:p>
            <a:r>
              <a:rPr lang="en-US" b="1" dirty="0"/>
              <a:t>Word Count:</a:t>
            </a:r>
            <a:r>
              <a:rPr lang="en-US" dirty="0"/>
              <a:t> 621</a:t>
            </a:r>
          </a:p>
          <a:p>
            <a:r>
              <a:rPr lang="en-US" b="1" dirty="0"/>
              <a:t>Reading Level:</a:t>
            </a:r>
            <a:r>
              <a:rPr lang="en-US" dirty="0"/>
              <a:t> 1.9</a:t>
            </a:r>
          </a:p>
          <a:p>
            <a:r>
              <a:rPr lang="en-US" b="1" dirty="0"/>
              <a:t>Interest Level:</a:t>
            </a:r>
            <a:r>
              <a:rPr lang="en-US" dirty="0"/>
              <a:t> PK-3</a:t>
            </a:r>
          </a:p>
          <a:p>
            <a:endParaRPr lang="en-US" dirty="0"/>
          </a:p>
        </p:txBody>
      </p:sp>
      <p:sp>
        <p:nvSpPr>
          <p:cNvPr id="8" name="TextBox 7">
            <a:extLst>
              <a:ext uri="{FF2B5EF4-FFF2-40B4-BE49-F238E27FC236}">
                <a16:creationId xmlns:a16="http://schemas.microsoft.com/office/drawing/2014/main" xmlns="" id="{727F4F51-5F6A-48FD-ACA5-4740C7F721F4}"/>
              </a:ext>
            </a:extLst>
          </p:cNvPr>
          <p:cNvSpPr txBox="1"/>
          <p:nvPr/>
        </p:nvSpPr>
        <p:spPr>
          <a:xfrm>
            <a:off x="431801" y="1214735"/>
            <a:ext cx="8712199" cy="338554"/>
          </a:xfrm>
          <a:prstGeom prst="rect">
            <a:avLst/>
          </a:prstGeom>
          <a:noFill/>
        </p:spPr>
        <p:txBody>
          <a:bodyPr wrap="square">
            <a:spAutoFit/>
          </a:bodyPr>
          <a:lstStyle/>
          <a:p>
            <a:r>
              <a:rPr lang="en-US" sz="1600" dirty="0">
                <a:hlinkClick r:id="rId3"/>
              </a:rPr>
              <a:t>https://www.econedlink.org/resources/what-pet-should-i-get-dr-seuss-and-decision-making/</a:t>
            </a:r>
            <a:endParaRPr lang="en-US" sz="1600" dirty="0"/>
          </a:p>
        </p:txBody>
      </p:sp>
      <p:pic>
        <p:nvPicPr>
          <p:cNvPr id="3" name="Picture 2">
            <a:extLst>
              <a:ext uri="{FF2B5EF4-FFF2-40B4-BE49-F238E27FC236}">
                <a16:creationId xmlns:a16="http://schemas.microsoft.com/office/drawing/2014/main" xmlns="" id="{D37B0600-1CCF-49C7-A3E6-BFFA3B93A5B9}"/>
              </a:ext>
            </a:extLst>
          </p:cNvPr>
          <p:cNvPicPr>
            <a:picLocks noChangeAspect="1"/>
          </p:cNvPicPr>
          <p:nvPr/>
        </p:nvPicPr>
        <p:blipFill>
          <a:blip r:embed="rId4"/>
          <a:stretch>
            <a:fillRect/>
          </a:stretch>
        </p:blipFill>
        <p:spPr>
          <a:xfrm>
            <a:off x="2500312" y="1548196"/>
            <a:ext cx="4143375" cy="1028700"/>
          </a:xfrm>
          <a:prstGeom prst="rect">
            <a:avLst/>
          </a:prstGeom>
        </p:spPr>
      </p:pic>
    </p:spTree>
    <p:extLst>
      <p:ext uri="{BB962C8B-B14F-4D97-AF65-F5344CB8AC3E}">
        <p14:creationId xmlns:p14="http://schemas.microsoft.com/office/powerpoint/2010/main" val="3542921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36" i="1" dirty="0"/>
              <a:t>What Pet Should I Get?</a:t>
            </a:r>
          </a:p>
        </p:txBody>
      </p:sp>
      <p:sp>
        <p:nvSpPr>
          <p:cNvPr id="3" name="Content Placeholder 2"/>
          <p:cNvSpPr>
            <a:spLocks noGrp="1"/>
          </p:cNvSpPr>
          <p:nvPr>
            <p:ph idx="1"/>
          </p:nvPr>
        </p:nvSpPr>
        <p:spPr>
          <a:xfrm>
            <a:off x="628650" y="1540933"/>
            <a:ext cx="8058150" cy="5317067"/>
          </a:xfrm>
        </p:spPr>
        <p:txBody>
          <a:bodyPr>
            <a:normAutofit fontScale="55000" lnSpcReduction="20000"/>
          </a:bodyPr>
          <a:lstStyle/>
          <a:p>
            <a:pPr marL="0" indent="0">
              <a:buNone/>
            </a:pPr>
            <a:endParaRPr lang="en-US" sz="2824" dirty="0"/>
          </a:p>
          <a:p>
            <a:pPr marL="0" indent="0">
              <a:buNone/>
            </a:pPr>
            <a:r>
              <a:rPr lang="en-US" sz="2824" dirty="0"/>
              <a:t>Recently published, but likely written between 1958 and 1962, </a:t>
            </a:r>
            <a:r>
              <a:rPr lang="en-US" sz="2824" i="1" dirty="0"/>
              <a:t>What Pet Should I Get?</a:t>
            </a:r>
            <a:r>
              <a:rPr lang="en-US" sz="2824" dirty="0"/>
              <a:t> is the delightful tale of a definitive childhood event: selecting a family pet. </a:t>
            </a:r>
            <a:endParaRPr lang="en-US" sz="882" dirty="0"/>
          </a:p>
          <a:p>
            <a:pPr marL="0" indent="0">
              <a:buNone/>
            </a:pPr>
            <a:r>
              <a:rPr lang="en-US" sz="2824" dirty="0"/>
              <a:t>The text, told in the classic Seuss cadence and rhyme scheme, does an excellent job a describing the many choices the siblings encounter while trying to pick the perfect pet in a limited amount of time. </a:t>
            </a:r>
            <a:endParaRPr lang="en-US" sz="882" dirty="0"/>
          </a:p>
          <a:p>
            <a:pPr marL="0" indent="0">
              <a:buNone/>
            </a:pPr>
            <a:r>
              <a:rPr lang="en-US" sz="2824" dirty="0"/>
              <a:t>With the repeating line “MAKE UP YOUR MIND” this picture book is a great tool for teaching choices and decision-making.</a:t>
            </a:r>
            <a:endParaRPr lang="en-US" sz="2502" dirty="0"/>
          </a:p>
          <a:p>
            <a:pPr marL="0" indent="0" algn="ctr">
              <a:buNone/>
            </a:pPr>
            <a:endParaRPr lang="en-US" sz="2502" dirty="0"/>
          </a:p>
          <a:p>
            <a:pPr marL="0" indent="0" algn="ctr">
              <a:buNone/>
            </a:pPr>
            <a:endParaRPr lang="en-US" sz="2502" dirty="0"/>
          </a:p>
          <a:p>
            <a:pPr marL="0" indent="0" algn="ctr">
              <a:buNone/>
            </a:pPr>
            <a:endParaRPr lang="en-US" sz="2502" dirty="0"/>
          </a:p>
          <a:p>
            <a:pPr marL="0" indent="0" algn="ctr">
              <a:buNone/>
            </a:pPr>
            <a:endParaRPr lang="en-US" sz="2502" dirty="0"/>
          </a:p>
          <a:p>
            <a:pPr marL="0" indent="0" algn="ctr">
              <a:buNone/>
            </a:pPr>
            <a:endParaRPr lang="en-US" sz="2912" dirty="0"/>
          </a:p>
          <a:p>
            <a:pPr marL="0" indent="0" algn="ctr">
              <a:buNone/>
            </a:pPr>
            <a:r>
              <a:rPr lang="en-US" sz="2912" dirty="0">
                <a:hlinkClick r:id="rId2"/>
              </a:rPr>
              <a:t>http://www.econedlink.org/teacher-lesson/1263</a:t>
            </a:r>
            <a:r>
              <a:rPr lang="en-US" sz="2912" dirty="0" smtClean="0">
                <a:hlinkClick r:id="rId2"/>
              </a:rPr>
              <a:t>/</a:t>
            </a:r>
            <a:endParaRPr lang="en-US" sz="2912" dirty="0" smtClean="0"/>
          </a:p>
          <a:p>
            <a:pPr marL="0" indent="0" algn="ctr">
              <a:buNone/>
            </a:pPr>
            <a:endParaRPr lang="en-US" sz="2912" dirty="0"/>
          </a:p>
        </p:txBody>
      </p:sp>
      <p:pic>
        <p:nvPicPr>
          <p:cNvPr id="5" name="Picture 4"/>
          <p:cNvPicPr>
            <a:picLocks noChangeAspect="1"/>
          </p:cNvPicPr>
          <p:nvPr/>
        </p:nvPicPr>
        <p:blipFill>
          <a:blip r:embed="rId3"/>
          <a:stretch>
            <a:fillRect/>
          </a:stretch>
        </p:blipFill>
        <p:spPr>
          <a:xfrm>
            <a:off x="3278667" y="4465727"/>
            <a:ext cx="2586666" cy="1399076"/>
          </a:xfrm>
          <a:prstGeom prst="rect">
            <a:avLst/>
          </a:prstGeom>
        </p:spPr>
      </p:pic>
    </p:spTree>
    <p:extLst>
      <p:ext uri="{BB962C8B-B14F-4D97-AF65-F5344CB8AC3E}">
        <p14:creationId xmlns:p14="http://schemas.microsoft.com/office/powerpoint/2010/main" val="1303114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909" y="410519"/>
            <a:ext cx="7072437" cy="737654"/>
          </a:xfrm>
        </p:spPr>
        <p:txBody>
          <a:bodyPr>
            <a:normAutofit fontScale="90000"/>
          </a:bodyPr>
          <a:lstStyle/>
          <a:p>
            <a:r>
              <a:rPr lang="en-US" sz="2824" i="1" dirty="0"/>
              <a:t>What Pet Should I Get?</a:t>
            </a:r>
          </a:p>
        </p:txBody>
      </p:sp>
      <p:sp>
        <p:nvSpPr>
          <p:cNvPr id="3" name="Content Placeholder 2"/>
          <p:cNvSpPr>
            <a:spLocks noGrp="1"/>
          </p:cNvSpPr>
          <p:nvPr>
            <p:ph idx="1"/>
          </p:nvPr>
        </p:nvSpPr>
        <p:spPr>
          <a:xfrm>
            <a:off x="1205909" y="2308915"/>
            <a:ext cx="7072437" cy="3904817"/>
          </a:xfrm>
        </p:spPr>
        <p:txBody>
          <a:bodyPr>
            <a:normAutofit lnSpcReduction="10000"/>
          </a:bodyPr>
          <a:lstStyle/>
          <a:p>
            <a:pPr marL="0" indent="0">
              <a:buNone/>
            </a:pPr>
            <a:r>
              <a:rPr lang="en-US" sz="2471" b="1" dirty="0"/>
              <a:t>Students Will</a:t>
            </a:r>
          </a:p>
          <a:p>
            <a:r>
              <a:rPr lang="en-US" sz="2118" dirty="0"/>
              <a:t>Describe why wanting more than a person can have requires making choices.</a:t>
            </a:r>
          </a:p>
          <a:p>
            <a:r>
              <a:rPr lang="en-US" sz="2118" dirty="0"/>
              <a:t>Discover that resources are scarce and as a result, choices must be made.</a:t>
            </a:r>
          </a:p>
          <a:p>
            <a:r>
              <a:rPr lang="en-US" sz="2118" dirty="0"/>
              <a:t>Identify the concept of economic choice and apply this concept while participating in the creation of a classroom P.A.C.E.D decision-making grid.</a:t>
            </a:r>
          </a:p>
          <a:p>
            <a:r>
              <a:rPr lang="en-US" sz="2118" dirty="0"/>
              <a:t>Distinguish the difference between goods and services.</a:t>
            </a:r>
          </a:p>
          <a:p>
            <a:pPr marL="0" indent="0">
              <a:buNone/>
            </a:pPr>
            <a:endParaRPr lang="en-US" dirty="0"/>
          </a:p>
        </p:txBody>
      </p:sp>
      <p:pic>
        <p:nvPicPr>
          <p:cNvPr id="4" name="Picture 3"/>
          <p:cNvPicPr>
            <a:picLocks noChangeAspect="1"/>
          </p:cNvPicPr>
          <p:nvPr/>
        </p:nvPicPr>
        <p:blipFill>
          <a:blip r:embed="rId2"/>
          <a:stretch>
            <a:fillRect/>
          </a:stretch>
        </p:blipFill>
        <p:spPr>
          <a:xfrm>
            <a:off x="6445547" y="1210101"/>
            <a:ext cx="1409466" cy="1411729"/>
          </a:xfrm>
          <a:prstGeom prst="rect">
            <a:avLst/>
          </a:prstGeom>
        </p:spPr>
      </p:pic>
    </p:spTree>
    <p:extLst>
      <p:ext uri="{BB962C8B-B14F-4D97-AF65-F5344CB8AC3E}">
        <p14:creationId xmlns:p14="http://schemas.microsoft.com/office/powerpoint/2010/main" val="2795414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What Pet Should I Get?</a:t>
            </a:r>
          </a:p>
        </p:txBody>
      </p:sp>
      <p:sp>
        <p:nvSpPr>
          <p:cNvPr id="3" name="Content Placeholder 2"/>
          <p:cNvSpPr>
            <a:spLocks noGrp="1"/>
          </p:cNvSpPr>
          <p:nvPr>
            <p:ph idx="1"/>
          </p:nvPr>
        </p:nvSpPr>
        <p:spPr>
          <a:xfrm>
            <a:off x="1480781" y="5602442"/>
            <a:ext cx="6789098" cy="468157"/>
          </a:xfrm>
        </p:spPr>
        <p:txBody>
          <a:bodyPr>
            <a:normAutofit fontScale="92500" lnSpcReduction="10000"/>
          </a:bodyPr>
          <a:lstStyle/>
          <a:p>
            <a:pPr marL="0" indent="0" algn="ctr">
              <a:buNone/>
            </a:pPr>
            <a:r>
              <a:rPr lang="en-US" sz="2824" dirty="0"/>
              <a:t>Please help me make up my mind.</a:t>
            </a:r>
          </a:p>
        </p:txBody>
      </p:sp>
      <p:pic>
        <p:nvPicPr>
          <p:cNvPr id="4" name="Picture 3"/>
          <p:cNvPicPr>
            <a:picLocks noChangeAspect="1"/>
          </p:cNvPicPr>
          <p:nvPr/>
        </p:nvPicPr>
        <p:blipFill>
          <a:blip r:embed="rId2"/>
          <a:stretch>
            <a:fillRect/>
          </a:stretch>
        </p:blipFill>
        <p:spPr>
          <a:xfrm>
            <a:off x="2573867" y="2229799"/>
            <a:ext cx="4212110" cy="3068284"/>
          </a:xfrm>
          <a:prstGeom prst="rect">
            <a:avLst/>
          </a:prstGeom>
        </p:spPr>
      </p:pic>
    </p:spTree>
    <p:extLst>
      <p:ext uri="{BB962C8B-B14F-4D97-AF65-F5344CB8AC3E}">
        <p14:creationId xmlns:p14="http://schemas.microsoft.com/office/powerpoint/2010/main" val="3688966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0E6A4B-726E-4B3C-9335-1B47A3634051}"/>
              </a:ext>
            </a:extLst>
          </p:cNvPr>
          <p:cNvSpPr>
            <a:spLocks noGrp="1"/>
          </p:cNvSpPr>
          <p:nvPr>
            <p:ph type="title"/>
          </p:nvPr>
        </p:nvSpPr>
        <p:spPr/>
        <p:txBody>
          <a:bodyPr/>
          <a:lstStyle/>
          <a:p>
            <a:r>
              <a:rPr lang="en-US" dirty="0"/>
              <a:t/>
            </a:r>
            <a:br>
              <a:rPr lang="en-US" dirty="0"/>
            </a:br>
            <a:r>
              <a:rPr lang="en-US" dirty="0"/>
              <a:t/>
            </a:r>
            <a:br>
              <a:rPr lang="en-US" dirty="0"/>
            </a:br>
            <a:r>
              <a:rPr lang="en-US" sz="4000" i="1" dirty="0"/>
              <a:t>What Pet Should I Get?</a:t>
            </a:r>
            <a:r>
              <a:rPr lang="en-US" dirty="0"/>
              <a:t/>
            </a:r>
            <a:br>
              <a:rPr lang="en-US" dirty="0"/>
            </a:br>
            <a:r>
              <a:rPr lang="en-US" dirty="0"/>
              <a:t/>
            </a:r>
            <a:br>
              <a:rPr lang="en-US" dirty="0"/>
            </a:br>
            <a:endParaRPr lang="en-US" dirty="0"/>
          </a:p>
        </p:txBody>
      </p:sp>
      <p:pic>
        <p:nvPicPr>
          <p:cNvPr id="4" name="Content Placeholder 3">
            <a:extLst>
              <a:ext uri="{FF2B5EF4-FFF2-40B4-BE49-F238E27FC236}">
                <a16:creationId xmlns:a16="http://schemas.microsoft.com/office/drawing/2014/main" xmlns="" id="{5595AB98-C6E4-4D80-A886-0C5F5AEED5BB}"/>
              </a:ext>
            </a:extLst>
          </p:cNvPr>
          <p:cNvPicPr>
            <a:picLocks noGrp="1" noChangeAspect="1"/>
          </p:cNvPicPr>
          <p:nvPr>
            <p:ph idx="1"/>
          </p:nvPr>
        </p:nvPicPr>
        <p:blipFill>
          <a:blip r:embed="rId2"/>
          <a:stretch>
            <a:fillRect/>
          </a:stretch>
        </p:blipFill>
        <p:spPr>
          <a:xfrm>
            <a:off x="2787258" y="1913455"/>
            <a:ext cx="3850609" cy="4599486"/>
          </a:xfrm>
          <a:prstGeom prst="rect">
            <a:avLst/>
          </a:prstGeom>
        </p:spPr>
      </p:pic>
      <p:pic>
        <p:nvPicPr>
          <p:cNvPr id="6" name="Content Placeholder 5">
            <a:extLst>
              <a:ext uri="{FF2B5EF4-FFF2-40B4-BE49-F238E27FC236}">
                <a16:creationId xmlns:a16="http://schemas.microsoft.com/office/drawing/2014/main" xmlns="" id="{0CF9D529-8EDF-4229-B03F-89475B193E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7733" y="3636093"/>
            <a:ext cx="1529765" cy="100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97537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a:t>
            </a:r>
            <a:endParaRPr lang="en-US" dirty="0"/>
          </a:p>
        </p:txBody>
      </p:sp>
      <p:sp>
        <p:nvSpPr>
          <p:cNvPr id="3" name="Content Placeholder 2"/>
          <p:cNvSpPr>
            <a:spLocks noGrp="1"/>
          </p:cNvSpPr>
          <p:nvPr>
            <p:ph idx="1"/>
          </p:nvPr>
        </p:nvSpPr>
        <p:spPr>
          <a:xfrm>
            <a:off x="457200" y="1925515"/>
            <a:ext cx="8229600" cy="4231445"/>
          </a:xfrm>
        </p:spPr>
        <p:txBody>
          <a:bodyPr/>
          <a:lstStyle/>
          <a:p>
            <a:pPr marL="0" indent="0">
              <a:buNone/>
            </a:pPr>
            <a:r>
              <a:rPr lang="en-US" dirty="0" smtClean="0"/>
              <a:t>Activity Sheet Extensions: </a:t>
            </a:r>
          </a:p>
          <a:p>
            <a:pPr>
              <a:buFont typeface="+mj-lt"/>
              <a:buAutoNum type="arabicPeriod"/>
            </a:pPr>
            <a:r>
              <a:rPr lang="en-US" sz="1600" dirty="0"/>
              <a:t>Write a story about a new pets first day at home. Include at least three goods and two services in your story. </a:t>
            </a:r>
            <a:endParaRPr lang="en-US" sz="1600" dirty="0" smtClean="0"/>
          </a:p>
          <a:p>
            <a:pPr>
              <a:buFont typeface="+mj-lt"/>
              <a:buAutoNum type="arabicPeriod"/>
            </a:pPr>
            <a:r>
              <a:rPr lang="en-US" sz="1600" dirty="0" smtClean="0"/>
              <a:t>Create </a:t>
            </a:r>
            <a:r>
              <a:rPr lang="en-US" sz="1600" dirty="0"/>
              <a:t>a list of at least ten goods veterinarians use to do their jobs.  </a:t>
            </a:r>
            <a:endParaRPr lang="en-US" sz="1600" dirty="0" smtClean="0"/>
          </a:p>
          <a:p>
            <a:pPr>
              <a:buFont typeface="+mj-lt"/>
              <a:buAutoNum type="arabicPeriod"/>
            </a:pPr>
            <a:r>
              <a:rPr lang="en-US" sz="1600" dirty="0" smtClean="0"/>
              <a:t>(</a:t>
            </a:r>
            <a:r>
              <a:rPr lang="en-US" sz="1600" dirty="0"/>
              <a:t>Using cards created from the activity sheet) Sort the cards into groups other than goods and services. Examples: </a:t>
            </a:r>
          </a:p>
          <a:p>
            <a:pPr lvl="1">
              <a:buFont typeface="Arial" panose="020B0604020202020204" pitchFamily="34" charset="0"/>
              <a:buChar char="•"/>
            </a:pPr>
            <a:r>
              <a:rPr lang="en-US" sz="1600" dirty="0"/>
              <a:t>necessary items/jobs and fun items/jobs</a:t>
            </a:r>
          </a:p>
          <a:p>
            <a:pPr lvl="1">
              <a:buFont typeface="Arial" panose="020B0604020202020204" pitchFamily="34" charset="0"/>
              <a:buChar char="•"/>
            </a:pPr>
            <a:r>
              <a:rPr lang="en-US" sz="1600" dirty="0"/>
              <a:t>expensive items/jobs and inexpensive items/jobs</a:t>
            </a:r>
          </a:p>
          <a:p>
            <a:pPr lvl="1">
              <a:buFont typeface="Arial" panose="020B0604020202020204" pitchFamily="34" charset="0"/>
              <a:buChar char="•"/>
            </a:pPr>
            <a:r>
              <a:rPr lang="en-US" sz="1600" dirty="0"/>
              <a:t>Items that need to be purchased and items on hand at home </a:t>
            </a:r>
          </a:p>
          <a:p>
            <a:pPr marL="0" indent="0">
              <a:buNone/>
            </a:pPr>
            <a:endParaRPr lang="en-US" dirty="0" smtClean="0"/>
          </a:p>
        </p:txBody>
      </p:sp>
    </p:spTree>
    <p:extLst>
      <p:ext uri="{BB962C8B-B14F-4D97-AF65-F5344CB8AC3E}">
        <p14:creationId xmlns:p14="http://schemas.microsoft.com/office/powerpoint/2010/main" val="416646845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B191F41-4B03-45B5-8615-D463535339C4}"/>
              </a:ext>
            </a:extLst>
          </p:cNvPr>
          <p:cNvSpPr>
            <a:spLocks noGrp="1"/>
          </p:cNvSpPr>
          <p:nvPr>
            <p:ph type="title"/>
          </p:nvPr>
        </p:nvSpPr>
        <p:spPr>
          <a:xfrm>
            <a:off x="1143000" y="990600"/>
            <a:ext cx="7024688" cy="1143000"/>
          </a:xfrm>
        </p:spPr>
        <p:txBody>
          <a:bodyPr rtlCol="0">
            <a:normAutofit fontScale="90000"/>
          </a:bodyPr>
          <a:lstStyle/>
          <a:p>
            <a:pPr algn="ctr" eaLnBrk="1" hangingPunct="1">
              <a:lnSpc>
                <a:spcPct val="100000"/>
              </a:lnSpc>
              <a:defRPr/>
            </a:pPr>
            <a:r>
              <a:rPr lang="en-US" sz="3100" b="1" i="1" dirty="0"/>
              <a:t/>
            </a:r>
            <a:br>
              <a:rPr lang="en-US" sz="3100" b="1" i="1" dirty="0"/>
            </a:br>
            <a:r>
              <a:rPr lang="en-US" sz="3100" b="1" i="1" dirty="0"/>
              <a:t>Cloudy With a Chance of Meatballs</a:t>
            </a:r>
            <a:r>
              <a:rPr lang="en-US" sz="2400" b="1" i="1" dirty="0"/>
              <a:t/>
            </a:r>
            <a:br>
              <a:rPr lang="en-US" sz="2400" b="1" i="1" dirty="0"/>
            </a:br>
            <a:r>
              <a:rPr lang="en-US" sz="2000" b="1" dirty="0"/>
              <a:t>Written by Judi Barrett &amp; Illustrated by Ron Barnett</a:t>
            </a:r>
            <a:br>
              <a:rPr lang="en-US" sz="2000" b="1" dirty="0"/>
            </a:br>
            <a:endParaRPr lang="en-US" sz="2000" b="1" dirty="0"/>
          </a:p>
        </p:txBody>
      </p:sp>
      <p:sp>
        <p:nvSpPr>
          <p:cNvPr id="14339" name="Content Placeholder 1">
            <a:extLst>
              <a:ext uri="{FF2B5EF4-FFF2-40B4-BE49-F238E27FC236}">
                <a16:creationId xmlns:a16="http://schemas.microsoft.com/office/drawing/2014/main" xmlns="" id="{7B9E4E50-4A51-442B-8B41-F38E382A8C27}"/>
              </a:ext>
            </a:extLst>
          </p:cNvPr>
          <p:cNvSpPr>
            <a:spLocks noGrp="1"/>
          </p:cNvSpPr>
          <p:nvPr>
            <p:ph idx="1"/>
          </p:nvPr>
        </p:nvSpPr>
        <p:spPr>
          <a:xfrm>
            <a:off x="381000" y="2324100"/>
            <a:ext cx="5418667" cy="3508375"/>
          </a:xfrm>
        </p:spPr>
        <p:txBody>
          <a:bodyPr/>
          <a:lstStyle/>
          <a:p>
            <a:pPr marL="0" indent="0" eaLnBrk="1" hangingPunct="1">
              <a:buFont typeface="Wingdings 2" panose="05020102010507070707" pitchFamily="18" charset="2"/>
              <a:buNone/>
            </a:pPr>
            <a:r>
              <a:rPr lang="en-US" altLang="en-US" sz="2400" dirty="0"/>
              <a:t>In the imaginary town of Chewandswallow the availability of food is dependent on climatic conditions.  Soon the town’s citizens learn that there can be “too much of a good thing”.   First published in 1978 this wonderfully illustrated picture book is as applicable today as it was forty years ago…maybe more so!</a:t>
            </a:r>
          </a:p>
        </p:txBody>
      </p:sp>
      <p:sp>
        <p:nvSpPr>
          <p:cNvPr id="14340" name="TextBox 4">
            <a:extLst>
              <a:ext uri="{FF2B5EF4-FFF2-40B4-BE49-F238E27FC236}">
                <a16:creationId xmlns:a16="http://schemas.microsoft.com/office/drawing/2014/main" xmlns="" id="{2FE73627-63ED-4271-AA4F-6A962E7EB2D5}"/>
              </a:ext>
            </a:extLst>
          </p:cNvPr>
          <p:cNvSpPr txBox="1">
            <a:spLocks noChangeArrowheads="1"/>
          </p:cNvSpPr>
          <p:nvPr/>
        </p:nvSpPr>
        <p:spPr bwMode="auto">
          <a:xfrm>
            <a:off x="4953000" y="46038"/>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dirty="0">
                <a:solidFill>
                  <a:schemeClr val="bg1"/>
                </a:solidFill>
                <a:latin typeface="Calibri" panose="020F0502020204030204" pitchFamily="34" charset="0"/>
                <a:cs typeface="Calibri" panose="020F0502020204030204" pitchFamily="34" charset="0"/>
              </a:rPr>
              <a:t>Introduction</a:t>
            </a:r>
          </a:p>
        </p:txBody>
      </p:sp>
      <p:pic>
        <p:nvPicPr>
          <p:cNvPr id="2" name="Picture 7" descr="http://photo.goodreads.com/books/1165652464l/8073.jpg">
            <a:extLst>
              <a:ext uri="{FF2B5EF4-FFF2-40B4-BE49-F238E27FC236}">
                <a16:creationId xmlns:a16="http://schemas.microsoft.com/office/drawing/2014/main" xmlns="" id="{233B8A25-9DE3-4C35-B8D3-476CFA8B7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134" y="2652131"/>
            <a:ext cx="3344333" cy="285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F4CAB7F-B78A-44C4-9C01-D57BE1B08A3F}"/>
              </a:ext>
            </a:extLst>
          </p:cNvPr>
          <p:cNvSpPr>
            <a:spLocks noGrp="1"/>
          </p:cNvSpPr>
          <p:nvPr>
            <p:ph type="title"/>
          </p:nvPr>
        </p:nvSpPr>
        <p:spPr/>
        <p:txBody>
          <a:bodyPr rtlCol="0">
            <a:normAutofit fontScale="90000"/>
          </a:bodyPr>
          <a:lstStyle/>
          <a:p>
            <a:pPr algn="ctr" eaLnBrk="1" fontAlgn="auto" hangingPunct="1">
              <a:spcAft>
                <a:spcPts val="0"/>
              </a:spcAft>
              <a:defRPr/>
            </a:pPr>
            <a:r>
              <a:rPr kumimoji="1" lang="en-US" dirty="0"/>
              <a:t/>
            </a:r>
            <a:br>
              <a:rPr kumimoji="1" lang="en-US" dirty="0"/>
            </a:br>
            <a:r>
              <a:rPr kumimoji="1" lang="en-US" sz="4000" b="1" dirty="0"/>
              <a:t>Goods and Services in Chewandswallow</a:t>
            </a:r>
            <a:endParaRPr lang="en-US" sz="4000" b="1" dirty="0"/>
          </a:p>
        </p:txBody>
      </p:sp>
      <p:sp>
        <p:nvSpPr>
          <p:cNvPr id="19459" name="Content Placeholder 1">
            <a:extLst>
              <a:ext uri="{FF2B5EF4-FFF2-40B4-BE49-F238E27FC236}">
                <a16:creationId xmlns:a16="http://schemas.microsoft.com/office/drawing/2014/main" xmlns="" id="{11F29741-A46C-402D-B78E-2B1F714E5EE7}"/>
              </a:ext>
            </a:extLst>
          </p:cNvPr>
          <p:cNvSpPr>
            <a:spLocks noGrp="1"/>
          </p:cNvSpPr>
          <p:nvPr>
            <p:ph idx="1"/>
          </p:nvPr>
        </p:nvSpPr>
        <p:spPr>
          <a:xfrm>
            <a:off x="457200" y="2565400"/>
            <a:ext cx="5029200" cy="3267075"/>
          </a:xfrm>
        </p:spPr>
        <p:txBody>
          <a:bodyPr/>
          <a:lstStyle/>
          <a:p>
            <a:pPr marL="69850" indent="0" eaLnBrk="1" hangingPunct="1">
              <a:buFont typeface="Wingdings 2" panose="05020102010507070707" pitchFamily="18" charset="2"/>
              <a:buNone/>
            </a:pPr>
            <a:r>
              <a:rPr lang="en-US" altLang="en-US" sz="2400" b="1" dirty="0"/>
              <a:t>Introduction: </a:t>
            </a:r>
            <a:r>
              <a:rPr lang="en-US" altLang="en-US" sz="2400" dirty="0"/>
              <a:t>Chewandswallow’s main street is a busy place full of shops offering many kinds of goods and services.   However, there is not a grocery store, bakery, or candy shop to be seen.  There is, however,  a “roofless restaurant”! </a:t>
            </a:r>
          </a:p>
        </p:txBody>
      </p:sp>
      <p:sp>
        <p:nvSpPr>
          <p:cNvPr id="19460" name="TextBox 5">
            <a:extLst>
              <a:ext uri="{FF2B5EF4-FFF2-40B4-BE49-F238E27FC236}">
                <a16:creationId xmlns:a16="http://schemas.microsoft.com/office/drawing/2014/main" xmlns="" id="{28C3C937-C9FD-43F3-BC53-BC4ED8AB54AD}"/>
              </a:ext>
            </a:extLst>
          </p:cNvPr>
          <p:cNvSpPr txBox="1">
            <a:spLocks noChangeArrowheads="1"/>
          </p:cNvSpPr>
          <p:nvPr/>
        </p:nvSpPr>
        <p:spPr bwMode="auto">
          <a:xfrm>
            <a:off x="4724400" y="57150"/>
            <a:ext cx="3352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solidFill>
                  <a:schemeClr val="bg1"/>
                </a:solidFill>
                <a:latin typeface="Calibri" panose="020F0502020204030204" pitchFamily="34" charset="0"/>
                <a:cs typeface="Calibri" panose="020F0502020204030204" pitchFamily="34" charset="0"/>
              </a:rPr>
              <a:t>Lesson II </a:t>
            </a:r>
          </a:p>
        </p:txBody>
      </p:sp>
      <p:pic>
        <p:nvPicPr>
          <p:cNvPr id="19461" name="Picture 2" descr="http://kindergartenreads.files.wordpress.com/2010/02/cloudy-interior.jpg">
            <a:extLst>
              <a:ext uri="{FF2B5EF4-FFF2-40B4-BE49-F238E27FC236}">
                <a16:creationId xmlns:a16="http://schemas.microsoft.com/office/drawing/2014/main" xmlns="" id="{00F274B6-6CD6-42DE-AD8A-41D494D75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8560" y="2548467"/>
            <a:ext cx="3299174"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4C2A1EA-E20C-46FE-826D-4226C697BF85}"/>
              </a:ext>
            </a:extLst>
          </p:cNvPr>
          <p:cNvSpPr>
            <a:spLocks noGrp="1"/>
          </p:cNvSpPr>
          <p:nvPr>
            <p:ph type="title"/>
          </p:nvPr>
        </p:nvSpPr>
        <p:spPr>
          <a:xfrm>
            <a:off x="1066800" y="1066801"/>
            <a:ext cx="7024688" cy="406400"/>
          </a:xfrm>
        </p:spPr>
        <p:txBody>
          <a:bodyPr rtlCol="0">
            <a:normAutofit fontScale="90000"/>
          </a:bodyPr>
          <a:lstStyle/>
          <a:p>
            <a:pPr algn="ctr" eaLnBrk="1" fontAlgn="auto" hangingPunct="1">
              <a:spcAft>
                <a:spcPts val="0"/>
              </a:spcAft>
              <a:defRPr/>
            </a:pPr>
            <a:r>
              <a:rPr lang="en-US" dirty="0">
                <a:latin typeface="Calibri" pitchFamily="34" charset="0"/>
                <a:cs typeface="Calibri" pitchFamily="34" charset="0"/>
              </a:rPr>
              <a:t/>
            </a:r>
            <a:br>
              <a:rPr lang="en-US" dirty="0">
                <a:latin typeface="Calibri" pitchFamily="34" charset="0"/>
                <a:cs typeface="Calibri" pitchFamily="34" charset="0"/>
              </a:rPr>
            </a:br>
            <a:r>
              <a:rPr lang="en-US" sz="3600" b="1" dirty="0">
                <a:latin typeface="Calibri" pitchFamily="34" charset="0"/>
                <a:cs typeface="Calibri" pitchFamily="34" charset="0"/>
              </a:rPr>
              <a:t>Providing Goods and Services</a:t>
            </a:r>
            <a:r>
              <a:rPr kumimoji="1" lang="en-US" dirty="0"/>
              <a:t/>
            </a:r>
            <a:br>
              <a:rPr kumimoji="1" lang="en-US" dirty="0"/>
            </a:br>
            <a:endParaRPr lang="en-US" dirty="0"/>
          </a:p>
        </p:txBody>
      </p:sp>
      <p:sp>
        <p:nvSpPr>
          <p:cNvPr id="15363" name="Content Placeholder 1">
            <a:extLst>
              <a:ext uri="{FF2B5EF4-FFF2-40B4-BE49-F238E27FC236}">
                <a16:creationId xmlns:a16="http://schemas.microsoft.com/office/drawing/2014/main" xmlns="" id="{DFBABC49-7ADD-4F64-9953-A3550701460E}"/>
              </a:ext>
            </a:extLst>
          </p:cNvPr>
          <p:cNvSpPr>
            <a:spLocks noGrp="1"/>
          </p:cNvSpPr>
          <p:nvPr>
            <p:ph idx="1"/>
          </p:nvPr>
        </p:nvSpPr>
        <p:spPr>
          <a:xfrm>
            <a:off x="1042988" y="1634067"/>
            <a:ext cx="7491412" cy="4800599"/>
          </a:xfrm>
        </p:spPr>
        <p:txBody>
          <a:bodyPr/>
          <a:lstStyle/>
          <a:p>
            <a:pPr marL="69850" indent="0" eaLnBrk="1" hangingPunct="1">
              <a:buFont typeface="Wingdings 2" panose="05020102010507070707" pitchFamily="18" charset="2"/>
              <a:buNone/>
              <a:defRPr/>
            </a:pPr>
            <a:r>
              <a:rPr lang="en-US" sz="2000" b="1" dirty="0">
                <a:latin typeface="Calibri" pitchFamily="34" charset="0"/>
                <a:cs typeface="Calibri" pitchFamily="34" charset="0"/>
              </a:rPr>
              <a:t>Goods-</a:t>
            </a:r>
            <a:r>
              <a:rPr lang="en-US" sz="2000" dirty="0">
                <a:latin typeface="Calibri" pitchFamily="34" charset="0"/>
                <a:cs typeface="Calibri" pitchFamily="34" charset="0"/>
              </a:rPr>
              <a:t> Tangible things such as food, shoes, books and toys</a:t>
            </a:r>
          </a:p>
          <a:p>
            <a:pPr marL="69850" indent="0" eaLnBrk="1" hangingPunct="1">
              <a:buFont typeface="Wingdings 2" panose="05020102010507070707" pitchFamily="18" charset="2"/>
              <a:buNone/>
              <a:defRPr/>
            </a:pPr>
            <a:r>
              <a:rPr lang="en-US" sz="2000" b="1" dirty="0">
                <a:latin typeface="Calibri" pitchFamily="34" charset="0"/>
                <a:cs typeface="Calibri" pitchFamily="34" charset="0"/>
              </a:rPr>
              <a:t>Services-</a:t>
            </a:r>
            <a:r>
              <a:rPr lang="en-US" sz="2000" dirty="0">
                <a:latin typeface="Calibri" pitchFamily="34" charset="0"/>
                <a:cs typeface="Calibri" pitchFamily="34" charset="0"/>
              </a:rPr>
              <a:t> Actions such as medical care, music lessons, and haircuts</a:t>
            </a:r>
          </a:p>
          <a:p>
            <a:pPr marL="69850" indent="0" eaLnBrk="1" hangingPunct="1">
              <a:buFont typeface="Wingdings 2" panose="05020102010507070707" pitchFamily="18" charset="2"/>
              <a:buNone/>
              <a:defRPr/>
            </a:pPr>
            <a:endParaRPr lang="en-US" sz="2000" dirty="0">
              <a:latin typeface="Calibri" pitchFamily="34" charset="0"/>
              <a:cs typeface="Calibri" pitchFamily="34" charset="0"/>
            </a:endParaRPr>
          </a:p>
          <a:p>
            <a:pPr marL="69850" indent="0" eaLnBrk="1" hangingPunct="1">
              <a:buFont typeface="Wingdings 2" panose="05020102010507070707" pitchFamily="18" charset="2"/>
              <a:buNone/>
              <a:defRPr/>
            </a:pPr>
            <a:endParaRPr lang="en-US" sz="2000" dirty="0">
              <a:latin typeface="Calibri" pitchFamily="34" charset="0"/>
              <a:cs typeface="Calibri" pitchFamily="34" charset="0"/>
            </a:endParaRPr>
          </a:p>
          <a:p>
            <a:pPr marL="69850" indent="0" eaLnBrk="1" hangingPunct="1">
              <a:buFont typeface="Wingdings 2" panose="05020102010507070707" pitchFamily="18" charset="2"/>
              <a:buNone/>
              <a:defRPr/>
            </a:pPr>
            <a:r>
              <a:rPr lang="en-US" sz="2000" dirty="0">
                <a:latin typeface="Calibri" pitchFamily="34" charset="0"/>
                <a:cs typeface="Calibri" pitchFamily="34" charset="0"/>
              </a:rPr>
              <a:t>This </a:t>
            </a:r>
            <a:r>
              <a:rPr lang="en-US" sz="2000" b="1" dirty="0">
                <a:latin typeface="Calibri" pitchFamily="34" charset="0"/>
                <a:cs typeface="Calibri" pitchFamily="34" charset="0"/>
              </a:rPr>
              <a:t>book store </a:t>
            </a:r>
            <a:r>
              <a:rPr lang="en-US" sz="2000" dirty="0">
                <a:latin typeface="Calibri" pitchFamily="34" charset="0"/>
                <a:cs typeface="Calibri" pitchFamily="34" charset="0"/>
              </a:rPr>
              <a:t>provides….</a:t>
            </a:r>
          </a:p>
          <a:p>
            <a:pPr marL="69850" indent="0" eaLnBrk="1" hangingPunct="1">
              <a:buFont typeface="Wingdings 2" panose="05020102010507070707" pitchFamily="18" charset="2"/>
              <a:buNone/>
              <a:defRPr/>
            </a:pPr>
            <a:r>
              <a:rPr lang="en-US" sz="2000" dirty="0">
                <a:latin typeface="Calibri" pitchFamily="34" charset="0"/>
                <a:cs typeface="Calibri" pitchFamily="34" charset="0"/>
              </a:rPr>
              <a:t>	</a:t>
            </a:r>
            <a:r>
              <a:rPr lang="en-US" sz="2000" b="1" dirty="0">
                <a:latin typeface="Calibri" pitchFamily="34" charset="0"/>
                <a:cs typeface="Calibri" pitchFamily="34" charset="0"/>
              </a:rPr>
              <a:t>… a copy of the book </a:t>
            </a:r>
            <a:r>
              <a:rPr lang="en-US" sz="2000" b="1" i="1" dirty="0">
                <a:latin typeface="Calibri" pitchFamily="34" charset="0"/>
                <a:cs typeface="Calibri" pitchFamily="34" charset="0"/>
              </a:rPr>
              <a:t>Cloudy with a Chance of Meatballs </a:t>
            </a:r>
            <a:r>
              <a:rPr lang="en-US" sz="2000" b="1" dirty="0">
                <a:latin typeface="Calibri" pitchFamily="34" charset="0"/>
                <a:cs typeface="Calibri" pitchFamily="34" charset="0"/>
              </a:rPr>
              <a:t>                            </a:t>
            </a:r>
          </a:p>
          <a:p>
            <a:pPr marL="69850" indent="0" eaLnBrk="1" hangingPunct="1">
              <a:buFont typeface="Wingdings 2" panose="05020102010507070707" pitchFamily="18" charset="2"/>
              <a:buNone/>
              <a:defRPr/>
            </a:pPr>
            <a:r>
              <a:rPr lang="en-US" sz="2000" dirty="0">
                <a:latin typeface="Calibri" pitchFamily="34" charset="0"/>
                <a:cs typeface="Calibri" pitchFamily="34" charset="0"/>
              </a:rPr>
              <a:t>                        Is this a good or a service?</a:t>
            </a:r>
          </a:p>
          <a:p>
            <a:pPr marL="69850" indent="0" eaLnBrk="1" hangingPunct="1">
              <a:buFont typeface="Wingdings 2" panose="05020102010507070707" pitchFamily="18" charset="2"/>
              <a:buNone/>
              <a:defRPr/>
            </a:pPr>
            <a:r>
              <a:rPr lang="en-US" sz="2000" dirty="0">
                <a:latin typeface="Calibri" pitchFamily="34" charset="0"/>
                <a:cs typeface="Calibri" pitchFamily="34" charset="0"/>
              </a:rPr>
              <a:t>	</a:t>
            </a:r>
            <a:r>
              <a:rPr lang="en-US" sz="2000" b="1" dirty="0">
                <a:latin typeface="Calibri" pitchFamily="34" charset="0"/>
                <a:cs typeface="Calibri" pitchFamily="34" charset="0"/>
              </a:rPr>
              <a:t>…a children’s story time every Wednesday morning.</a:t>
            </a:r>
          </a:p>
          <a:p>
            <a:pPr marL="69850" indent="0" eaLnBrk="1" hangingPunct="1">
              <a:buFont typeface="Wingdings 2" panose="05020102010507070707" pitchFamily="18" charset="2"/>
              <a:buNone/>
              <a:defRPr/>
            </a:pPr>
            <a:r>
              <a:rPr lang="en-US" sz="2000" dirty="0">
                <a:latin typeface="Calibri" pitchFamily="34" charset="0"/>
                <a:cs typeface="Calibri" pitchFamily="34" charset="0"/>
              </a:rPr>
              <a:t> 		Is this a good or a service?</a:t>
            </a:r>
          </a:p>
          <a:p>
            <a:pPr marL="0" indent="0" eaLnBrk="1" hangingPunct="1">
              <a:buFont typeface="Wingdings 2" panose="05020102010507070707" pitchFamily="18" charset="2"/>
              <a:buNone/>
              <a:defRPr/>
            </a:pPr>
            <a:endParaRPr lang="en-US" dirty="0"/>
          </a:p>
        </p:txBody>
      </p:sp>
      <p:sp>
        <p:nvSpPr>
          <p:cNvPr id="20484" name="TextBox 3">
            <a:extLst>
              <a:ext uri="{FF2B5EF4-FFF2-40B4-BE49-F238E27FC236}">
                <a16:creationId xmlns:a16="http://schemas.microsoft.com/office/drawing/2014/main" xmlns="" id="{8B8C8646-C5D7-49FE-86F9-49E06FA93DED}"/>
              </a:ext>
            </a:extLst>
          </p:cNvPr>
          <p:cNvSpPr txBox="1">
            <a:spLocks noChangeArrowheads="1"/>
          </p:cNvSpPr>
          <p:nvPr/>
        </p:nvSpPr>
        <p:spPr bwMode="auto">
          <a:xfrm>
            <a:off x="4724400" y="57150"/>
            <a:ext cx="3352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solidFill>
                  <a:schemeClr val="bg1"/>
                </a:solidFill>
                <a:latin typeface="Calibri" panose="020F0502020204030204" pitchFamily="34" charset="0"/>
                <a:cs typeface="Calibri" panose="020F0502020204030204" pitchFamily="34" charset="0"/>
              </a:rPr>
              <a:t>Lesson II </a:t>
            </a:r>
          </a:p>
        </p:txBody>
      </p:sp>
      <p:pic>
        <p:nvPicPr>
          <p:cNvPr id="20485" name="Picture 4">
            <a:extLst>
              <a:ext uri="{FF2B5EF4-FFF2-40B4-BE49-F238E27FC236}">
                <a16:creationId xmlns:a16="http://schemas.microsoft.com/office/drawing/2014/main" xmlns="" id="{CECF606C-62D3-4D9B-AD15-CED245FEA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825" y="2743200"/>
            <a:ext cx="182403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xmlns=""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xmlns="" id="{FE430584-6E83-4F43-BE53-99AA6ACFEE15}"/>
              </a:ext>
            </a:extLst>
          </p:cNvPr>
          <p:cNvSpPr>
            <a:spLocks noGrp="1"/>
          </p:cNvSpPr>
          <p:nvPr>
            <p:ph type="title"/>
          </p:nvPr>
        </p:nvSpPr>
        <p:spPr/>
        <p:txBody>
          <a:bodyPr/>
          <a:lstStyle/>
          <a:p>
            <a:pPr algn="ctr" eaLnBrk="1" hangingPunct="1"/>
            <a:r>
              <a:rPr lang="en-US" altLang="en-US" dirty="0"/>
              <a:t>Goods &amp; Services</a:t>
            </a:r>
          </a:p>
        </p:txBody>
      </p:sp>
      <p:sp>
        <p:nvSpPr>
          <p:cNvPr id="21507" name="Content Placeholder 1">
            <a:extLst>
              <a:ext uri="{FF2B5EF4-FFF2-40B4-BE49-F238E27FC236}">
                <a16:creationId xmlns:a16="http://schemas.microsoft.com/office/drawing/2014/main" xmlns="" id="{A0D60139-B25D-457E-B1DD-110D1CAE17F8}"/>
              </a:ext>
            </a:extLst>
          </p:cNvPr>
          <p:cNvSpPr>
            <a:spLocks noGrp="1"/>
          </p:cNvSpPr>
          <p:nvPr>
            <p:ph idx="1"/>
          </p:nvPr>
        </p:nvSpPr>
        <p:spPr>
          <a:xfrm>
            <a:off x="1042988" y="2324100"/>
            <a:ext cx="6777037" cy="3238500"/>
          </a:xfrm>
        </p:spPr>
        <p:txBody>
          <a:bodyPr/>
          <a:lstStyle/>
          <a:p>
            <a:pPr marL="0" indent="0" eaLnBrk="1" hangingPunct="1">
              <a:buFont typeface="Wingdings 2" panose="05020102010507070707" pitchFamily="18" charset="2"/>
              <a:buNone/>
            </a:pPr>
            <a:r>
              <a:rPr lang="en-US" altLang="en-US" b="1" dirty="0"/>
              <a:t>Directions: </a:t>
            </a:r>
            <a:r>
              <a:rPr lang="en-US" altLang="en-US" dirty="0"/>
              <a:t>Using the illustration of Chewandswallow’s Main Street found on page six of the book </a:t>
            </a:r>
            <a:r>
              <a:rPr lang="en-US" altLang="en-US" i="1" dirty="0"/>
              <a:t>Cloudy With a Chance of Meatballs </a:t>
            </a:r>
            <a:r>
              <a:rPr lang="en-US" altLang="en-US" dirty="0"/>
              <a:t>as a guide, locate and list as many examples of GOODS and SERVICES as you can in the allocated time.  Be prepared to share your findings with the class. </a:t>
            </a:r>
          </a:p>
          <a:p>
            <a:pPr marL="0" indent="0" eaLnBrk="1" hangingPunct="1">
              <a:buFont typeface="Wingdings 2" panose="05020102010507070707" pitchFamily="18" charset="2"/>
              <a:buNone/>
            </a:pPr>
            <a:endParaRPr lang="en-US" altLang="en-US" dirty="0"/>
          </a:p>
        </p:txBody>
      </p:sp>
      <p:sp>
        <p:nvSpPr>
          <p:cNvPr id="21508" name="TextBox 4">
            <a:extLst>
              <a:ext uri="{FF2B5EF4-FFF2-40B4-BE49-F238E27FC236}">
                <a16:creationId xmlns:a16="http://schemas.microsoft.com/office/drawing/2014/main" xmlns="" id="{A3653E77-4A48-409A-8A74-0DD3848EB380}"/>
              </a:ext>
            </a:extLst>
          </p:cNvPr>
          <p:cNvSpPr txBox="1">
            <a:spLocks noChangeArrowheads="1"/>
          </p:cNvSpPr>
          <p:nvPr/>
        </p:nvSpPr>
        <p:spPr bwMode="auto">
          <a:xfrm>
            <a:off x="4724400" y="57150"/>
            <a:ext cx="3352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solidFill>
                  <a:schemeClr val="bg1"/>
                </a:solidFill>
                <a:latin typeface="Calibri" panose="020F0502020204030204" pitchFamily="34" charset="0"/>
                <a:cs typeface="Calibri" panose="020F0502020204030204" pitchFamily="34" charset="0"/>
              </a:rPr>
              <a:t>Lesson II </a:t>
            </a:r>
          </a:p>
        </p:txBody>
      </p:sp>
      <p:pic>
        <p:nvPicPr>
          <p:cNvPr id="21509" name="Picture 1" descr="C:\Users\JMU Econed\AppData\Local\Microsoft\Windows\Temporary Internet Files\Content.IE5\J9HX7GJC\MC900355143[1].wmf">
            <a:extLst>
              <a:ext uri="{FF2B5EF4-FFF2-40B4-BE49-F238E27FC236}">
                <a16:creationId xmlns:a16="http://schemas.microsoft.com/office/drawing/2014/main" xmlns="" id="{00B9A7FE-89BE-4F84-9A4A-012F175203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6412" y="4800601"/>
            <a:ext cx="1830388"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D40BBE-7014-4BE4-AA43-7F44415F9B63}"/>
              </a:ext>
            </a:extLst>
          </p:cNvPr>
          <p:cNvSpPr>
            <a:spLocks noGrp="1"/>
          </p:cNvSpPr>
          <p:nvPr>
            <p:ph type="title"/>
          </p:nvPr>
        </p:nvSpPr>
        <p:spPr/>
        <p:txBody>
          <a:bodyPr/>
          <a:lstStyle/>
          <a:p>
            <a:r>
              <a:rPr lang="en-US" dirty="0"/>
              <a:t>Goods and Services</a:t>
            </a:r>
          </a:p>
        </p:txBody>
      </p:sp>
      <p:sp>
        <p:nvSpPr>
          <p:cNvPr id="3" name="Content Placeholder 2">
            <a:extLst>
              <a:ext uri="{FF2B5EF4-FFF2-40B4-BE49-F238E27FC236}">
                <a16:creationId xmlns:a16="http://schemas.microsoft.com/office/drawing/2014/main" xmlns="" id="{BE09CFB3-E8FB-4D54-8C61-F67F321FC958}"/>
              </a:ext>
            </a:extLst>
          </p:cNvPr>
          <p:cNvSpPr>
            <a:spLocks noGrp="1"/>
          </p:cNvSpPr>
          <p:nvPr>
            <p:ph idx="1"/>
          </p:nvPr>
        </p:nvSpPr>
        <p:spPr/>
        <p:txBody>
          <a:bodyPr/>
          <a:lstStyle/>
          <a:p>
            <a:endParaRPr lang="en-US" dirty="0"/>
          </a:p>
        </p:txBody>
      </p:sp>
      <p:pic>
        <p:nvPicPr>
          <p:cNvPr id="3074" name="Picture 2" descr="Cloudy with a Chance of Meatballs by Judi and Ron Barrett">
            <a:extLst>
              <a:ext uri="{FF2B5EF4-FFF2-40B4-BE49-F238E27FC236}">
                <a16:creationId xmlns:a16="http://schemas.microsoft.com/office/drawing/2014/main" xmlns="" id="{B0D29435-A979-4BCC-8EEC-0A69EF20E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33" y="2057400"/>
            <a:ext cx="4051300" cy="3552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5DB48541-A226-4F1A-8662-676D778F4D27}"/>
              </a:ext>
            </a:extLst>
          </p:cNvPr>
          <p:cNvPicPr>
            <a:picLocks noChangeAspect="1"/>
          </p:cNvPicPr>
          <p:nvPr/>
        </p:nvPicPr>
        <p:blipFill>
          <a:blip r:embed="rId3"/>
          <a:stretch>
            <a:fillRect/>
          </a:stretch>
        </p:blipFill>
        <p:spPr>
          <a:xfrm>
            <a:off x="5213249" y="1732433"/>
            <a:ext cx="3532818" cy="4685300"/>
          </a:xfrm>
          <a:prstGeom prst="rect">
            <a:avLst/>
          </a:prstGeom>
          <a:ln w="28575">
            <a:solidFill>
              <a:schemeClr val="tx1"/>
            </a:solidFill>
          </a:ln>
        </p:spPr>
      </p:pic>
      <p:pic>
        <p:nvPicPr>
          <p:cNvPr id="7" name="Content Placeholder 5">
            <a:extLst>
              <a:ext uri="{FF2B5EF4-FFF2-40B4-BE49-F238E27FC236}">
                <a16:creationId xmlns:a16="http://schemas.microsoft.com/office/drawing/2014/main" xmlns="" id="{86F29BAB-A422-4DC0-916D-66374BD10D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14235" y="3222199"/>
            <a:ext cx="1529765" cy="100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18392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D35BB6-3A66-4693-8198-AD741FC0430C}"/>
              </a:ext>
            </a:extLst>
          </p:cNvPr>
          <p:cNvSpPr>
            <a:spLocks noGrp="1"/>
          </p:cNvSpPr>
          <p:nvPr>
            <p:ph type="title"/>
          </p:nvPr>
        </p:nvSpPr>
        <p:spPr/>
        <p:txBody>
          <a:bodyPr/>
          <a:lstStyle/>
          <a:p>
            <a:r>
              <a:rPr lang="en-US" sz="1400" dirty="0">
                <a:hlinkClick r:id="rId2"/>
              </a:rPr>
              <a:t>https://www.stlouisfed.org/~/media/education/curriculum/pdf/kiddynomics-curriculum-unit.pdf?la=en</a:t>
            </a:r>
            <a:endParaRPr lang="en-US" sz="1400" dirty="0"/>
          </a:p>
        </p:txBody>
      </p:sp>
      <p:pic>
        <p:nvPicPr>
          <p:cNvPr id="4" name="Picture 3">
            <a:extLst>
              <a:ext uri="{FF2B5EF4-FFF2-40B4-BE49-F238E27FC236}">
                <a16:creationId xmlns:a16="http://schemas.microsoft.com/office/drawing/2014/main" xmlns="" id="{218AA9E6-B230-4F86-8A0A-74D99FE4F8F6}"/>
              </a:ext>
            </a:extLst>
          </p:cNvPr>
          <p:cNvPicPr>
            <a:picLocks noChangeAspect="1"/>
          </p:cNvPicPr>
          <p:nvPr/>
        </p:nvPicPr>
        <p:blipFill>
          <a:blip r:embed="rId3"/>
          <a:stretch>
            <a:fillRect/>
          </a:stretch>
        </p:blipFill>
        <p:spPr>
          <a:xfrm>
            <a:off x="1261532" y="1913467"/>
            <a:ext cx="3552998" cy="4530402"/>
          </a:xfrm>
          <a:prstGeom prst="rect">
            <a:avLst/>
          </a:prstGeom>
        </p:spPr>
      </p:pic>
      <p:sp>
        <p:nvSpPr>
          <p:cNvPr id="3" name="TextBox 2">
            <a:extLst>
              <a:ext uri="{FF2B5EF4-FFF2-40B4-BE49-F238E27FC236}">
                <a16:creationId xmlns:a16="http://schemas.microsoft.com/office/drawing/2014/main" xmlns="" id="{9751ECA8-C19F-4524-9F13-C5ADFF62ED7D}"/>
              </a:ext>
            </a:extLst>
          </p:cNvPr>
          <p:cNvSpPr txBox="1"/>
          <p:nvPr/>
        </p:nvSpPr>
        <p:spPr>
          <a:xfrm>
            <a:off x="5799666" y="2819473"/>
            <a:ext cx="2455334" cy="2862322"/>
          </a:xfrm>
          <a:prstGeom prst="rect">
            <a:avLst/>
          </a:prstGeom>
          <a:noFill/>
          <a:ln w="28575">
            <a:solidFill>
              <a:schemeClr val="tx1"/>
            </a:solidFill>
          </a:ln>
        </p:spPr>
        <p:txBody>
          <a:bodyPr wrap="square" rtlCol="0">
            <a:spAutoFit/>
          </a:bodyPr>
          <a:lstStyle/>
          <a:p>
            <a:r>
              <a:rPr lang="en-US" dirty="0"/>
              <a:t>Concepts Include:</a:t>
            </a:r>
          </a:p>
          <a:p>
            <a:pPr marL="285750" indent="-285750">
              <a:buFont typeface="Arial" panose="020B0604020202020204" pitchFamily="34" charset="0"/>
              <a:buChar char="•"/>
            </a:pPr>
            <a:r>
              <a:rPr lang="en-US" dirty="0"/>
              <a:t>Banking</a:t>
            </a:r>
          </a:p>
          <a:p>
            <a:pPr marL="285750" indent="-285750">
              <a:buFont typeface="Arial" panose="020B0604020202020204" pitchFamily="34" charset="0"/>
              <a:buChar char="•"/>
            </a:pPr>
            <a:r>
              <a:rPr lang="en-US" dirty="0"/>
              <a:t>Choices</a:t>
            </a:r>
          </a:p>
          <a:p>
            <a:pPr marL="285750" indent="-285750">
              <a:buFont typeface="Arial" panose="020B0604020202020204" pitchFamily="34" charset="0"/>
              <a:buChar char="•"/>
            </a:pPr>
            <a:r>
              <a:rPr lang="en-US" dirty="0"/>
              <a:t>Consumers</a:t>
            </a:r>
          </a:p>
          <a:p>
            <a:pPr marL="285750" indent="-285750">
              <a:buFont typeface="Arial" panose="020B0604020202020204" pitchFamily="34" charset="0"/>
              <a:buChar char="•"/>
            </a:pPr>
            <a:r>
              <a:rPr lang="en-US" dirty="0"/>
              <a:t>Money </a:t>
            </a:r>
          </a:p>
          <a:p>
            <a:pPr marL="285750" indent="-285750">
              <a:buFont typeface="Arial" panose="020B0604020202020204" pitchFamily="34" charset="0"/>
              <a:buChar char="•"/>
            </a:pPr>
            <a:r>
              <a:rPr lang="en-US" dirty="0"/>
              <a:t>Producers</a:t>
            </a:r>
          </a:p>
          <a:p>
            <a:pPr marL="285750" indent="-285750">
              <a:buFont typeface="Arial" panose="020B0604020202020204" pitchFamily="34" charset="0"/>
              <a:buChar char="•"/>
            </a:pPr>
            <a:r>
              <a:rPr lang="en-US" dirty="0"/>
              <a:t>Saving</a:t>
            </a:r>
          </a:p>
          <a:p>
            <a:pPr marL="285750" indent="-285750">
              <a:buFont typeface="Arial" panose="020B0604020202020204" pitchFamily="34" charset="0"/>
              <a:buChar char="•"/>
            </a:pPr>
            <a:r>
              <a:rPr lang="en-US" dirty="0"/>
              <a:t>Scarcity</a:t>
            </a:r>
          </a:p>
          <a:p>
            <a:pPr marL="285750" indent="-285750">
              <a:buFont typeface="Arial" panose="020B0604020202020204" pitchFamily="34" charset="0"/>
              <a:buChar char="•"/>
            </a:pPr>
            <a:r>
              <a:rPr lang="en-US" dirty="0"/>
              <a:t>Spending</a:t>
            </a:r>
          </a:p>
          <a:p>
            <a:endParaRPr lang="en-US" dirty="0"/>
          </a:p>
        </p:txBody>
      </p:sp>
    </p:spTree>
    <p:extLst>
      <p:ext uri="{BB962C8B-B14F-4D97-AF65-F5344CB8AC3E}">
        <p14:creationId xmlns:p14="http://schemas.microsoft.com/office/powerpoint/2010/main" val="141862062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1BD97AEC-2889-4ED0-95B7-9D509873D929}"/>
              </a:ext>
            </a:extLst>
          </p:cNvPr>
          <p:cNvPicPr>
            <a:picLocks noGrp="1" noChangeAspect="1"/>
          </p:cNvPicPr>
          <p:nvPr>
            <p:ph idx="1"/>
          </p:nvPr>
        </p:nvPicPr>
        <p:blipFill>
          <a:blip r:embed="rId2"/>
          <a:stretch>
            <a:fillRect/>
          </a:stretch>
        </p:blipFill>
        <p:spPr>
          <a:xfrm>
            <a:off x="937340" y="1655434"/>
            <a:ext cx="6007100" cy="3778250"/>
          </a:xfrm>
          <a:prstGeom prst="rect">
            <a:avLst/>
          </a:prstGeom>
          <a:ln>
            <a:solidFill>
              <a:schemeClr val="tx2">
                <a:lumMod val="40000"/>
                <a:lumOff val="60000"/>
              </a:schemeClr>
            </a:solidFill>
          </a:ln>
        </p:spPr>
      </p:pic>
      <p:pic>
        <p:nvPicPr>
          <p:cNvPr id="1026" name="Picture 2" descr="Board book Dr. Seuss's ABC : An Amazing Alphabet Book! Book">
            <a:extLst>
              <a:ext uri="{FF2B5EF4-FFF2-40B4-BE49-F238E27FC236}">
                <a16:creationId xmlns:a16="http://schemas.microsoft.com/office/drawing/2014/main" xmlns="" id="{62AE9321-26EB-4793-8237-3FBD6D1F9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489" y="2924754"/>
            <a:ext cx="2262583" cy="3130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00899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0E04BFB-4B42-4040-B3B2-06D16B464825}"/>
              </a:ext>
            </a:extLst>
          </p:cNvPr>
          <p:cNvPicPr>
            <a:picLocks noChangeAspect="1"/>
          </p:cNvPicPr>
          <p:nvPr/>
        </p:nvPicPr>
        <p:blipFill>
          <a:blip r:embed="rId2"/>
          <a:stretch>
            <a:fillRect/>
          </a:stretch>
        </p:blipFill>
        <p:spPr>
          <a:xfrm>
            <a:off x="261937" y="1430866"/>
            <a:ext cx="8620125" cy="4893733"/>
          </a:xfrm>
          <a:prstGeom prst="rect">
            <a:avLst/>
          </a:prstGeom>
        </p:spPr>
      </p:pic>
    </p:spTree>
    <p:extLst>
      <p:ext uri="{BB962C8B-B14F-4D97-AF65-F5344CB8AC3E}">
        <p14:creationId xmlns:p14="http://schemas.microsoft.com/office/powerpoint/2010/main" val="421937723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A4992-3674-4FB3-BE5B-F23368C90950}"/>
              </a:ext>
            </a:extLst>
          </p:cNvPr>
          <p:cNvSpPr>
            <a:spLocks noGrp="1"/>
          </p:cNvSpPr>
          <p:nvPr>
            <p:ph type="title"/>
          </p:nvPr>
        </p:nvSpPr>
        <p:spPr/>
        <p:txBody>
          <a:bodyPr/>
          <a:lstStyle/>
          <a:p>
            <a:r>
              <a:rPr lang="en-US" sz="3600" dirty="0"/>
              <a:t>Bonus Resource </a:t>
            </a:r>
          </a:p>
        </p:txBody>
      </p:sp>
      <p:pic>
        <p:nvPicPr>
          <p:cNvPr id="9" name="Content Placeholder 8">
            <a:extLst>
              <a:ext uri="{FF2B5EF4-FFF2-40B4-BE49-F238E27FC236}">
                <a16:creationId xmlns:a16="http://schemas.microsoft.com/office/drawing/2014/main" xmlns="" id="{9996A2EB-A81D-45F9-83AB-663FB1B0E809}"/>
              </a:ext>
            </a:extLst>
          </p:cNvPr>
          <p:cNvPicPr>
            <a:picLocks noGrp="1" noChangeAspect="1"/>
          </p:cNvPicPr>
          <p:nvPr>
            <p:ph idx="1"/>
          </p:nvPr>
        </p:nvPicPr>
        <p:blipFill>
          <a:blip r:embed="rId2"/>
          <a:stretch>
            <a:fillRect/>
          </a:stretch>
        </p:blipFill>
        <p:spPr>
          <a:xfrm>
            <a:off x="3493029" y="2306965"/>
            <a:ext cx="2942695" cy="2244070"/>
          </a:xfrm>
          <a:prstGeom prst="rect">
            <a:avLst/>
          </a:prstGeom>
        </p:spPr>
      </p:pic>
      <p:pic>
        <p:nvPicPr>
          <p:cNvPr id="7" name="Picture 6">
            <a:extLst>
              <a:ext uri="{FF2B5EF4-FFF2-40B4-BE49-F238E27FC236}">
                <a16:creationId xmlns:a16="http://schemas.microsoft.com/office/drawing/2014/main" xmlns="" id="{49D57893-A398-41F6-990C-C6F1F7128FC4}"/>
              </a:ext>
            </a:extLst>
          </p:cNvPr>
          <p:cNvPicPr>
            <a:picLocks noChangeAspect="1"/>
          </p:cNvPicPr>
          <p:nvPr/>
        </p:nvPicPr>
        <p:blipFill>
          <a:blip r:embed="rId3"/>
          <a:stretch>
            <a:fillRect/>
          </a:stretch>
        </p:blipFill>
        <p:spPr>
          <a:xfrm rot="21122825">
            <a:off x="978041" y="1915595"/>
            <a:ext cx="2484967" cy="3666345"/>
          </a:xfrm>
          <a:prstGeom prst="rect">
            <a:avLst/>
          </a:prstGeom>
          <a:ln w="19050">
            <a:solidFill>
              <a:schemeClr val="tx2">
                <a:lumMod val="75000"/>
              </a:schemeClr>
            </a:solidFill>
          </a:ln>
        </p:spPr>
      </p:pic>
      <p:pic>
        <p:nvPicPr>
          <p:cNvPr id="8" name="Picture 7">
            <a:extLst>
              <a:ext uri="{FF2B5EF4-FFF2-40B4-BE49-F238E27FC236}">
                <a16:creationId xmlns:a16="http://schemas.microsoft.com/office/drawing/2014/main" xmlns="" id="{BE199C9B-5FB3-4B04-83E0-91349C246795}"/>
              </a:ext>
            </a:extLst>
          </p:cNvPr>
          <p:cNvPicPr>
            <a:picLocks noChangeAspect="1"/>
          </p:cNvPicPr>
          <p:nvPr/>
        </p:nvPicPr>
        <p:blipFill>
          <a:blip r:embed="rId4"/>
          <a:stretch>
            <a:fillRect/>
          </a:stretch>
        </p:blipFill>
        <p:spPr>
          <a:xfrm rot="723010">
            <a:off x="6459026" y="1534999"/>
            <a:ext cx="2040467" cy="4117185"/>
          </a:xfrm>
          <a:prstGeom prst="rect">
            <a:avLst/>
          </a:prstGeom>
          <a:ln w="28575">
            <a:solidFill>
              <a:schemeClr val="tx1"/>
            </a:solidFill>
          </a:ln>
        </p:spPr>
      </p:pic>
      <p:sp>
        <p:nvSpPr>
          <p:cNvPr id="11" name="TextBox 10">
            <a:extLst>
              <a:ext uri="{FF2B5EF4-FFF2-40B4-BE49-F238E27FC236}">
                <a16:creationId xmlns:a16="http://schemas.microsoft.com/office/drawing/2014/main" xmlns="" id="{8AE8F7DA-867C-4B27-93A5-A0EF462006C9}"/>
              </a:ext>
            </a:extLst>
          </p:cNvPr>
          <p:cNvSpPr txBox="1"/>
          <p:nvPr/>
        </p:nvSpPr>
        <p:spPr>
          <a:xfrm>
            <a:off x="440114" y="5916206"/>
            <a:ext cx="8576734" cy="338554"/>
          </a:xfrm>
          <a:prstGeom prst="rect">
            <a:avLst/>
          </a:prstGeom>
          <a:noFill/>
        </p:spPr>
        <p:txBody>
          <a:bodyPr wrap="square">
            <a:spAutoFit/>
          </a:bodyPr>
          <a:lstStyle/>
          <a:p>
            <a:r>
              <a:rPr lang="en-US" sz="1600" dirty="0">
                <a:hlinkClick r:id="rId5"/>
              </a:rPr>
              <a:t>https://www.jmu.edu/cob/centers/center-for-economic-education/_files/econ-songbook.pdf</a:t>
            </a:r>
            <a:endParaRPr lang="en-US" sz="1600" dirty="0"/>
          </a:p>
        </p:txBody>
      </p:sp>
    </p:spTree>
    <p:extLst>
      <p:ext uri="{BB962C8B-B14F-4D97-AF65-F5344CB8AC3E}">
        <p14:creationId xmlns:p14="http://schemas.microsoft.com/office/powerpoint/2010/main" val="278867546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BD1C36-1651-4C8A-B311-A0CCBFAC33BD}"/>
              </a:ext>
            </a:extLst>
          </p:cNvPr>
          <p:cNvSpPr>
            <a:spLocks noGrp="1"/>
          </p:cNvSpPr>
          <p:nvPr>
            <p:ph type="title"/>
          </p:nvPr>
        </p:nvSpPr>
        <p:spPr/>
        <p:txBody>
          <a:bodyPr/>
          <a:lstStyle/>
          <a:p>
            <a:pPr>
              <a:lnSpc>
                <a:spcPct val="100000"/>
              </a:lnSpc>
            </a:pPr>
            <a:r>
              <a:rPr lang="en-US" sz="3600" dirty="0">
                <a:effectLst/>
                <a:latin typeface="Comic Sans MS" panose="030F0702030302020204" pitchFamily="66" charset="0"/>
                <a:ea typeface="Times New Roman" panose="02020603050405020304" pitchFamily="18" charset="0"/>
              </a:rPr>
              <a:t/>
            </a:r>
            <a:br>
              <a:rPr lang="en-US" sz="3600" dirty="0">
                <a:effectLst/>
                <a:latin typeface="Comic Sans MS" panose="030F0702030302020204" pitchFamily="66" charset="0"/>
                <a:ea typeface="Times New Roman" panose="02020603050405020304" pitchFamily="18" charset="0"/>
              </a:rPr>
            </a:br>
            <a:r>
              <a:rPr lang="en-US" sz="3600" dirty="0">
                <a:effectLst/>
                <a:latin typeface="Comic Sans MS" panose="030F0702030302020204" pitchFamily="66" charset="0"/>
                <a:ea typeface="Times New Roman" panose="02020603050405020304" pitchFamily="18" charset="0"/>
              </a:rPr>
              <a:t>Ancient Civilizations </a:t>
            </a:r>
            <a:br>
              <a:rPr lang="en-US" sz="3600" dirty="0">
                <a:effectLst/>
                <a:latin typeface="Comic Sans MS" panose="030F0702030302020204" pitchFamily="66" charset="0"/>
                <a:ea typeface="Times New Roman" panose="02020603050405020304" pitchFamily="18" charset="0"/>
              </a:rPr>
            </a:br>
            <a:r>
              <a:rPr lang="en-US" sz="3600" i="1" dirty="0">
                <a:effectLst/>
                <a:latin typeface="Comic Sans MS" panose="030F0702030302020204" pitchFamily="66" charset="0"/>
                <a:ea typeface="Times New Roman" panose="02020603050405020304" pitchFamily="18" charset="0"/>
              </a:rPr>
              <a:t>Resource Review Relay Race</a:t>
            </a:r>
            <a:endParaRPr lang="en-US" sz="3600" dirty="0"/>
          </a:p>
        </p:txBody>
      </p:sp>
      <p:sp>
        <p:nvSpPr>
          <p:cNvPr id="4" name="Rectangle 1">
            <a:extLst>
              <a:ext uri="{FF2B5EF4-FFF2-40B4-BE49-F238E27FC236}">
                <a16:creationId xmlns:a16="http://schemas.microsoft.com/office/drawing/2014/main" xmlns="" id="{51FA8A81-C0F1-48BB-A3D8-7A565BF135E0}"/>
              </a:ext>
            </a:extLst>
          </p:cNvPr>
          <p:cNvSpPr>
            <a:spLocks noGrp="1" noChangeArrowheads="1"/>
          </p:cNvSpPr>
          <p:nvPr>
            <p:ph idx="1"/>
          </p:nvPr>
        </p:nvSpPr>
        <p:spPr bwMode="auto">
          <a:xfrm>
            <a:off x="906162" y="2569341"/>
            <a:ext cx="733167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Introduction</a:t>
            </a: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This lesson reviews productive resources as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well as the cultures of Egypt, Greece, Rome and Mali. It can be used as a quick introduction or a culminating activity.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Either way, the students should enjoy the competitive nature of the activity.  </a:t>
            </a:r>
          </a:p>
        </p:txBody>
      </p:sp>
      <p:pic>
        <p:nvPicPr>
          <p:cNvPr id="2050" name="Picture 2">
            <a:extLst>
              <a:ext uri="{FF2B5EF4-FFF2-40B4-BE49-F238E27FC236}">
                <a16:creationId xmlns:a16="http://schemas.microsoft.com/office/drawing/2014/main" xmlns="" id="{6FD57E7E-3813-420D-AB35-DD38C13D7E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2838" y="4545659"/>
            <a:ext cx="2029983" cy="168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224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66A164-3D46-4BC6-A5E8-B8738E5678F1}"/>
              </a:ext>
            </a:extLst>
          </p:cNvPr>
          <p:cNvSpPr>
            <a:spLocks noGrp="1"/>
          </p:cNvSpPr>
          <p:nvPr>
            <p:ph type="title"/>
          </p:nvPr>
        </p:nvSpPr>
        <p:spPr/>
        <p:txBody>
          <a:bodyPr/>
          <a:lstStyle/>
          <a:p>
            <a:pPr marL="0" marR="0">
              <a:lnSpc>
                <a:spcPct val="100000"/>
              </a:lnSpc>
              <a:spcBef>
                <a:spcPts val="0"/>
              </a:spcBef>
              <a:spcAft>
                <a:spcPts val="0"/>
              </a:spcAft>
            </a:pPr>
            <a:r>
              <a:rPr lang="en-US" sz="1800" dirty="0">
                <a:effectLst/>
                <a:latin typeface="Comic Sans MS" panose="030F0702030302020204" pitchFamily="66" charset="0"/>
                <a:ea typeface="Times New Roman" panose="02020603050405020304" pitchFamily="18" charset="0"/>
              </a:rPr>
              <a:t/>
            </a:r>
            <a:br>
              <a:rPr lang="en-US" sz="1800" dirty="0">
                <a:effectLst/>
                <a:latin typeface="Comic Sans MS" panose="030F0702030302020204" pitchFamily="66" charset="0"/>
                <a:ea typeface="Times New Roman" panose="02020603050405020304" pitchFamily="18" charset="0"/>
              </a:rPr>
            </a:br>
            <a:r>
              <a:rPr lang="en-US" sz="1800" dirty="0">
                <a:effectLst/>
                <a:latin typeface="Comic Sans MS" panose="030F0702030302020204" pitchFamily="66" charset="0"/>
                <a:ea typeface="Times New Roman" panose="02020603050405020304" pitchFamily="18" charset="0"/>
              </a:rPr>
              <a:t/>
            </a:r>
            <a:br>
              <a:rPr lang="en-US" sz="1800" dirty="0">
                <a:effectLst/>
                <a:latin typeface="Comic Sans MS" panose="030F0702030302020204" pitchFamily="66" charset="0"/>
                <a:ea typeface="Times New Roman" panose="02020603050405020304" pitchFamily="18" charset="0"/>
              </a:rPr>
            </a:br>
            <a:r>
              <a:rPr lang="en-US" sz="2400" dirty="0">
                <a:effectLst/>
                <a:latin typeface="Comic Sans MS" panose="030F0702030302020204" pitchFamily="66" charset="0"/>
                <a:ea typeface="Times New Roman" panose="02020603050405020304" pitchFamily="18" charset="0"/>
              </a:rPr>
              <a:t/>
            </a:r>
            <a:br>
              <a:rPr lang="en-US" sz="2400" dirty="0">
                <a:effectLst/>
                <a:latin typeface="Comic Sans MS" panose="030F0702030302020204" pitchFamily="66" charset="0"/>
                <a:ea typeface="Times New Roman" panose="02020603050405020304" pitchFamily="18" charset="0"/>
              </a:rPr>
            </a:br>
            <a:r>
              <a:rPr lang="en-US" sz="2400" dirty="0">
                <a:effectLst/>
                <a:latin typeface="Comic Sans MS" panose="030F0702030302020204" pitchFamily="66" charset="0"/>
                <a:ea typeface="Times New Roman" panose="02020603050405020304" pitchFamily="18" charset="0"/>
              </a:rPr>
              <a:t>Ancient Civilizations </a:t>
            </a:r>
            <a:br>
              <a:rPr lang="en-US" sz="2400" dirty="0">
                <a:effectLst/>
                <a:latin typeface="Comic Sans MS" panose="030F0702030302020204" pitchFamily="66" charset="0"/>
                <a:ea typeface="Times New Roman" panose="02020603050405020304" pitchFamily="18" charset="0"/>
              </a:rPr>
            </a:br>
            <a:r>
              <a:rPr lang="en-US" sz="2400" i="1" dirty="0">
                <a:effectLst/>
                <a:latin typeface="Comic Sans MS" panose="030F0702030302020204" pitchFamily="66" charset="0"/>
                <a:ea typeface="Times New Roman" panose="02020603050405020304" pitchFamily="18" charset="0"/>
              </a:rPr>
              <a:t>Resource Review Relay Race</a:t>
            </a:r>
            <a:r>
              <a:rPr lang="en-US" sz="1800" dirty="0">
                <a:effectLst/>
                <a:latin typeface="Times New Roman" panose="02020603050405020304" pitchFamily="18" charset="0"/>
                <a:ea typeface="Times New Roman" panose="02020603050405020304" pitchFamily="18" charset="0"/>
              </a:rPr>
              <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41C1F7F2-98E5-4EC7-9FDD-9A75FB078810}"/>
              </a:ext>
            </a:extLst>
          </p:cNvPr>
          <p:cNvSpPr>
            <a:spLocks noGrp="1"/>
          </p:cNvSpPr>
          <p:nvPr>
            <p:ph idx="1"/>
          </p:nvPr>
        </p:nvSpPr>
        <p:spPr>
          <a:xfrm>
            <a:off x="925790" y="1993557"/>
            <a:ext cx="7575660" cy="3185087"/>
          </a:xfrm>
          <a:solidFill>
            <a:schemeClr val="tx2">
              <a:lumMod val="40000"/>
              <a:lumOff val="60000"/>
            </a:schemeClr>
          </a:solidFill>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xmlns="" id="{B06AE18F-D440-4F33-B0DD-237E99E69E75}"/>
              </a:ext>
            </a:extLst>
          </p:cNvPr>
          <p:cNvPicPr>
            <a:picLocks noChangeAspect="1"/>
          </p:cNvPicPr>
          <p:nvPr/>
        </p:nvPicPr>
        <p:blipFill>
          <a:blip r:embed="rId2"/>
          <a:stretch>
            <a:fillRect/>
          </a:stretch>
        </p:blipFill>
        <p:spPr>
          <a:xfrm>
            <a:off x="1448109" y="2567693"/>
            <a:ext cx="1917391" cy="2300869"/>
          </a:xfrm>
          <a:prstGeom prst="rect">
            <a:avLst/>
          </a:prstGeom>
          <a:ln w="19050">
            <a:solidFill>
              <a:schemeClr val="tx1"/>
            </a:solidFill>
          </a:ln>
        </p:spPr>
      </p:pic>
      <p:pic>
        <p:nvPicPr>
          <p:cNvPr id="5" name="Picture 4">
            <a:extLst>
              <a:ext uri="{FF2B5EF4-FFF2-40B4-BE49-F238E27FC236}">
                <a16:creationId xmlns:a16="http://schemas.microsoft.com/office/drawing/2014/main" xmlns="" id="{A18A5C39-E316-4F11-BFB6-F7359B7A40D2}"/>
              </a:ext>
            </a:extLst>
          </p:cNvPr>
          <p:cNvPicPr>
            <a:picLocks noChangeAspect="1"/>
          </p:cNvPicPr>
          <p:nvPr/>
        </p:nvPicPr>
        <p:blipFill>
          <a:blip r:embed="rId3"/>
          <a:stretch>
            <a:fillRect/>
          </a:stretch>
        </p:blipFill>
        <p:spPr>
          <a:xfrm rot="20885671">
            <a:off x="3758466" y="2457626"/>
            <a:ext cx="2053538" cy="2379708"/>
          </a:xfrm>
          <a:prstGeom prst="rect">
            <a:avLst/>
          </a:prstGeom>
          <a:ln w="12700">
            <a:solidFill>
              <a:schemeClr val="tx1"/>
            </a:solidFill>
          </a:ln>
        </p:spPr>
      </p:pic>
      <p:pic>
        <p:nvPicPr>
          <p:cNvPr id="6" name="Picture 5">
            <a:extLst>
              <a:ext uri="{FF2B5EF4-FFF2-40B4-BE49-F238E27FC236}">
                <a16:creationId xmlns:a16="http://schemas.microsoft.com/office/drawing/2014/main" xmlns="" id="{33365F18-DA72-49DE-B924-C89CEDBFAF60}"/>
              </a:ext>
            </a:extLst>
          </p:cNvPr>
          <p:cNvPicPr>
            <a:picLocks noChangeAspect="1"/>
          </p:cNvPicPr>
          <p:nvPr/>
        </p:nvPicPr>
        <p:blipFill>
          <a:blip r:embed="rId4"/>
          <a:stretch>
            <a:fillRect/>
          </a:stretch>
        </p:blipFill>
        <p:spPr>
          <a:xfrm rot="429059">
            <a:off x="6018905" y="2330183"/>
            <a:ext cx="2049451" cy="2535647"/>
          </a:xfrm>
          <a:prstGeom prst="rect">
            <a:avLst/>
          </a:prstGeom>
          <a:ln w="12700">
            <a:solidFill>
              <a:schemeClr val="tx1"/>
            </a:solidFill>
          </a:ln>
        </p:spPr>
      </p:pic>
      <p:sp>
        <p:nvSpPr>
          <p:cNvPr id="7" name="TextBox 6">
            <a:extLst>
              <a:ext uri="{FF2B5EF4-FFF2-40B4-BE49-F238E27FC236}">
                <a16:creationId xmlns:a16="http://schemas.microsoft.com/office/drawing/2014/main" xmlns="" id="{2DCD65B7-856F-49D7-94DB-670B27E0DE0C}"/>
              </a:ext>
            </a:extLst>
          </p:cNvPr>
          <p:cNvSpPr txBox="1"/>
          <p:nvPr/>
        </p:nvSpPr>
        <p:spPr>
          <a:xfrm>
            <a:off x="1367480" y="5178643"/>
            <a:ext cx="4870244" cy="954107"/>
          </a:xfrm>
          <a:prstGeom prst="rect">
            <a:avLst/>
          </a:prstGeom>
          <a:noFill/>
        </p:spPr>
        <p:txBody>
          <a:bodyPr wrap="none" rtlCol="0">
            <a:spAutoFit/>
          </a:bodyPr>
          <a:lstStyle/>
          <a:p>
            <a:pPr marL="285750" indent="-285750">
              <a:buFont typeface="Arial" panose="020B0604020202020204" pitchFamily="34" charset="0"/>
              <a:buChar char="•"/>
            </a:pPr>
            <a:r>
              <a:rPr lang="en-US" sz="2800" dirty="0"/>
              <a:t>What are the goods?</a:t>
            </a:r>
          </a:p>
          <a:p>
            <a:pPr marL="285750" indent="-285750">
              <a:buFont typeface="Arial" panose="020B0604020202020204" pitchFamily="34" charset="0"/>
              <a:buChar char="•"/>
            </a:pPr>
            <a:r>
              <a:rPr lang="en-US" sz="2800" dirty="0"/>
              <a:t>Who preforms the service? </a:t>
            </a:r>
          </a:p>
        </p:txBody>
      </p:sp>
      <p:pic>
        <p:nvPicPr>
          <p:cNvPr id="9" name="Picture 7" descr="C:\Users\JMU Econed\AppData\Local\Microsoft\Windows\Temporary Internet Files\Content.IE5\WNZJDG6C\MC900129382[1].wmf">
            <a:extLst>
              <a:ext uri="{FF2B5EF4-FFF2-40B4-BE49-F238E27FC236}">
                <a16:creationId xmlns:a16="http://schemas.microsoft.com/office/drawing/2014/main" xmlns="" id="{204A6895-FD01-42ED-943A-1D1E26CC75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21122">
            <a:off x="862637" y="3324371"/>
            <a:ext cx="1205722" cy="121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71195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D7E612D-52AD-4E27-A2A2-467FF7021C1A}"/>
              </a:ext>
            </a:extLst>
          </p:cNvPr>
          <p:cNvSpPr>
            <a:spLocks noGrp="1"/>
          </p:cNvSpPr>
          <p:nvPr>
            <p:ph type="title"/>
          </p:nvPr>
        </p:nvSpPr>
        <p:spPr/>
        <p:txBody>
          <a:bodyPr/>
          <a:lstStyle/>
          <a:p>
            <a:r>
              <a:rPr lang="en-US" sz="4400" dirty="0">
                <a:hlinkClick r:id="rId2"/>
              </a:rPr>
              <a:t>https://econ-fun.com/</a:t>
            </a:r>
            <a:endParaRPr lang="en-US" sz="4400" dirty="0"/>
          </a:p>
        </p:txBody>
      </p:sp>
      <p:pic>
        <p:nvPicPr>
          <p:cNvPr id="1028" name="Picture 4" descr="Economics lesson plans - Adventures in Economics and U.S. History cover">
            <a:extLst>
              <a:ext uri="{FF2B5EF4-FFF2-40B4-BE49-F238E27FC236}">
                <a16:creationId xmlns:a16="http://schemas.microsoft.com/office/drawing/2014/main" xmlns="" id="{D4101B03-2324-4944-8C45-9C605FDE288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4623" y="2057400"/>
            <a:ext cx="2778125" cy="3778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E9290DCB-60BA-4953-ADFA-A1A6915EC0EA}"/>
              </a:ext>
            </a:extLst>
          </p:cNvPr>
          <p:cNvPicPr>
            <a:picLocks noChangeAspect="1"/>
          </p:cNvPicPr>
          <p:nvPr/>
        </p:nvPicPr>
        <p:blipFill>
          <a:blip r:embed="rId4"/>
          <a:stretch>
            <a:fillRect/>
          </a:stretch>
        </p:blipFill>
        <p:spPr>
          <a:xfrm>
            <a:off x="4723370" y="2210408"/>
            <a:ext cx="3316760" cy="1955063"/>
          </a:xfrm>
          <a:prstGeom prst="rect">
            <a:avLst/>
          </a:prstGeom>
        </p:spPr>
      </p:pic>
    </p:spTree>
    <p:extLst>
      <p:ext uri="{BB962C8B-B14F-4D97-AF65-F5344CB8AC3E}">
        <p14:creationId xmlns:p14="http://schemas.microsoft.com/office/powerpoint/2010/main" val="357534782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785D0F-118B-45D5-BB2B-D4322EF848B5}"/>
              </a:ext>
            </a:extLst>
          </p:cNvPr>
          <p:cNvSpPr>
            <a:spLocks noGrp="1"/>
          </p:cNvSpPr>
          <p:nvPr>
            <p:ph type="title"/>
          </p:nvPr>
        </p:nvSpPr>
        <p:spPr/>
        <p:txBody>
          <a:bodyPr/>
          <a:lstStyle/>
          <a:p>
            <a:r>
              <a:rPr lang="en-US" sz="3600" dirty="0"/>
              <a:t>The Colonial Workers Web</a:t>
            </a:r>
          </a:p>
        </p:txBody>
      </p:sp>
      <p:pic>
        <p:nvPicPr>
          <p:cNvPr id="4" name="Content Placeholder 3">
            <a:extLst>
              <a:ext uri="{FF2B5EF4-FFF2-40B4-BE49-F238E27FC236}">
                <a16:creationId xmlns:a16="http://schemas.microsoft.com/office/drawing/2014/main" xmlns="" id="{55BBB5D7-756C-4B28-8C1D-F761B444A0EE}"/>
              </a:ext>
            </a:extLst>
          </p:cNvPr>
          <p:cNvPicPr>
            <a:picLocks noGrp="1" noChangeAspect="1"/>
          </p:cNvPicPr>
          <p:nvPr>
            <p:ph idx="1"/>
          </p:nvPr>
        </p:nvPicPr>
        <p:blipFill>
          <a:blip r:embed="rId2"/>
          <a:stretch>
            <a:fillRect/>
          </a:stretch>
        </p:blipFill>
        <p:spPr>
          <a:xfrm>
            <a:off x="671384" y="2057400"/>
            <a:ext cx="8229600" cy="3766751"/>
          </a:xfrm>
          <a:prstGeom prst="rect">
            <a:avLst/>
          </a:prstGeom>
          <a:ln w="38100">
            <a:solidFill>
              <a:schemeClr val="tx2">
                <a:lumMod val="60000"/>
                <a:lumOff val="40000"/>
              </a:schemeClr>
            </a:solidFill>
          </a:ln>
        </p:spPr>
      </p:pic>
    </p:spTree>
    <p:extLst>
      <p:ext uri="{BB962C8B-B14F-4D97-AF65-F5344CB8AC3E}">
        <p14:creationId xmlns:p14="http://schemas.microsoft.com/office/powerpoint/2010/main" val="13869858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dirty="0">
                <a:latin typeface="Calibri"/>
                <a:ea typeface="ＭＳ Ｐゴシック"/>
                <a:cs typeface="Calibri"/>
              </a:rPr>
              <a:t>Professional Development Certificate</a:t>
            </a:r>
            <a:endParaRPr lang="en-US" sz="4000" b="1" dirty="0">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xmlns=""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rPr>
              <a:t>EconEdLink.org/professional-development/</a:t>
            </a: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B6EF1-EB20-4FD8-A4C6-925614608752}"/>
              </a:ext>
            </a:extLst>
          </p:cNvPr>
          <p:cNvSpPr>
            <a:spLocks noGrp="1"/>
          </p:cNvSpPr>
          <p:nvPr>
            <p:ph type="title"/>
          </p:nvPr>
        </p:nvSpPr>
        <p:spPr>
          <a:xfrm>
            <a:off x="457200" y="914400"/>
            <a:ext cx="8229600" cy="626076"/>
          </a:xfrm>
        </p:spPr>
        <p:txBody>
          <a:bodyPr/>
          <a:lstStyle/>
          <a:p>
            <a:r>
              <a:rPr lang="en-US" sz="2800" dirty="0"/>
              <a:t>The Colonial Workers Web</a:t>
            </a:r>
          </a:p>
        </p:txBody>
      </p:sp>
      <p:sp>
        <p:nvSpPr>
          <p:cNvPr id="3" name="Content Placeholder 2">
            <a:extLst>
              <a:ext uri="{FF2B5EF4-FFF2-40B4-BE49-F238E27FC236}">
                <a16:creationId xmlns:a16="http://schemas.microsoft.com/office/drawing/2014/main" xmlns="" id="{8A87807D-1F8C-4A34-BEE2-4E6D79C9B095}"/>
              </a:ext>
            </a:extLst>
          </p:cNvPr>
          <p:cNvSpPr>
            <a:spLocks noGrp="1"/>
          </p:cNvSpPr>
          <p:nvPr>
            <p:ph idx="1"/>
          </p:nvPr>
        </p:nvSpPr>
        <p:spPr>
          <a:xfrm>
            <a:off x="457200" y="1540477"/>
            <a:ext cx="8229600" cy="4616484"/>
          </a:xfrm>
        </p:spPr>
        <p:txBody>
          <a:bodyPr/>
          <a:lstStyle/>
          <a:p>
            <a:pPr>
              <a:buAutoNum type="alphaLcPeriod"/>
            </a:pPr>
            <a:r>
              <a:rPr lang="en-US" sz="1600" dirty="0"/>
              <a:t>Distribute one prepared worker card to each student. Give students small strips of masking tape and instruct them to tape the cards to their clothing, so that others can identify them. The teacher also needs a worker card.</a:t>
            </a:r>
          </a:p>
          <a:p>
            <a:pPr>
              <a:buAutoNum type="alphaLcPeriod"/>
            </a:pPr>
            <a:r>
              <a:rPr lang="en-US" sz="1600" dirty="0"/>
              <a:t> Have students sit in a circle on the floor. </a:t>
            </a:r>
          </a:p>
          <a:p>
            <a:pPr>
              <a:buAutoNum type="alphaLcPeriod"/>
            </a:pPr>
            <a:r>
              <a:rPr lang="en-US" sz="1600" dirty="0"/>
              <a:t>Explain that we all use goods and services, both in our career roles as producers and in our roles as consumers. Instruct students to look around the circle and choose two or three workers that produce a good or service that they might need</a:t>
            </a:r>
          </a:p>
          <a:p>
            <a:pPr>
              <a:buAutoNum type="alphaLcPeriod"/>
            </a:pPr>
            <a:r>
              <a:rPr lang="en-US" sz="1600" dirty="0"/>
              <a:t> Model the process for the game. While holding onto the end of a large ball of yarn, roll it to someone in the circle who produces a good or service that your worker uses, either on their jobs or at home, and explain the use. The person who receives the ball of yarn, selects another worker who produces a desired good or service, and explains how this new good or service will be used. Then holding onto the yarn, he or she rolls the ball to that worker. e. Continue rolling the ball of yarn until a nice “web,” is formed and all students have had a turn. This activity is called the Workers Web.* </a:t>
            </a:r>
          </a:p>
        </p:txBody>
      </p:sp>
      <p:pic>
        <p:nvPicPr>
          <p:cNvPr id="2052" name="Picture 4" descr="Ball Of Yarn Ball Of Yarn Drawing Easy - Clip Art Library">
            <a:extLst>
              <a:ext uri="{FF2B5EF4-FFF2-40B4-BE49-F238E27FC236}">
                <a16:creationId xmlns:a16="http://schemas.microsoft.com/office/drawing/2014/main" xmlns="" id="{0ED2741A-02B7-43CB-A6E9-F1532089D7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660112" flipH="1">
            <a:off x="6522952" y="5257238"/>
            <a:ext cx="1031145" cy="149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261296"/>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9243C6-EDAD-41A4-86D1-B6A184504C1E}"/>
              </a:ext>
            </a:extLst>
          </p:cNvPr>
          <p:cNvSpPr>
            <a:spLocks noGrp="1"/>
          </p:cNvSpPr>
          <p:nvPr>
            <p:ph type="title"/>
          </p:nvPr>
        </p:nvSpPr>
        <p:spPr/>
        <p:txBody>
          <a:bodyPr/>
          <a:lstStyle/>
          <a:p>
            <a:r>
              <a:rPr lang="en-US" dirty="0"/>
              <a:t>Review &amp; Assessment </a:t>
            </a:r>
          </a:p>
        </p:txBody>
      </p:sp>
      <p:sp>
        <p:nvSpPr>
          <p:cNvPr id="4" name="Rectangle 1">
            <a:extLst>
              <a:ext uri="{FF2B5EF4-FFF2-40B4-BE49-F238E27FC236}">
                <a16:creationId xmlns:a16="http://schemas.microsoft.com/office/drawing/2014/main" xmlns="" id="{C0A2670C-6EA3-4620-88CF-A67F50DE8BFF}"/>
              </a:ext>
            </a:extLst>
          </p:cNvPr>
          <p:cNvSpPr>
            <a:spLocks noGrp="1" noChangeArrowheads="1"/>
          </p:cNvSpPr>
          <p:nvPr>
            <p:ph idx="1"/>
          </p:nvPr>
        </p:nvSpPr>
        <p:spPr bwMode="auto">
          <a:xfrm>
            <a:off x="524933" y="1906428"/>
            <a:ext cx="8348133"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None/>
              <a:tabLst/>
            </a:pPr>
            <a:r>
              <a:rPr lang="en-US" altLang="en-US" sz="3200" b="1" dirty="0">
                <a:latin typeface="Calibri" panose="020F0502020204030204" pitchFamily="34" charset="0"/>
                <a:ea typeface="Times New Roman" panose="02020603050405020304" pitchFamily="18" charset="0"/>
                <a:cs typeface="Calibri" panose="020F0502020204030204" pitchFamily="34" charset="0"/>
              </a:rPr>
              <a:t>GOODS</a:t>
            </a:r>
            <a:endPar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People often purchase goods and services to satisfy their wants.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Goods are tangible things that satisfy people’s wants.  </a:t>
            </a:r>
          </a:p>
          <a:p>
            <a:pPr marL="0" marR="0" lvl="0" indent="0" algn="l" defTabSz="914400" rtl="0" eaLnBrk="0" fontAlgn="base" latinLnBrk="0" hangingPunct="0">
              <a:lnSpc>
                <a:spcPct val="100000"/>
              </a:lnSpc>
              <a:spcBef>
                <a:spcPct val="0"/>
              </a:spcBef>
              <a:spcAft>
                <a:spcPct val="0"/>
              </a:spcAft>
              <a:buClrTx/>
              <a:buSzTx/>
              <a:buNone/>
              <a:tabLst/>
            </a:pPr>
            <a:r>
              <a:rPr lang="en-US" altLang="en-US" sz="2400" dirty="0">
                <a:latin typeface="Calibri" panose="020F0502020204030204" pitchFamily="34" charset="0"/>
                <a:ea typeface="Times New Roman" panose="02020603050405020304" pitchFamily="18" charset="0"/>
                <a:cs typeface="Calibri" panose="020F0502020204030204" pitchFamily="34" charset="0"/>
              </a:rPr>
              <a:t>Examples of goods include: food, clothing, toys, school supplies, and kitchen tools. </a:t>
            </a:r>
          </a:p>
          <a:p>
            <a:pPr marL="0" marR="0" lvl="0" indent="0" algn="l" defTabSz="914400" rtl="0" eaLnBrk="0" fontAlgn="base" latinLnBrk="0" hangingPunct="0">
              <a:lnSpc>
                <a:spcPct val="100000"/>
              </a:lnSpc>
              <a:spcBef>
                <a:spcPct val="0"/>
              </a:spcBef>
              <a:spcAft>
                <a:spcPct val="0"/>
              </a:spcAft>
              <a:buClrTx/>
              <a:buSzTx/>
              <a:buNone/>
              <a:tabLst/>
            </a:pPr>
            <a:endParaRPr lang="en-US" altLang="en-US" sz="2400" dirty="0">
              <a:latin typeface="Calibri" panose="020F0502020204030204" pitchFamily="34" charset="0"/>
              <a:ea typeface="Times New Roman" panose="02020603050405020304" pitchFamily="18" charset="0"/>
              <a:cs typeface="Calibri" panose="020F0502020204030204" pitchFamily="34" charset="0"/>
            </a:endParaRPr>
          </a:p>
          <a:p>
            <a:pPr>
              <a:spcBef>
                <a:spcPct val="0"/>
              </a:spcBef>
              <a:spcAft>
                <a:spcPct val="0"/>
              </a:spcAft>
            </a:pPr>
            <a:r>
              <a:rPr lang="en-US" altLang="en-US" sz="2400" dirty="0">
                <a:latin typeface="Calibri" panose="020F0502020204030204" pitchFamily="34" charset="0"/>
                <a:ea typeface="Times New Roman" panose="02020603050405020304" pitchFamily="18" charset="0"/>
                <a:cs typeface="Calibri" panose="020F0502020204030204" pitchFamily="34" charset="0"/>
              </a:rPr>
              <a:t>Can you add five more examples to this list?</a:t>
            </a:r>
          </a:p>
          <a:p>
            <a:pPr>
              <a:spcBef>
                <a:spcPct val="0"/>
              </a:spcBef>
              <a:spcAft>
                <a:spcPct val="0"/>
              </a:spcAft>
            </a:pP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 you think some of these goods are more important than others?  </a:t>
            </a:r>
          </a:p>
          <a:p>
            <a:pPr>
              <a:spcBef>
                <a:spcPct val="0"/>
              </a:spcBef>
              <a:spcAft>
                <a:spcPct val="0"/>
              </a:spcAft>
            </a:pP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If so, which ones and why? </a:t>
            </a:r>
          </a:p>
        </p:txBody>
      </p:sp>
    </p:spTree>
    <p:extLst>
      <p:ext uri="{BB962C8B-B14F-4D97-AF65-F5344CB8AC3E}">
        <p14:creationId xmlns:p14="http://schemas.microsoft.com/office/powerpoint/2010/main" val="2841378486"/>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EDB678-EFEB-40DB-9A40-FB061253F1B3}"/>
              </a:ext>
            </a:extLst>
          </p:cNvPr>
          <p:cNvSpPr>
            <a:spLocks noGrp="1"/>
          </p:cNvSpPr>
          <p:nvPr>
            <p:ph type="title"/>
          </p:nvPr>
        </p:nvSpPr>
        <p:spPr/>
        <p:txBody>
          <a:bodyPr/>
          <a:lstStyle/>
          <a:p>
            <a:r>
              <a:rPr lang="en-US" dirty="0"/>
              <a:t>Review &amp; Assessment </a:t>
            </a:r>
          </a:p>
        </p:txBody>
      </p:sp>
      <p:sp>
        <p:nvSpPr>
          <p:cNvPr id="3" name="Content Placeholder 2">
            <a:extLst>
              <a:ext uri="{FF2B5EF4-FFF2-40B4-BE49-F238E27FC236}">
                <a16:creationId xmlns:a16="http://schemas.microsoft.com/office/drawing/2014/main" xmlns="" id="{FC67FF99-B8D6-45D3-9BED-A329B2250C86}"/>
              </a:ext>
            </a:extLst>
          </p:cNvPr>
          <p:cNvSpPr>
            <a:spLocks noGrp="1"/>
          </p:cNvSpPr>
          <p:nvPr>
            <p:ph idx="1"/>
          </p:nvPr>
        </p:nvSpPr>
        <p:spPr>
          <a:xfrm>
            <a:off x="457200" y="1854200"/>
            <a:ext cx="8229600" cy="4302760"/>
          </a:xfrm>
        </p:spPr>
        <p:txBody>
          <a:bodyPr/>
          <a:lstStyle/>
          <a:p>
            <a:pPr marL="0" marR="0" lvl="0" indent="0" algn="ctr" defTabSz="914400" rtl="0" eaLnBrk="0" fontAlgn="base" latinLnBrk="0" hangingPunct="0">
              <a:lnSpc>
                <a:spcPct val="100000"/>
              </a:lnSpc>
              <a:spcBef>
                <a:spcPct val="0"/>
              </a:spcBef>
              <a:spcAft>
                <a:spcPct val="0"/>
              </a:spcAft>
              <a:buClrTx/>
              <a:buSz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SERVICES</a:t>
            </a:r>
            <a:endPar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People often purchase services to satisfy their wants.  </a:t>
            </a:r>
          </a:p>
          <a:p>
            <a:pPr marL="0" marR="0" lvl="0" indent="0" algn="l" defTabSz="914400" rtl="0" eaLnBrk="0" fontAlgn="base" latinLnBrk="0" hangingPunct="0">
              <a:lnSpc>
                <a:spcPct val="100000"/>
              </a:lnSpc>
              <a:spcBef>
                <a:spcPct val="0"/>
              </a:spcBef>
              <a:spcAft>
                <a:spcPct val="0"/>
              </a:spcAft>
              <a:buClrTx/>
              <a:buSzTx/>
              <a:buNone/>
              <a:tabLst/>
            </a:pPr>
            <a:r>
              <a:rPr lang="en-US" altLang="en-US" sz="2400" dirty="0">
                <a:latin typeface="Calibri" panose="020F0502020204030204" pitchFamily="34" charset="0"/>
                <a:ea typeface="Times New Roman" panose="02020603050405020304" pitchFamily="18" charset="0"/>
                <a:cs typeface="Calibri" panose="020F0502020204030204" pitchFamily="34" charset="0"/>
              </a:rPr>
              <a:t>Services </a:t>
            </a: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are activities that are performed by workers to satisfy people’s wants.  </a:t>
            </a:r>
          </a:p>
          <a:p>
            <a:pPr marL="0" marR="0" lvl="0" indent="0" algn="l" defTabSz="914400" rtl="0" eaLnBrk="0" fontAlgn="base" latinLnBrk="0" hangingPunct="0">
              <a:lnSpc>
                <a:spcPct val="100000"/>
              </a:lnSpc>
              <a:spcBef>
                <a:spcPct val="0"/>
              </a:spcBef>
              <a:spcAft>
                <a:spcPct val="0"/>
              </a:spcAft>
              <a:buClrTx/>
              <a:buSzTx/>
              <a:buNone/>
              <a:tabLst/>
            </a:pPr>
            <a:r>
              <a:rPr lang="en-US" altLang="en-US" sz="2400" dirty="0">
                <a:latin typeface="Calibri" panose="020F0502020204030204" pitchFamily="34" charset="0"/>
                <a:ea typeface="Times New Roman" panose="02020603050405020304" pitchFamily="18" charset="0"/>
                <a:cs typeface="Calibri" panose="020F0502020204030204" pitchFamily="34" charset="0"/>
              </a:rPr>
              <a:t>Examples of services include: doctor visits, haircuts, piano lessons, and pet grooming.</a:t>
            </a:r>
          </a:p>
          <a:p>
            <a:pPr marL="0" marR="0" lvl="0" indent="0" algn="l" defTabSz="914400" rtl="0" eaLnBrk="0" fontAlgn="base" latinLnBrk="0" hangingPunct="0">
              <a:lnSpc>
                <a:spcPct val="100000"/>
              </a:lnSpc>
              <a:spcBef>
                <a:spcPct val="0"/>
              </a:spcBef>
              <a:spcAft>
                <a:spcPct val="0"/>
              </a:spcAft>
              <a:buClrTx/>
              <a:buSzTx/>
              <a:buNone/>
              <a:tabLst/>
            </a:pPr>
            <a:endParaRPr lang="en-US" altLang="en-US" sz="2400" dirty="0">
              <a:latin typeface="Calibri" panose="020F0502020204030204" pitchFamily="34" charset="0"/>
              <a:ea typeface="Times New Roman" panose="02020603050405020304" pitchFamily="18" charset="0"/>
              <a:cs typeface="Calibri" panose="020F0502020204030204" pitchFamily="34" charset="0"/>
            </a:endParaRPr>
          </a:p>
          <a:p>
            <a:pPr>
              <a:spcBef>
                <a:spcPct val="0"/>
              </a:spcBef>
              <a:spcAft>
                <a:spcPct val="0"/>
              </a:spcAft>
            </a:pPr>
            <a:r>
              <a:rPr lang="en-US" altLang="en-US" sz="2400" dirty="0">
                <a:latin typeface="Calibri" panose="020F0502020204030204" pitchFamily="34" charset="0"/>
                <a:ea typeface="Times New Roman" panose="02020603050405020304" pitchFamily="18" charset="0"/>
                <a:cs typeface="Calibri" panose="020F0502020204030204" pitchFamily="34" charset="0"/>
              </a:rPr>
              <a:t>Can you add five more examples of services to this list?</a:t>
            </a:r>
          </a:p>
          <a:p>
            <a:pPr>
              <a:spcBef>
                <a:spcPct val="0"/>
              </a:spcBef>
              <a:spcAft>
                <a:spcPct val="0"/>
              </a:spcAft>
            </a:pP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 you think some of these services are more important than others?  </a:t>
            </a:r>
          </a:p>
          <a:p>
            <a:pPr>
              <a:spcBef>
                <a:spcPct val="0"/>
              </a:spcBef>
              <a:spcAft>
                <a:spcPct val="0"/>
              </a:spcAft>
            </a:pP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If so, which ones and why? </a:t>
            </a:r>
          </a:p>
          <a:p>
            <a:pPr>
              <a:spcBef>
                <a:spcPct val="0"/>
              </a:spcBef>
              <a:spcAft>
                <a:spcPct val="0"/>
              </a:spcAft>
            </a:pPr>
            <a:endPar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lang="en-US" dirty="0"/>
          </a:p>
        </p:txBody>
      </p:sp>
    </p:spTree>
    <p:extLst>
      <p:ext uri="{BB962C8B-B14F-4D97-AF65-F5344CB8AC3E}">
        <p14:creationId xmlns:p14="http://schemas.microsoft.com/office/powerpoint/2010/main" val="2618710652"/>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Links to Lessons and Resources </a:t>
            </a:r>
            <a:endParaRPr lang="en-US" sz="4800" dirty="0"/>
          </a:p>
        </p:txBody>
      </p:sp>
      <p:sp>
        <p:nvSpPr>
          <p:cNvPr id="4" name="TextBox 3"/>
          <p:cNvSpPr txBox="1"/>
          <p:nvPr/>
        </p:nvSpPr>
        <p:spPr>
          <a:xfrm>
            <a:off x="413238" y="1995854"/>
            <a:ext cx="8818685" cy="3662541"/>
          </a:xfrm>
          <a:prstGeom prst="rect">
            <a:avLst/>
          </a:prstGeom>
          <a:noFill/>
        </p:spPr>
        <p:txBody>
          <a:bodyPr wrap="square" rtlCol="0">
            <a:spAutoFit/>
          </a:bodyPr>
          <a:lstStyle/>
          <a:p>
            <a:r>
              <a:rPr lang="en-US" sz="2000" dirty="0" smtClean="0">
                <a:latin typeface="+mn-lt"/>
              </a:rPr>
              <a:t>EconEdLink Lesson: </a:t>
            </a:r>
            <a:r>
              <a:rPr lang="en-US" sz="2000" i="1" dirty="0" smtClean="0">
                <a:latin typeface="+mn-lt"/>
              </a:rPr>
              <a:t>What Pet Should I Get?</a:t>
            </a:r>
            <a:endParaRPr lang="en-US" sz="2000" i="1" dirty="0" smtClean="0">
              <a:latin typeface="+mn-lt"/>
              <a:hlinkClick r:id="rId2"/>
            </a:endParaRPr>
          </a:p>
          <a:p>
            <a:r>
              <a:rPr lang="en-US" sz="1400" dirty="0" smtClean="0">
                <a:latin typeface="+mn-lt"/>
                <a:hlinkClick r:id="rId2"/>
              </a:rPr>
              <a:t>https</a:t>
            </a:r>
            <a:r>
              <a:rPr lang="en-US" sz="1400" dirty="0">
                <a:latin typeface="+mn-lt"/>
                <a:hlinkClick r:id="rId2"/>
              </a:rPr>
              <a:t>://www.econedlink.org/resources/what-pet-should-i-get-dr-seuss-and-decision-making</a:t>
            </a:r>
            <a:r>
              <a:rPr lang="en-US" sz="1400" dirty="0" smtClean="0">
                <a:latin typeface="+mn-lt"/>
                <a:hlinkClick r:id="rId2"/>
              </a:rPr>
              <a:t>/</a:t>
            </a:r>
            <a:endParaRPr lang="en-US" sz="1400" dirty="0" smtClean="0">
              <a:latin typeface="+mn-lt"/>
            </a:endParaRPr>
          </a:p>
          <a:p>
            <a:endParaRPr lang="en-US" sz="1400" dirty="0" smtClean="0">
              <a:latin typeface="+mn-lt"/>
            </a:endParaRPr>
          </a:p>
          <a:p>
            <a:r>
              <a:rPr lang="en-US" sz="2000" dirty="0" smtClean="0">
                <a:latin typeface="+mn-lt"/>
              </a:rPr>
              <a:t>St. Louis FED Lesson: Kiddynomics Curriculum </a:t>
            </a:r>
          </a:p>
          <a:p>
            <a:r>
              <a:rPr lang="en-US" sz="1400" dirty="0">
                <a:latin typeface="+mn-lt"/>
                <a:hlinkClick r:id="rId3"/>
              </a:rPr>
              <a:t>https://www.stlouisfed.org/~/media/education/curriculum/pdf/kiddynomics-curriculum-unit.pdf?la=en</a:t>
            </a:r>
            <a:endParaRPr lang="en-US" sz="1400" dirty="0">
              <a:latin typeface="+mn-lt"/>
            </a:endParaRPr>
          </a:p>
          <a:p>
            <a:endParaRPr lang="en-US" sz="2000" dirty="0" smtClean="0">
              <a:latin typeface="+mn-lt"/>
            </a:endParaRPr>
          </a:p>
          <a:p>
            <a:r>
              <a:rPr lang="en-US" sz="2000" dirty="0" smtClean="0">
                <a:latin typeface="+mn-lt"/>
              </a:rPr>
              <a:t>The Economics Songbook</a:t>
            </a:r>
          </a:p>
          <a:p>
            <a:r>
              <a:rPr lang="en-US" sz="1400" dirty="0">
                <a:latin typeface="+mn-lt"/>
                <a:hlinkClick r:id="rId4"/>
              </a:rPr>
              <a:t>https://www.jmu.edu/cob/centers/center-for-economic-education/_files/econ-songbook.pdf</a:t>
            </a:r>
            <a:endParaRPr lang="en-US" sz="1400" dirty="0">
              <a:latin typeface="+mn-lt"/>
            </a:endParaRPr>
          </a:p>
          <a:p>
            <a:endParaRPr lang="en-US" sz="2000" dirty="0" smtClean="0">
              <a:latin typeface="+mn-lt"/>
            </a:endParaRPr>
          </a:p>
          <a:p>
            <a:r>
              <a:rPr lang="en-US" sz="2000" dirty="0" smtClean="0">
                <a:latin typeface="+mn-lt"/>
              </a:rPr>
              <a:t>Econ-fun Website: The Colonial Workers’ Web </a:t>
            </a:r>
          </a:p>
          <a:p>
            <a:r>
              <a:rPr lang="en-US" sz="1400" dirty="0">
                <a:latin typeface="+mn-lt"/>
                <a:hlinkClick r:id="rId5"/>
              </a:rPr>
              <a:t>https://econ-fun.com/</a:t>
            </a:r>
            <a:endParaRPr lang="en-US" sz="1400" dirty="0" smtClean="0">
              <a:latin typeface="+mn-lt"/>
            </a:endParaRPr>
          </a:p>
          <a:p>
            <a:endParaRPr lang="en-US" sz="1400" dirty="0"/>
          </a:p>
          <a:p>
            <a:endParaRPr lang="en-US" sz="1400" dirty="0"/>
          </a:p>
          <a:p>
            <a:endParaRPr lang="en-US" sz="1400" dirty="0"/>
          </a:p>
        </p:txBody>
      </p:sp>
    </p:spTree>
    <p:extLst>
      <p:ext uri="{BB962C8B-B14F-4D97-AF65-F5344CB8AC3E}">
        <p14:creationId xmlns:p14="http://schemas.microsoft.com/office/powerpoint/2010/main" val="223791071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latin typeface="Calibri"/>
                <a:ea typeface="ＭＳ Ｐゴシック"/>
                <a:cs typeface="Calibri"/>
              </a:rPr>
              <a:t>CEE Affiliates</a:t>
            </a:r>
            <a:endParaRPr lang="en-US" sz="5500" b="1" dirty="0">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xmlns=""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hlinkClick r:id="rId3"/>
              </a:rPr>
              <a:t>https://www.councilforeconed.org/resources/local-affiliates/</a:t>
            </a:r>
            <a:endParaRPr lang="en-US" dirty="0"/>
          </a:p>
          <a:p>
            <a:pPr algn="l"/>
            <a:endParaRPr lang="en-US" dirty="0"/>
          </a:p>
        </p:txBody>
      </p:sp>
      <p:pic>
        <p:nvPicPr>
          <p:cNvPr id="4" name="Picture 4" descr="A picture containing bird&#10;&#10;Description generated with very high confidence">
            <a:extLst>
              <a:ext uri="{FF2B5EF4-FFF2-40B4-BE49-F238E27FC236}">
                <a16:creationId xmlns:a16="http://schemas.microsoft.com/office/drawing/2014/main" xmlns=""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xmlns=""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spTree>
    <p:extLst>
      <p:ext uri="{BB962C8B-B14F-4D97-AF65-F5344CB8AC3E}">
        <p14:creationId xmlns:p14="http://schemas.microsoft.com/office/powerpoint/2010/main" val="67265427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A36C7E4-C617-4749-9050-77F24A93A1E0}"/>
              </a:ext>
            </a:extLst>
          </p:cNvPr>
          <p:cNvSpPr txBox="1"/>
          <p:nvPr/>
        </p:nvSpPr>
        <p:spPr>
          <a:xfrm>
            <a:off x="628650" y="365125"/>
            <a:ext cx="7886700"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endParaRPr lang="en-US" sz="4400" dirty="0">
              <a:latin typeface="Calibri Light"/>
              <a:ea typeface="+mj-ea"/>
              <a:cs typeface="Calibri Light"/>
            </a:endParaRPr>
          </a:p>
        </p:txBody>
      </p:sp>
      <p:sp>
        <p:nvSpPr>
          <p:cNvPr id="6" name="TextBox 5">
            <a:extLst>
              <a:ext uri="{FF2B5EF4-FFF2-40B4-BE49-F238E27FC236}">
                <a16:creationId xmlns:a16="http://schemas.microsoft.com/office/drawing/2014/main" xmlns="" id="{6A28D326-5440-4C99-B3CD-49CE1B436F5F}"/>
              </a:ext>
            </a:extLst>
          </p:cNvPr>
          <p:cNvSpPr txBox="1"/>
          <p:nvPr/>
        </p:nvSpPr>
        <p:spPr>
          <a:xfrm>
            <a:off x="-1336" y="3914173"/>
            <a:ext cx="9148267"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600" b="1" dirty="0">
              <a:solidFill>
                <a:srgbClr val="0070C0"/>
              </a:solidFill>
              <a:latin typeface="Tahoma"/>
              <a:ea typeface="Tahoma"/>
              <a:cs typeface="Tahoma"/>
            </a:endParaRPr>
          </a:p>
          <a:p>
            <a:pPr algn="ctr"/>
            <a:endParaRPr lang="en-US" sz="1600" b="1" dirty="0">
              <a:solidFill>
                <a:srgbClr val="343435"/>
              </a:solidFill>
              <a:latin typeface="Tahoma"/>
              <a:ea typeface="Tahoma"/>
              <a:cs typeface="Tahoma"/>
            </a:endParaRPr>
          </a:p>
          <a:p>
            <a:pPr algn="ctr"/>
            <a:r>
              <a:rPr lang="en-US" sz="1600" dirty="0">
                <a:solidFill>
                  <a:srgbClr val="343435"/>
                </a:solidFill>
                <a:latin typeface="Tahoma"/>
                <a:ea typeface="Tahoma"/>
                <a:cs typeface="Tahoma"/>
              </a:rPr>
              <a:t>The Conference is your pathway to learn about the opportunities to incorporate personal finance and economics into your K-12 classroom and to exchange ideas with hundreds of peers. </a:t>
            </a:r>
          </a:p>
          <a:p>
            <a:pPr algn="ctr"/>
            <a:endParaRPr lang="en-US" sz="1600" dirty="0">
              <a:solidFill>
                <a:srgbClr val="343435"/>
              </a:solidFill>
              <a:latin typeface="Tahoma"/>
              <a:ea typeface="Tahoma"/>
              <a:cs typeface="Tahoma"/>
            </a:endParaRPr>
          </a:p>
          <a:p>
            <a:pPr algn="ctr"/>
            <a:r>
              <a:rPr lang="en-US" sz="1600" b="1" dirty="0">
                <a:solidFill>
                  <a:srgbClr val="343435"/>
                </a:solidFill>
                <a:latin typeface="Tahoma"/>
                <a:ea typeface="Tahoma"/>
                <a:cs typeface="Tahoma"/>
              </a:rPr>
              <a:t>Register by August 15, 2020 to receive the early bird special discount:  </a:t>
            </a:r>
            <a:r>
              <a:rPr lang="en-US" sz="1600" b="1" dirty="0">
                <a:latin typeface="Tahoma"/>
                <a:ea typeface="Tahoma"/>
                <a:cs typeface="Tahoma"/>
              </a:rPr>
              <a:t/>
            </a:r>
            <a:br>
              <a:rPr lang="en-US" sz="1600" b="1" dirty="0">
                <a:latin typeface="Tahoma"/>
                <a:ea typeface="Tahoma"/>
                <a:cs typeface="Tahoma"/>
              </a:rPr>
            </a:br>
            <a:r>
              <a:rPr lang="en-US" sz="1600" b="1" dirty="0">
                <a:solidFill>
                  <a:srgbClr val="C00000"/>
                </a:solidFill>
                <a:latin typeface="Tahoma"/>
                <a:ea typeface="Tahoma"/>
                <a:cs typeface="Tahoma"/>
              </a:rPr>
              <a:t>$79 Early Bird </a:t>
            </a:r>
            <a:r>
              <a:rPr lang="en-US" sz="1600" b="1" dirty="0">
                <a:latin typeface="Tahoma"/>
                <a:ea typeface="Tahoma"/>
                <a:cs typeface="Tahoma"/>
              </a:rPr>
              <a:t>($99 thereafter) </a:t>
            </a:r>
            <a:endParaRPr lang="en-US" sz="1600" dirty="0">
              <a:latin typeface="Calibri" panose="020F0502020204030204"/>
              <a:ea typeface="Tahoma"/>
              <a:cs typeface="Calibri" panose="020F0502020204030204"/>
            </a:endParaRPr>
          </a:p>
          <a:p>
            <a:pPr marL="285750" indent="-285750" algn="ctr">
              <a:buFont typeface="Arial"/>
              <a:buChar char="•"/>
            </a:pPr>
            <a:endParaRPr lang="en-US" sz="1600" b="1" dirty="0">
              <a:latin typeface="Tahoma"/>
              <a:ea typeface="Tahoma"/>
              <a:cs typeface="Tahoma"/>
            </a:endParaRPr>
          </a:p>
          <a:p>
            <a:pPr algn="ctr"/>
            <a:r>
              <a:rPr lang="en-US" sz="1600" b="1" dirty="0">
                <a:highlight>
                  <a:srgbClr val="FFFF00"/>
                </a:highlight>
                <a:latin typeface="Tahoma"/>
                <a:hlinkClick r:id="rId2"/>
              </a:rPr>
              <a:t>Register Today &gt;&gt;&gt;</a:t>
            </a:r>
            <a:endParaRPr lang="en-US" sz="1600" b="1" dirty="0">
              <a:latin typeface="Tahoma"/>
              <a:ea typeface="Tahoma"/>
              <a:cs typeface="Tahoma"/>
            </a:endParaRPr>
          </a:p>
          <a:p>
            <a:pPr algn="ctr"/>
            <a:r>
              <a:rPr lang="en-US" sz="1600" dirty="0">
                <a:latin typeface="Tahoma"/>
                <a:ea typeface="+mn-lt"/>
                <a:cs typeface="+mn-lt"/>
                <a:hlinkClick r:id="rId3"/>
              </a:rPr>
              <a:t>https://www.councilforeconed.org/events/conference</a:t>
            </a:r>
            <a:r>
              <a:rPr lang="en-US" sz="1600" dirty="0">
                <a:latin typeface="Tahoma"/>
                <a:ea typeface="+mn-lt"/>
                <a:cs typeface="+mn-lt"/>
              </a:rPr>
              <a:t> </a:t>
            </a:r>
            <a:r>
              <a:rPr lang="en-US" sz="1600" b="1" dirty="0">
                <a:latin typeface="Tahoma"/>
              </a:rPr>
              <a:t/>
            </a:r>
            <a:br>
              <a:rPr lang="en-US" sz="1600" b="1" dirty="0">
                <a:latin typeface="Tahoma"/>
              </a:rPr>
            </a:br>
            <a:endParaRPr lang="en-US" sz="1600" b="1" dirty="0">
              <a:solidFill>
                <a:srgbClr val="0693E3"/>
              </a:solidFill>
              <a:latin typeface="Tahoma"/>
              <a:ea typeface="Tahoma"/>
              <a:cs typeface="Tahoma"/>
            </a:endParaRPr>
          </a:p>
        </p:txBody>
      </p:sp>
      <p:pic>
        <p:nvPicPr>
          <p:cNvPr id="2" name="Picture 2" descr="A picture containing person, photo, blue, racket&#10;&#10;Description automatically generated">
            <a:extLst>
              <a:ext uri="{FF2B5EF4-FFF2-40B4-BE49-F238E27FC236}">
                <a16:creationId xmlns:a16="http://schemas.microsoft.com/office/drawing/2014/main" xmlns="" id="{0023E2D2-63B3-4DFA-8D2C-70C0326E2812}"/>
              </a:ext>
            </a:extLst>
          </p:cNvPr>
          <p:cNvPicPr>
            <a:picLocks noChangeAspect="1"/>
          </p:cNvPicPr>
          <p:nvPr/>
        </p:nvPicPr>
        <p:blipFill>
          <a:blip r:embed="rId4"/>
          <a:stretch>
            <a:fillRect/>
          </a:stretch>
        </p:blipFill>
        <p:spPr>
          <a:xfrm>
            <a:off x="1561911" y="1128389"/>
            <a:ext cx="6020178" cy="3199764"/>
          </a:xfrm>
          <a:prstGeom prst="rect">
            <a:avLst/>
          </a:prstGeom>
        </p:spPr>
      </p:pic>
    </p:spTree>
    <p:extLst>
      <p:ext uri="{BB962C8B-B14F-4D97-AF65-F5344CB8AC3E}">
        <p14:creationId xmlns:p14="http://schemas.microsoft.com/office/powerpoint/2010/main" val="3314445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lnSpc>
                <a:spcPct val="100000"/>
              </a:lnSpc>
              <a:spcAft>
                <a:spcPts val="0"/>
              </a:spcAft>
              <a:defRPr/>
            </a:pPr>
            <a:r>
              <a:rPr lang="en-US" sz="5500" dirty="0"/>
              <a:t/>
            </a:r>
            <a:br>
              <a:rPr lang="en-US" sz="5500" dirty="0"/>
            </a:br>
            <a:r>
              <a:rPr lang="en-US" sz="4400" dirty="0"/>
              <a:t>Goods &amp; Services </a:t>
            </a:r>
            <a:br>
              <a:rPr lang="en-US" sz="4400" dirty="0"/>
            </a:br>
            <a:r>
              <a:rPr lang="en-US" sz="4400" dirty="0"/>
              <a:t>Agenda</a:t>
            </a:r>
            <a:r>
              <a:rPr lang="en-US" sz="5500" dirty="0"/>
              <a:t/>
            </a:r>
            <a:br>
              <a:rPr lang="en-US" sz="5500" dirty="0"/>
            </a:br>
            <a:endParaRPr lang="en-US" sz="5500" b="1" dirty="0">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377441"/>
            <a:ext cx="8229600" cy="4175760"/>
          </a:xfrm>
        </p:spPr>
        <p:txBody>
          <a:bodyPr/>
          <a:lstStyle/>
          <a:p>
            <a:pPr marL="0" indent="0">
              <a:buNone/>
            </a:pPr>
            <a:r>
              <a:rPr lang="en-US" sz="2500" dirty="0">
                <a:latin typeface="Calibri Light"/>
                <a:ea typeface="ＭＳ Ｐゴシック"/>
                <a:cs typeface="Calibri Light"/>
              </a:rPr>
              <a:t>In this webinar we will:</a:t>
            </a:r>
          </a:p>
          <a:p>
            <a:r>
              <a:rPr lang="en-US" sz="2500" dirty="0">
                <a:latin typeface="Calibri Light"/>
                <a:ea typeface="ＭＳ Ｐゴシック"/>
                <a:cs typeface="Calibri Light"/>
              </a:rPr>
              <a:t>Review main economic concepts using ECON 101 Slides</a:t>
            </a:r>
          </a:p>
          <a:p>
            <a:r>
              <a:rPr lang="en-US" sz="2500" dirty="0">
                <a:latin typeface="Calibri Light"/>
                <a:ea typeface="ＭＳ Ｐゴシック"/>
                <a:cs typeface="Calibri Light"/>
              </a:rPr>
              <a:t>Explore creative methods of teaching goods &amp; services</a:t>
            </a:r>
          </a:p>
          <a:p>
            <a:r>
              <a:rPr lang="en-US" sz="2500" dirty="0">
                <a:latin typeface="Calibri Light"/>
                <a:ea typeface="ＭＳ Ｐゴシック"/>
                <a:cs typeface="Calibri Light"/>
              </a:rPr>
              <a:t>Examine available websites and resources </a:t>
            </a:r>
          </a:p>
          <a:p>
            <a:r>
              <a:rPr lang="en-US" sz="2500" dirty="0">
                <a:latin typeface="Calibri Light"/>
                <a:ea typeface="ＭＳ Ｐゴシック"/>
                <a:cs typeface="Calibri Light"/>
              </a:rPr>
              <a:t>Answer </a:t>
            </a:r>
            <a:r>
              <a:rPr lang="en-US" sz="2500" dirty="0" smtClean="0">
                <a:latin typeface="Calibri Light"/>
                <a:ea typeface="ＭＳ Ｐゴシック"/>
                <a:cs typeface="Calibri Light"/>
              </a:rPr>
              <a:t>attendees’ </a:t>
            </a:r>
            <a:r>
              <a:rPr lang="en-US" sz="2500" dirty="0">
                <a:latin typeface="Calibri Light"/>
                <a:ea typeface="ＭＳ Ｐゴシック"/>
                <a:cs typeface="Calibri Light"/>
              </a:rPr>
              <a:t>questions and comments</a:t>
            </a:r>
          </a:p>
          <a:p>
            <a:endParaRPr lang="en-US" sz="2500" dirty="0">
              <a:latin typeface="Calibri Light"/>
              <a:ea typeface="ＭＳ Ｐゴシック"/>
              <a:cs typeface="Calibri 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Objectives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marL="0" indent="0">
              <a:buNone/>
            </a:pPr>
            <a:r>
              <a:rPr lang="en-US" dirty="0"/>
              <a:t>In this webinar teachers will learn:</a:t>
            </a:r>
          </a:p>
          <a:p>
            <a:pPr lvl="0"/>
            <a:r>
              <a:rPr lang="en-US" sz="2000" dirty="0"/>
              <a:t>To teach students to describe and identify the differences between goods (tangible things such as food, clothing, and cars) and services (physically intangible things such as medical care, haircuts, and education). </a:t>
            </a:r>
          </a:p>
          <a:p>
            <a:pPr lvl="0"/>
            <a:r>
              <a:rPr lang="en-US" sz="2000" dirty="0"/>
              <a:t>To teach students to identify workers that provide goods and services.</a:t>
            </a:r>
          </a:p>
          <a:p>
            <a:pPr lvl="0"/>
            <a:r>
              <a:rPr lang="en-US" sz="2000" dirty="0"/>
              <a:t>To introduce students to the concepts of trade, distribution, and consumption as related to goods and services.</a:t>
            </a:r>
          </a:p>
          <a:p>
            <a:pPr defTabSz="905255">
              <a:defRPr sz="3168"/>
            </a:pPr>
            <a:endParaRPr lang="en-US" sz="2500" dirty="0"/>
          </a:p>
          <a:p>
            <a:pPr marL="0" indent="0" defTabSz="905255">
              <a:buNone/>
              <a:defRPr sz="3168"/>
            </a:pPr>
            <a:endParaRPr lang="en-US" sz="2750" dirty="0"/>
          </a:p>
        </p:txBody>
      </p:sp>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National Standards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3005668" y="2377441"/>
            <a:ext cx="5681132" cy="4175760"/>
          </a:xfrm>
        </p:spPr>
        <p:txBody>
          <a:bodyPr>
            <a:noAutofit/>
          </a:bodyPr>
          <a:lstStyle/>
          <a:p>
            <a:pPr marL="0" indent="0" defTabSz="905255">
              <a:buNone/>
              <a:defRPr sz="3168"/>
            </a:pPr>
            <a:r>
              <a:rPr lang="en-US" sz="2400" dirty="0"/>
              <a:t>Content Standard 1: </a:t>
            </a:r>
            <a:r>
              <a:rPr lang="en-US" sz="3200" b="1" dirty="0" smtClean="0"/>
              <a:t>Scarcity</a:t>
            </a:r>
          </a:p>
          <a:p>
            <a:pPr marL="0" indent="0" defTabSz="905255">
              <a:buNone/>
              <a:defRPr sz="3168"/>
            </a:pPr>
            <a:r>
              <a:rPr lang="en-US" sz="2400" dirty="0" smtClean="0"/>
              <a:t> </a:t>
            </a:r>
            <a:r>
              <a:rPr lang="en-US" sz="2400" dirty="0"/>
              <a:t>Students will understand that: Productive resources are limited. Therefore, people can not have all the goods and services they want; as a result, they must choose some things and give up others. Students will be able to use this knowledge to: Identify what they gain and what they give up when they make choices. </a:t>
            </a:r>
          </a:p>
        </p:txBody>
      </p:sp>
      <p:pic>
        <p:nvPicPr>
          <p:cNvPr id="4" name="Picture 3">
            <a:extLst>
              <a:ext uri="{FF2B5EF4-FFF2-40B4-BE49-F238E27FC236}">
                <a16:creationId xmlns:a16="http://schemas.microsoft.com/office/drawing/2014/main" xmlns="" id="{BE6A5EB3-A334-4816-B9B7-DE81E074F83D}"/>
              </a:ext>
            </a:extLst>
          </p:cNvPr>
          <p:cNvPicPr>
            <a:picLocks noChangeAspect="1"/>
          </p:cNvPicPr>
          <p:nvPr/>
        </p:nvPicPr>
        <p:blipFill>
          <a:blip r:embed="rId3"/>
          <a:stretch>
            <a:fillRect/>
          </a:stretch>
        </p:blipFill>
        <p:spPr>
          <a:xfrm>
            <a:off x="400639" y="2506810"/>
            <a:ext cx="2320224" cy="3331282"/>
          </a:xfrm>
          <a:prstGeom prst="rect">
            <a:avLst/>
          </a:prstGeom>
        </p:spPr>
      </p:pic>
    </p:spTree>
    <p:extLst>
      <p:ext uri="{BB962C8B-B14F-4D97-AF65-F5344CB8AC3E}">
        <p14:creationId xmlns:p14="http://schemas.microsoft.com/office/powerpoint/2010/main" val="4850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State Standards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391297" y="3160035"/>
            <a:ext cx="8229600" cy="4175760"/>
          </a:xfrm>
        </p:spPr>
        <p:txBody>
          <a:bodyPr>
            <a:noAutofit/>
          </a:bodyPr>
          <a:lstStyle/>
          <a:p>
            <a:pPr defTabSz="905255">
              <a:defRPr sz="3168"/>
            </a:pPr>
            <a:r>
              <a:rPr lang="en-US" sz="2000" dirty="0">
                <a:latin typeface="+mn-lt"/>
              </a:rPr>
              <a:t>1.7	The student will explain the difference between goods and services and describe how people are consumers and producers of goods and services.</a:t>
            </a:r>
          </a:p>
          <a:p>
            <a:pPr defTabSz="905255">
              <a:defRPr sz="3168"/>
            </a:pPr>
            <a:r>
              <a:rPr lang="en-US" sz="2000" dirty="0">
                <a:latin typeface="+mn-lt"/>
              </a:rPr>
              <a:t>2.10  The student will explain that scarcity (limited resources) requires people to make choices about producing and consuming goods and services.</a:t>
            </a:r>
          </a:p>
          <a:p>
            <a:pPr defTabSz="905255">
              <a:defRPr sz="3168"/>
            </a:pPr>
            <a:r>
              <a:rPr lang="en-US" sz="2000" dirty="0">
                <a:latin typeface="+mn-lt"/>
              </a:rPr>
              <a:t>3.8	The student will demonstrate an understanding of different cultures and the natural, human, and capital resources they used in the production of goods and services.</a:t>
            </a:r>
          </a:p>
          <a:p>
            <a:pPr defTabSz="905255">
              <a:defRPr sz="3168"/>
            </a:pPr>
            <a:endParaRPr lang="en-US" sz="1800" dirty="0">
              <a:latin typeface="+mn-lt"/>
            </a:endParaRPr>
          </a:p>
          <a:p>
            <a:pPr defTabSz="905255">
              <a:defRPr sz="3168"/>
            </a:pPr>
            <a:endParaRPr lang="en-US" sz="2500" dirty="0">
              <a:latin typeface="Calibri Light"/>
              <a:cs typeface="Calibri Light"/>
            </a:endParaRPr>
          </a:p>
          <a:p>
            <a:pPr marL="0" indent="0" defTabSz="905255">
              <a:buNone/>
              <a:defRPr sz="3168"/>
            </a:pPr>
            <a:endParaRPr lang="en-US" sz="2750" dirty="0"/>
          </a:p>
        </p:txBody>
      </p:sp>
      <p:pic>
        <p:nvPicPr>
          <p:cNvPr id="1026" name="Picture 2" descr="WIDA English Language Development Standards and Virginia Standards ...">
            <a:extLst>
              <a:ext uri="{FF2B5EF4-FFF2-40B4-BE49-F238E27FC236}">
                <a16:creationId xmlns:a16="http://schemas.microsoft.com/office/drawing/2014/main" xmlns="" id="{630165FC-78BA-465B-ACAD-F0BBF1CF5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566" y="1915740"/>
            <a:ext cx="1862266" cy="113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27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1450622" y="1143000"/>
            <a:ext cx="6550220" cy="4378228"/>
          </a:xfrm>
          <a:prstGeom prst="rect">
            <a:avLst/>
          </a:prstGeom>
        </p:spPr>
      </p:pic>
    </p:spTree>
    <p:extLst>
      <p:ext uri="{BB962C8B-B14F-4D97-AF65-F5344CB8AC3E}">
        <p14:creationId xmlns:p14="http://schemas.microsoft.com/office/powerpoint/2010/main" val="1382911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0" y="0"/>
            <a:ext cx="9144000" cy="7391400"/>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a:solidFill>
                  <a:srgbClr val="7A4BFF"/>
                </a:solidFill>
                <a:latin typeface="Rockwell Extra Bold" pitchFamily="18" charset="0"/>
              </a:rPr>
              <a:t>ECONOMICS 101</a:t>
            </a:r>
          </a:p>
          <a:p>
            <a:pPr algn="ctr" eaLnBrk="1" hangingPunct="1"/>
            <a:endParaRPr lang="en-US" sz="1200" b="1" dirty="0">
              <a:solidFill>
                <a:srgbClr val="7A4BFF"/>
              </a:solidFill>
              <a:latin typeface="Tahoma" pitchFamily="34" charset="0"/>
            </a:endParaRPr>
          </a:p>
          <a:p>
            <a:pPr algn="ctr" eaLnBrk="1" hangingPunct="1"/>
            <a:endParaRPr lang="en-US" sz="200" b="1" dirty="0">
              <a:solidFill>
                <a:srgbClr val="7A4BFF"/>
              </a:solidFill>
              <a:latin typeface="Tahoma" pitchFamily="34" charset="0"/>
            </a:endParaRPr>
          </a:p>
          <a:p>
            <a:pPr algn="ctr" eaLnBrk="1" hangingPunct="1"/>
            <a:r>
              <a:rPr lang="en-US" sz="1600" b="1" dirty="0">
                <a:solidFill>
                  <a:srgbClr val="000000"/>
                </a:solidFill>
                <a:latin typeface="Tahoma" pitchFamily="34" charset="0"/>
              </a:rPr>
              <a:t>Economics is the study of _________</a:t>
            </a:r>
          </a:p>
          <a:p>
            <a:pPr algn="ctr" eaLnBrk="1" hangingPunct="1"/>
            <a:r>
              <a:rPr lang="en-US" sz="1600" b="1" dirty="0">
                <a:solidFill>
                  <a:srgbClr val="000000"/>
                </a:solidFill>
                <a:latin typeface="Tahoma" pitchFamily="34" charset="0"/>
              </a:rPr>
              <a:t>(as they pertain to _________, _________, and the _________).</a:t>
            </a:r>
            <a:endParaRPr lang="en-US" sz="1600" dirty="0">
              <a:latin typeface="Calibri" pitchFamily="34" charset="0"/>
            </a:endParaRPr>
          </a:p>
        </p:txBody>
      </p:sp>
      <p:sp>
        <p:nvSpPr>
          <p:cNvPr id="15363" name="Text Box 5"/>
          <p:cNvSpPr txBox="1">
            <a:spLocks noChangeArrowheads="1"/>
          </p:cNvSpPr>
          <p:nvPr/>
        </p:nvSpPr>
        <p:spPr bwMode="auto">
          <a:xfrm>
            <a:off x="1676400" y="1447800"/>
            <a:ext cx="4857750" cy="400050"/>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i="1" dirty="0">
                <a:solidFill>
                  <a:srgbClr val="000000"/>
                </a:solidFill>
                <a:latin typeface="Tahoma" pitchFamily="34" charset="0"/>
              </a:rPr>
              <a:t>Every nation has productive re</a:t>
            </a:r>
            <a:r>
              <a:rPr lang="en-US" sz="1400" dirty="0">
                <a:solidFill>
                  <a:srgbClr val="000000"/>
                </a:solidFill>
                <a:latin typeface="Tahoma" pitchFamily="34" charset="0"/>
              </a:rPr>
              <a:t>sources</a:t>
            </a:r>
            <a:endParaRPr lang="en-US" sz="1400" dirty="0">
              <a:latin typeface="Calibri" pitchFamily="34" charset="0"/>
            </a:endParaRPr>
          </a:p>
        </p:txBody>
      </p:sp>
      <p:sp>
        <p:nvSpPr>
          <p:cNvPr id="15364" name="Text Box 6"/>
          <p:cNvSpPr txBox="1">
            <a:spLocks noChangeArrowheads="1"/>
          </p:cNvSpPr>
          <p:nvPr/>
        </p:nvSpPr>
        <p:spPr bwMode="auto">
          <a:xfrm>
            <a:off x="609600" y="2667000"/>
            <a:ext cx="2209800" cy="9144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1000" dirty="0">
              <a:solidFill>
                <a:srgbClr val="000000"/>
              </a:solidFill>
              <a:latin typeface="Tahoma" pitchFamily="34" charset="0"/>
            </a:endParaRPr>
          </a:p>
          <a:p>
            <a:pPr algn="ctr" eaLnBrk="1" hangingPunct="1"/>
            <a:r>
              <a:rPr lang="en-US" sz="1600" dirty="0">
                <a:solidFill>
                  <a:srgbClr val="000000"/>
                </a:solidFill>
                <a:latin typeface="Tahoma" pitchFamily="34" charset="0"/>
              </a:rPr>
              <a:t>__________________</a:t>
            </a:r>
          </a:p>
          <a:p>
            <a:pPr algn="ctr" eaLnBrk="1" hangingPunct="1"/>
            <a:r>
              <a:rPr lang="en-US" sz="1400" dirty="0">
                <a:solidFill>
                  <a:srgbClr val="000000"/>
                </a:solidFill>
                <a:latin typeface="Tahoma" pitchFamily="34" charset="0"/>
              </a:rPr>
              <a:t>Resources from the earth, unaltered by man</a:t>
            </a:r>
            <a:endParaRPr lang="en-US" sz="1400" dirty="0">
              <a:latin typeface="Calibri" pitchFamily="34" charset="0"/>
            </a:endParaRPr>
          </a:p>
        </p:txBody>
      </p:sp>
      <p:sp>
        <p:nvSpPr>
          <p:cNvPr id="15365" name="Text Box 7"/>
          <p:cNvSpPr txBox="1">
            <a:spLocks noChangeArrowheads="1"/>
          </p:cNvSpPr>
          <p:nvPr/>
        </p:nvSpPr>
        <p:spPr bwMode="auto">
          <a:xfrm>
            <a:off x="3200400" y="2667000"/>
            <a:ext cx="2133600" cy="9144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1000" dirty="0">
              <a:solidFill>
                <a:srgbClr val="000000"/>
              </a:solidFill>
              <a:latin typeface="Tahoma" pitchFamily="34" charset="0"/>
            </a:endParaRPr>
          </a:p>
          <a:p>
            <a:pPr algn="ctr" eaLnBrk="1" hangingPunct="1"/>
            <a:r>
              <a:rPr lang="en-US" sz="1600" dirty="0">
                <a:solidFill>
                  <a:srgbClr val="000000"/>
                </a:solidFill>
                <a:latin typeface="Tahoma" pitchFamily="34" charset="0"/>
              </a:rPr>
              <a:t>__________________</a:t>
            </a:r>
          </a:p>
          <a:p>
            <a:pPr algn="ctr" eaLnBrk="1" hangingPunct="1"/>
            <a:r>
              <a:rPr lang="en-US" sz="1400" dirty="0">
                <a:solidFill>
                  <a:srgbClr val="000000"/>
                </a:solidFill>
                <a:latin typeface="Tahoma" pitchFamily="34" charset="0"/>
              </a:rPr>
              <a:t>People’s effort, skills, and knowledge</a:t>
            </a:r>
            <a:endParaRPr lang="en-US" sz="1400" dirty="0">
              <a:latin typeface="Calibri" pitchFamily="34" charset="0"/>
            </a:endParaRPr>
          </a:p>
        </p:txBody>
      </p:sp>
      <p:sp>
        <p:nvSpPr>
          <p:cNvPr id="15366" name="Text Box 8"/>
          <p:cNvSpPr txBox="1">
            <a:spLocks noChangeArrowheads="1"/>
          </p:cNvSpPr>
          <p:nvPr/>
        </p:nvSpPr>
        <p:spPr bwMode="auto">
          <a:xfrm>
            <a:off x="5638800" y="2667000"/>
            <a:ext cx="2133600" cy="9144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1000" dirty="0">
              <a:solidFill>
                <a:srgbClr val="000000"/>
              </a:solidFill>
              <a:latin typeface="Tahoma" pitchFamily="34" charset="0"/>
            </a:endParaRPr>
          </a:p>
          <a:p>
            <a:pPr algn="ctr" eaLnBrk="1" hangingPunct="1"/>
            <a:r>
              <a:rPr lang="en-US" sz="1600" dirty="0">
                <a:solidFill>
                  <a:srgbClr val="000000"/>
                </a:solidFill>
                <a:latin typeface="Tahoma" pitchFamily="34" charset="0"/>
              </a:rPr>
              <a:t>__________________</a:t>
            </a:r>
          </a:p>
          <a:p>
            <a:pPr algn="ctr" eaLnBrk="1" hangingPunct="1"/>
            <a:r>
              <a:rPr lang="en-US" sz="1400" dirty="0">
                <a:solidFill>
                  <a:srgbClr val="000000"/>
                </a:solidFill>
                <a:latin typeface="Tahoma" pitchFamily="34" charset="0"/>
              </a:rPr>
              <a:t>Man-made resources </a:t>
            </a:r>
          </a:p>
          <a:p>
            <a:pPr algn="ctr" eaLnBrk="1" hangingPunct="1"/>
            <a:r>
              <a:rPr lang="en-US" sz="1400" dirty="0">
                <a:solidFill>
                  <a:srgbClr val="000000"/>
                </a:solidFill>
                <a:latin typeface="Tahoma" pitchFamily="34" charset="0"/>
              </a:rPr>
              <a:t>used over and over</a:t>
            </a:r>
            <a:endParaRPr lang="en-US" sz="1400" dirty="0">
              <a:latin typeface="Calibri" pitchFamily="34" charset="0"/>
            </a:endParaRPr>
          </a:p>
        </p:txBody>
      </p:sp>
      <p:sp>
        <p:nvSpPr>
          <p:cNvPr id="15367" name="Text Box 9"/>
          <p:cNvSpPr txBox="1">
            <a:spLocks noChangeArrowheads="1"/>
          </p:cNvSpPr>
          <p:nvPr/>
        </p:nvSpPr>
        <p:spPr bwMode="auto">
          <a:xfrm>
            <a:off x="2362200" y="3886200"/>
            <a:ext cx="3886200" cy="228600"/>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i="1" dirty="0">
                <a:solidFill>
                  <a:srgbClr val="000000"/>
                </a:solidFill>
                <a:latin typeface="Tahoma" pitchFamily="34" charset="0"/>
              </a:rPr>
              <a:t>which are used to produce</a:t>
            </a:r>
            <a:endParaRPr lang="en-US" sz="1400" dirty="0">
              <a:latin typeface="Calibri" pitchFamily="34" charset="0"/>
            </a:endParaRPr>
          </a:p>
        </p:txBody>
      </p:sp>
      <p:sp>
        <p:nvSpPr>
          <p:cNvPr id="15368" name="Text Box 10"/>
          <p:cNvSpPr txBox="1">
            <a:spLocks noChangeArrowheads="1"/>
          </p:cNvSpPr>
          <p:nvPr/>
        </p:nvSpPr>
        <p:spPr bwMode="auto">
          <a:xfrm>
            <a:off x="2057400" y="4343400"/>
            <a:ext cx="1771650" cy="4572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dirty="0">
              <a:latin typeface="Calibri" pitchFamily="34" charset="0"/>
            </a:endParaRPr>
          </a:p>
        </p:txBody>
      </p:sp>
      <p:sp>
        <p:nvSpPr>
          <p:cNvPr id="15369" name="Text Box 12"/>
          <p:cNvSpPr txBox="1">
            <a:spLocks noChangeArrowheads="1"/>
          </p:cNvSpPr>
          <p:nvPr/>
        </p:nvSpPr>
        <p:spPr bwMode="auto">
          <a:xfrm>
            <a:off x="4038600" y="4495800"/>
            <a:ext cx="400050" cy="228600"/>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i="1" dirty="0">
                <a:solidFill>
                  <a:srgbClr val="000000"/>
                </a:solidFill>
                <a:latin typeface="Tahoma" pitchFamily="34" charset="0"/>
              </a:rPr>
              <a:t>and</a:t>
            </a:r>
            <a:endParaRPr lang="en-US" sz="1400" dirty="0">
              <a:latin typeface="Calibri" pitchFamily="34" charset="0"/>
            </a:endParaRPr>
          </a:p>
        </p:txBody>
      </p:sp>
      <p:sp>
        <p:nvSpPr>
          <p:cNvPr id="15370" name="Line 14"/>
          <p:cNvSpPr>
            <a:spLocks noChangeShapeType="1"/>
          </p:cNvSpPr>
          <p:nvPr/>
        </p:nvSpPr>
        <p:spPr bwMode="auto">
          <a:xfrm flipH="1">
            <a:off x="2438400" y="1905000"/>
            <a:ext cx="628650" cy="53340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lIns="36576" tIns="36576" rIns="36576" bIns="36576"/>
          <a:lstStyle/>
          <a:p>
            <a:endParaRPr lang="en-US" dirty="0"/>
          </a:p>
        </p:txBody>
      </p:sp>
      <p:sp>
        <p:nvSpPr>
          <p:cNvPr id="15371" name="Line 15"/>
          <p:cNvSpPr>
            <a:spLocks noChangeShapeType="1"/>
          </p:cNvSpPr>
          <p:nvPr/>
        </p:nvSpPr>
        <p:spPr bwMode="auto">
          <a:xfrm>
            <a:off x="4267200" y="1981200"/>
            <a:ext cx="0" cy="45720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lIns="36576" tIns="36576" rIns="36576" bIns="36576"/>
          <a:lstStyle/>
          <a:p>
            <a:endParaRPr lang="en-US" dirty="0"/>
          </a:p>
        </p:txBody>
      </p:sp>
      <p:sp>
        <p:nvSpPr>
          <p:cNvPr id="15372" name="Line 16"/>
          <p:cNvSpPr>
            <a:spLocks noChangeShapeType="1"/>
          </p:cNvSpPr>
          <p:nvPr/>
        </p:nvSpPr>
        <p:spPr bwMode="auto">
          <a:xfrm>
            <a:off x="5410200" y="1905000"/>
            <a:ext cx="457200" cy="53340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lIns="36576" tIns="36576" rIns="36576" bIns="36576"/>
          <a:lstStyle/>
          <a:p>
            <a:endParaRPr lang="en-US" dirty="0"/>
          </a:p>
        </p:txBody>
      </p:sp>
      <p:sp>
        <p:nvSpPr>
          <p:cNvPr id="15373" name="Text Box 17"/>
          <p:cNvSpPr txBox="1">
            <a:spLocks noChangeArrowheads="1"/>
          </p:cNvSpPr>
          <p:nvPr/>
        </p:nvSpPr>
        <p:spPr bwMode="auto">
          <a:xfrm rot="5400000">
            <a:off x="7369969" y="2764631"/>
            <a:ext cx="1828800" cy="719138"/>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1000" dirty="0">
              <a:solidFill>
                <a:srgbClr val="000000"/>
              </a:solidFill>
              <a:latin typeface="Tahoma" pitchFamily="34" charset="0"/>
            </a:endParaRPr>
          </a:p>
          <a:p>
            <a:pPr algn="ctr" eaLnBrk="1" hangingPunct="1"/>
            <a:r>
              <a:rPr lang="en-US" sz="1000" dirty="0">
                <a:solidFill>
                  <a:srgbClr val="000000"/>
                </a:solidFill>
                <a:latin typeface="Tahoma" pitchFamily="34" charset="0"/>
              </a:rPr>
              <a:t>__________________</a:t>
            </a:r>
          </a:p>
          <a:p>
            <a:pPr algn="ctr" eaLnBrk="1" hangingPunct="1"/>
            <a:r>
              <a:rPr lang="en-US" sz="1000" dirty="0">
                <a:solidFill>
                  <a:srgbClr val="000000"/>
                </a:solidFill>
                <a:latin typeface="Tahoma" pitchFamily="34" charset="0"/>
              </a:rPr>
              <a:t>Goods used in production to become part of a product</a:t>
            </a:r>
            <a:endParaRPr lang="en-US" dirty="0">
              <a:latin typeface="Calibri" pitchFamily="34" charset="0"/>
            </a:endParaRPr>
          </a:p>
        </p:txBody>
      </p:sp>
      <p:sp>
        <p:nvSpPr>
          <p:cNvPr id="15374" name="Text Box 19"/>
          <p:cNvSpPr txBox="1">
            <a:spLocks noChangeArrowheads="1"/>
          </p:cNvSpPr>
          <p:nvPr/>
        </p:nvSpPr>
        <p:spPr bwMode="auto">
          <a:xfrm>
            <a:off x="4648200" y="4343400"/>
            <a:ext cx="1771650" cy="4572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dirty="0">
              <a:latin typeface="Calibri" pitchFamily="34" charset="0"/>
            </a:endParaRPr>
          </a:p>
        </p:txBody>
      </p:sp>
      <p:sp>
        <p:nvSpPr>
          <p:cNvPr id="15375" name="Text Box 20"/>
          <p:cNvSpPr txBox="1">
            <a:spLocks noChangeArrowheads="1"/>
          </p:cNvSpPr>
          <p:nvPr/>
        </p:nvSpPr>
        <p:spPr bwMode="auto">
          <a:xfrm>
            <a:off x="0" y="5257800"/>
            <a:ext cx="22098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dirty="0">
              <a:latin typeface="Calibri" pitchFamily="34" charset="0"/>
            </a:endParaRPr>
          </a:p>
          <a:p>
            <a:pPr eaLnBrk="1" hangingPunct="1">
              <a:spcBef>
                <a:spcPct val="50000"/>
              </a:spcBef>
            </a:pPr>
            <a:endParaRPr lang="en-US" dirty="0">
              <a:latin typeface="Calibri" pitchFamily="34" charset="0"/>
            </a:endParaRPr>
          </a:p>
          <a:p>
            <a:pPr eaLnBrk="1" hangingPunct="1">
              <a:spcBef>
                <a:spcPct val="50000"/>
              </a:spcBef>
            </a:pPr>
            <a:endParaRPr lang="en-US" dirty="0">
              <a:latin typeface="Calibri" pitchFamily="34" charset="0"/>
            </a:endParaRPr>
          </a:p>
          <a:p>
            <a:pPr eaLnBrk="1" hangingPunct="1">
              <a:spcBef>
                <a:spcPct val="50000"/>
              </a:spcBef>
            </a:pPr>
            <a:endParaRPr lang="en-US" dirty="0">
              <a:solidFill>
                <a:schemeClr val="bg1"/>
              </a:solidFill>
              <a:latin typeface="Calibri" pitchFamily="34" charset="0"/>
            </a:endParaRPr>
          </a:p>
        </p:txBody>
      </p:sp>
      <p:sp>
        <p:nvSpPr>
          <p:cNvPr id="15376" name="Text Box 21"/>
          <p:cNvSpPr txBox="1">
            <a:spLocks noChangeArrowheads="1"/>
          </p:cNvSpPr>
          <p:nvPr/>
        </p:nvSpPr>
        <p:spPr bwMode="auto">
          <a:xfrm>
            <a:off x="0" y="5257800"/>
            <a:ext cx="9144000" cy="212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dirty="0">
              <a:latin typeface="Calibri" pitchFamily="34" charset="0"/>
            </a:endParaRPr>
          </a:p>
          <a:p>
            <a:pPr eaLnBrk="1" hangingPunct="1">
              <a:spcBef>
                <a:spcPct val="50000"/>
              </a:spcBef>
            </a:pPr>
            <a:endParaRPr lang="en-US" dirty="0">
              <a:latin typeface="Calibri" pitchFamily="34" charset="0"/>
            </a:endParaRPr>
          </a:p>
          <a:p>
            <a:pPr eaLnBrk="1" hangingPunct="1">
              <a:spcBef>
                <a:spcPct val="50000"/>
              </a:spcBef>
            </a:pPr>
            <a:endParaRPr lang="en-US" dirty="0">
              <a:latin typeface="Calibri" pitchFamily="34" charset="0"/>
            </a:endParaRPr>
          </a:p>
          <a:p>
            <a:pPr eaLnBrk="1" hangingPunct="1">
              <a:spcBef>
                <a:spcPct val="50000"/>
              </a:spcBef>
            </a:pPr>
            <a:endParaRPr lang="en-US" dirty="0">
              <a:latin typeface="Calibri" pitchFamily="34" charset="0"/>
            </a:endParaRPr>
          </a:p>
        </p:txBody>
      </p:sp>
      <p:sp>
        <p:nvSpPr>
          <p:cNvPr id="15377" name="Text Box 13"/>
          <p:cNvSpPr txBox="1">
            <a:spLocks noChangeArrowheads="1"/>
          </p:cNvSpPr>
          <p:nvPr/>
        </p:nvSpPr>
        <p:spPr bwMode="auto">
          <a:xfrm>
            <a:off x="1066800" y="5257800"/>
            <a:ext cx="6324600" cy="4572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1000" dirty="0">
              <a:solidFill>
                <a:srgbClr val="000000"/>
              </a:solidFill>
              <a:latin typeface="Tahoma" pitchFamily="34" charset="0"/>
            </a:endParaRPr>
          </a:p>
          <a:p>
            <a:pPr algn="ctr" eaLnBrk="1" hangingPunct="1"/>
            <a:r>
              <a:rPr lang="en-US" sz="1400" dirty="0">
                <a:solidFill>
                  <a:srgbClr val="000000"/>
                </a:solidFill>
                <a:latin typeface="Tahoma" pitchFamily="34" charset="0"/>
              </a:rPr>
              <a:t>to be __________________ or __________________ with money (savings).</a:t>
            </a:r>
            <a:endParaRPr lang="en-US" sz="1400" dirty="0">
              <a:latin typeface="Calibri" pitchFamily="34" charset="0"/>
            </a:endParaRPr>
          </a:p>
        </p:txBody>
      </p:sp>
      <p:sp>
        <p:nvSpPr>
          <p:cNvPr id="71702" name="Text Box 22"/>
          <p:cNvSpPr txBox="1">
            <a:spLocks noChangeArrowheads="1"/>
          </p:cNvSpPr>
          <p:nvPr/>
        </p:nvSpPr>
        <p:spPr bwMode="auto">
          <a:xfrm>
            <a:off x="5334000" y="6858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solidFill>
                  <a:srgbClr val="FF3300"/>
                </a:solidFill>
                <a:latin typeface="Calibri" pitchFamily="34" charset="0"/>
              </a:rPr>
              <a:t>choices</a:t>
            </a:r>
          </a:p>
        </p:txBody>
      </p:sp>
      <p:sp>
        <p:nvSpPr>
          <p:cNvPr id="71703" name="Text Box 23"/>
          <p:cNvSpPr txBox="1">
            <a:spLocks noChangeArrowheads="1"/>
          </p:cNvSpPr>
          <p:nvPr/>
        </p:nvSpPr>
        <p:spPr bwMode="auto">
          <a:xfrm>
            <a:off x="6400800" y="9144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solidFill>
                  <a:srgbClr val="FF3300"/>
                </a:solidFill>
                <a:latin typeface="Calibri" pitchFamily="34" charset="0"/>
              </a:rPr>
              <a:t>government</a:t>
            </a:r>
          </a:p>
        </p:txBody>
      </p:sp>
      <p:sp>
        <p:nvSpPr>
          <p:cNvPr id="71704" name="Text Box 24"/>
          <p:cNvSpPr txBox="1">
            <a:spLocks noChangeArrowheads="1"/>
          </p:cNvSpPr>
          <p:nvPr/>
        </p:nvSpPr>
        <p:spPr bwMode="auto">
          <a:xfrm>
            <a:off x="4495800" y="9144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solidFill>
                  <a:srgbClr val="FF3300"/>
                </a:solidFill>
                <a:latin typeface="Calibri" pitchFamily="34" charset="0"/>
              </a:rPr>
              <a:t>producers</a:t>
            </a:r>
          </a:p>
        </p:txBody>
      </p:sp>
      <p:sp>
        <p:nvSpPr>
          <p:cNvPr id="71705" name="Text Box 25"/>
          <p:cNvSpPr txBox="1">
            <a:spLocks noChangeArrowheads="1"/>
          </p:cNvSpPr>
          <p:nvPr/>
        </p:nvSpPr>
        <p:spPr bwMode="auto">
          <a:xfrm>
            <a:off x="3048000" y="9144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solidFill>
                  <a:srgbClr val="FF3300"/>
                </a:solidFill>
                <a:latin typeface="Calibri" pitchFamily="34" charset="0"/>
              </a:rPr>
              <a:t>consumers</a:t>
            </a:r>
          </a:p>
        </p:txBody>
      </p:sp>
      <p:sp>
        <p:nvSpPr>
          <p:cNvPr id="71706" name="Text Box 26"/>
          <p:cNvSpPr txBox="1">
            <a:spLocks noChangeArrowheads="1"/>
          </p:cNvSpPr>
          <p:nvPr/>
        </p:nvSpPr>
        <p:spPr bwMode="auto">
          <a:xfrm>
            <a:off x="6096000" y="27432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solidFill>
                  <a:srgbClr val="FF3300"/>
                </a:solidFill>
                <a:latin typeface="Calibri" pitchFamily="34" charset="0"/>
              </a:rPr>
              <a:t>capital</a:t>
            </a:r>
          </a:p>
        </p:txBody>
      </p:sp>
      <p:sp>
        <p:nvSpPr>
          <p:cNvPr id="71707" name="Text Box 27"/>
          <p:cNvSpPr txBox="1">
            <a:spLocks noChangeArrowheads="1"/>
          </p:cNvSpPr>
          <p:nvPr/>
        </p:nvSpPr>
        <p:spPr bwMode="auto">
          <a:xfrm>
            <a:off x="3733800" y="27432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solidFill>
                  <a:srgbClr val="FF3300"/>
                </a:solidFill>
                <a:latin typeface="Calibri" pitchFamily="34" charset="0"/>
              </a:rPr>
              <a:t>human</a:t>
            </a:r>
          </a:p>
        </p:txBody>
      </p:sp>
      <p:sp>
        <p:nvSpPr>
          <p:cNvPr id="71708" name="Text Box 28"/>
          <p:cNvSpPr txBox="1">
            <a:spLocks noChangeArrowheads="1"/>
          </p:cNvSpPr>
          <p:nvPr/>
        </p:nvSpPr>
        <p:spPr bwMode="auto">
          <a:xfrm>
            <a:off x="1143000" y="27432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solidFill>
                  <a:srgbClr val="FF3300"/>
                </a:solidFill>
                <a:latin typeface="Calibri" pitchFamily="34" charset="0"/>
              </a:rPr>
              <a:t>natural</a:t>
            </a:r>
          </a:p>
        </p:txBody>
      </p:sp>
      <p:sp>
        <p:nvSpPr>
          <p:cNvPr id="71709" name="Text Box 29"/>
          <p:cNvSpPr txBox="1">
            <a:spLocks noChangeArrowheads="1"/>
          </p:cNvSpPr>
          <p:nvPr/>
        </p:nvSpPr>
        <p:spPr bwMode="auto">
          <a:xfrm>
            <a:off x="1981200" y="53340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solidFill>
                  <a:srgbClr val="FF3300"/>
                </a:solidFill>
                <a:latin typeface="Calibri" pitchFamily="34" charset="0"/>
              </a:rPr>
              <a:t>bartered</a:t>
            </a:r>
          </a:p>
        </p:txBody>
      </p:sp>
      <p:sp>
        <p:nvSpPr>
          <p:cNvPr id="71710" name="Text Box 30"/>
          <p:cNvSpPr txBox="1">
            <a:spLocks noChangeArrowheads="1"/>
          </p:cNvSpPr>
          <p:nvPr/>
        </p:nvSpPr>
        <p:spPr bwMode="auto">
          <a:xfrm>
            <a:off x="4953000" y="44196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solidFill>
                  <a:srgbClr val="FF3300"/>
                </a:solidFill>
                <a:latin typeface="Calibri" pitchFamily="34" charset="0"/>
              </a:rPr>
              <a:t>services</a:t>
            </a:r>
          </a:p>
        </p:txBody>
      </p:sp>
      <p:sp>
        <p:nvSpPr>
          <p:cNvPr id="71711" name="Text Box 31"/>
          <p:cNvSpPr txBox="1">
            <a:spLocks noChangeArrowheads="1"/>
          </p:cNvSpPr>
          <p:nvPr/>
        </p:nvSpPr>
        <p:spPr bwMode="auto">
          <a:xfrm>
            <a:off x="2362200" y="44196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solidFill>
                  <a:srgbClr val="FF3300"/>
                </a:solidFill>
                <a:latin typeface="Calibri" pitchFamily="34" charset="0"/>
              </a:rPr>
              <a:t>goods</a:t>
            </a:r>
          </a:p>
        </p:txBody>
      </p:sp>
      <p:sp>
        <p:nvSpPr>
          <p:cNvPr id="71712" name="Text Box 32"/>
          <p:cNvSpPr txBox="1">
            <a:spLocks noChangeArrowheads="1"/>
          </p:cNvSpPr>
          <p:nvPr/>
        </p:nvSpPr>
        <p:spPr bwMode="auto">
          <a:xfrm rot="5400000">
            <a:off x="7712075" y="2955925"/>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solidFill>
                  <a:srgbClr val="FF3300"/>
                </a:solidFill>
                <a:latin typeface="Calibri" pitchFamily="34" charset="0"/>
              </a:rPr>
              <a:t>intermediate</a:t>
            </a:r>
          </a:p>
        </p:txBody>
      </p:sp>
      <p:sp>
        <p:nvSpPr>
          <p:cNvPr id="71713" name="Text Box 33"/>
          <p:cNvSpPr txBox="1">
            <a:spLocks noChangeArrowheads="1"/>
          </p:cNvSpPr>
          <p:nvPr/>
        </p:nvSpPr>
        <p:spPr bwMode="auto">
          <a:xfrm>
            <a:off x="3962400" y="53340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a:solidFill>
                  <a:srgbClr val="FF3300"/>
                </a:solidFill>
                <a:latin typeface="Calibri" pitchFamily="34" charset="0"/>
              </a:rPr>
              <a:t>purchased</a:t>
            </a:r>
          </a:p>
        </p:txBody>
      </p:sp>
    </p:spTree>
    <p:extLst>
      <p:ext uri="{BB962C8B-B14F-4D97-AF65-F5344CB8AC3E}">
        <p14:creationId xmlns:p14="http://schemas.microsoft.com/office/powerpoint/2010/main" val="3007677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2"/>
                                        </p:tgtEl>
                                        <p:attrNameLst>
                                          <p:attrName>style.visibility</p:attrName>
                                        </p:attrNameLst>
                                      </p:cBhvr>
                                      <p:to>
                                        <p:strVal val="visible"/>
                                      </p:to>
                                    </p:set>
                                    <p:anim calcmode="lin" valueType="num">
                                      <p:cBhvr additive="base">
                                        <p:cTn id="7" dur="500" fill="hold"/>
                                        <p:tgtEl>
                                          <p:spTgt spid="71702"/>
                                        </p:tgtEl>
                                        <p:attrNameLst>
                                          <p:attrName>ppt_x</p:attrName>
                                        </p:attrNameLst>
                                      </p:cBhvr>
                                      <p:tavLst>
                                        <p:tav tm="0">
                                          <p:val>
                                            <p:strVal val="#ppt_x"/>
                                          </p:val>
                                        </p:tav>
                                        <p:tav tm="100000">
                                          <p:val>
                                            <p:strVal val="#ppt_x"/>
                                          </p:val>
                                        </p:tav>
                                      </p:tavLst>
                                    </p:anim>
                                    <p:anim calcmode="lin" valueType="num">
                                      <p:cBhvr additive="base">
                                        <p:cTn id="8" dur="500" fill="hold"/>
                                        <p:tgtEl>
                                          <p:spTgt spid="717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05"/>
                                        </p:tgtEl>
                                        <p:attrNameLst>
                                          <p:attrName>style.visibility</p:attrName>
                                        </p:attrNameLst>
                                      </p:cBhvr>
                                      <p:to>
                                        <p:strVal val="visible"/>
                                      </p:to>
                                    </p:set>
                                    <p:anim calcmode="lin" valueType="num">
                                      <p:cBhvr additive="base">
                                        <p:cTn id="13" dur="500" fill="hold"/>
                                        <p:tgtEl>
                                          <p:spTgt spid="71705"/>
                                        </p:tgtEl>
                                        <p:attrNameLst>
                                          <p:attrName>ppt_x</p:attrName>
                                        </p:attrNameLst>
                                      </p:cBhvr>
                                      <p:tavLst>
                                        <p:tav tm="0">
                                          <p:val>
                                            <p:strVal val="#ppt_x"/>
                                          </p:val>
                                        </p:tav>
                                        <p:tav tm="100000">
                                          <p:val>
                                            <p:strVal val="#ppt_x"/>
                                          </p:val>
                                        </p:tav>
                                      </p:tavLst>
                                    </p:anim>
                                    <p:anim calcmode="lin" valueType="num">
                                      <p:cBhvr additive="base">
                                        <p:cTn id="14" dur="500" fill="hold"/>
                                        <p:tgtEl>
                                          <p:spTgt spid="7170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04"/>
                                        </p:tgtEl>
                                        <p:attrNameLst>
                                          <p:attrName>style.visibility</p:attrName>
                                        </p:attrNameLst>
                                      </p:cBhvr>
                                      <p:to>
                                        <p:strVal val="visible"/>
                                      </p:to>
                                    </p:set>
                                    <p:anim calcmode="lin" valueType="num">
                                      <p:cBhvr additive="base">
                                        <p:cTn id="19" dur="500" fill="hold"/>
                                        <p:tgtEl>
                                          <p:spTgt spid="71704"/>
                                        </p:tgtEl>
                                        <p:attrNameLst>
                                          <p:attrName>ppt_x</p:attrName>
                                        </p:attrNameLst>
                                      </p:cBhvr>
                                      <p:tavLst>
                                        <p:tav tm="0">
                                          <p:val>
                                            <p:strVal val="#ppt_x"/>
                                          </p:val>
                                        </p:tav>
                                        <p:tav tm="100000">
                                          <p:val>
                                            <p:strVal val="#ppt_x"/>
                                          </p:val>
                                        </p:tav>
                                      </p:tavLst>
                                    </p:anim>
                                    <p:anim calcmode="lin" valueType="num">
                                      <p:cBhvr additive="base">
                                        <p:cTn id="20" dur="500" fill="hold"/>
                                        <p:tgtEl>
                                          <p:spTgt spid="7170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03"/>
                                        </p:tgtEl>
                                        <p:attrNameLst>
                                          <p:attrName>style.visibility</p:attrName>
                                        </p:attrNameLst>
                                      </p:cBhvr>
                                      <p:to>
                                        <p:strVal val="visible"/>
                                      </p:to>
                                    </p:set>
                                    <p:anim calcmode="lin" valueType="num">
                                      <p:cBhvr additive="base">
                                        <p:cTn id="25" dur="500" fill="hold"/>
                                        <p:tgtEl>
                                          <p:spTgt spid="71703"/>
                                        </p:tgtEl>
                                        <p:attrNameLst>
                                          <p:attrName>ppt_x</p:attrName>
                                        </p:attrNameLst>
                                      </p:cBhvr>
                                      <p:tavLst>
                                        <p:tav tm="0">
                                          <p:val>
                                            <p:strVal val="#ppt_x"/>
                                          </p:val>
                                        </p:tav>
                                        <p:tav tm="100000">
                                          <p:val>
                                            <p:strVal val="#ppt_x"/>
                                          </p:val>
                                        </p:tav>
                                      </p:tavLst>
                                    </p:anim>
                                    <p:anim calcmode="lin" valueType="num">
                                      <p:cBhvr additive="base">
                                        <p:cTn id="26" dur="500" fill="hold"/>
                                        <p:tgtEl>
                                          <p:spTgt spid="7170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08"/>
                                        </p:tgtEl>
                                        <p:attrNameLst>
                                          <p:attrName>style.visibility</p:attrName>
                                        </p:attrNameLst>
                                      </p:cBhvr>
                                      <p:to>
                                        <p:strVal val="visible"/>
                                      </p:to>
                                    </p:set>
                                    <p:anim calcmode="lin" valueType="num">
                                      <p:cBhvr additive="base">
                                        <p:cTn id="31" dur="500" fill="hold"/>
                                        <p:tgtEl>
                                          <p:spTgt spid="71708"/>
                                        </p:tgtEl>
                                        <p:attrNameLst>
                                          <p:attrName>ppt_x</p:attrName>
                                        </p:attrNameLst>
                                      </p:cBhvr>
                                      <p:tavLst>
                                        <p:tav tm="0">
                                          <p:val>
                                            <p:strVal val="#ppt_x"/>
                                          </p:val>
                                        </p:tav>
                                        <p:tav tm="100000">
                                          <p:val>
                                            <p:strVal val="#ppt_x"/>
                                          </p:val>
                                        </p:tav>
                                      </p:tavLst>
                                    </p:anim>
                                    <p:anim calcmode="lin" valueType="num">
                                      <p:cBhvr additive="base">
                                        <p:cTn id="32" dur="500" fill="hold"/>
                                        <p:tgtEl>
                                          <p:spTgt spid="7170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07"/>
                                        </p:tgtEl>
                                        <p:attrNameLst>
                                          <p:attrName>style.visibility</p:attrName>
                                        </p:attrNameLst>
                                      </p:cBhvr>
                                      <p:to>
                                        <p:strVal val="visible"/>
                                      </p:to>
                                    </p:set>
                                    <p:anim calcmode="lin" valueType="num">
                                      <p:cBhvr additive="base">
                                        <p:cTn id="37" dur="500" fill="hold"/>
                                        <p:tgtEl>
                                          <p:spTgt spid="71707"/>
                                        </p:tgtEl>
                                        <p:attrNameLst>
                                          <p:attrName>ppt_x</p:attrName>
                                        </p:attrNameLst>
                                      </p:cBhvr>
                                      <p:tavLst>
                                        <p:tav tm="0">
                                          <p:val>
                                            <p:strVal val="#ppt_x"/>
                                          </p:val>
                                        </p:tav>
                                        <p:tav tm="100000">
                                          <p:val>
                                            <p:strVal val="#ppt_x"/>
                                          </p:val>
                                        </p:tav>
                                      </p:tavLst>
                                    </p:anim>
                                    <p:anim calcmode="lin" valueType="num">
                                      <p:cBhvr additive="base">
                                        <p:cTn id="38" dur="500" fill="hold"/>
                                        <p:tgtEl>
                                          <p:spTgt spid="7170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06"/>
                                        </p:tgtEl>
                                        <p:attrNameLst>
                                          <p:attrName>style.visibility</p:attrName>
                                        </p:attrNameLst>
                                      </p:cBhvr>
                                      <p:to>
                                        <p:strVal val="visible"/>
                                      </p:to>
                                    </p:set>
                                    <p:anim calcmode="lin" valueType="num">
                                      <p:cBhvr additive="base">
                                        <p:cTn id="43" dur="500" fill="hold"/>
                                        <p:tgtEl>
                                          <p:spTgt spid="71706"/>
                                        </p:tgtEl>
                                        <p:attrNameLst>
                                          <p:attrName>ppt_x</p:attrName>
                                        </p:attrNameLst>
                                      </p:cBhvr>
                                      <p:tavLst>
                                        <p:tav tm="0">
                                          <p:val>
                                            <p:strVal val="#ppt_x"/>
                                          </p:val>
                                        </p:tav>
                                        <p:tav tm="100000">
                                          <p:val>
                                            <p:strVal val="#ppt_x"/>
                                          </p:val>
                                        </p:tav>
                                      </p:tavLst>
                                    </p:anim>
                                    <p:anim calcmode="lin" valueType="num">
                                      <p:cBhvr additive="base">
                                        <p:cTn id="44" dur="500" fill="hold"/>
                                        <p:tgtEl>
                                          <p:spTgt spid="7170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12"/>
                                        </p:tgtEl>
                                        <p:attrNameLst>
                                          <p:attrName>style.visibility</p:attrName>
                                        </p:attrNameLst>
                                      </p:cBhvr>
                                      <p:to>
                                        <p:strVal val="visible"/>
                                      </p:to>
                                    </p:set>
                                    <p:anim calcmode="lin" valueType="num">
                                      <p:cBhvr additive="base">
                                        <p:cTn id="49" dur="500" fill="hold"/>
                                        <p:tgtEl>
                                          <p:spTgt spid="71712"/>
                                        </p:tgtEl>
                                        <p:attrNameLst>
                                          <p:attrName>ppt_x</p:attrName>
                                        </p:attrNameLst>
                                      </p:cBhvr>
                                      <p:tavLst>
                                        <p:tav tm="0">
                                          <p:val>
                                            <p:strVal val="#ppt_x"/>
                                          </p:val>
                                        </p:tav>
                                        <p:tav tm="100000">
                                          <p:val>
                                            <p:strVal val="#ppt_x"/>
                                          </p:val>
                                        </p:tav>
                                      </p:tavLst>
                                    </p:anim>
                                    <p:anim calcmode="lin" valueType="num">
                                      <p:cBhvr additive="base">
                                        <p:cTn id="50" dur="500" fill="hold"/>
                                        <p:tgtEl>
                                          <p:spTgt spid="7171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1711"/>
                                        </p:tgtEl>
                                        <p:attrNameLst>
                                          <p:attrName>style.visibility</p:attrName>
                                        </p:attrNameLst>
                                      </p:cBhvr>
                                      <p:to>
                                        <p:strVal val="visible"/>
                                      </p:to>
                                    </p:set>
                                    <p:anim calcmode="lin" valueType="num">
                                      <p:cBhvr additive="base">
                                        <p:cTn id="55" dur="500" fill="hold"/>
                                        <p:tgtEl>
                                          <p:spTgt spid="71711"/>
                                        </p:tgtEl>
                                        <p:attrNameLst>
                                          <p:attrName>ppt_x</p:attrName>
                                        </p:attrNameLst>
                                      </p:cBhvr>
                                      <p:tavLst>
                                        <p:tav tm="0">
                                          <p:val>
                                            <p:strVal val="#ppt_x"/>
                                          </p:val>
                                        </p:tav>
                                        <p:tav tm="100000">
                                          <p:val>
                                            <p:strVal val="#ppt_x"/>
                                          </p:val>
                                        </p:tav>
                                      </p:tavLst>
                                    </p:anim>
                                    <p:anim calcmode="lin" valueType="num">
                                      <p:cBhvr additive="base">
                                        <p:cTn id="56" dur="500" fill="hold"/>
                                        <p:tgtEl>
                                          <p:spTgt spid="71711"/>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710"/>
                                        </p:tgtEl>
                                        <p:attrNameLst>
                                          <p:attrName>style.visibility</p:attrName>
                                        </p:attrNameLst>
                                      </p:cBhvr>
                                      <p:to>
                                        <p:strVal val="visible"/>
                                      </p:to>
                                    </p:set>
                                    <p:anim calcmode="lin" valueType="num">
                                      <p:cBhvr additive="base">
                                        <p:cTn id="61" dur="500" fill="hold"/>
                                        <p:tgtEl>
                                          <p:spTgt spid="71710"/>
                                        </p:tgtEl>
                                        <p:attrNameLst>
                                          <p:attrName>ppt_x</p:attrName>
                                        </p:attrNameLst>
                                      </p:cBhvr>
                                      <p:tavLst>
                                        <p:tav tm="0">
                                          <p:val>
                                            <p:strVal val="#ppt_x"/>
                                          </p:val>
                                        </p:tav>
                                        <p:tav tm="100000">
                                          <p:val>
                                            <p:strVal val="#ppt_x"/>
                                          </p:val>
                                        </p:tav>
                                      </p:tavLst>
                                    </p:anim>
                                    <p:anim calcmode="lin" valueType="num">
                                      <p:cBhvr additive="base">
                                        <p:cTn id="62" dur="500" fill="hold"/>
                                        <p:tgtEl>
                                          <p:spTgt spid="71710"/>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1709"/>
                                        </p:tgtEl>
                                        <p:attrNameLst>
                                          <p:attrName>style.visibility</p:attrName>
                                        </p:attrNameLst>
                                      </p:cBhvr>
                                      <p:to>
                                        <p:strVal val="visible"/>
                                      </p:to>
                                    </p:set>
                                    <p:anim calcmode="lin" valueType="num">
                                      <p:cBhvr additive="base">
                                        <p:cTn id="67" dur="500" fill="hold"/>
                                        <p:tgtEl>
                                          <p:spTgt spid="71709"/>
                                        </p:tgtEl>
                                        <p:attrNameLst>
                                          <p:attrName>ppt_x</p:attrName>
                                        </p:attrNameLst>
                                      </p:cBhvr>
                                      <p:tavLst>
                                        <p:tav tm="0">
                                          <p:val>
                                            <p:strVal val="#ppt_x"/>
                                          </p:val>
                                        </p:tav>
                                        <p:tav tm="100000">
                                          <p:val>
                                            <p:strVal val="#ppt_x"/>
                                          </p:val>
                                        </p:tav>
                                      </p:tavLst>
                                    </p:anim>
                                    <p:anim calcmode="lin" valueType="num">
                                      <p:cBhvr additive="base">
                                        <p:cTn id="68" dur="500" fill="hold"/>
                                        <p:tgtEl>
                                          <p:spTgt spid="71709"/>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1713"/>
                                        </p:tgtEl>
                                        <p:attrNameLst>
                                          <p:attrName>style.visibility</p:attrName>
                                        </p:attrNameLst>
                                      </p:cBhvr>
                                      <p:to>
                                        <p:strVal val="visible"/>
                                      </p:to>
                                    </p:set>
                                    <p:anim calcmode="lin" valueType="num">
                                      <p:cBhvr additive="base">
                                        <p:cTn id="73" dur="500" fill="hold"/>
                                        <p:tgtEl>
                                          <p:spTgt spid="71713"/>
                                        </p:tgtEl>
                                        <p:attrNameLst>
                                          <p:attrName>ppt_x</p:attrName>
                                        </p:attrNameLst>
                                      </p:cBhvr>
                                      <p:tavLst>
                                        <p:tav tm="0">
                                          <p:val>
                                            <p:strVal val="#ppt_x"/>
                                          </p:val>
                                        </p:tav>
                                        <p:tav tm="100000">
                                          <p:val>
                                            <p:strVal val="#ppt_x"/>
                                          </p:val>
                                        </p:tav>
                                      </p:tavLst>
                                    </p:anim>
                                    <p:anim calcmode="lin" valueType="num">
                                      <p:cBhvr additive="base">
                                        <p:cTn id="74" dur="500" fill="hold"/>
                                        <p:tgtEl>
                                          <p:spTgt spid="717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2" grpId="0"/>
      <p:bldP spid="71703" grpId="0"/>
      <p:bldP spid="71704" grpId="0"/>
      <p:bldP spid="71705" grpId="0"/>
      <p:bldP spid="71706" grpId="0"/>
      <p:bldP spid="71707" grpId="0"/>
      <p:bldP spid="71708" grpId="0"/>
      <p:bldP spid="71709" grpId="0"/>
      <p:bldP spid="71710" grpId="0"/>
      <p:bldP spid="71711" grpId="0"/>
      <p:bldP spid="71712" grpId="0"/>
      <p:bldP spid="717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7F8332A4-542C-494D-8506-1C720B46413C}">
  <ds:schemaRefs>
    <ds:schemaRef ds:uri="http://schemas.microsoft.com/office/infopath/2007/PartnerControls"/>
    <ds:schemaRef ds:uri="http://purl.org/dc/terms/"/>
    <ds:schemaRef ds:uri="http://schemas.microsoft.com/office/2006/documentManagement/types"/>
    <ds:schemaRef ds:uri="http://purl.org/dc/elements/1.1/"/>
    <ds:schemaRef ds:uri="9cd82c5b-74c9-4827-94f1-5bf219ae6b20"/>
    <ds:schemaRef ds:uri="bfa4db11-c700-41fb-b639-f7e6b4e680b5"/>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477</TotalTime>
  <Words>1489</Words>
  <Application>Microsoft Office PowerPoint</Application>
  <PresentationFormat>On-screen Show (4:3)</PresentationFormat>
  <Paragraphs>269</Paragraphs>
  <Slides>36</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ＭＳ Ｐゴシック</vt:lpstr>
      <vt:lpstr>Arial</vt:lpstr>
      <vt:lpstr>Arial,Sans-Serif</vt:lpstr>
      <vt:lpstr>Calibri</vt:lpstr>
      <vt:lpstr>Calibri Light</vt:lpstr>
      <vt:lpstr>Comic Sans MS</vt:lpstr>
      <vt:lpstr>Rockwell Extra Bold</vt:lpstr>
      <vt:lpstr>Tahoma</vt:lpstr>
      <vt:lpstr>Times New Roman</vt:lpstr>
      <vt:lpstr>Wingdings 2</vt:lpstr>
      <vt:lpstr>Office Theme</vt:lpstr>
      <vt:lpstr>  Goods and Services:  Lessons, Activities, and Enrichment      Lynne Farrell Stover August 20, 2020 stoverlf@jmu.edu </vt:lpstr>
      <vt:lpstr>EconEdLink Membership</vt:lpstr>
      <vt:lpstr>Professional Development Certificate</vt:lpstr>
      <vt:lpstr> Goods &amp; Services  Agenda </vt:lpstr>
      <vt:lpstr>Objectives</vt:lpstr>
      <vt:lpstr>National Standards</vt:lpstr>
      <vt:lpstr>State Standards</vt:lpstr>
      <vt:lpstr> </vt:lpstr>
      <vt:lpstr>PowerPoint Presentation</vt:lpstr>
      <vt:lpstr>PowerPoint Presentation</vt:lpstr>
      <vt:lpstr>PowerPoint Presentation</vt:lpstr>
      <vt:lpstr>What Pet Should I Get?</vt:lpstr>
      <vt:lpstr>What Pet Should I Get?</vt:lpstr>
      <vt:lpstr>What Pet Should I Get?</vt:lpstr>
      <vt:lpstr>  What Pet Should I Get?  </vt:lpstr>
      <vt:lpstr>Bonus</vt:lpstr>
      <vt:lpstr> Cloudy With a Chance of Meatballs Written by Judi Barrett &amp; Illustrated by Ron Barnett </vt:lpstr>
      <vt:lpstr> Goods and Services in Chewandswallow</vt:lpstr>
      <vt:lpstr> Providing Goods and Services </vt:lpstr>
      <vt:lpstr>Goods &amp; Services</vt:lpstr>
      <vt:lpstr>Goods and Services</vt:lpstr>
      <vt:lpstr>https://www.stlouisfed.org/~/media/education/curriculum/pdf/kiddynomics-curriculum-unit.pdf?la=en</vt:lpstr>
      <vt:lpstr>PowerPoint Presentation</vt:lpstr>
      <vt:lpstr>PowerPoint Presentation</vt:lpstr>
      <vt:lpstr>Bonus Resource </vt:lpstr>
      <vt:lpstr> Ancient Civilizations  Resource Review Relay Race</vt:lpstr>
      <vt:lpstr>   Ancient Civilizations  Resource Review Relay Race </vt:lpstr>
      <vt:lpstr>https://econ-fun.com/</vt:lpstr>
      <vt:lpstr>The Colonial Workers Web</vt:lpstr>
      <vt:lpstr>The Colonial Workers Web</vt:lpstr>
      <vt:lpstr>Review &amp; Assessment </vt:lpstr>
      <vt:lpstr>Review &amp; Assessment </vt:lpstr>
      <vt:lpstr>Links to Lessons and Resources </vt:lpstr>
      <vt:lpstr>CEE Affiliates</vt:lpstr>
      <vt:lpstr>Thank You to Our Sponsors!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115</cp:revision>
  <dcterms:created xsi:type="dcterms:W3CDTF">2012-09-11T15:07:18Z</dcterms:created>
  <dcterms:modified xsi:type="dcterms:W3CDTF">2020-08-21T13:14:08Z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