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1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93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91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SLIDES_API160102665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SLIDES_API160102665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SLIDES_API160102665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84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29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14120731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14120731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SLIDES_API141207316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42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73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20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989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SLIDES_API16754417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SLIDES_API16754417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SLIDES_API167544172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10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048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SLIDES_API201672480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SLIDES_API201672480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SLIDES_API201672480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69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386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763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SLIDES_API44796154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SLIDES_API44796154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SLIDES_API44796154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309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054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SLIDES_API3304004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SLIDES_API3304004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SLIDES_API33040042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788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066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SLIDES_API1446952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SLIDES_API1446952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SLIDES_API14469523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71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013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SLIDES_API43607083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SLIDES_API43607083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SLIDES_API43607083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69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SLIDES_API121506889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SLIDES_API121506889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SLIDES_API121506889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49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77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873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116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343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f800906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8f800906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549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924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SLIDES_API73239479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SLIDES_API73239479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SLIDES_API73239479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753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SLIDES_API24308549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SLIDES_API24308549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SLIDES_API24308549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967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174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19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80" name="Google Shape;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95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61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92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SLIDES_API15461143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SLIDES_API15461143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SLIDES_API154611431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18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35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uggejb@j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FPOS44dMw" TargetMode="External"/><Relationship Id="rId7" Type="http://schemas.openxmlformats.org/officeDocument/2006/relationships/hyperlink" Target="https://www.youtube.com/watch?v=8nrSfC76lL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1x7yM1czIc" TargetMode="External"/><Relationship Id="rId5" Type="http://schemas.openxmlformats.org/officeDocument/2006/relationships/hyperlink" Target="https://www.youtube.com/watch?v=GxCplsdCwxY" TargetMode="External"/><Relationship Id="rId4" Type="http://schemas.openxmlformats.org/officeDocument/2006/relationships/hyperlink" Target="https://www.youtube.com/watch?v=smMJew9yl1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esamestreet.org/sites/default/files/media_folders/Media%20Root/Finance_CGG_ENG_F.pdf?_ga=2.264806794.402461771.1596990080-2004292834.159699008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sWh7Bo97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?s=paul+solman&amp;post_type=po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yzRf3bV3k&amp;t=2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the-abcs-of-savin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ouisfed.org/~/media/education/curriculum/pdf/making-personal-finance-decisions-lesson-5b.pdf?la=e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scdn.azureedge.net/cms/the-money-advice-service-habit-formation-and-learning-in-young-children-may20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685800" y="613776"/>
            <a:ext cx="7701116" cy="430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>
                <a:latin typeface="Calibri"/>
                <a:ea typeface="Calibri"/>
                <a:cs typeface="Calibri"/>
                <a:sym typeface="Calibri"/>
              </a:rPr>
              <a:t>Elmo-</a:t>
            </a:r>
            <a:r>
              <a:rPr lang="en-US" sz="5400" dirty="0" err="1">
                <a:latin typeface="Calibri"/>
                <a:ea typeface="Calibri"/>
                <a:cs typeface="Calibri"/>
                <a:sym typeface="Calibri"/>
              </a:rPr>
              <a:t>Nomics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9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Sesame Stree</a:t>
            </a: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to Teach Financial Literacy</a:t>
            </a:r>
            <a:b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/>
              <a:t/>
            </a:r>
            <a:br>
              <a:rPr lang="en-US" sz="3959" dirty="0"/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Kruggel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Director for Program 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JMU Center for Economic Education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40" dirty="0"/>
              <a:t/>
            </a:r>
            <a:br>
              <a:rPr lang="en-US" sz="1440" dirty="0"/>
            </a:br>
            <a:r>
              <a:rPr lang="en-US" sz="1979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8/13/2020</a:t>
            </a:r>
            <a: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kruggejb@jmu.edu</a:t>
            </a:r>
            <a: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79" dirty="0">
              <a:solidFill>
                <a:schemeClr val="dk1"/>
              </a:solidFill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0710" y="2349497"/>
            <a:ext cx="2502580" cy="215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131109" y="911949"/>
            <a:ext cx="892548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Sesame Street Videos for Personal Finance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199361" y="1694564"/>
            <a:ext cx="8857233" cy="481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 b="1" dirty="0"/>
              <a:t>Decision Making: Cookie Choosing (</a:t>
            </a:r>
            <a:r>
              <a:rPr lang="en-US" sz="1750" b="1" dirty="0" err="1"/>
              <a:t>trt</a:t>
            </a:r>
            <a:r>
              <a:rPr lang="en-US" sz="1750" b="1" dirty="0"/>
              <a:t>: 1:37)</a:t>
            </a:r>
            <a:endParaRPr dirty="0"/>
          </a:p>
          <a:p>
            <a:pPr marL="285750" lvl="1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dirty="0"/>
              <a:t>Cookie Monster must decide between a bag with many cookies and a bag with one cookie. </a:t>
            </a:r>
            <a:endParaRPr dirty="0"/>
          </a:p>
          <a:p>
            <a:pPr marL="685800" lvl="2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 u="sng" dirty="0">
                <a:solidFill>
                  <a:schemeClr val="hlink"/>
                </a:solidFill>
                <a:hlinkClick r:id="rId3"/>
              </a:rPr>
              <a:t>https://www.youtube.com/watch?v=AYFPOS44dMw</a:t>
            </a:r>
            <a:endParaRPr sz="175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 b="1" dirty="0"/>
              <a:t>Jobs: Grover’s Jobs Through the Years: (</a:t>
            </a:r>
            <a:r>
              <a:rPr lang="en-US" sz="1750" b="1" dirty="0" err="1"/>
              <a:t>trt</a:t>
            </a:r>
            <a:r>
              <a:rPr lang="en-US" sz="1750" b="1" dirty="0"/>
              <a:t>: 2:47)</a:t>
            </a:r>
            <a:endParaRPr dirty="0"/>
          </a:p>
          <a:p>
            <a:pPr marL="285750" lvl="1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dirty="0"/>
              <a:t>This video is a montage of Grover’s jobs throughout the years.</a:t>
            </a:r>
            <a:endParaRPr dirty="0"/>
          </a:p>
          <a:p>
            <a:pPr marL="685800" lvl="2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 u="sng" dirty="0">
                <a:solidFill>
                  <a:schemeClr val="hlink"/>
                </a:solidFill>
                <a:hlinkClick r:id="rId4"/>
              </a:rPr>
              <a:t>https://www.youtube.com/watch?v=smMJew9yl1w</a:t>
            </a:r>
            <a:endParaRPr sz="175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 b="1" dirty="0"/>
              <a:t>Saving: Ian </a:t>
            </a:r>
            <a:r>
              <a:rPr lang="en-US" sz="1750" b="1" dirty="0" err="1"/>
              <a:t>McCellan</a:t>
            </a:r>
            <a:r>
              <a:rPr lang="en-US" sz="1750" b="1" dirty="0"/>
              <a:t> Teaches Cookie Monster the Word Resist: (</a:t>
            </a:r>
            <a:r>
              <a:rPr lang="en-US" sz="1750" b="1" dirty="0" err="1"/>
              <a:t>trt</a:t>
            </a:r>
            <a:r>
              <a:rPr lang="en-US" sz="1750" b="1" dirty="0"/>
              <a:t>: 3:29)</a:t>
            </a:r>
            <a:endParaRPr dirty="0"/>
          </a:p>
          <a:p>
            <a:pPr marL="285750" lvl="1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dirty="0"/>
              <a:t>This video would pair well with the marshmallow test.</a:t>
            </a:r>
            <a:endParaRPr dirty="0"/>
          </a:p>
          <a:p>
            <a:pPr marL="685800" lvl="2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 u="sng" dirty="0">
                <a:solidFill>
                  <a:schemeClr val="hlink"/>
                </a:solidFill>
                <a:hlinkClick r:id="rId5"/>
              </a:rPr>
              <a:t>https://www.youtube.com/watch?v=GxCplsdCwxY</a:t>
            </a:r>
            <a:endParaRPr sz="175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 b="1" dirty="0"/>
              <a:t>Earning Money: Davey and Joey Look for a Job: (</a:t>
            </a:r>
            <a:r>
              <a:rPr lang="en-US" sz="1750" b="1" dirty="0" err="1"/>
              <a:t>trt</a:t>
            </a:r>
            <a:r>
              <a:rPr lang="en-US" sz="1750" b="1" dirty="0"/>
              <a:t>: 19:33)</a:t>
            </a:r>
            <a:endParaRPr dirty="0"/>
          </a:p>
          <a:p>
            <a:pPr marL="285750" lvl="1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–"/>
            </a:pPr>
            <a:r>
              <a:rPr lang="en-US" sz="1750" dirty="0"/>
              <a:t>Davey and Joey want bananas, but they don’t have money for one, decide to get a job.</a:t>
            </a:r>
            <a:endParaRPr dirty="0"/>
          </a:p>
          <a:p>
            <a:pPr marL="685800" lvl="2" indent="-167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</a:pPr>
            <a:r>
              <a:rPr lang="en-US" sz="1750" u="sng" dirty="0">
                <a:solidFill>
                  <a:schemeClr val="hlink"/>
                </a:solidFill>
                <a:hlinkClick r:id="rId6"/>
              </a:rPr>
              <a:t>https://www.youtube.com/watch?v=e1x7yM1czIc</a:t>
            </a:r>
            <a:endParaRPr sz="175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 b="1" dirty="0"/>
              <a:t>Money/Introduction: Dr. Teeth-Money: (</a:t>
            </a:r>
            <a:r>
              <a:rPr lang="en-US" sz="1750" b="1" dirty="0" err="1"/>
              <a:t>trt</a:t>
            </a:r>
            <a:r>
              <a:rPr lang="en-US" sz="1750" b="1" dirty="0"/>
              <a:t>: 2:28)</a:t>
            </a:r>
            <a:endParaRPr dirty="0"/>
          </a:p>
          <a:p>
            <a:pPr marL="287338" lvl="0" indent="-22383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Char char="—"/>
            </a:pPr>
            <a:r>
              <a:rPr lang="en-US" sz="1750" dirty="0"/>
              <a:t>Dr. Teeth sings about wanting money on the old Muppet </a:t>
            </a:r>
            <a:r>
              <a:rPr lang="en-US" sz="1750" dirty="0" smtClean="0"/>
              <a:t>Show.</a:t>
            </a:r>
            <a:endParaRPr dirty="0"/>
          </a:p>
          <a:p>
            <a:pPr marL="688975" lvl="1" indent="-2254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hlink"/>
                </a:solidFill>
                <a:hlinkClick r:id="rId7"/>
              </a:rPr>
              <a:t>https://www.youtube.com/watch?v=8nrSfC76lLI</a:t>
            </a:r>
            <a:endParaRPr sz="1812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03667" y="795514"/>
            <a:ext cx="887224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Sesame Street Savings Tips for Students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168088" y="1789686"/>
            <a:ext cx="8807823" cy="485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Sesame Street teamed up with PNC Bank to create a resource </a:t>
            </a:r>
            <a:r>
              <a:rPr lang="en-US" sz="2400" dirty="0" smtClean="0"/>
              <a:t>titled</a:t>
            </a:r>
            <a:endParaRPr dirty="0"/>
          </a:p>
          <a:p>
            <a:pPr marL="342900" lvl="1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 dirty="0">
                <a:solidFill>
                  <a:srgbClr val="0070C0"/>
                </a:solidFill>
              </a:rPr>
              <a:t>For Me, For You, for Later</a:t>
            </a:r>
            <a:endParaRPr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Highlights from the resource: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Things we value (page 3)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Elmo’s Choices (pages 4&amp;5)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Earn and Save Buddy Walk (pages 6&amp;7)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Make a Saving, Spending, Sharing Mini-Book (pages 11&amp;12)</a:t>
            </a:r>
            <a:endParaRPr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57199" y="1045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3 Jars</a:t>
            </a:r>
            <a:endParaRPr dirty="0"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288099" y="1173651"/>
            <a:ext cx="8567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These Sesame Street lessons revolve around the 3 jars mindset: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</a:pPr>
            <a:r>
              <a:rPr lang="en-US" sz="3300"/>
              <a:t>One jar for Saving</a:t>
            </a:r>
            <a:endParaRPr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</a:pPr>
            <a:r>
              <a:rPr lang="en-US" sz="3300"/>
              <a:t>One jar for Spending </a:t>
            </a:r>
            <a:endParaRPr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</a:pPr>
            <a:r>
              <a:rPr lang="en-US" sz="3300"/>
              <a:t>One jar for Sharing</a:t>
            </a:r>
            <a:endParaRPr/>
          </a:p>
          <a:p>
            <a:pPr marL="728663" lvl="1" indent="-23336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dt" idx="10"/>
          </p:nvPr>
        </p:nvSpPr>
        <p:spPr>
          <a:xfrm>
            <a:off x="0" y="6638925"/>
            <a:ext cx="27432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6400800" y="6719888"/>
            <a:ext cx="2743200" cy="12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 descr="Spend Save Shar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783" y="4313314"/>
            <a:ext cx="4858432" cy="221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263046" y="914400"/>
            <a:ext cx="8423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Tips for using the 3 jars:</a:t>
            </a:r>
            <a:endParaRPr sz="4800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263047" y="2057400"/>
            <a:ext cx="8668011" cy="431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8663" lvl="1" indent="-385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lang="en-US" sz="3300"/>
              <a:t>Have the students decorate their jars.</a:t>
            </a:r>
            <a:endParaRPr/>
          </a:p>
          <a:p>
            <a:pPr marL="728663" lvl="1" indent="-3857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lang="en-US" sz="3300"/>
              <a:t>Use clear jars.</a:t>
            </a:r>
            <a:endParaRPr/>
          </a:p>
          <a:p>
            <a:pPr marL="728663" lvl="1" indent="-3857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lang="en-US" sz="3300"/>
              <a:t>Have students create savings goals.</a:t>
            </a:r>
            <a:endParaRPr/>
          </a:p>
          <a:p>
            <a:pPr marL="728663" lvl="1" indent="-3857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lang="en-US" sz="3300"/>
              <a:t>Have students pick a local charity they can share with.</a:t>
            </a:r>
            <a:endParaRPr/>
          </a:p>
          <a:p>
            <a:pPr marL="728663" lvl="1" indent="-3857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lang="en-US" sz="3300"/>
              <a:t>Use the jars to discuss ways to earn money/how to get a job.</a:t>
            </a:r>
            <a:endParaRPr/>
          </a:p>
          <a:p>
            <a:pPr marL="342900" lvl="0" indent="-165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Parent Guide</a:t>
            </a:r>
            <a:endParaRPr sz="5400"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/>
              <a:t>There is also a parent guide to help parents navigate the lessons.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https://cdn.sesamestreet.org/sites/default/files/media_folders/Media%20Root/Finance_CGG_ENG_F.pdf?_ga=2.264806794.402461771.1596990080-2004292834.1596990080</a:t>
            </a:r>
            <a:endParaRPr sz="2800" b="1"/>
          </a:p>
          <a:p>
            <a:pPr marL="342900" lvl="0" indent="-165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Beth </a:t>
            </a:r>
            <a:r>
              <a:rPr lang="en-US" sz="5400" dirty="0" err="1"/>
              <a:t>Kobliner</a:t>
            </a:r>
            <a:r>
              <a:rPr lang="en-US" sz="5400" dirty="0"/>
              <a:t> and Elmo</a:t>
            </a:r>
            <a:endParaRPr sz="5400"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Here’s a great video with financial expert Beth Kobliner and Elmo discussing the 3 Jars. (TRT: 4:36)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https://www.youtube.com/watch?v=ZrsWh7Bo97A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Paul </a:t>
            </a:r>
            <a:r>
              <a:rPr lang="en-US" sz="5400" dirty="0" err="1"/>
              <a:t>Solman</a:t>
            </a:r>
            <a:r>
              <a:rPr lang="en-US" sz="5400" dirty="0"/>
              <a:t> Videos:</a:t>
            </a:r>
            <a:endParaRPr sz="5400" dirty="0"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0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Paul Solman is an economic correspondent for PBS News. His series, </a:t>
            </a:r>
            <a:r>
              <a:rPr lang="en-US" i="1"/>
              <a:t>Making Sen$e</a:t>
            </a:r>
            <a:r>
              <a:rPr lang="en-US"/>
              <a:t> covers a LOT of econ and personal finance concepts.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EconEdLink has a significant amount of videos from the </a:t>
            </a:r>
            <a:r>
              <a:rPr lang="en-US" i="1"/>
              <a:t>Making Sen$e </a:t>
            </a:r>
            <a:r>
              <a:rPr lang="en-US"/>
              <a:t>series already compiled for you.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https://www.econedlink.org/?s=paul+solman&amp;post_type=post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57200" y="1064712"/>
            <a:ext cx="8229600" cy="99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Teaching Kids About Money</a:t>
            </a:r>
            <a:endParaRPr dirty="0"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457200" y="2117324"/>
            <a:ext cx="8229600" cy="4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Here’s a video you can watch to get some more ideas on what to discuss with your students.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Paul Solmon and Beth Koblinger talk to kids about money and Beth gives some tips and tricks. (TRT: 8:46)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https://www.youtube.com/watch?v=bmyzRf3bV3k&amp;t=2s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141195" y="1028858"/>
            <a:ext cx="837415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ABCs of Saving Lesson</a:t>
            </a:r>
            <a:endParaRPr sz="5400" dirty="0"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141194" y="1906121"/>
            <a:ext cx="8804462" cy="358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https://www.econedlink.org/resources/the-abcs-of-saving/</a:t>
            </a:r>
            <a:endParaRPr sz="49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u="sng" dirty="0"/>
              <a:t>A</a:t>
            </a:r>
            <a:r>
              <a:rPr lang="en-US" sz="2700" dirty="0"/>
              <a:t>IM: The first step to saving is deciding on a savings goal.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 dirty="0"/>
              <a:t>Short-term goals:</a:t>
            </a:r>
            <a:r>
              <a:rPr lang="en-US" sz="2700" dirty="0"/>
              <a:t> Things that don’t cost much and won’t take long to save for.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 dirty="0"/>
              <a:t>Long-term goals: </a:t>
            </a:r>
            <a:r>
              <a:rPr lang="en-US" sz="2700" dirty="0"/>
              <a:t>Things that cost more and will take longer to save for.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 dirty="0"/>
          </a:p>
        </p:txBody>
      </p:sp>
      <p:sp>
        <p:nvSpPr>
          <p:cNvPr id="218" name="Google Shape;218;p36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414005" y="12020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ABCs of Saving Lesson</a:t>
            </a:r>
            <a:endParaRPr sz="5400" dirty="0"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199360" y="1975181"/>
            <a:ext cx="8315990" cy="351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u="sng"/>
              <a:t>B</a:t>
            </a:r>
            <a:r>
              <a:rPr lang="en-US" sz="2700"/>
              <a:t>ank</a:t>
            </a:r>
            <a:r>
              <a:rPr lang="en-US"/>
              <a:t>: </a:t>
            </a:r>
            <a:r>
              <a:rPr lang="en-US" sz="2700"/>
              <a:t>Once you have decided to save money, it is very important to have a safe place to store that money.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u="sng"/>
              <a:t>C</a:t>
            </a:r>
            <a:r>
              <a:rPr lang="en-US" sz="2700"/>
              <a:t>oins/</a:t>
            </a:r>
            <a:r>
              <a:rPr lang="en-US" sz="3600" b="1" u="sng"/>
              <a:t>C</a:t>
            </a:r>
            <a:r>
              <a:rPr lang="en-US" sz="2700"/>
              <a:t>urrency: How do you get money? Do you have an allowance, a job, do you get money for birthdays?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--See handout and quiz--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/>
          </a:p>
        </p:txBody>
      </p:sp>
      <p:sp>
        <p:nvSpPr>
          <p:cNvPr id="235" name="Google Shape;235;p38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8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106058" y="922034"/>
            <a:ext cx="831364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PACED Decision Making Activity</a:t>
            </a:r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221877" y="1916206"/>
            <a:ext cx="8293474" cy="480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Many of the idea of saving vs. spending involves making decisions.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The PACED Model is a great way to walk students through being a conscientious decision maker.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97"/>
              <a:buNone/>
            </a:pPr>
            <a:r>
              <a:rPr lang="en-US" sz="2497" b="1"/>
              <a:t>P:</a:t>
            </a:r>
            <a:r>
              <a:rPr lang="en-US" sz="2497"/>
              <a:t> </a:t>
            </a:r>
            <a:r>
              <a:rPr lang="en-US" sz="2220"/>
              <a:t>State the </a:t>
            </a:r>
            <a:r>
              <a:rPr lang="en-US" sz="2497" b="1" u="sng"/>
              <a:t>P</a:t>
            </a:r>
            <a:r>
              <a:rPr lang="en-US" sz="2220"/>
              <a:t>roblem</a:t>
            </a:r>
            <a:endParaRPr sz="2497" b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97"/>
              <a:buNone/>
            </a:pPr>
            <a:r>
              <a:rPr lang="en-US" sz="2497" b="1"/>
              <a:t>A: </a:t>
            </a:r>
            <a:r>
              <a:rPr lang="en-US" sz="2220"/>
              <a:t>List </a:t>
            </a:r>
            <a:r>
              <a:rPr lang="en-US" sz="2497" b="1" u="sng"/>
              <a:t>A</a:t>
            </a:r>
            <a:r>
              <a:rPr lang="en-US" sz="2220"/>
              <a:t>lternatives</a:t>
            </a:r>
            <a:endParaRPr sz="2497" b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97"/>
              <a:buNone/>
            </a:pPr>
            <a:r>
              <a:rPr lang="en-US" sz="2497" b="1"/>
              <a:t>C: </a:t>
            </a:r>
            <a:r>
              <a:rPr lang="en-US" sz="2220"/>
              <a:t>Identify </a:t>
            </a:r>
            <a:r>
              <a:rPr lang="en-US" sz="2497" b="1" u="sng"/>
              <a:t>C</a:t>
            </a:r>
            <a:r>
              <a:rPr lang="en-US" sz="2220"/>
              <a:t>riteria</a:t>
            </a:r>
            <a:endParaRPr sz="2497" b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97"/>
              <a:buNone/>
            </a:pPr>
            <a:r>
              <a:rPr lang="en-US" sz="2497" b="1"/>
              <a:t>E: </a:t>
            </a:r>
            <a:r>
              <a:rPr lang="en-US" sz="2497" b="1" u="sng"/>
              <a:t>E</a:t>
            </a:r>
            <a:r>
              <a:rPr lang="en-US" sz="2220"/>
              <a:t>valuate alternatives based on criteria</a:t>
            </a:r>
            <a:endParaRPr sz="2497" b="1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97"/>
              <a:buNone/>
            </a:pPr>
            <a:r>
              <a:rPr lang="en-US" sz="2497" b="1"/>
              <a:t>D:</a:t>
            </a:r>
            <a:r>
              <a:rPr lang="en-US" sz="2220"/>
              <a:t> Make a </a:t>
            </a:r>
            <a:r>
              <a:rPr lang="en-US" sz="2497" b="1" u="sng"/>
              <a:t>D</a:t>
            </a:r>
            <a:r>
              <a:rPr lang="en-US" sz="2220"/>
              <a:t>ecision</a:t>
            </a:r>
            <a:endParaRPr sz="2497" b="1"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166134" y="971606"/>
            <a:ext cx="7886700" cy="69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Sample PACED Model</a:t>
            </a:r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223284" y="1662666"/>
            <a:ext cx="8754582" cy="497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Problem: </a:t>
            </a:r>
            <a:r>
              <a:rPr lang="en-US" sz="2400"/>
              <a:t>I don’t have enough time to finish two big assignments.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Alternatives: </a:t>
            </a:r>
            <a:r>
              <a:rPr lang="en-US" sz="2400"/>
              <a:t>I can do my math homework OR finish my science 	project.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Criteria: </a:t>
            </a:r>
            <a:r>
              <a:rPr lang="en-US" sz="2400"/>
              <a:t>I have an A average in math and a C average in science.</a:t>
            </a:r>
            <a:endParaRPr/>
          </a:p>
          <a:p>
            <a:pPr marL="940594" lvl="0" indent="-94059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The math assignment is worth 10% of my math grade; the science project is worth 35% of my science grade.</a:t>
            </a:r>
            <a:endParaRPr/>
          </a:p>
          <a:p>
            <a:pPr marL="940594" lvl="0" indent="-94059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I’ve missed two assignments in math; I haven’t missed any assignments in science.</a:t>
            </a:r>
            <a:endParaRPr/>
          </a:p>
          <a:p>
            <a:pPr marL="940594" lvl="0" indent="-94059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Evaluate: </a:t>
            </a:r>
            <a:r>
              <a:rPr lang="en-US" sz="2400"/>
              <a:t>Because I’m not doing so well in science, and the science project is worth more, it’s more important to me to finish the science project.</a:t>
            </a:r>
            <a:endParaRPr/>
          </a:p>
          <a:p>
            <a:pPr marL="940594" lvl="0" indent="-94059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Decision: </a:t>
            </a:r>
            <a:r>
              <a:rPr lang="en-US" sz="2400"/>
              <a:t>I’ll finish the science project</a:t>
            </a:r>
            <a:r>
              <a:rPr lang="en-US" sz="2000"/>
              <a:t>.</a:t>
            </a:r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693" y="1451164"/>
            <a:ext cx="4809009" cy="498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3"/>
          <p:cNvSpPr txBox="1">
            <a:spLocks noGrp="1"/>
          </p:cNvSpPr>
          <p:nvPr>
            <p:ph type="title"/>
          </p:nvPr>
        </p:nvSpPr>
        <p:spPr>
          <a:xfrm>
            <a:off x="142211" y="1028858"/>
            <a:ext cx="7886700" cy="6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Sample Grid</a:t>
            </a:r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body" idx="1"/>
          </p:nvPr>
        </p:nvSpPr>
        <p:spPr>
          <a:xfrm>
            <a:off x="287080" y="1854053"/>
            <a:ext cx="3896613" cy="43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Here is a sample grid you can give to students to help them with the PACED Model.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3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66800"/>
            <a:ext cx="4040100" cy="50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4"/>
          <p:cNvSpPr txBox="1">
            <a:spLocks noGrp="1"/>
          </p:cNvSpPr>
          <p:nvPr>
            <p:ph type="body" idx="2"/>
          </p:nvPr>
        </p:nvSpPr>
        <p:spPr>
          <a:xfrm>
            <a:off x="4421105" y="1066800"/>
            <a:ext cx="4265700" cy="5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2" name="Google Shape;282;p4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105" y="1310481"/>
            <a:ext cx="4571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551329" y="1119626"/>
            <a:ext cx="7994276" cy="74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Budgeting Activity</a:t>
            </a:r>
            <a:endParaRPr sz="5400" dirty="0"/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191620" y="1865780"/>
            <a:ext cx="8713694" cy="445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Here’s a budgeting activity you can use to help students think about saving and spending using 24 pennies.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penny represents $100. The 24 pennies represent their monthly income (after deductions).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activity is meant for middle/high school students, BUT it can be scaled to elementary students with minimal effort.</a:t>
            </a:r>
            <a:endParaRPr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https://www.stlouisfed.org/~/media/education/curriculum/pdf/making-personal-finance-decisions-lesson-5b.pdf?la=en</a:t>
            </a:r>
            <a:endParaRPr sz="2600"/>
          </a:p>
          <a:p>
            <a:pPr marL="342900" lvl="0" indent="-165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228600" y="1028858"/>
            <a:ext cx="866663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8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2488" y="4088836"/>
            <a:ext cx="3159023" cy="251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228601" y="2023030"/>
            <a:ext cx="8394326" cy="324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Thank you all for attending, hopefully your </a:t>
            </a:r>
            <a:r>
              <a:rPr lang="en-US" sz="4400" b="1"/>
              <a:t>MB › MC</a:t>
            </a:r>
            <a:r>
              <a:rPr lang="en-US" sz="4400"/>
              <a:t>!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318" name="Google Shape;318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dirty="0"/>
          </a:p>
        </p:txBody>
      </p:sp>
      <p:pic>
        <p:nvPicPr>
          <p:cNvPr id="319" name="Google Shape;31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299" y="5285254"/>
            <a:ext cx="621792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44" y="3809521"/>
            <a:ext cx="1397415" cy="1375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75" name="Google Shape;75;p16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6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7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/>
              <a:t>Agenda</a:t>
            </a:r>
            <a:endParaRPr sz="495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294967295"/>
          </p:nvPr>
        </p:nvSpPr>
        <p:spPr>
          <a:xfrm>
            <a:off x="457200" y="1841326"/>
            <a:ext cx="8229600" cy="47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Introductions, general overview of why personal finance education at the K-5 level matters.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Sesame Street curriculum: For Me, For You, For Later and additional Sesame Street videos on personal finance.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ABCs of Saving lesson.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Paced Decision Making activity.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Budgeting Activity from the Minnesota Council on Economic Education and St. Louis Federal Reserve.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Race to the Top</a:t>
            </a:r>
            <a:endParaRPr/>
          </a:p>
          <a:p>
            <a:pPr marL="342900" lvl="0" indent="-1841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4294967295"/>
          </p:nvPr>
        </p:nvSpPr>
        <p:spPr>
          <a:xfrm>
            <a:off x="457200" y="206429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/>
              <a:t>At the end of this webinar, participants will:</a:t>
            </a:r>
            <a:endParaRPr/>
          </a:p>
          <a:p>
            <a:pPr marL="514350" lvl="0" indent="-5143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Calibri"/>
              <a:buAutoNum type="arabicPeriod"/>
            </a:pPr>
            <a:r>
              <a:rPr lang="en-US" sz="2750"/>
              <a:t>Understand how to use the PACED Decision Making Model.</a:t>
            </a:r>
            <a:endParaRPr/>
          </a:p>
          <a:p>
            <a:pPr marL="514350" lvl="0" indent="-5143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Calibri"/>
              <a:buAutoNum type="arabicPeriod"/>
            </a:pPr>
            <a:r>
              <a:rPr lang="en-US" sz="2750"/>
              <a:t>Learn how they can implement the Sesame Street program, For Me, For You, For Later in a virtual or hybrid classroom.</a:t>
            </a:r>
            <a:endParaRPr/>
          </a:p>
          <a:p>
            <a:pPr marL="514350" lvl="0" indent="-5143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Calibri"/>
              <a:buAutoNum type="arabicPeriod"/>
            </a:pPr>
            <a:r>
              <a:rPr lang="en-US" sz="2750"/>
              <a:t>Gain access to ancillary materials to reinforce the content in the For Me, For You, For Later curriculum.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4294967295"/>
          </p:nvPr>
        </p:nvSpPr>
        <p:spPr>
          <a:xfrm>
            <a:off x="457200" y="2039238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b="1"/>
              <a:t>Standard 2: Decision Making: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/>
              <a:t>Effective decision making requires comparing the additional costs of alternatives with the additional benefits. Many choices involve doing a little more or a little less of something: few choices are “all or nothing” decisions.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b="1"/>
              <a:t>Standard 4: Incentives: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/>
              <a:t>People usually respond predictably to positive and negative incentives.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102338" y="903909"/>
            <a:ext cx="88449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Why Teach Personal Finance/Econ to Kids?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196703" y="2004163"/>
            <a:ext cx="8750593" cy="432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dirty="0"/>
              <a:t>Some studies have shown that people’s spending/saving habits start to develop as early as 4 years old.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dirty="0"/>
              <a:t>Additional research is starting to show that spending habits can start to solidify by as early as 3</a:t>
            </a:r>
            <a:r>
              <a:rPr lang="en-US" sz="2700" baseline="30000" dirty="0"/>
              <a:t>rd</a:t>
            </a:r>
            <a:r>
              <a:rPr lang="en-US" sz="2700" dirty="0"/>
              <a:t> or 4</a:t>
            </a:r>
            <a:r>
              <a:rPr lang="en-US" sz="2700" baseline="30000" dirty="0"/>
              <a:t>th</a:t>
            </a:r>
            <a:r>
              <a:rPr lang="en-US" sz="2700" dirty="0"/>
              <a:t> grade. 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dirty="0" err="1"/>
              <a:t>Whitebread</a:t>
            </a:r>
            <a:r>
              <a:rPr lang="en-US" sz="2000" b="1" dirty="0"/>
              <a:t> and Bingham, Cambridge Study:</a:t>
            </a:r>
            <a:endParaRPr dirty="0"/>
          </a:p>
          <a:p>
            <a:pPr marL="400050" lvl="1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https://mascdn.azureedge.net/cms/the-money-advice-service-habit-formation-and-learning-in-young-children-may2013.pdf</a:t>
            </a:r>
            <a:endParaRPr sz="3200" b="1"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8/9/2020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1109</Words>
  <Application>Microsoft Office PowerPoint</Application>
  <PresentationFormat>On-screen Show (4:3)</PresentationFormat>
  <Paragraphs>171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  Elmo-Nomics Using Sesame Street to Teach Financial Literacy     John Kruggel Associate Director for Program  JMU Center for Economic Education  8/13/2020  kruggejb@jmu.edu </vt:lpstr>
      <vt:lpstr>EconEdLink Membership</vt:lpstr>
      <vt:lpstr>Professional Development Certificate</vt:lpstr>
      <vt:lpstr>CEE Affiliates</vt:lpstr>
      <vt:lpstr>Agenda</vt:lpstr>
      <vt:lpstr>Objectives</vt:lpstr>
      <vt:lpstr>National Standards</vt:lpstr>
      <vt:lpstr>PowerPoint Presentation</vt:lpstr>
      <vt:lpstr>Why Teach Personal Finance/Econ to Kids?</vt:lpstr>
      <vt:lpstr>Sesame Street Videos for Personal Finance</vt:lpstr>
      <vt:lpstr>PowerPoint Presentation</vt:lpstr>
      <vt:lpstr>Sesame Street Savings Tips for Students</vt:lpstr>
      <vt:lpstr>PowerPoint Presentation</vt:lpstr>
      <vt:lpstr>3 Jars</vt:lpstr>
      <vt:lpstr>Tips for using the 3 jars:</vt:lpstr>
      <vt:lpstr>Parent Guide</vt:lpstr>
      <vt:lpstr>PowerPoint Presentation</vt:lpstr>
      <vt:lpstr>Beth Kobliner and Elmo</vt:lpstr>
      <vt:lpstr>PowerPoint Presentation</vt:lpstr>
      <vt:lpstr>Paul Solman Videos:</vt:lpstr>
      <vt:lpstr>PowerPoint Presentation</vt:lpstr>
      <vt:lpstr>Teaching Kids About Money</vt:lpstr>
      <vt:lpstr>PowerPoint Presentation</vt:lpstr>
      <vt:lpstr>ABCs of Saving Lesson</vt:lpstr>
      <vt:lpstr>PowerPoint Presentation</vt:lpstr>
      <vt:lpstr>ABCs of Saving Lesson</vt:lpstr>
      <vt:lpstr>PowerPoint Presentation</vt:lpstr>
      <vt:lpstr>PowerPoint Presentation</vt:lpstr>
      <vt:lpstr>PACED Decision Making Activity</vt:lpstr>
      <vt:lpstr>Sample PACED Model</vt:lpstr>
      <vt:lpstr>Sample Grid</vt:lpstr>
      <vt:lpstr>PowerPoint Presentation</vt:lpstr>
      <vt:lpstr>Budgeting Activity</vt:lpstr>
      <vt:lpstr>PowerPoint Presentation</vt:lpstr>
      <vt:lpstr>PowerPoint Presentation</vt:lpstr>
      <vt:lpstr>Thanks!</vt:lpstr>
      <vt:lpstr>Thank You to Our Sponsors!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Elmo-Nomics Using Sesame Street to Teach Financial Literacy     John Kruggel Associate Director for Program  JMU Center for Economic Education  8/13/2020  kruggejb@jmu.edu </dc:title>
  <cp:lastModifiedBy>Jarvon Carson</cp:lastModifiedBy>
  <cp:revision>6</cp:revision>
  <dcterms:modified xsi:type="dcterms:W3CDTF">2020-08-10T13:16:40Z</dcterms:modified>
</cp:coreProperties>
</file>