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5"/>
  </p:notesMasterIdLst>
  <p:sldIdLst>
    <p:sldId id="309" r:id="rId2"/>
    <p:sldId id="358" r:id="rId3"/>
    <p:sldId id="3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3" autoAdjust="0"/>
    <p:restoredTop sz="94660"/>
  </p:normalViewPr>
  <p:slideViewPr>
    <p:cSldViewPr>
      <p:cViewPr varScale="1">
        <p:scale>
          <a:sx n="99" d="100"/>
          <a:sy n="99" d="100"/>
        </p:scale>
        <p:origin x="883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DEAB3C-F9CB-4B48-B384-AAAD95726519}" type="datetimeFigureOut">
              <a:rPr lang="en-US" smtClean="0"/>
              <a:t>8/13/2020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376B3-FFD8-4F2D-B7B8-1CAABDF3B1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130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281" y="2091263"/>
            <a:ext cx="6801440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6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1575" y="4682062"/>
            <a:ext cx="6803136" cy="50292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4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  <a:lvl6pPr marL="2286000" indent="0" algn="ctr">
              <a:buNone/>
              <a:defRPr sz="1400"/>
            </a:lvl6pPr>
            <a:lvl7pPr marL="2743200" indent="0" algn="ctr">
              <a:buNone/>
              <a:defRPr sz="1400"/>
            </a:lvl7pPr>
            <a:lvl8pPr marL="3200400" indent="0" algn="ctr">
              <a:buNone/>
              <a:defRPr sz="1400"/>
            </a:lvl8pPr>
            <a:lvl9pPr marL="3657600" indent="0" algn="ctr">
              <a:buNone/>
              <a:defRPr sz="1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3931920" y="1327188"/>
            <a:ext cx="1280160" cy="457200"/>
          </a:xfrm>
        </p:spPr>
        <p:txBody>
          <a:bodyPr/>
          <a:lstStyle>
            <a:lvl1pPr algn="ctr">
              <a:defRPr sz="11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A8D074AA-427A-4139-B155-846447288B19}" type="datetimeFigureOut">
              <a:rPr lang="en-US" smtClean="0"/>
              <a:t>8/13/2020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104936" y="5211060"/>
            <a:ext cx="4429125" cy="228600"/>
          </a:xfrm>
        </p:spPr>
        <p:txBody>
          <a:bodyPr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5212080"/>
            <a:ext cx="158391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C7038C4-ACD9-4924-9512-5A2819CA97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3581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074AA-427A-4139-B155-846447288B19}" type="datetimeFigureOut">
              <a:rPr lang="en-US" smtClean="0"/>
              <a:t>8/13/2020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38C4-ACD9-4924-9512-5A2819CA97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571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762000"/>
            <a:ext cx="177165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62000"/>
            <a:ext cx="6057900" cy="5257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074AA-427A-4139-B155-846447288B19}" type="datetimeFigureOut">
              <a:rPr lang="en-US" smtClean="0"/>
              <a:t>8/13/2020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38C4-ACD9-4924-9512-5A2819CA97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987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074AA-427A-4139-B155-846447288B19}" type="datetimeFigureOut">
              <a:rPr lang="en-US" smtClean="0"/>
              <a:t>8/13/2020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38C4-ACD9-4924-9512-5A2819CA97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293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717" y="2094309"/>
            <a:ext cx="6803136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6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2718" y="4682062"/>
            <a:ext cx="6803136" cy="50292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31920" y="1325880"/>
            <a:ext cx="1280160" cy="457200"/>
          </a:xfrm>
        </p:spPr>
        <p:txBody>
          <a:bodyPr/>
          <a:lstStyle>
            <a:lvl1pPr algn="ctr">
              <a:defRPr lang="en-US" sz="11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A8D074AA-427A-4139-B155-846447288B19}" type="datetimeFigureOut">
              <a:rPr lang="en-US" smtClean="0"/>
              <a:t>8/13/2020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4679" y="5211060"/>
            <a:ext cx="4430268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3378" y="5211060"/>
            <a:ext cx="1584198" cy="228600"/>
          </a:xfrm>
        </p:spPr>
        <p:txBody>
          <a:bodyPr/>
          <a:lstStyle/>
          <a:p>
            <a:fld id="{CC7038C4-ACD9-4924-9512-5A2819CA97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2179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074AA-427A-4139-B155-846447288B19}" type="datetimeFigureOut">
              <a:rPr lang="en-US" smtClean="0"/>
              <a:t>8/13/2020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38C4-ACD9-4924-9512-5A2819CA97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382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755898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756581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074AA-427A-4139-B155-846447288B19}" type="datetimeFigureOut">
              <a:rPr lang="en-US" smtClean="0"/>
              <a:t>8/13/2020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38C4-ACD9-4924-9512-5A2819CA97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922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074AA-427A-4139-B155-846447288B19}" type="datetimeFigureOut">
              <a:rPr lang="en-US" smtClean="0"/>
              <a:t>8/13/2020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38C4-ACD9-4924-9512-5A2819CA97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177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074AA-427A-4139-B155-846447288B19}" type="datetimeFigureOut">
              <a:rPr lang="en-US" smtClean="0"/>
              <a:t>8/13/2020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38C4-ACD9-4924-9512-5A2819CA97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325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84147" y="173736"/>
            <a:ext cx="6398514" cy="65105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7392"/>
            <a:ext cx="1823085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4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976" y="907143"/>
            <a:ext cx="5428856" cy="504371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3085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074AA-427A-4139-B155-846447288B19}" type="datetimeFigureOut">
              <a:rPr lang="en-US" smtClean="0"/>
              <a:t>8/13/2020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795258" y="6310086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C7038C4-ACD9-4924-9512-5A2819CA97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66687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3504"/>
            <a:ext cx="1824228" cy="1645920"/>
          </a:xfrm>
        </p:spPr>
        <p:txBody>
          <a:bodyPr anchor="b">
            <a:noAutofit/>
          </a:bodyPr>
          <a:lstStyle>
            <a:lvl1pPr algn="l">
              <a:defRPr sz="24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449" y="173736"/>
            <a:ext cx="6398514" cy="6510528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4228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8D074AA-427A-4139-B155-846447288B19}" type="datetimeFigureOut">
              <a:rPr lang="en-US" smtClean="0"/>
              <a:t>8/13/2020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9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97546" y="6309360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C7038C4-ACD9-4924-9512-5A2819CA97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46286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6022" y="173736"/>
            <a:ext cx="8791956" cy="6510528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642594"/>
            <a:ext cx="768096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103120"/>
            <a:ext cx="768096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4768" y="6309360"/>
            <a:ext cx="20574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8D074AA-427A-4139-B155-846447288B19}" type="datetimeFigureOut">
              <a:rPr lang="en-US" smtClean="0"/>
              <a:t>8/13/2020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6896" y="6309360"/>
            <a:ext cx="3950208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23382" y="6309360"/>
            <a:ext cx="10972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C7038C4-ACD9-4924-9512-5A2819CA97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407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0622" y="1143000"/>
            <a:ext cx="6550220" cy="4378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911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7391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3200" b="1" dirty="0">
                <a:solidFill>
                  <a:srgbClr val="7A4BFF"/>
                </a:solidFill>
                <a:latin typeface="Rockwell Extra Bold" pitchFamily="18" charset="0"/>
              </a:rPr>
              <a:t>ECONOMICS 101</a:t>
            </a:r>
          </a:p>
          <a:p>
            <a:pPr algn="ctr" eaLnBrk="1" hangingPunct="1"/>
            <a:endParaRPr lang="en-US" sz="1200" b="1" dirty="0">
              <a:solidFill>
                <a:srgbClr val="7A4BFF"/>
              </a:solidFill>
              <a:latin typeface="Tahoma" pitchFamily="34" charset="0"/>
            </a:endParaRPr>
          </a:p>
          <a:p>
            <a:pPr algn="ctr" eaLnBrk="1" hangingPunct="1"/>
            <a:endParaRPr lang="en-US" sz="200" b="1" dirty="0">
              <a:solidFill>
                <a:srgbClr val="7A4BFF"/>
              </a:solidFill>
              <a:latin typeface="Tahoma" pitchFamily="34" charset="0"/>
            </a:endParaRPr>
          </a:p>
          <a:p>
            <a:pPr algn="ctr" eaLnBrk="1" hangingPunct="1"/>
            <a:r>
              <a:rPr lang="en-US" sz="1600" b="1" dirty="0">
                <a:solidFill>
                  <a:srgbClr val="000000"/>
                </a:solidFill>
                <a:latin typeface="Tahoma" pitchFamily="34" charset="0"/>
              </a:rPr>
              <a:t>Economics is the study of _________</a:t>
            </a:r>
          </a:p>
          <a:p>
            <a:pPr algn="ctr" eaLnBrk="1" hangingPunct="1"/>
            <a:r>
              <a:rPr lang="en-US" sz="1600" b="1" dirty="0">
                <a:solidFill>
                  <a:srgbClr val="000000"/>
                </a:solidFill>
                <a:latin typeface="Tahoma" pitchFamily="34" charset="0"/>
              </a:rPr>
              <a:t>(as they pertain to _________, _________, and the _________).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15363" name="Text Box 5"/>
          <p:cNvSpPr txBox="1">
            <a:spLocks noChangeArrowheads="1"/>
          </p:cNvSpPr>
          <p:nvPr/>
        </p:nvSpPr>
        <p:spPr bwMode="auto">
          <a:xfrm>
            <a:off x="1676400" y="1447800"/>
            <a:ext cx="4857750" cy="4000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1400" i="1" dirty="0">
                <a:solidFill>
                  <a:srgbClr val="000000"/>
                </a:solidFill>
                <a:latin typeface="Tahoma" pitchFamily="34" charset="0"/>
              </a:rPr>
              <a:t>Every nation has productive re</a:t>
            </a:r>
            <a:r>
              <a:rPr lang="en-US" sz="1400" dirty="0">
                <a:solidFill>
                  <a:srgbClr val="000000"/>
                </a:solidFill>
                <a:latin typeface="Tahoma" pitchFamily="34" charset="0"/>
              </a:rPr>
              <a:t>sources</a:t>
            </a:r>
            <a:endParaRPr lang="en-US" sz="1400" dirty="0">
              <a:latin typeface="Calibri" pitchFamily="34" charset="0"/>
            </a:endParaRPr>
          </a:p>
        </p:txBody>
      </p:sp>
      <p:sp>
        <p:nvSpPr>
          <p:cNvPr id="15364" name="Text Box 6"/>
          <p:cNvSpPr txBox="1">
            <a:spLocks noChangeArrowheads="1"/>
          </p:cNvSpPr>
          <p:nvPr/>
        </p:nvSpPr>
        <p:spPr bwMode="auto">
          <a:xfrm>
            <a:off x="609600" y="2667000"/>
            <a:ext cx="2209800" cy="914400"/>
          </a:xfrm>
          <a:prstGeom prst="rect">
            <a:avLst/>
          </a:prstGeom>
          <a:solidFill>
            <a:srgbClr val="FFFFFF"/>
          </a:solidFill>
          <a:ln w="12700" algn="in">
            <a:solidFill>
              <a:srgbClr val="000000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en-US" sz="1000" dirty="0">
              <a:solidFill>
                <a:srgbClr val="000000"/>
              </a:solidFill>
              <a:latin typeface="Tahoma" pitchFamily="34" charset="0"/>
            </a:endParaRPr>
          </a:p>
          <a:p>
            <a:pPr algn="ctr" eaLnBrk="1" hangingPunct="1"/>
            <a:r>
              <a:rPr lang="en-US" sz="1600" dirty="0">
                <a:solidFill>
                  <a:srgbClr val="000000"/>
                </a:solidFill>
                <a:latin typeface="Tahoma" pitchFamily="34" charset="0"/>
              </a:rPr>
              <a:t>__________________</a:t>
            </a:r>
          </a:p>
          <a:p>
            <a:pPr algn="ctr" eaLnBrk="1" hangingPunct="1"/>
            <a:r>
              <a:rPr lang="en-US" sz="1400" dirty="0">
                <a:solidFill>
                  <a:srgbClr val="000000"/>
                </a:solidFill>
                <a:latin typeface="Tahoma" pitchFamily="34" charset="0"/>
              </a:rPr>
              <a:t>Resources from the earth, unaltered by man</a:t>
            </a:r>
            <a:endParaRPr lang="en-US" sz="1400" dirty="0">
              <a:latin typeface="Calibri" pitchFamily="34" charset="0"/>
            </a:endParaRPr>
          </a:p>
        </p:txBody>
      </p:sp>
      <p:sp>
        <p:nvSpPr>
          <p:cNvPr id="15365" name="Text Box 7"/>
          <p:cNvSpPr txBox="1">
            <a:spLocks noChangeArrowheads="1"/>
          </p:cNvSpPr>
          <p:nvPr/>
        </p:nvSpPr>
        <p:spPr bwMode="auto">
          <a:xfrm>
            <a:off x="3200400" y="2667000"/>
            <a:ext cx="2133600" cy="914400"/>
          </a:xfrm>
          <a:prstGeom prst="rect">
            <a:avLst/>
          </a:prstGeom>
          <a:solidFill>
            <a:srgbClr val="FFFFFF"/>
          </a:solidFill>
          <a:ln w="12700" algn="in">
            <a:solidFill>
              <a:srgbClr val="000000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en-US" sz="1000" dirty="0">
              <a:solidFill>
                <a:srgbClr val="000000"/>
              </a:solidFill>
              <a:latin typeface="Tahoma" pitchFamily="34" charset="0"/>
            </a:endParaRPr>
          </a:p>
          <a:p>
            <a:pPr algn="ctr" eaLnBrk="1" hangingPunct="1"/>
            <a:r>
              <a:rPr lang="en-US" sz="1600" dirty="0">
                <a:solidFill>
                  <a:srgbClr val="000000"/>
                </a:solidFill>
                <a:latin typeface="Tahoma" pitchFamily="34" charset="0"/>
              </a:rPr>
              <a:t>__________________</a:t>
            </a:r>
          </a:p>
          <a:p>
            <a:pPr algn="ctr" eaLnBrk="1" hangingPunct="1"/>
            <a:r>
              <a:rPr lang="en-US" sz="1400" dirty="0">
                <a:solidFill>
                  <a:srgbClr val="000000"/>
                </a:solidFill>
                <a:latin typeface="Tahoma" pitchFamily="34" charset="0"/>
              </a:rPr>
              <a:t>People’s effort, skills, and knowledge</a:t>
            </a:r>
            <a:endParaRPr lang="en-US" sz="1400" dirty="0">
              <a:latin typeface="Calibri" pitchFamily="34" charset="0"/>
            </a:endParaRPr>
          </a:p>
        </p:txBody>
      </p:sp>
      <p:sp>
        <p:nvSpPr>
          <p:cNvPr id="15366" name="Text Box 8"/>
          <p:cNvSpPr txBox="1">
            <a:spLocks noChangeArrowheads="1"/>
          </p:cNvSpPr>
          <p:nvPr/>
        </p:nvSpPr>
        <p:spPr bwMode="auto">
          <a:xfrm>
            <a:off x="5638800" y="2667000"/>
            <a:ext cx="2133600" cy="914400"/>
          </a:xfrm>
          <a:prstGeom prst="rect">
            <a:avLst/>
          </a:prstGeom>
          <a:solidFill>
            <a:srgbClr val="FFFFFF"/>
          </a:solidFill>
          <a:ln w="12700" algn="in">
            <a:solidFill>
              <a:srgbClr val="000000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en-US" sz="1000" dirty="0">
              <a:solidFill>
                <a:srgbClr val="000000"/>
              </a:solidFill>
              <a:latin typeface="Tahoma" pitchFamily="34" charset="0"/>
            </a:endParaRPr>
          </a:p>
          <a:p>
            <a:pPr algn="ctr" eaLnBrk="1" hangingPunct="1"/>
            <a:r>
              <a:rPr lang="en-US" sz="1600" dirty="0">
                <a:solidFill>
                  <a:srgbClr val="000000"/>
                </a:solidFill>
                <a:latin typeface="Tahoma" pitchFamily="34" charset="0"/>
              </a:rPr>
              <a:t>__________________</a:t>
            </a:r>
          </a:p>
          <a:p>
            <a:pPr algn="ctr" eaLnBrk="1" hangingPunct="1"/>
            <a:r>
              <a:rPr lang="en-US" sz="1400" dirty="0">
                <a:solidFill>
                  <a:srgbClr val="000000"/>
                </a:solidFill>
                <a:latin typeface="Tahoma" pitchFamily="34" charset="0"/>
              </a:rPr>
              <a:t>Man-made resources </a:t>
            </a:r>
          </a:p>
          <a:p>
            <a:pPr algn="ctr" eaLnBrk="1" hangingPunct="1"/>
            <a:r>
              <a:rPr lang="en-US" sz="1400" dirty="0">
                <a:solidFill>
                  <a:srgbClr val="000000"/>
                </a:solidFill>
                <a:latin typeface="Tahoma" pitchFamily="34" charset="0"/>
              </a:rPr>
              <a:t>used over and over</a:t>
            </a:r>
            <a:endParaRPr lang="en-US" sz="1400" dirty="0">
              <a:latin typeface="Calibri" pitchFamily="34" charset="0"/>
            </a:endParaRPr>
          </a:p>
        </p:txBody>
      </p:sp>
      <p:sp>
        <p:nvSpPr>
          <p:cNvPr id="15367" name="Text Box 9"/>
          <p:cNvSpPr txBox="1">
            <a:spLocks noChangeArrowheads="1"/>
          </p:cNvSpPr>
          <p:nvPr/>
        </p:nvSpPr>
        <p:spPr bwMode="auto">
          <a:xfrm>
            <a:off x="2362200" y="3886200"/>
            <a:ext cx="3886200" cy="228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1400" i="1" dirty="0">
                <a:solidFill>
                  <a:srgbClr val="000000"/>
                </a:solidFill>
                <a:latin typeface="Tahoma" pitchFamily="34" charset="0"/>
              </a:rPr>
              <a:t>which are used to produce</a:t>
            </a:r>
            <a:endParaRPr lang="en-US" sz="1400" dirty="0">
              <a:latin typeface="Calibri" pitchFamily="34" charset="0"/>
            </a:endParaRPr>
          </a:p>
        </p:txBody>
      </p:sp>
      <p:sp>
        <p:nvSpPr>
          <p:cNvPr id="15368" name="Text Box 10"/>
          <p:cNvSpPr txBox="1">
            <a:spLocks noChangeArrowheads="1"/>
          </p:cNvSpPr>
          <p:nvPr/>
        </p:nvSpPr>
        <p:spPr bwMode="auto">
          <a:xfrm>
            <a:off x="2057400" y="4343400"/>
            <a:ext cx="1771650" cy="457200"/>
          </a:xfrm>
          <a:prstGeom prst="rect">
            <a:avLst/>
          </a:prstGeom>
          <a:solidFill>
            <a:srgbClr val="FFFFFF"/>
          </a:solidFill>
          <a:ln w="12700" algn="in">
            <a:solidFill>
              <a:srgbClr val="000000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dirty="0">
              <a:latin typeface="Calibri" pitchFamily="34" charset="0"/>
            </a:endParaRPr>
          </a:p>
        </p:txBody>
      </p:sp>
      <p:sp>
        <p:nvSpPr>
          <p:cNvPr id="15369" name="Text Box 12"/>
          <p:cNvSpPr txBox="1">
            <a:spLocks noChangeArrowheads="1"/>
          </p:cNvSpPr>
          <p:nvPr/>
        </p:nvSpPr>
        <p:spPr bwMode="auto">
          <a:xfrm>
            <a:off x="4038600" y="4495800"/>
            <a:ext cx="400050" cy="228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1400" i="1" dirty="0">
                <a:solidFill>
                  <a:srgbClr val="000000"/>
                </a:solidFill>
                <a:latin typeface="Tahoma" pitchFamily="34" charset="0"/>
              </a:rPr>
              <a:t>and</a:t>
            </a:r>
            <a:endParaRPr lang="en-US" sz="1400" dirty="0">
              <a:latin typeface="Calibri" pitchFamily="34" charset="0"/>
            </a:endParaRPr>
          </a:p>
        </p:txBody>
      </p:sp>
      <p:sp>
        <p:nvSpPr>
          <p:cNvPr id="15370" name="Line 14"/>
          <p:cNvSpPr>
            <a:spLocks noChangeShapeType="1"/>
          </p:cNvSpPr>
          <p:nvPr/>
        </p:nvSpPr>
        <p:spPr bwMode="auto">
          <a:xfrm flipH="1">
            <a:off x="2438400" y="1905000"/>
            <a:ext cx="628650" cy="5334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n-US" dirty="0"/>
          </a:p>
        </p:txBody>
      </p:sp>
      <p:sp>
        <p:nvSpPr>
          <p:cNvPr id="15371" name="Line 15"/>
          <p:cNvSpPr>
            <a:spLocks noChangeShapeType="1"/>
          </p:cNvSpPr>
          <p:nvPr/>
        </p:nvSpPr>
        <p:spPr bwMode="auto">
          <a:xfrm>
            <a:off x="4267200" y="1981200"/>
            <a:ext cx="0" cy="4572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n-US" dirty="0"/>
          </a:p>
        </p:txBody>
      </p:sp>
      <p:sp>
        <p:nvSpPr>
          <p:cNvPr id="15372" name="Line 16"/>
          <p:cNvSpPr>
            <a:spLocks noChangeShapeType="1"/>
          </p:cNvSpPr>
          <p:nvPr/>
        </p:nvSpPr>
        <p:spPr bwMode="auto">
          <a:xfrm>
            <a:off x="5410200" y="1905000"/>
            <a:ext cx="457200" cy="5334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n-US" dirty="0"/>
          </a:p>
        </p:txBody>
      </p:sp>
      <p:sp>
        <p:nvSpPr>
          <p:cNvPr id="15373" name="Text Box 17"/>
          <p:cNvSpPr txBox="1">
            <a:spLocks noChangeArrowheads="1"/>
          </p:cNvSpPr>
          <p:nvPr/>
        </p:nvSpPr>
        <p:spPr bwMode="auto">
          <a:xfrm rot="5400000">
            <a:off x="7369969" y="2764631"/>
            <a:ext cx="1828800" cy="719138"/>
          </a:xfrm>
          <a:prstGeom prst="rect">
            <a:avLst/>
          </a:prstGeom>
          <a:solidFill>
            <a:srgbClr val="FFFFFF"/>
          </a:solidFill>
          <a:ln w="12700" algn="in">
            <a:solidFill>
              <a:srgbClr val="000000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en-US" sz="1000" dirty="0">
              <a:solidFill>
                <a:srgbClr val="000000"/>
              </a:solidFill>
              <a:latin typeface="Tahoma" pitchFamily="34" charset="0"/>
            </a:endParaRPr>
          </a:p>
          <a:p>
            <a:pPr algn="ctr" eaLnBrk="1" hangingPunct="1"/>
            <a:r>
              <a:rPr lang="en-US" sz="1000" dirty="0">
                <a:solidFill>
                  <a:srgbClr val="000000"/>
                </a:solidFill>
                <a:latin typeface="Tahoma" pitchFamily="34" charset="0"/>
              </a:rPr>
              <a:t>__________________</a:t>
            </a:r>
          </a:p>
          <a:p>
            <a:pPr algn="ctr" eaLnBrk="1" hangingPunct="1"/>
            <a:r>
              <a:rPr lang="en-US" sz="1000" dirty="0">
                <a:solidFill>
                  <a:srgbClr val="000000"/>
                </a:solidFill>
                <a:latin typeface="Tahoma" pitchFamily="34" charset="0"/>
              </a:rPr>
              <a:t>Goods used in production to become part of a product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15374" name="Text Box 19"/>
          <p:cNvSpPr txBox="1">
            <a:spLocks noChangeArrowheads="1"/>
          </p:cNvSpPr>
          <p:nvPr/>
        </p:nvSpPr>
        <p:spPr bwMode="auto">
          <a:xfrm>
            <a:off x="4648200" y="4343400"/>
            <a:ext cx="1771650" cy="457200"/>
          </a:xfrm>
          <a:prstGeom prst="rect">
            <a:avLst/>
          </a:prstGeom>
          <a:solidFill>
            <a:srgbClr val="FFFFFF"/>
          </a:solidFill>
          <a:ln w="12700" algn="in">
            <a:solidFill>
              <a:srgbClr val="000000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dirty="0">
              <a:latin typeface="Calibri" pitchFamily="34" charset="0"/>
            </a:endParaRPr>
          </a:p>
        </p:txBody>
      </p:sp>
      <p:sp>
        <p:nvSpPr>
          <p:cNvPr id="15375" name="Text Box 20"/>
          <p:cNvSpPr txBox="1">
            <a:spLocks noChangeArrowheads="1"/>
          </p:cNvSpPr>
          <p:nvPr/>
        </p:nvSpPr>
        <p:spPr bwMode="auto">
          <a:xfrm>
            <a:off x="0" y="5257800"/>
            <a:ext cx="2209800" cy="160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dirty="0">
              <a:latin typeface="Calibri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dirty="0">
              <a:latin typeface="Calibri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dirty="0">
              <a:latin typeface="Calibri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5376" name="Text Box 21"/>
          <p:cNvSpPr txBox="1">
            <a:spLocks noChangeArrowheads="1"/>
          </p:cNvSpPr>
          <p:nvPr/>
        </p:nvSpPr>
        <p:spPr bwMode="auto">
          <a:xfrm>
            <a:off x="0" y="5257800"/>
            <a:ext cx="9144000" cy="21240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dirty="0">
              <a:latin typeface="Calibri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dirty="0">
              <a:latin typeface="Calibri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dirty="0">
              <a:latin typeface="Calibri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5377" name="Text Box 13"/>
          <p:cNvSpPr txBox="1">
            <a:spLocks noChangeArrowheads="1"/>
          </p:cNvSpPr>
          <p:nvPr/>
        </p:nvSpPr>
        <p:spPr bwMode="auto">
          <a:xfrm>
            <a:off x="1066800" y="5257800"/>
            <a:ext cx="6324600" cy="457200"/>
          </a:xfrm>
          <a:prstGeom prst="rect">
            <a:avLst/>
          </a:prstGeom>
          <a:solidFill>
            <a:srgbClr val="FFFFFF"/>
          </a:solidFill>
          <a:ln w="12700" algn="in">
            <a:solidFill>
              <a:srgbClr val="000000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en-US" sz="1000" dirty="0">
              <a:solidFill>
                <a:srgbClr val="000000"/>
              </a:solidFill>
              <a:latin typeface="Tahoma" pitchFamily="34" charset="0"/>
            </a:endParaRPr>
          </a:p>
          <a:p>
            <a:pPr algn="ctr" eaLnBrk="1" hangingPunct="1"/>
            <a:r>
              <a:rPr lang="en-US" sz="1400" dirty="0">
                <a:solidFill>
                  <a:srgbClr val="000000"/>
                </a:solidFill>
                <a:latin typeface="Tahoma" pitchFamily="34" charset="0"/>
              </a:rPr>
              <a:t>to be __________________ or __________________ with money (savings).</a:t>
            </a:r>
            <a:endParaRPr lang="en-US" sz="1400" dirty="0">
              <a:latin typeface="Calibri" pitchFamily="34" charset="0"/>
            </a:endParaRPr>
          </a:p>
        </p:txBody>
      </p:sp>
      <p:sp>
        <p:nvSpPr>
          <p:cNvPr id="71702" name="Text Box 22"/>
          <p:cNvSpPr txBox="1">
            <a:spLocks noChangeArrowheads="1"/>
          </p:cNvSpPr>
          <p:nvPr/>
        </p:nvSpPr>
        <p:spPr bwMode="auto">
          <a:xfrm>
            <a:off x="5334000" y="685800"/>
            <a:ext cx="1219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dirty="0">
                <a:solidFill>
                  <a:srgbClr val="FF3300"/>
                </a:solidFill>
                <a:latin typeface="Calibri" pitchFamily="34" charset="0"/>
              </a:rPr>
              <a:t>choices</a:t>
            </a:r>
          </a:p>
        </p:txBody>
      </p:sp>
      <p:sp>
        <p:nvSpPr>
          <p:cNvPr id="71703" name="Text Box 23"/>
          <p:cNvSpPr txBox="1">
            <a:spLocks noChangeArrowheads="1"/>
          </p:cNvSpPr>
          <p:nvPr/>
        </p:nvSpPr>
        <p:spPr bwMode="auto">
          <a:xfrm>
            <a:off x="6400800" y="914400"/>
            <a:ext cx="1524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dirty="0">
                <a:solidFill>
                  <a:srgbClr val="FF3300"/>
                </a:solidFill>
                <a:latin typeface="Calibri" pitchFamily="34" charset="0"/>
              </a:rPr>
              <a:t>government</a:t>
            </a:r>
          </a:p>
        </p:txBody>
      </p:sp>
      <p:sp>
        <p:nvSpPr>
          <p:cNvPr id="71704" name="Text Box 24"/>
          <p:cNvSpPr txBox="1">
            <a:spLocks noChangeArrowheads="1"/>
          </p:cNvSpPr>
          <p:nvPr/>
        </p:nvSpPr>
        <p:spPr bwMode="auto">
          <a:xfrm>
            <a:off x="4495800" y="914400"/>
            <a:ext cx="1219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dirty="0">
                <a:solidFill>
                  <a:srgbClr val="FF3300"/>
                </a:solidFill>
                <a:latin typeface="Calibri" pitchFamily="34" charset="0"/>
              </a:rPr>
              <a:t>producers</a:t>
            </a:r>
          </a:p>
        </p:txBody>
      </p:sp>
      <p:sp>
        <p:nvSpPr>
          <p:cNvPr id="71705" name="Text Box 25"/>
          <p:cNvSpPr txBox="1">
            <a:spLocks noChangeArrowheads="1"/>
          </p:cNvSpPr>
          <p:nvPr/>
        </p:nvSpPr>
        <p:spPr bwMode="auto">
          <a:xfrm>
            <a:off x="3048000" y="914400"/>
            <a:ext cx="1371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dirty="0">
                <a:solidFill>
                  <a:srgbClr val="FF3300"/>
                </a:solidFill>
                <a:latin typeface="Calibri" pitchFamily="34" charset="0"/>
              </a:rPr>
              <a:t>consumers</a:t>
            </a:r>
          </a:p>
        </p:txBody>
      </p:sp>
      <p:sp>
        <p:nvSpPr>
          <p:cNvPr id="71706" name="Text Box 26"/>
          <p:cNvSpPr txBox="1">
            <a:spLocks noChangeArrowheads="1"/>
          </p:cNvSpPr>
          <p:nvPr/>
        </p:nvSpPr>
        <p:spPr bwMode="auto">
          <a:xfrm>
            <a:off x="6096000" y="2743200"/>
            <a:ext cx="1219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dirty="0">
                <a:solidFill>
                  <a:srgbClr val="FF3300"/>
                </a:solidFill>
                <a:latin typeface="Calibri" pitchFamily="34" charset="0"/>
              </a:rPr>
              <a:t>capital</a:t>
            </a:r>
          </a:p>
        </p:txBody>
      </p:sp>
      <p:sp>
        <p:nvSpPr>
          <p:cNvPr id="71707" name="Text Box 27"/>
          <p:cNvSpPr txBox="1">
            <a:spLocks noChangeArrowheads="1"/>
          </p:cNvSpPr>
          <p:nvPr/>
        </p:nvSpPr>
        <p:spPr bwMode="auto">
          <a:xfrm>
            <a:off x="3733800" y="2743200"/>
            <a:ext cx="1219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dirty="0">
                <a:solidFill>
                  <a:srgbClr val="FF3300"/>
                </a:solidFill>
                <a:latin typeface="Calibri" pitchFamily="34" charset="0"/>
              </a:rPr>
              <a:t>human</a:t>
            </a:r>
          </a:p>
        </p:txBody>
      </p:sp>
      <p:sp>
        <p:nvSpPr>
          <p:cNvPr id="71708" name="Text Box 28"/>
          <p:cNvSpPr txBox="1">
            <a:spLocks noChangeArrowheads="1"/>
          </p:cNvSpPr>
          <p:nvPr/>
        </p:nvSpPr>
        <p:spPr bwMode="auto">
          <a:xfrm>
            <a:off x="1143000" y="2743200"/>
            <a:ext cx="1219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dirty="0">
                <a:solidFill>
                  <a:srgbClr val="FF3300"/>
                </a:solidFill>
                <a:latin typeface="Calibri" pitchFamily="34" charset="0"/>
              </a:rPr>
              <a:t>natural</a:t>
            </a:r>
          </a:p>
        </p:txBody>
      </p:sp>
      <p:sp>
        <p:nvSpPr>
          <p:cNvPr id="71709" name="Text Box 29"/>
          <p:cNvSpPr txBox="1">
            <a:spLocks noChangeArrowheads="1"/>
          </p:cNvSpPr>
          <p:nvPr/>
        </p:nvSpPr>
        <p:spPr bwMode="auto">
          <a:xfrm>
            <a:off x="1981200" y="5334000"/>
            <a:ext cx="1219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dirty="0">
                <a:solidFill>
                  <a:srgbClr val="FF3300"/>
                </a:solidFill>
                <a:latin typeface="Calibri" pitchFamily="34" charset="0"/>
              </a:rPr>
              <a:t>bartered</a:t>
            </a:r>
          </a:p>
        </p:txBody>
      </p:sp>
      <p:sp>
        <p:nvSpPr>
          <p:cNvPr id="71710" name="Text Box 30"/>
          <p:cNvSpPr txBox="1">
            <a:spLocks noChangeArrowheads="1"/>
          </p:cNvSpPr>
          <p:nvPr/>
        </p:nvSpPr>
        <p:spPr bwMode="auto">
          <a:xfrm>
            <a:off x="4953000" y="4419600"/>
            <a:ext cx="1219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dirty="0">
                <a:solidFill>
                  <a:srgbClr val="FF3300"/>
                </a:solidFill>
                <a:latin typeface="Calibri" pitchFamily="34" charset="0"/>
              </a:rPr>
              <a:t>services</a:t>
            </a:r>
          </a:p>
        </p:txBody>
      </p:sp>
      <p:sp>
        <p:nvSpPr>
          <p:cNvPr id="71711" name="Text Box 31"/>
          <p:cNvSpPr txBox="1">
            <a:spLocks noChangeArrowheads="1"/>
          </p:cNvSpPr>
          <p:nvPr/>
        </p:nvSpPr>
        <p:spPr bwMode="auto">
          <a:xfrm>
            <a:off x="2362200" y="4419600"/>
            <a:ext cx="1219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dirty="0">
                <a:solidFill>
                  <a:srgbClr val="FF3300"/>
                </a:solidFill>
                <a:latin typeface="Calibri" pitchFamily="34" charset="0"/>
              </a:rPr>
              <a:t>goods</a:t>
            </a:r>
          </a:p>
        </p:txBody>
      </p:sp>
      <p:sp>
        <p:nvSpPr>
          <p:cNvPr id="71712" name="Text Box 32"/>
          <p:cNvSpPr txBox="1">
            <a:spLocks noChangeArrowheads="1"/>
          </p:cNvSpPr>
          <p:nvPr/>
        </p:nvSpPr>
        <p:spPr bwMode="auto">
          <a:xfrm rot="5400000">
            <a:off x="7712075" y="2955925"/>
            <a:ext cx="1524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dirty="0">
                <a:solidFill>
                  <a:srgbClr val="FF3300"/>
                </a:solidFill>
                <a:latin typeface="Calibri" pitchFamily="34" charset="0"/>
              </a:rPr>
              <a:t>intermediate</a:t>
            </a:r>
          </a:p>
        </p:txBody>
      </p:sp>
      <p:sp>
        <p:nvSpPr>
          <p:cNvPr id="71713" name="Text Box 33"/>
          <p:cNvSpPr txBox="1">
            <a:spLocks noChangeArrowheads="1"/>
          </p:cNvSpPr>
          <p:nvPr/>
        </p:nvSpPr>
        <p:spPr bwMode="auto">
          <a:xfrm>
            <a:off x="3962400" y="5334000"/>
            <a:ext cx="1219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dirty="0">
                <a:solidFill>
                  <a:srgbClr val="FF3300"/>
                </a:solidFill>
                <a:latin typeface="Calibri" pitchFamily="34" charset="0"/>
              </a:rPr>
              <a:t>purchased</a:t>
            </a:r>
          </a:p>
        </p:txBody>
      </p:sp>
    </p:spTree>
    <p:extLst>
      <p:ext uri="{BB962C8B-B14F-4D97-AF65-F5344CB8AC3E}">
        <p14:creationId xmlns:p14="http://schemas.microsoft.com/office/powerpoint/2010/main" val="3007677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1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1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1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1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1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1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1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1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17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1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2" grpId="0"/>
      <p:bldP spid="71703" grpId="0"/>
      <p:bldP spid="71704" grpId="0"/>
      <p:bldP spid="71705" grpId="0"/>
      <p:bldP spid="71706" grpId="0"/>
      <p:bldP spid="71707" grpId="0"/>
      <p:bldP spid="71708" grpId="0"/>
      <p:bldP spid="71709" grpId="0"/>
      <p:bldP spid="71710" grpId="0"/>
      <p:bldP spid="71711" grpId="0"/>
      <p:bldP spid="71712" grpId="0"/>
      <p:bldP spid="717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39"/>
          <p:cNvSpPr txBox="1">
            <a:spLocks noChangeArrowheads="1"/>
          </p:cNvSpPr>
          <p:nvPr/>
        </p:nvSpPr>
        <p:spPr bwMode="auto">
          <a:xfrm>
            <a:off x="0" y="2590800"/>
            <a:ext cx="9144000" cy="45243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dirty="0">
              <a:latin typeface="Calibri" pitchFamily="34" charset="0"/>
            </a:endParaRPr>
          </a:p>
          <a:p>
            <a:pPr eaLnBrk="1" hangingPunct="1"/>
            <a:endParaRPr lang="en-US" dirty="0">
              <a:latin typeface="Calibri" pitchFamily="34" charset="0"/>
            </a:endParaRPr>
          </a:p>
          <a:p>
            <a:pPr eaLnBrk="1" hangingPunct="1"/>
            <a:endParaRPr lang="en-US" dirty="0">
              <a:latin typeface="Calibri" pitchFamily="34" charset="0"/>
            </a:endParaRPr>
          </a:p>
          <a:p>
            <a:pPr eaLnBrk="1" hangingPunct="1"/>
            <a:endParaRPr lang="en-US" dirty="0">
              <a:latin typeface="Calibri" pitchFamily="34" charset="0"/>
            </a:endParaRPr>
          </a:p>
          <a:p>
            <a:pPr eaLnBrk="1" hangingPunct="1"/>
            <a:endParaRPr lang="en-US" dirty="0">
              <a:latin typeface="Calibri" pitchFamily="34" charset="0"/>
            </a:endParaRPr>
          </a:p>
          <a:p>
            <a:pPr eaLnBrk="1" hangingPunct="1"/>
            <a:endParaRPr lang="en-US" dirty="0">
              <a:latin typeface="Calibri" pitchFamily="34" charset="0"/>
            </a:endParaRPr>
          </a:p>
          <a:p>
            <a:pPr eaLnBrk="1" hangingPunct="1"/>
            <a:endParaRPr lang="en-US" dirty="0">
              <a:latin typeface="Calibri" pitchFamily="34" charset="0"/>
            </a:endParaRPr>
          </a:p>
          <a:p>
            <a:pPr eaLnBrk="1" hangingPunct="1"/>
            <a:endParaRPr lang="en-US" dirty="0">
              <a:latin typeface="Calibri" pitchFamily="34" charset="0"/>
            </a:endParaRPr>
          </a:p>
          <a:p>
            <a:pPr eaLnBrk="1" hangingPunct="1"/>
            <a:endParaRPr lang="en-US" dirty="0">
              <a:latin typeface="Calibri" pitchFamily="34" charset="0"/>
            </a:endParaRPr>
          </a:p>
          <a:p>
            <a:pPr eaLnBrk="1" hangingPunct="1"/>
            <a:endParaRPr lang="en-US" dirty="0">
              <a:latin typeface="Calibri" pitchFamily="34" charset="0"/>
            </a:endParaRPr>
          </a:p>
          <a:p>
            <a:pPr eaLnBrk="1" hangingPunct="1"/>
            <a:endParaRPr lang="en-US" dirty="0">
              <a:latin typeface="Calibri" pitchFamily="34" charset="0"/>
            </a:endParaRPr>
          </a:p>
          <a:p>
            <a:pPr eaLnBrk="1" hangingPunct="1"/>
            <a:endParaRPr lang="en-US" dirty="0">
              <a:latin typeface="Calibri" pitchFamily="34" charset="0"/>
            </a:endParaRPr>
          </a:p>
        </p:txBody>
      </p:sp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0" y="5181600"/>
            <a:ext cx="2057400" cy="160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dirty="0">
              <a:latin typeface="Calibri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dirty="0">
              <a:latin typeface="Calibri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dirty="0">
              <a:latin typeface="Calibri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6388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2678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dirty="0">
              <a:latin typeface="Calibri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dirty="0">
              <a:latin typeface="Calibri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dirty="0">
              <a:latin typeface="Calibri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dirty="0">
              <a:latin typeface="Calibri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6389" name="Text Box 7"/>
          <p:cNvSpPr txBox="1">
            <a:spLocks noChangeArrowheads="1"/>
          </p:cNvSpPr>
          <p:nvPr/>
        </p:nvSpPr>
        <p:spPr bwMode="auto">
          <a:xfrm>
            <a:off x="3717925" y="323850"/>
            <a:ext cx="1028700" cy="228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1400" i="1" dirty="0">
                <a:solidFill>
                  <a:srgbClr val="000000"/>
                </a:solidFill>
                <a:latin typeface="Tahoma" pitchFamily="34" charset="0"/>
              </a:rPr>
              <a:t>however</a:t>
            </a:r>
            <a:endParaRPr lang="en-US" sz="1400" dirty="0">
              <a:latin typeface="Calibri" pitchFamily="34" charset="0"/>
            </a:endParaRPr>
          </a:p>
        </p:txBody>
      </p:sp>
      <p:sp>
        <p:nvSpPr>
          <p:cNvPr id="16390" name="Text Box 8"/>
          <p:cNvSpPr txBox="1">
            <a:spLocks noChangeArrowheads="1"/>
          </p:cNvSpPr>
          <p:nvPr/>
        </p:nvSpPr>
        <p:spPr bwMode="auto">
          <a:xfrm>
            <a:off x="457200" y="609600"/>
            <a:ext cx="3146425" cy="533400"/>
          </a:xfrm>
          <a:prstGeom prst="rect">
            <a:avLst/>
          </a:prstGeom>
          <a:solidFill>
            <a:srgbClr val="FFFFFF"/>
          </a:solidFill>
          <a:ln w="12700" algn="in">
            <a:solidFill>
              <a:srgbClr val="000000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1400" dirty="0">
                <a:solidFill>
                  <a:srgbClr val="000000"/>
                </a:solidFill>
                <a:latin typeface="Tahoma" pitchFamily="34" charset="0"/>
              </a:rPr>
              <a:t>Productive resources, and therefore, goods and services, are </a:t>
            </a:r>
            <a:r>
              <a:rPr lang="en-US" sz="1400" i="1" dirty="0">
                <a:solidFill>
                  <a:srgbClr val="000000"/>
                </a:solidFill>
                <a:latin typeface="Tahoma" pitchFamily="34" charset="0"/>
              </a:rPr>
              <a:t>limited</a:t>
            </a:r>
            <a:endParaRPr lang="en-US" sz="1400" dirty="0">
              <a:latin typeface="Calibri" pitchFamily="34" charset="0"/>
            </a:endParaRPr>
          </a:p>
        </p:txBody>
      </p:sp>
      <p:sp>
        <p:nvSpPr>
          <p:cNvPr id="16391" name="Text Box 9"/>
          <p:cNvSpPr txBox="1">
            <a:spLocks noChangeArrowheads="1"/>
          </p:cNvSpPr>
          <p:nvPr/>
        </p:nvSpPr>
        <p:spPr bwMode="auto">
          <a:xfrm>
            <a:off x="4860925" y="609600"/>
            <a:ext cx="2987675" cy="533400"/>
          </a:xfrm>
          <a:prstGeom prst="rect">
            <a:avLst/>
          </a:prstGeom>
          <a:solidFill>
            <a:srgbClr val="FFFFFF"/>
          </a:solidFill>
          <a:ln w="12700" algn="in">
            <a:solidFill>
              <a:srgbClr val="000000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1400" dirty="0">
                <a:solidFill>
                  <a:srgbClr val="000000"/>
                </a:solidFill>
                <a:latin typeface="Tahoma" pitchFamily="34" charset="0"/>
              </a:rPr>
              <a:t>Human wants (needs) </a:t>
            </a:r>
          </a:p>
          <a:p>
            <a:pPr algn="ctr" eaLnBrk="1" hangingPunct="1"/>
            <a:r>
              <a:rPr lang="en-US" sz="1400" dirty="0">
                <a:solidFill>
                  <a:srgbClr val="000000"/>
                </a:solidFill>
                <a:latin typeface="Tahoma" pitchFamily="34" charset="0"/>
              </a:rPr>
              <a:t>are basically </a:t>
            </a:r>
            <a:r>
              <a:rPr lang="en-US" sz="1400" i="1" dirty="0">
                <a:solidFill>
                  <a:srgbClr val="000000"/>
                </a:solidFill>
                <a:latin typeface="Tahoma" pitchFamily="34" charset="0"/>
              </a:rPr>
              <a:t>unlimited</a:t>
            </a:r>
            <a:endParaRPr lang="en-US" sz="1400" dirty="0">
              <a:latin typeface="Calibri" pitchFamily="34" charset="0"/>
            </a:endParaRPr>
          </a:p>
        </p:txBody>
      </p:sp>
      <p:sp>
        <p:nvSpPr>
          <p:cNvPr id="16392" name="Text Box 10"/>
          <p:cNvSpPr txBox="1">
            <a:spLocks noChangeArrowheads="1"/>
          </p:cNvSpPr>
          <p:nvPr/>
        </p:nvSpPr>
        <p:spPr bwMode="auto">
          <a:xfrm>
            <a:off x="3200400" y="1676400"/>
            <a:ext cx="2057400" cy="476250"/>
          </a:xfrm>
          <a:prstGeom prst="rect">
            <a:avLst/>
          </a:prstGeom>
          <a:solidFill>
            <a:srgbClr val="FFFFFF"/>
          </a:solidFill>
          <a:ln w="12700" algn="in">
            <a:solidFill>
              <a:srgbClr val="000000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dirty="0">
              <a:latin typeface="Calibri" pitchFamily="34" charset="0"/>
            </a:endParaRPr>
          </a:p>
        </p:txBody>
      </p:sp>
      <p:sp>
        <p:nvSpPr>
          <p:cNvPr id="16393" name="Text Box 11"/>
          <p:cNvSpPr txBox="1">
            <a:spLocks noChangeArrowheads="1"/>
          </p:cNvSpPr>
          <p:nvPr/>
        </p:nvSpPr>
        <p:spPr bwMode="auto">
          <a:xfrm>
            <a:off x="2133600" y="2819400"/>
            <a:ext cx="4114800" cy="914400"/>
          </a:xfrm>
          <a:prstGeom prst="rect">
            <a:avLst/>
          </a:prstGeom>
          <a:solidFill>
            <a:srgbClr val="FFFFFF"/>
          </a:solidFill>
          <a:ln w="12700" algn="in">
            <a:solidFill>
              <a:srgbClr val="000000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en-US" sz="800" dirty="0">
              <a:solidFill>
                <a:srgbClr val="000000"/>
              </a:solidFill>
              <a:latin typeface="Tahoma" pitchFamily="34" charset="0"/>
            </a:endParaRPr>
          </a:p>
          <a:p>
            <a:pPr algn="ctr" eaLnBrk="1" hangingPunct="1"/>
            <a:r>
              <a:rPr lang="en-US" sz="1400" dirty="0">
                <a:solidFill>
                  <a:srgbClr val="000000"/>
                </a:solidFill>
                <a:latin typeface="Tahoma" pitchFamily="34" charset="0"/>
              </a:rPr>
              <a:t>economic __________________ (resulting in</a:t>
            </a:r>
          </a:p>
          <a:p>
            <a:pPr algn="ctr" eaLnBrk="1" hangingPunct="1"/>
            <a:endParaRPr lang="en-US" sz="1400" dirty="0">
              <a:solidFill>
                <a:srgbClr val="000000"/>
              </a:solidFill>
              <a:latin typeface="Tahoma" pitchFamily="34" charset="0"/>
            </a:endParaRPr>
          </a:p>
          <a:p>
            <a:pPr algn="ctr" eaLnBrk="1" hangingPunct="1"/>
            <a:r>
              <a:rPr lang="en-US" sz="1400" dirty="0">
                <a:solidFill>
                  <a:srgbClr val="000000"/>
                </a:solidFill>
                <a:latin typeface="Tahoma" pitchFamily="34" charset="0"/>
              </a:rPr>
              <a:t>__________________  __________________)</a:t>
            </a:r>
            <a:endParaRPr lang="en-US" sz="1400" dirty="0">
              <a:latin typeface="Calibri" pitchFamily="34" charset="0"/>
            </a:endParaRPr>
          </a:p>
        </p:txBody>
      </p:sp>
      <p:sp>
        <p:nvSpPr>
          <p:cNvPr id="16394" name="Text Box 12"/>
          <p:cNvSpPr txBox="1">
            <a:spLocks noChangeArrowheads="1"/>
          </p:cNvSpPr>
          <p:nvPr/>
        </p:nvSpPr>
        <p:spPr bwMode="auto">
          <a:xfrm>
            <a:off x="2819400" y="3810000"/>
            <a:ext cx="2743200" cy="4000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1400" i="1" dirty="0">
                <a:solidFill>
                  <a:srgbClr val="000000"/>
                </a:solidFill>
                <a:latin typeface="Tahoma" pitchFamily="34" charset="0"/>
              </a:rPr>
              <a:t>when answering </a:t>
            </a:r>
          </a:p>
          <a:p>
            <a:pPr algn="ctr" eaLnBrk="1" hangingPunct="1"/>
            <a:r>
              <a:rPr lang="en-US" sz="1400" i="1" dirty="0">
                <a:solidFill>
                  <a:srgbClr val="000000"/>
                </a:solidFill>
                <a:latin typeface="Tahoma" pitchFamily="34" charset="0"/>
              </a:rPr>
              <a:t>three basic economic questions</a:t>
            </a:r>
            <a:endParaRPr lang="en-US" sz="1400" dirty="0">
              <a:latin typeface="Calibri" pitchFamily="34" charset="0"/>
            </a:endParaRPr>
          </a:p>
        </p:txBody>
      </p:sp>
      <p:sp>
        <p:nvSpPr>
          <p:cNvPr id="16395" name="Text Box 13"/>
          <p:cNvSpPr txBox="1">
            <a:spLocks noChangeArrowheads="1"/>
          </p:cNvSpPr>
          <p:nvPr/>
        </p:nvSpPr>
        <p:spPr bwMode="auto">
          <a:xfrm>
            <a:off x="914400" y="4648200"/>
            <a:ext cx="2171700" cy="685800"/>
          </a:xfrm>
          <a:prstGeom prst="rect">
            <a:avLst/>
          </a:prstGeom>
          <a:solidFill>
            <a:srgbClr val="FFFFFF"/>
          </a:solidFill>
          <a:ln w="12700" algn="in">
            <a:solidFill>
              <a:srgbClr val="000000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en-US" sz="1200" dirty="0">
              <a:solidFill>
                <a:srgbClr val="000000"/>
              </a:solidFill>
              <a:latin typeface="Tahoma" pitchFamily="34" charset="0"/>
            </a:endParaRPr>
          </a:p>
          <a:p>
            <a:pPr algn="ctr" eaLnBrk="1" hangingPunct="1"/>
            <a:r>
              <a:rPr lang="en-US" sz="1200" dirty="0">
                <a:solidFill>
                  <a:srgbClr val="000000"/>
                </a:solidFill>
                <a:latin typeface="Tahoma" pitchFamily="34" charset="0"/>
              </a:rPr>
              <a:t>___________ goods and </a:t>
            </a:r>
          </a:p>
          <a:p>
            <a:pPr algn="ctr" eaLnBrk="1" hangingPunct="1"/>
            <a:r>
              <a:rPr lang="en-US" sz="1200" dirty="0">
                <a:solidFill>
                  <a:srgbClr val="000000"/>
                </a:solidFill>
                <a:latin typeface="Tahoma" pitchFamily="34" charset="0"/>
              </a:rPr>
              <a:t>services will be produced?</a:t>
            </a:r>
            <a:endParaRPr lang="en-US" sz="1200" dirty="0">
              <a:latin typeface="Calibri" pitchFamily="34" charset="0"/>
            </a:endParaRPr>
          </a:p>
        </p:txBody>
      </p:sp>
      <p:sp>
        <p:nvSpPr>
          <p:cNvPr id="16396" name="Text Box 14"/>
          <p:cNvSpPr txBox="1">
            <a:spLocks noChangeArrowheads="1"/>
          </p:cNvSpPr>
          <p:nvPr/>
        </p:nvSpPr>
        <p:spPr bwMode="auto">
          <a:xfrm>
            <a:off x="3200400" y="4648200"/>
            <a:ext cx="2286000" cy="685800"/>
          </a:xfrm>
          <a:prstGeom prst="rect">
            <a:avLst/>
          </a:prstGeom>
          <a:solidFill>
            <a:srgbClr val="FFFFFF"/>
          </a:solidFill>
          <a:ln w="12700" algn="in">
            <a:solidFill>
              <a:srgbClr val="000000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en-US" sz="1200" dirty="0">
              <a:solidFill>
                <a:srgbClr val="000000"/>
              </a:solidFill>
              <a:latin typeface="Tahoma" pitchFamily="34" charset="0"/>
            </a:endParaRPr>
          </a:p>
          <a:p>
            <a:pPr algn="ctr" eaLnBrk="1" hangingPunct="1"/>
            <a:r>
              <a:rPr lang="en-US" sz="1200" dirty="0">
                <a:solidFill>
                  <a:srgbClr val="000000"/>
                </a:solidFill>
                <a:latin typeface="Tahoma" pitchFamily="34" charset="0"/>
              </a:rPr>
              <a:t>___________ will the goods and services be produced?</a:t>
            </a:r>
            <a:endParaRPr lang="en-US" sz="1200" dirty="0">
              <a:latin typeface="Calibri" pitchFamily="34" charset="0"/>
            </a:endParaRPr>
          </a:p>
        </p:txBody>
      </p:sp>
      <p:sp>
        <p:nvSpPr>
          <p:cNvPr id="16397" name="Text Box 15"/>
          <p:cNvSpPr txBox="1">
            <a:spLocks noChangeArrowheads="1"/>
          </p:cNvSpPr>
          <p:nvPr/>
        </p:nvSpPr>
        <p:spPr bwMode="auto">
          <a:xfrm>
            <a:off x="5638800" y="4648200"/>
            <a:ext cx="2209800" cy="685800"/>
          </a:xfrm>
          <a:prstGeom prst="rect">
            <a:avLst/>
          </a:prstGeom>
          <a:solidFill>
            <a:srgbClr val="FFFFFF"/>
          </a:solidFill>
          <a:ln w="12700" algn="in">
            <a:solidFill>
              <a:srgbClr val="000000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en-US" sz="1200" dirty="0">
              <a:solidFill>
                <a:srgbClr val="000000"/>
              </a:solidFill>
              <a:latin typeface="Tahoma" pitchFamily="34" charset="0"/>
            </a:endParaRPr>
          </a:p>
          <a:p>
            <a:pPr algn="ctr" eaLnBrk="1" hangingPunct="1"/>
            <a:r>
              <a:rPr lang="en-US" sz="1200" dirty="0">
                <a:solidFill>
                  <a:srgbClr val="000000"/>
                </a:solidFill>
                <a:latin typeface="Tahoma" pitchFamily="34" charset="0"/>
              </a:rPr>
              <a:t>___  _______ will the goods and services be distributed?</a:t>
            </a:r>
            <a:endParaRPr lang="en-US" sz="1200" dirty="0">
              <a:latin typeface="Calibri" pitchFamily="34" charset="0"/>
            </a:endParaRPr>
          </a:p>
        </p:txBody>
      </p:sp>
      <p:sp>
        <p:nvSpPr>
          <p:cNvPr id="16398" name="Text Box 16"/>
          <p:cNvSpPr txBox="1">
            <a:spLocks noChangeArrowheads="1"/>
          </p:cNvSpPr>
          <p:nvPr/>
        </p:nvSpPr>
        <p:spPr bwMode="auto">
          <a:xfrm>
            <a:off x="1295400" y="5486400"/>
            <a:ext cx="6096000" cy="609600"/>
          </a:xfrm>
          <a:prstGeom prst="rect">
            <a:avLst/>
          </a:prstGeom>
          <a:solidFill>
            <a:srgbClr val="FFFFFF"/>
          </a:solidFill>
          <a:ln w="12700" algn="in">
            <a:solidFill>
              <a:srgbClr val="000000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1400" dirty="0">
                <a:solidFill>
                  <a:srgbClr val="000000"/>
                </a:solidFill>
                <a:latin typeface="Tahoma" pitchFamily="34" charset="0"/>
              </a:rPr>
              <a:t>Answering these questions most efficiently creates the need for</a:t>
            </a:r>
          </a:p>
          <a:p>
            <a:pPr algn="ctr" eaLnBrk="1" hangingPunct="1"/>
            <a:endParaRPr lang="en-US" sz="600" dirty="0">
              <a:solidFill>
                <a:srgbClr val="000000"/>
              </a:solidFill>
              <a:latin typeface="Tahoma" pitchFamily="34" charset="0"/>
            </a:endParaRPr>
          </a:p>
          <a:p>
            <a:pPr algn="ctr" eaLnBrk="1" hangingPunct="1"/>
            <a:r>
              <a:rPr lang="en-US" sz="1400" dirty="0">
                <a:solidFill>
                  <a:srgbClr val="000000"/>
                </a:solidFill>
                <a:latin typeface="Tahoma" pitchFamily="34" charset="0"/>
              </a:rPr>
              <a:t>___________________  and ___________________ resulting in trade.</a:t>
            </a:r>
            <a:endParaRPr lang="en-US" sz="1400" dirty="0">
              <a:latin typeface="Calibri" pitchFamily="34" charset="0"/>
            </a:endParaRPr>
          </a:p>
        </p:txBody>
      </p:sp>
      <p:sp>
        <p:nvSpPr>
          <p:cNvPr id="16399" name="Text Box 17"/>
          <p:cNvSpPr txBox="1">
            <a:spLocks noChangeArrowheads="1"/>
          </p:cNvSpPr>
          <p:nvPr/>
        </p:nvSpPr>
        <p:spPr bwMode="auto">
          <a:xfrm>
            <a:off x="1066800" y="2286000"/>
            <a:ext cx="6248400" cy="342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1400" i="1" dirty="0">
                <a:solidFill>
                  <a:srgbClr val="000000"/>
                </a:solidFill>
                <a:latin typeface="Tahoma" pitchFamily="34" charset="0"/>
              </a:rPr>
              <a:t>Consequently, buyers (consumers) and sellers (producers) have to make</a:t>
            </a:r>
            <a:endParaRPr lang="en-US" sz="1400" dirty="0">
              <a:latin typeface="Calibri" pitchFamily="34" charset="0"/>
            </a:endParaRPr>
          </a:p>
        </p:txBody>
      </p:sp>
      <p:sp>
        <p:nvSpPr>
          <p:cNvPr id="16400" name="Line 18"/>
          <p:cNvSpPr>
            <a:spLocks noChangeShapeType="1"/>
          </p:cNvSpPr>
          <p:nvPr/>
        </p:nvSpPr>
        <p:spPr bwMode="auto">
          <a:xfrm flipH="1">
            <a:off x="5486400" y="1295400"/>
            <a:ext cx="685800" cy="3048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n-US" dirty="0"/>
          </a:p>
        </p:txBody>
      </p:sp>
      <p:sp>
        <p:nvSpPr>
          <p:cNvPr id="16401" name="Line 19"/>
          <p:cNvSpPr>
            <a:spLocks noChangeShapeType="1"/>
          </p:cNvSpPr>
          <p:nvPr/>
        </p:nvSpPr>
        <p:spPr bwMode="auto">
          <a:xfrm>
            <a:off x="2209800" y="1295400"/>
            <a:ext cx="685800" cy="28575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n-US" dirty="0"/>
          </a:p>
        </p:txBody>
      </p:sp>
      <p:sp>
        <p:nvSpPr>
          <p:cNvPr id="16402" name="Line 20"/>
          <p:cNvSpPr>
            <a:spLocks noChangeShapeType="1"/>
          </p:cNvSpPr>
          <p:nvPr/>
        </p:nvSpPr>
        <p:spPr bwMode="auto">
          <a:xfrm flipH="1">
            <a:off x="2438400" y="4343400"/>
            <a:ext cx="228600" cy="17145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n-US" dirty="0"/>
          </a:p>
        </p:txBody>
      </p:sp>
      <p:sp>
        <p:nvSpPr>
          <p:cNvPr id="16403" name="Line 21"/>
          <p:cNvSpPr>
            <a:spLocks noChangeShapeType="1"/>
          </p:cNvSpPr>
          <p:nvPr/>
        </p:nvSpPr>
        <p:spPr bwMode="auto">
          <a:xfrm>
            <a:off x="4267200" y="4343400"/>
            <a:ext cx="0" cy="2286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n-US" dirty="0"/>
          </a:p>
        </p:txBody>
      </p:sp>
      <p:sp>
        <p:nvSpPr>
          <p:cNvPr id="16404" name="Line 22"/>
          <p:cNvSpPr>
            <a:spLocks noChangeShapeType="1"/>
          </p:cNvSpPr>
          <p:nvPr/>
        </p:nvSpPr>
        <p:spPr bwMode="auto">
          <a:xfrm>
            <a:off x="5562600" y="4343400"/>
            <a:ext cx="285750" cy="17145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n-US" dirty="0"/>
          </a:p>
        </p:txBody>
      </p:sp>
      <p:sp>
        <p:nvSpPr>
          <p:cNvPr id="16405" name="Text Box 23"/>
          <p:cNvSpPr txBox="1">
            <a:spLocks noChangeArrowheads="1"/>
          </p:cNvSpPr>
          <p:nvPr/>
        </p:nvSpPr>
        <p:spPr bwMode="auto">
          <a:xfrm>
            <a:off x="0" y="6248400"/>
            <a:ext cx="9144000" cy="609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2000" b="1" dirty="0">
                <a:solidFill>
                  <a:srgbClr val="000000"/>
                </a:solidFill>
                <a:latin typeface="Tahoma" pitchFamily="34" charset="0"/>
              </a:rPr>
              <a:t>Economics:  ___________ - __________ under ___________.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16406" name="Text Box 24"/>
          <p:cNvSpPr txBox="1">
            <a:spLocks noChangeArrowheads="1"/>
          </p:cNvSpPr>
          <p:nvPr/>
        </p:nvSpPr>
        <p:spPr bwMode="auto">
          <a:xfrm rot="-5400000">
            <a:off x="-419100" y="4686300"/>
            <a:ext cx="1771650" cy="628650"/>
          </a:xfrm>
          <a:prstGeom prst="rect">
            <a:avLst/>
          </a:prstGeom>
          <a:solidFill>
            <a:srgbClr val="FFFFFF"/>
          </a:solidFill>
          <a:ln w="12700" algn="in">
            <a:solidFill>
              <a:srgbClr val="000000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en-US" sz="1000" dirty="0">
              <a:solidFill>
                <a:srgbClr val="000000"/>
              </a:solidFill>
              <a:latin typeface="Tahoma" pitchFamily="34" charset="0"/>
            </a:endParaRPr>
          </a:p>
          <a:p>
            <a:pPr algn="ctr" eaLnBrk="1" hangingPunct="1"/>
            <a:r>
              <a:rPr lang="en-US" sz="1000" dirty="0">
                <a:solidFill>
                  <a:srgbClr val="000000"/>
                </a:solidFill>
                <a:latin typeface="Tahoma" pitchFamily="34" charset="0"/>
              </a:rPr>
              <a:t>__________  ___________</a:t>
            </a:r>
          </a:p>
          <a:p>
            <a:pPr algn="ctr" eaLnBrk="1" hangingPunct="1"/>
            <a:r>
              <a:rPr lang="en-US" sz="1000" dirty="0">
                <a:solidFill>
                  <a:srgbClr val="000000"/>
                </a:solidFill>
                <a:latin typeface="Tahoma" pitchFamily="34" charset="0"/>
              </a:rPr>
              <a:t>Buyers and sellers answer ?’s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16407" name="Text Box 25"/>
          <p:cNvSpPr txBox="1">
            <a:spLocks noChangeArrowheads="1"/>
          </p:cNvSpPr>
          <p:nvPr/>
        </p:nvSpPr>
        <p:spPr bwMode="auto">
          <a:xfrm rot="5400000">
            <a:off x="7398544" y="4564856"/>
            <a:ext cx="1714500" cy="661988"/>
          </a:xfrm>
          <a:prstGeom prst="rect">
            <a:avLst/>
          </a:prstGeom>
          <a:solidFill>
            <a:srgbClr val="FFFFFF"/>
          </a:solidFill>
          <a:ln w="12700" algn="in">
            <a:solidFill>
              <a:srgbClr val="000000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en-US" sz="1000" dirty="0">
              <a:solidFill>
                <a:srgbClr val="000000"/>
              </a:solidFill>
              <a:latin typeface="Tahoma" pitchFamily="34" charset="0"/>
            </a:endParaRPr>
          </a:p>
          <a:p>
            <a:pPr algn="ctr" eaLnBrk="1" hangingPunct="1"/>
            <a:r>
              <a:rPr lang="en-US" sz="1000" dirty="0">
                <a:solidFill>
                  <a:srgbClr val="000000"/>
                </a:solidFill>
                <a:latin typeface="Tahoma" pitchFamily="34" charset="0"/>
              </a:rPr>
              <a:t>___________  ___________</a:t>
            </a:r>
          </a:p>
          <a:p>
            <a:pPr algn="ctr" eaLnBrk="1" hangingPunct="1"/>
            <a:r>
              <a:rPr lang="en-US" sz="1000" dirty="0">
                <a:solidFill>
                  <a:srgbClr val="000000"/>
                </a:solidFill>
                <a:latin typeface="Tahoma" pitchFamily="34" charset="0"/>
              </a:rPr>
              <a:t>Government answers ?’s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16408" name="Text Box 26"/>
          <p:cNvSpPr txBox="1">
            <a:spLocks noChangeArrowheads="1"/>
          </p:cNvSpPr>
          <p:nvPr/>
        </p:nvSpPr>
        <p:spPr bwMode="auto">
          <a:xfrm>
            <a:off x="3733800" y="1295400"/>
            <a:ext cx="1028700" cy="228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1400" i="1" dirty="0">
                <a:solidFill>
                  <a:srgbClr val="000000"/>
                </a:solidFill>
                <a:latin typeface="Tahoma" pitchFamily="34" charset="0"/>
              </a:rPr>
              <a:t>resulting in</a:t>
            </a:r>
            <a:endParaRPr lang="en-US" sz="1400" dirty="0">
              <a:latin typeface="Calibri" pitchFamily="34" charset="0"/>
            </a:endParaRPr>
          </a:p>
        </p:txBody>
      </p:sp>
      <p:sp>
        <p:nvSpPr>
          <p:cNvPr id="72731" name="Text Box 27"/>
          <p:cNvSpPr txBox="1">
            <a:spLocks noChangeArrowheads="1"/>
          </p:cNvSpPr>
          <p:nvPr/>
        </p:nvSpPr>
        <p:spPr bwMode="auto">
          <a:xfrm rot="-5400000">
            <a:off x="-609600" y="4876800"/>
            <a:ext cx="1981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 dirty="0">
                <a:solidFill>
                  <a:srgbClr val="FF3300"/>
                </a:solidFill>
                <a:latin typeface="Calibri" pitchFamily="34" charset="0"/>
              </a:rPr>
              <a:t>market economy</a:t>
            </a:r>
          </a:p>
        </p:txBody>
      </p:sp>
      <p:sp>
        <p:nvSpPr>
          <p:cNvPr id="72732" name="Text Box 28"/>
          <p:cNvSpPr txBox="1">
            <a:spLocks noChangeArrowheads="1"/>
          </p:cNvSpPr>
          <p:nvPr/>
        </p:nvSpPr>
        <p:spPr bwMode="auto">
          <a:xfrm rot="5400000">
            <a:off x="7369175" y="4746625"/>
            <a:ext cx="2057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 dirty="0">
                <a:solidFill>
                  <a:srgbClr val="FF3300"/>
                </a:solidFill>
                <a:latin typeface="Calibri" pitchFamily="34" charset="0"/>
              </a:rPr>
              <a:t>command economy</a:t>
            </a:r>
            <a:r>
              <a:rPr lang="en-US" sz="1600" b="1" dirty="0">
                <a:solidFill>
                  <a:srgbClr val="FF3300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72733" name="Text Box 29"/>
          <p:cNvSpPr txBox="1">
            <a:spLocks noChangeArrowheads="1"/>
          </p:cNvSpPr>
          <p:nvPr/>
        </p:nvSpPr>
        <p:spPr bwMode="auto">
          <a:xfrm>
            <a:off x="6858000" y="6172200"/>
            <a:ext cx="1219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dirty="0">
                <a:solidFill>
                  <a:schemeClr val="folHlink"/>
                </a:solidFill>
                <a:latin typeface="Calibri" pitchFamily="34" charset="0"/>
              </a:rPr>
              <a:t>scarcity</a:t>
            </a:r>
          </a:p>
        </p:txBody>
      </p:sp>
      <p:sp>
        <p:nvSpPr>
          <p:cNvPr id="72734" name="Text Box 30"/>
          <p:cNvSpPr txBox="1">
            <a:spLocks noChangeArrowheads="1"/>
          </p:cNvSpPr>
          <p:nvPr/>
        </p:nvSpPr>
        <p:spPr bwMode="auto">
          <a:xfrm>
            <a:off x="4267200" y="6172200"/>
            <a:ext cx="1219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dirty="0">
                <a:solidFill>
                  <a:schemeClr val="folHlink"/>
                </a:solidFill>
                <a:latin typeface="Calibri" pitchFamily="34" charset="0"/>
              </a:rPr>
              <a:t>making</a:t>
            </a:r>
          </a:p>
        </p:txBody>
      </p:sp>
      <p:sp>
        <p:nvSpPr>
          <p:cNvPr id="72735" name="Text Box 31"/>
          <p:cNvSpPr txBox="1">
            <a:spLocks noChangeArrowheads="1"/>
          </p:cNvSpPr>
          <p:nvPr/>
        </p:nvSpPr>
        <p:spPr bwMode="auto">
          <a:xfrm>
            <a:off x="2438400" y="6172200"/>
            <a:ext cx="1219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dirty="0">
                <a:solidFill>
                  <a:schemeClr val="folHlink"/>
                </a:solidFill>
                <a:latin typeface="Calibri" pitchFamily="34" charset="0"/>
              </a:rPr>
              <a:t>decision</a:t>
            </a:r>
          </a:p>
        </p:txBody>
      </p:sp>
      <p:sp>
        <p:nvSpPr>
          <p:cNvPr id="72736" name="Text Box 32"/>
          <p:cNvSpPr txBox="1">
            <a:spLocks noChangeArrowheads="1"/>
          </p:cNvSpPr>
          <p:nvPr/>
        </p:nvSpPr>
        <p:spPr bwMode="auto">
          <a:xfrm>
            <a:off x="3810000" y="5715000"/>
            <a:ext cx="1828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dirty="0">
                <a:solidFill>
                  <a:srgbClr val="FF3300"/>
                </a:solidFill>
                <a:latin typeface="Calibri" pitchFamily="34" charset="0"/>
              </a:rPr>
              <a:t>interdependence</a:t>
            </a:r>
          </a:p>
        </p:txBody>
      </p:sp>
      <p:sp>
        <p:nvSpPr>
          <p:cNvPr id="72737" name="Text Box 33"/>
          <p:cNvSpPr txBox="1">
            <a:spLocks noChangeArrowheads="1"/>
          </p:cNvSpPr>
          <p:nvPr/>
        </p:nvSpPr>
        <p:spPr bwMode="auto">
          <a:xfrm>
            <a:off x="1600200" y="5715000"/>
            <a:ext cx="1752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dirty="0">
                <a:solidFill>
                  <a:srgbClr val="FF3300"/>
                </a:solidFill>
                <a:latin typeface="Calibri" pitchFamily="34" charset="0"/>
              </a:rPr>
              <a:t>specialization</a:t>
            </a:r>
          </a:p>
        </p:txBody>
      </p:sp>
      <p:sp>
        <p:nvSpPr>
          <p:cNvPr id="72738" name="Text Box 34"/>
          <p:cNvSpPr txBox="1">
            <a:spLocks noChangeArrowheads="1"/>
          </p:cNvSpPr>
          <p:nvPr/>
        </p:nvSpPr>
        <p:spPr bwMode="auto">
          <a:xfrm>
            <a:off x="5638800" y="4724400"/>
            <a:ext cx="1219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dirty="0">
                <a:solidFill>
                  <a:srgbClr val="FF3300"/>
                </a:solidFill>
                <a:latin typeface="Calibri" pitchFamily="34" charset="0"/>
              </a:rPr>
              <a:t>To whom</a:t>
            </a:r>
          </a:p>
        </p:txBody>
      </p:sp>
      <p:sp>
        <p:nvSpPr>
          <p:cNvPr id="72739" name="Text Box 35"/>
          <p:cNvSpPr txBox="1">
            <a:spLocks noChangeArrowheads="1"/>
          </p:cNvSpPr>
          <p:nvPr/>
        </p:nvSpPr>
        <p:spPr bwMode="auto">
          <a:xfrm>
            <a:off x="3124200" y="4724400"/>
            <a:ext cx="1219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dirty="0">
                <a:solidFill>
                  <a:srgbClr val="FF3300"/>
                </a:solidFill>
                <a:latin typeface="Calibri" pitchFamily="34" charset="0"/>
              </a:rPr>
              <a:t>How</a:t>
            </a:r>
          </a:p>
        </p:txBody>
      </p:sp>
      <p:sp>
        <p:nvSpPr>
          <p:cNvPr id="72740" name="Text Box 36"/>
          <p:cNvSpPr txBox="1">
            <a:spLocks noChangeArrowheads="1"/>
          </p:cNvSpPr>
          <p:nvPr/>
        </p:nvSpPr>
        <p:spPr bwMode="auto">
          <a:xfrm>
            <a:off x="990600" y="4724400"/>
            <a:ext cx="1219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dirty="0">
                <a:solidFill>
                  <a:srgbClr val="FF3300"/>
                </a:solidFill>
                <a:latin typeface="Calibri" pitchFamily="34" charset="0"/>
              </a:rPr>
              <a:t>What</a:t>
            </a:r>
          </a:p>
        </p:txBody>
      </p:sp>
      <p:sp>
        <p:nvSpPr>
          <p:cNvPr id="72741" name="Text Box 37"/>
          <p:cNvSpPr txBox="1">
            <a:spLocks noChangeArrowheads="1"/>
          </p:cNvSpPr>
          <p:nvPr/>
        </p:nvSpPr>
        <p:spPr bwMode="auto">
          <a:xfrm>
            <a:off x="4495800" y="3276600"/>
            <a:ext cx="1219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dirty="0">
                <a:solidFill>
                  <a:srgbClr val="FF3300"/>
                </a:solidFill>
                <a:latin typeface="Calibri" pitchFamily="34" charset="0"/>
              </a:rPr>
              <a:t>cost</a:t>
            </a:r>
          </a:p>
        </p:txBody>
      </p:sp>
      <p:sp>
        <p:nvSpPr>
          <p:cNvPr id="72742" name="Text Box 38"/>
          <p:cNvSpPr txBox="1">
            <a:spLocks noChangeArrowheads="1"/>
          </p:cNvSpPr>
          <p:nvPr/>
        </p:nvSpPr>
        <p:spPr bwMode="auto">
          <a:xfrm>
            <a:off x="2438400" y="3276600"/>
            <a:ext cx="1600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dirty="0">
                <a:solidFill>
                  <a:srgbClr val="FF3300"/>
                </a:solidFill>
                <a:latin typeface="Calibri" pitchFamily="34" charset="0"/>
              </a:rPr>
              <a:t>opportunity</a:t>
            </a:r>
          </a:p>
        </p:txBody>
      </p:sp>
      <p:sp>
        <p:nvSpPr>
          <p:cNvPr id="72743" name="Text Box 39"/>
          <p:cNvSpPr txBox="1">
            <a:spLocks noChangeArrowheads="1"/>
          </p:cNvSpPr>
          <p:nvPr/>
        </p:nvSpPr>
        <p:spPr bwMode="auto">
          <a:xfrm>
            <a:off x="3505200" y="2895600"/>
            <a:ext cx="1219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dirty="0">
                <a:solidFill>
                  <a:srgbClr val="FF3300"/>
                </a:solidFill>
                <a:latin typeface="Calibri" pitchFamily="34" charset="0"/>
              </a:rPr>
              <a:t>choices</a:t>
            </a:r>
          </a:p>
        </p:txBody>
      </p:sp>
      <p:sp>
        <p:nvSpPr>
          <p:cNvPr id="72744" name="Text Box 40"/>
          <p:cNvSpPr txBox="1">
            <a:spLocks noChangeArrowheads="1"/>
          </p:cNvSpPr>
          <p:nvPr/>
        </p:nvSpPr>
        <p:spPr bwMode="auto">
          <a:xfrm>
            <a:off x="3276600" y="1752600"/>
            <a:ext cx="1905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FF3300"/>
                </a:solidFill>
                <a:latin typeface="Calibri" pitchFamily="34" charset="0"/>
              </a:rPr>
              <a:t>SCARCITY</a:t>
            </a:r>
          </a:p>
        </p:txBody>
      </p:sp>
    </p:spTree>
    <p:extLst>
      <p:ext uri="{BB962C8B-B14F-4D97-AF65-F5344CB8AC3E}">
        <p14:creationId xmlns:p14="http://schemas.microsoft.com/office/powerpoint/2010/main" val="129151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27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27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2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2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2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2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2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2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2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2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2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2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2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2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2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2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2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2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2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2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2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2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2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2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2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2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31" grpId="0"/>
      <p:bldP spid="72732" grpId="0"/>
      <p:bldP spid="72733" grpId="0"/>
      <p:bldP spid="72734" grpId="0"/>
      <p:bldP spid="72735" grpId="0"/>
      <p:bldP spid="72736" grpId="0"/>
      <p:bldP spid="72737" grpId="0"/>
      <p:bldP spid="72738" grpId="0"/>
      <p:bldP spid="72739" grpId="0"/>
      <p:bldP spid="72740" grpId="0"/>
      <p:bldP spid="72741" grpId="0"/>
      <p:bldP spid="72742" grpId="0"/>
      <p:bldP spid="72743" grpId="0"/>
      <p:bldP spid="7274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1338</TotalTime>
  <Words>218</Words>
  <Application>Microsoft Office PowerPoint</Application>
  <PresentationFormat>On-screen Show (4:3)</PresentationFormat>
  <Paragraphs>98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Calibri</vt:lpstr>
      <vt:lpstr>Century Gothic</vt:lpstr>
      <vt:lpstr>Garamond</vt:lpstr>
      <vt:lpstr>Rockwell Extra Bold</vt:lpstr>
      <vt:lpstr>Tahoma</vt:lpstr>
      <vt:lpstr>Savon</vt:lpstr>
      <vt:lpstr> </vt:lpstr>
      <vt:lpstr>PowerPoint Presentation</vt:lpstr>
      <vt:lpstr>PowerPoint Presentation</vt:lpstr>
    </vt:vector>
  </TitlesOfParts>
  <Company>James Madison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Desktop Services</dc:creator>
  <cp:lastModifiedBy>Stover, Lynne - stoverlf</cp:lastModifiedBy>
  <cp:revision>101</cp:revision>
  <dcterms:created xsi:type="dcterms:W3CDTF">2014-03-10T16:31:59Z</dcterms:created>
  <dcterms:modified xsi:type="dcterms:W3CDTF">2020-08-13T20:18:53Z</dcterms:modified>
</cp:coreProperties>
</file>