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56" r:id="rId5"/>
    <p:sldId id="261" r:id="rId6"/>
    <p:sldId id="267" r:id="rId7"/>
    <p:sldId id="258" r:id="rId8"/>
    <p:sldId id="262" r:id="rId9"/>
    <p:sldId id="263" r:id="rId10"/>
    <p:sldId id="264" r:id="rId11"/>
    <p:sldId id="265" r:id="rId12"/>
    <p:sldId id="272" r:id="rId13"/>
    <p:sldId id="318" r:id="rId14"/>
    <p:sldId id="319" r:id="rId15"/>
    <p:sldId id="322" r:id="rId16"/>
    <p:sldId id="323" r:id="rId17"/>
    <p:sldId id="324" r:id="rId18"/>
    <p:sldId id="325" r:id="rId19"/>
    <p:sldId id="269" r:id="rId20"/>
    <p:sldId id="330" r:id="rId21"/>
    <p:sldId id="321" r:id="rId22"/>
    <p:sldId id="326" r:id="rId23"/>
    <p:sldId id="327" r:id="rId24"/>
    <p:sldId id="328" r:id="rId25"/>
    <p:sldId id="331" r:id="rId26"/>
    <p:sldId id="329" r:id="rId27"/>
    <p:sldId id="260" r:id="rId28"/>
    <p:sldId id="332" r:id="rId29"/>
    <p:sldId id="266" r:id="rId30"/>
    <p:sldId id="268" r:id="rId3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sha Iverson" initials="MI" lastIdx="1" clrIdx="0">
    <p:extLst>
      <p:ext uri="{19B8F6BF-5375-455C-9EA6-DF929625EA0E}">
        <p15:presenceInfo xmlns:p15="http://schemas.microsoft.com/office/powerpoint/2012/main" userId="7e2e2738db15093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005CB8"/>
    <a:srgbClr val="7A9900"/>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412A17-86B5-D3BE-723F-5A9DF60A3B8C}" v="13" dt="2020-06-09T17:09:56.833"/>
    <p1510:client id="{167C26A0-C669-EA09-BD0C-A1777370BBD6}" v="4" dt="2020-05-19T16:41:10.399"/>
    <p1510:client id="{2894A645-137C-B760-E9D6-217F40863B95}" v="125" dt="2020-05-04T14:44:03.702"/>
    <p1510:client id="{31B01ABE-4DEB-47CA-93D9-607276731FF5}" v="140" dt="2020-05-04T14:15:40.175"/>
    <p1510:client id="{4406271E-B8F3-4ED8-A990-E3D52CC9C381}" v="47" dt="2020-05-04T14:48:43.333"/>
    <p1510:client id="{4EDFC48B-A766-CA0A-002E-BE1B705386BC}" v="32" dt="2020-05-04T14:40:15.128"/>
    <p1510:client id="{56E9D565-69CA-28FA-032F-65C60E9C3094}" v="5" dt="2020-05-18T14:29:36.255"/>
  </p1510:revLst>
</p1510:revInfo>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1642"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7-06T13:47:44.403" idx="1">
    <p:pos x="5399" y="2389"/>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7/7/2020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24</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26</a:t>
            </a:fld>
            <a:endParaRPr lang="en-US"/>
          </a:p>
        </p:txBody>
      </p:sp>
    </p:spTree>
    <p:extLst>
      <p:ext uri="{BB962C8B-B14F-4D97-AF65-F5344CB8AC3E}">
        <p14:creationId xmlns:p14="http://schemas.microsoft.com/office/powerpoint/2010/main" val="3573783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a:t>
            </a:fld>
            <a:endParaRPr lang="en-US"/>
          </a:p>
        </p:txBody>
      </p:sp>
    </p:spTree>
    <p:extLst>
      <p:ext uri="{BB962C8B-B14F-4D97-AF65-F5344CB8AC3E}">
        <p14:creationId xmlns:p14="http://schemas.microsoft.com/office/powerpoint/2010/main" val="3779805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3</a:t>
            </a:fld>
            <a:endParaRPr lang="en-US"/>
          </a:p>
        </p:txBody>
      </p:sp>
    </p:spTree>
    <p:extLst>
      <p:ext uri="{BB962C8B-B14F-4D97-AF65-F5344CB8AC3E}">
        <p14:creationId xmlns:p14="http://schemas.microsoft.com/office/powerpoint/2010/main" val="379333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5</a:t>
            </a:fld>
            <a:endParaRPr lang="en-US"/>
          </a:p>
        </p:txBody>
      </p:sp>
    </p:spTree>
    <p:extLst>
      <p:ext uri="{BB962C8B-B14F-4D97-AF65-F5344CB8AC3E}">
        <p14:creationId xmlns:p14="http://schemas.microsoft.com/office/powerpoint/2010/main" val="3495815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6</a:t>
            </a:fld>
            <a:endParaRPr lang="en-US"/>
          </a:p>
        </p:txBody>
      </p:sp>
    </p:spTree>
    <p:extLst>
      <p:ext uri="{BB962C8B-B14F-4D97-AF65-F5344CB8AC3E}">
        <p14:creationId xmlns:p14="http://schemas.microsoft.com/office/powerpoint/2010/main" val="289650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7</a:t>
            </a:fld>
            <a:endParaRPr lang="en-US"/>
          </a:p>
        </p:txBody>
      </p:sp>
    </p:spTree>
    <p:extLst>
      <p:ext uri="{BB962C8B-B14F-4D97-AF65-F5344CB8AC3E}">
        <p14:creationId xmlns:p14="http://schemas.microsoft.com/office/powerpoint/2010/main" val="10915320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8</a:t>
            </a:fld>
            <a:endParaRPr lang="en-US"/>
          </a:p>
        </p:txBody>
      </p:sp>
    </p:spTree>
    <p:extLst>
      <p:ext uri="{BB962C8B-B14F-4D97-AF65-F5344CB8AC3E}">
        <p14:creationId xmlns:p14="http://schemas.microsoft.com/office/powerpoint/2010/main" val="33316909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23</a:t>
            </a:fld>
            <a:endParaRPr lang="en-US"/>
          </a:p>
        </p:txBody>
      </p:sp>
    </p:spTree>
    <p:extLst>
      <p:ext uri="{BB962C8B-B14F-4D97-AF65-F5344CB8AC3E}">
        <p14:creationId xmlns:p14="http://schemas.microsoft.com/office/powerpoint/2010/main" val="2972284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opics">
    <p:spTree>
      <p:nvGrpSpPr>
        <p:cNvPr id="1" name=""/>
        <p:cNvGrpSpPr/>
        <p:nvPr/>
      </p:nvGrpSpPr>
      <p:grpSpPr>
        <a:xfrm>
          <a:off x="0" y="0"/>
          <a:ext cx="0" cy="0"/>
          <a:chOff x="0" y="0"/>
          <a:chExt cx="0" cy="0"/>
        </a:xfrm>
      </p:grpSpPr>
      <p:sp>
        <p:nvSpPr>
          <p:cNvPr id="5" name="Line 7"/>
          <p:cNvSpPr>
            <a:spLocks noChangeShapeType="1"/>
          </p:cNvSpPr>
          <p:nvPr userDrawn="1"/>
        </p:nvSpPr>
        <p:spPr bwMode="auto">
          <a:xfrm>
            <a:off x="457200" y="1219200"/>
            <a:ext cx="8229600" cy="0"/>
          </a:xfrm>
          <a:prstGeom prst="line">
            <a:avLst/>
          </a:prstGeom>
          <a:noFill/>
          <a:ln w="15875">
            <a:solidFill>
              <a:srgbClr val="C0C0C0"/>
            </a:solidFill>
            <a:round/>
            <a:headEnd/>
            <a:tailEnd/>
          </a:ln>
        </p:spPr>
        <p:txBody>
          <a:bodyPr wrap="none" anchor="ctr"/>
          <a:lstStyle/>
          <a:p>
            <a:pPr>
              <a:defRPr/>
            </a:pPr>
            <a:endParaRPr lang="en-US" dirty="0">
              <a:cs typeface="ＭＳ Ｐゴシック" charset="-128"/>
            </a:endParaRPr>
          </a:p>
        </p:txBody>
      </p:sp>
      <p:sp>
        <p:nvSpPr>
          <p:cNvPr id="3" name="Content Placeholder 2"/>
          <p:cNvSpPr>
            <a:spLocks noGrp="1"/>
          </p:cNvSpPr>
          <p:nvPr>
            <p:ph idx="1"/>
          </p:nvPr>
        </p:nvSpPr>
        <p:spPr>
          <a:xfrm>
            <a:off x="1028700" y="1752600"/>
            <a:ext cx="7086600" cy="3657600"/>
          </a:xfrm>
          <a:prstGeom prst="rect">
            <a:avLst/>
          </a:prstGeom>
        </p:spPr>
        <p:txBody>
          <a:bodyPr lIns="91440" rIns="91440"/>
          <a:lstStyle>
            <a:lvl1pPr>
              <a:buFont typeface="Arial"/>
              <a:buChar char="•"/>
              <a:defRPr sz="1800">
                <a:solidFill>
                  <a:srgbClr val="6EA92C"/>
                </a:solidFill>
                <a:latin typeface="Gill Sans"/>
                <a:cs typeface="Gill Sans"/>
              </a:defRPr>
            </a:lvl1pPr>
            <a:lvl2pPr marL="0" indent="-365760" algn="l">
              <a:buClr>
                <a:srgbClr val="004A80"/>
              </a:buClr>
              <a:buFont typeface="BankGothic Md BT"/>
              <a:buChar char="»"/>
              <a:defRPr sz="1800">
                <a:solidFill>
                  <a:srgbClr val="004A80"/>
                </a:solidFill>
                <a:latin typeface="Gill Sans"/>
                <a:cs typeface="Gill Sans"/>
              </a:defRPr>
            </a:lvl2pPr>
            <a:lvl3pPr>
              <a:defRPr>
                <a:solidFill>
                  <a:srgbClr val="6EA92C"/>
                </a:solidFill>
                <a:latin typeface="Gill Sans"/>
                <a:cs typeface="Gill Sans"/>
              </a:defRPr>
            </a:lvl3pPr>
            <a:lvl4pPr>
              <a:defRPr>
                <a:solidFill>
                  <a:srgbClr val="6EA92C"/>
                </a:solidFill>
                <a:latin typeface="Gill Sans"/>
                <a:cs typeface="Gill Sans"/>
              </a:defRPr>
            </a:lvl4pPr>
            <a:lvl5pPr>
              <a:defRPr>
                <a:solidFill>
                  <a:srgbClr val="6EA92C"/>
                </a:solidFill>
                <a:latin typeface="Gill Sans"/>
                <a:cs typeface="Gill Sans"/>
              </a:defRPr>
            </a:lvl5pPr>
          </a:lstStyle>
          <a:p>
            <a:pPr lvl="0"/>
            <a:r>
              <a:rPr lang="en-US" dirty="0"/>
              <a:t>Click to edit Master text styles</a:t>
            </a:r>
          </a:p>
          <a:p>
            <a:pPr lvl="1"/>
            <a:r>
              <a:rPr lang="en-US" dirty="0"/>
              <a:t>Second level</a:t>
            </a:r>
          </a:p>
        </p:txBody>
      </p:sp>
      <p:sp>
        <p:nvSpPr>
          <p:cNvPr id="15" name="Title 14"/>
          <p:cNvSpPr>
            <a:spLocks noGrp="1"/>
          </p:cNvSpPr>
          <p:nvPr>
            <p:ph type="title"/>
          </p:nvPr>
        </p:nvSpPr>
        <p:spPr>
          <a:xfrm>
            <a:off x="457200" y="609600"/>
            <a:ext cx="8229600" cy="609600"/>
          </a:xfrm>
          <a:prstGeom prst="rect">
            <a:avLst/>
          </a:prstGeom>
        </p:spPr>
        <p:txBody>
          <a:bodyPr vert="horz" anchor="t"/>
          <a:lstStyle>
            <a:lvl1pPr>
              <a:defRPr sz="2400"/>
            </a:lvl1pPr>
          </a:lstStyle>
          <a:p>
            <a:r>
              <a:rPr lang="en-US" dirty="0"/>
              <a:t>Click to edit Master title style</a:t>
            </a:r>
          </a:p>
        </p:txBody>
      </p:sp>
      <p:sp>
        <p:nvSpPr>
          <p:cNvPr id="10" name="Footer Placeholder 4"/>
          <p:cNvSpPr>
            <a:spLocks noGrp="1"/>
          </p:cNvSpPr>
          <p:nvPr>
            <p:ph type="ftr" sz="quarter" idx="16"/>
          </p:nvPr>
        </p:nvSpPr>
        <p:spPr>
          <a:xfrm>
            <a:off x="755945" y="6324600"/>
            <a:ext cx="7896131" cy="457200"/>
          </a:xfrm>
        </p:spPr>
        <p:txBody>
          <a:bodyPr/>
          <a:lstStyle>
            <a:lvl1pPr>
              <a:defRPr/>
            </a:lvl1pPr>
          </a:lstStyle>
          <a:p>
            <a:pPr>
              <a:defRPr/>
            </a:pPr>
            <a:endParaRPr lang="en-US" b="1" dirty="0">
              <a:solidFill>
                <a:srgbClr val="1578BC"/>
              </a:solidFill>
            </a:endParaRPr>
          </a:p>
        </p:txBody>
      </p:sp>
      <p:sp>
        <p:nvSpPr>
          <p:cNvPr id="11" name="Slide Number Placeholder 8"/>
          <p:cNvSpPr>
            <a:spLocks noGrp="1"/>
          </p:cNvSpPr>
          <p:nvPr>
            <p:ph type="sldNum" sz="quarter" idx="17"/>
          </p:nvPr>
        </p:nvSpPr>
        <p:spPr>
          <a:xfrm>
            <a:off x="6553200" y="6477000"/>
            <a:ext cx="1905000" cy="457200"/>
          </a:xfrm>
        </p:spPr>
        <p:txBody>
          <a:bodyPr/>
          <a:lstStyle>
            <a:lvl1pPr>
              <a:defRPr/>
            </a:lvl1pPr>
          </a:lstStyle>
          <a:p>
            <a:fld id="{736A2A04-44CB-4FD5-A22C-EC7DA5CF840D}" type="slidenum">
              <a:rPr lang="en-US"/>
              <a:pPr/>
              <a:t>‹#›</a:t>
            </a:fld>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81800" y="481217"/>
            <a:ext cx="1905000" cy="713966"/>
          </a:xfrm>
          <a:prstGeom prst="rect">
            <a:avLst/>
          </a:prstGeom>
        </p:spPr>
      </p:pic>
    </p:spTree>
    <p:extLst>
      <p:ext uri="{BB962C8B-B14F-4D97-AF65-F5344CB8AC3E}">
        <p14:creationId xmlns:p14="http://schemas.microsoft.com/office/powerpoint/2010/main" val="1435513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a:t>Click to edit Master title style</a:t>
            </a:r>
          </a:p>
        </p:txBody>
      </p:sp>
      <p:sp>
        <p:nvSpPr>
          <p:cNvPr id="3" name="Content Placeholder 2"/>
          <p:cNvSpPr>
            <a:spLocks noGrp="1"/>
          </p:cNvSpPr>
          <p:nvPr>
            <p:ph idx="1"/>
          </p:nvPr>
        </p:nvSpPr>
        <p:spPr>
          <a:xfrm>
            <a:off x="457200" y="2377440"/>
            <a:ext cx="82296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228600" y="2055038"/>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hf sldNum="0" hdr="0" ftr="0" dt="0"/>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areertech.org/sites/default/files/CareerClustersPathways.pdf" TargetMode="External"/><Relationship Id="rId2" Type="http://schemas.openxmlformats.org/officeDocument/2006/relationships/hyperlink" Target="file:///C:\Users\marsh\Downloads\StudentInterestSurvey-English.pdf" TargetMode="External"/><Relationship Id="rId1" Type="http://schemas.openxmlformats.org/officeDocument/2006/relationships/slideLayout" Target="../slideLayouts/slideLayout12.xml"/><Relationship Id="rId4" Type="http://schemas.openxmlformats.org/officeDocument/2006/relationships/hyperlink" Target="https://www.careerzone.ny.gov/views/careerzone/guesttool/qa.js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bls.gov/regions/news-release-finder.htm?subjects=Pay+and+Benefits" TargetMode="External"/><Relationship Id="rId2" Type="http://schemas.openxmlformats.org/officeDocument/2006/relationships/hyperlink" Target="https://www.bls.gov/careeroutlook/2015/article/career-planning-for-high-schoolers.htm#explore-your-interes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econedlink.org/resources/unemployment-in-my-hometow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econedlink.org/membershi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econedlink.org/professional-development/professional-development-upcoming/?view-by=dayGridMonth&amp;currentStart=2020-Mar-1&amp;activeStart=2020-Mar-1&amp;activeEnd=2020-Apr-11"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youtube.com/watch?v=qnU5KYr8gjk&amp;t=4s"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communityinclusion.org/pdf/networkingmanual_F.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acteonline.org/lesson-plan-resource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youtube.com/watch?v=yA53yhiOe04" TargetMode="External"/><Relationship Id="rId5" Type="http://schemas.openxmlformats.org/officeDocument/2006/relationships/hyperlink" Target="https://www.youtube.com/watch?v=josBNfsFtU4&amp;list=PLjKAQCbJPPZPfjVkuqF217KRHl9FTIFa2&amp;index=4&amp;t=0s" TargetMode="External"/><Relationship Id="rId4" Type="http://schemas.openxmlformats.org/officeDocument/2006/relationships/hyperlink" Target="https://www.youtube.com/watch?v=BupBhM3FJ1o&amp;p=1&amp;pos=1"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youtube.com/watch?v=qU9DOORoQm4&amp;p=1&amp;pos=1" TargetMode="External"/><Relationship Id="rId2" Type="http://schemas.openxmlformats.org/officeDocument/2006/relationships/hyperlink" Target="https://www.bls.gov/careeroutlook/2015/article/career-planning-for-high-schoolers.htm#:~:text=%20Career%20planning%20for%20high%20schoolers%20%201," TargetMode="External"/><Relationship Id="rId1" Type="http://schemas.openxmlformats.org/officeDocument/2006/relationships/slideLayout" Target="../slideLayouts/slideLayout2.xml"/><Relationship Id="rId4" Type="http://schemas.openxmlformats.org/officeDocument/2006/relationships/hyperlink" Target="https://www.youtube.com/watch?v=xuQLHYFFn9w&amp;p=7&amp;pos=7"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ouncilforeconed.org/wp-content/uploads/2012/03/voluntary-national-content-standards-2010.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comments" Target="../comments/comment1.xml"/><Relationship Id="rId4" Type="http://schemas.openxmlformats.org/officeDocument/2006/relationships/hyperlink" Target="https://cte.careertech.org/sites/default/files/CareerReadyPractices-FINAL.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nysed.gov/curriculum-instructio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p12.nysed.gov/cte/cdlearn/documents/cdoslea.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nyctecenter.org/instruction/cfm" TargetMode="External"/><Relationship Id="rId2" Type="http://schemas.openxmlformats.org/officeDocument/2006/relationships/hyperlink" Target="http://www.p12.nysed.gov/cte/ctepolicy/documents/CFM.2018initialRelease508.pdf" TargetMode="External"/><Relationship Id="rId1" Type="http://schemas.openxmlformats.org/officeDocument/2006/relationships/slideLayout" Target="../slideLayouts/slideLayout6.xml"/><Relationship Id="rId4" Type="http://schemas.openxmlformats.org/officeDocument/2006/relationships/hyperlink" Target="https://nyctecenter.org/images/CFM_Resource_Guide_FINAL_508.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5848" y="1368251"/>
            <a:ext cx="7772400" cy="342899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6000" dirty="0"/>
              <a:t/>
            </a:r>
            <a:br>
              <a:rPr lang="en-US" sz="6000" dirty="0"/>
            </a:br>
            <a:r>
              <a:rPr lang="en-US" sz="6000" dirty="0"/>
              <a:t/>
            </a:r>
            <a:br>
              <a:rPr lang="en-US" sz="6000" dirty="0"/>
            </a:br>
            <a:r>
              <a:rPr lang="en-US" sz="6000" dirty="0">
                <a:latin typeface="Calibri"/>
                <a:ea typeface="ＭＳ Ｐゴシック"/>
                <a:cs typeface="Calibri"/>
              </a:rPr>
              <a:t>Teaching Career Development</a:t>
            </a:r>
            <a:r>
              <a:rPr lang="en-US" sz="6000" b="1" dirty="0">
                <a:ln w="11430"/>
                <a:effectLst>
                  <a:outerShdw blurRad="80000" dist="40000" dir="5040000" algn="tl">
                    <a:srgbClr val="000000">
                      <a:alpha val="0"/>
                    </a:srgbClr>
                  </a:outerShdw>
                </a:effectLst>
                <a:ea typeface="+mj-ea"/>
                <a:cs typeface="+mj-cs"/>
              </a:rPr>
              <a:t/>
            </a:r>
            <a:br>
              <a:rPr lang="en-US" sz="6000" b="1"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An Essential Component</a:t>
            </a:r>
            <a:r>
              <a:rPr lang="en-US" sz="4400" dirty="0"/>
              <a:t/>
            </a:r>
            <a:br>
              <a:rPr lang="en-US" sz="4400" dirty="0"/>
            </a:br>
            <a:r>
              <a:rPr lang="en-US" sz="2200" i="1" dirty="0">
                <a:solidFill>
                  <a:schemeClr val="tx1"/>
                </a:solidFill>
                <a:latin typeface="Calibri"/>
                <a:ea typeface="ＭＳ Ｐゴシック"/>
                <a:cs typeface="Calibri"/>
              </a:rPr>
              <a:t>Marsha Iverson, CTE Technical Assistance Center of New York</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New York and Yonkers Field Associate</a:t>
            </a:r>
            <a:br>
              <a:rPr lang="en-US" sz="2200" i="1"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rPr>
              <a:t>July 7, 2020</a:t>
            </a:r>
            <a:r>
              <a:rPr lang="en-US" sz="1600" dirty="0">
                <a:solidFill>
                  <a:schemeClr val="tx1"/>
                </a:solidFill>
                <a:latin typeface="Calibri"/>
                <a:ea typeface="ＭＳ Ｐゴシック"/>
                <a:cs typeface="Calibri"/>
              </a:rPr>
              <a:t/>
            </a:r>
            <a:br>
              <a:rPr lang="en-US" sz="1600"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rPr>
              <a:t>marsha@spnet.us</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28700" y="2162755"/>
            <a:ext cx="7086600" cy="3247445"/>
          </a:xfrm>
        </p:spPr>
        <p:txBody>
          <a:bodyPr/>
          <a:lstStyle/>
          <a:p>
            <a:pPr algn="ctr">
              <a:buNone/>
            </a:pPr>
            <a:r>
              <a:rPr lang="en-US" b="1" u="sng" dirty="0">
                <a:solidFill>
                  <a:schemeClr val="accent2"/>
                </a:solidFill>
              </a:rPr>
              <a:t>TWO MODULES</a:t>
            </a:r>
          </a:p>
          <a:p>
            <a:pPr algn="ctr">
              <a:spcAft>
                <a:spcPts val="2400"/>
              </a:spcAft>
              <a:buNone/>
            </a:pPr>
            <a:r>
              <a:rPr lang="en-US" b="1" dirty="0">
                <a:solidFill>
                  <a:srgbClr val="005CB8"/>
                </a:solidFill>
              </a:rPr>
              <a:t>	</a:t>
            </a:r>
            <a:r>
              <a:rPr lang="en-US" b="1" i="1" dirty="0">
                <a:solidFill>
                  <a:srgbClr val="005CB8"/>
                </a:solidFill>
              </a:rPr>
              <a:t>Career Management</a:t>
            </a:r>
            <a:r>
              <a:rPr lang="en-US" b="1" dirty="0">
                <a:solidFill>
                  <a:srgbClr val="005CB8"/>
                </a:solidFill>
              </a:rPr>
              <a:t>		</a:t>
            </a:r>
            <a:r>
              <a:rPr lang="en-US" b="1" i="1" dirty="0">
                <a:solidFill>
                  <a:srgbClr val="005CB8"/>
                </a:solidFill>
              </a:rPr>
              <a:t>Financial Management</a:t>
            </a:r>
          </a:p>
          <a:p>
            <a:pPr algn="ctr">
              <a:buNone/>
            </a:pPr>
            <a:r>
              <a:rPr lang="en-US" b="1" dirty="0">
                <a:solidFill>
                  <a:schemeClr val="accent2"/>
                </a:solidFill>
              </a:rPr>
              <a:t>Each Module has 8 </a:t>
            </a:r>
            <a:r>
              <a:rPr lang="en-US" b="1" dirty="0" smtClean="0">
                <a:solidFill>
                  <a:schemeClr val="accent2"/>
                </a:solidFill>
              </a:rPr>
              <a:t>units.</a:t>
            </a:r>
            <a:endParaRPr lang="en-US" b="1" dirty="0">
              <a:solidFill>
                <a:schemeClr val="accent2"/>
              </a:solidFill>
            </a:endParaRPr>
          </a:p>
          <a:p>
            <a:pPr algn="ctr">
              <a:buNone/>
            </a:pPr>
            <a:r>
              <a:rPr lang="en-US" b="1" dirty="0">
                <a:solidFill>
                  <a:schemeClr val="accent2"/>
                </a:solidFill>
              </a:rPr>
              <a:t>Each unit contains:</a:t>
            </a:r>
          </a:p>
          <a:p>
            <a:pPr>
              <a:spcAft>
                <a:spcPts val="600"/>
              </a:spcAft>
              <a:buNone/>
            </a:pPr>
            <a:r>
              <a:rPr lang="en-US" b="1" dirty="0">
                <a:solidFill>
                  <a:schemeClr val="accent2"/>
                </a:solidFill>
              </a:rPr>
              <a:t>		Unit Description		Essential Question</a:t>
            </a:r>
          </a:p>
          <a:p>
            <a:pPr>
              <a:spcAft>
                <a:spcPts val="600"/>
              </a:spcAft>
              <a:buNone/>
            </a:pPr>
            <a:r>
              <a:rPr lang="en-US" b="1" dirty="0">
                <a:solidFill>
                  <a:schemeClr val="accent2"/>
                </a:solidFill>
              </a:rPr>
              <a:t>		Unit Content		Related Activities</a:t>
            </a:r>
          </a:p>
          <a:p>
            <a:pPr>
              <a:spcAft>
                <a:spcPts val="600"/>
              </a:spcAft>
              <a:buNone/>
            </a:pPr>
            <a:r>
              <a:rPr lang="en-US" b="1" dirty="0">
                <a:solidFill>
                  <a:schemeClr val="accent2"/>
                </a:solidFill>
              </a:rPr>
              <a:t>		Standards Addressed	Resources</a:t>
            </a:r>
          </a:p>
        </p:txBody>
      </p:sp>
      <p:sp>
        <p:nvSpPr>
          <p:cNvPr id="3" name="Title 2"/>
          <p:cNvSpPr>
            <a:spLocks noGrp="1"/>
          </p:cNvSpPr>
          <p:nvPr>
            <p:ph type="title"/>
          </p:nvPr>
        </p:nvSpPr>
        <p:spPr>
          <a:xfrm>
            <a:off x="422476" y="1295400"/>
            <a:ext cx="8229600" cy="609600"/>
          </a:xfrm>
        </p:spPr>
        <p:txBody>
          <a:bodyPr/>
          <a:lstStyle/>
          <a:p>
            <a:r>
              <a:rPr lang="en-US" sz="4800" dirty="0" smtClean="0"/>
              <a:t>Structure of </a:t>
            </a:r>
            <a:r>
              <a:rPr lang="en-US" sz="4800" dirty="0"/>
              <a:t>CFM </a:t>
            </a:r>
            <a:r>
              <a:rPr lang="en-US" sz="4800" dirty="0" smtClean="0"/>
              <a:t>Curriculum</a:t>
            </a:r>
            <a:endParaRPr lang="en-US" sz="4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7AFFB2F1-F26B-473E-A258-66AE503F621D}"/>
              </a:ext>
            </a:extLst>
          </p:cNvPr>
          <p:cNvSpPr>
            <a:spLocks noGrp="1"/>
          </p:cNvSpPr>
          <p:nvPr>
            <p:ph type="title"/>
          </p:nvPr>
        </p:nvSpPr>
        <p:spPr>
          <a:xfrm>
            <a:off x="457200" y="1152938"/>
            <a:ext cx="8229600" cy="605524"/>
          </a:xfrm>
        </p:spPr>
        <p:txBody>
          <a:bodyPr/>
          <a:lstStyle/>
          <a:p>
            <a:r>
              <a:rPr lang="en-US" sz="4800" dirty="0"/>
              <a:t>CFM </a:t>
            </a:r>
            <a:r>
              <a:rPr lang="en-US" sz="4800" dirty="0" smtClean="0"/>
              <a:t>Resource Guide</a:t>
            </a:r>
            <a:endParaRPr lang="en-US" sz="4800" dirty="0"/>
          </a:p>
        </p:txBody>
      </p:sp>
      <p:sp>
        <p:nvSpPr>
          <p:cNvPr id="5" name="TextBox 4">
            <a:extLst>
              <a:ext uri="{FF2B5EF4-FFF2-40B4-BE49-F238E27FC236}">
                <a16:creationId xmlns="" xmlns:a16="http://schemas.microsoft.com/office/drawing/2014/main" id="{964E1D58-060D-47C2-A92A-B26649FAA3FC}"/>
              </a:ext>
            </a:extLst>
          </p:cNvPr>
          <p:cNvSpPr txBox="1"/>
          <p:nvPr/>
        </p:nvSpPr>
        <p:spPr>
          <a:xfrm>
            <a:off x="834013" y="2208506"/>
            <a:ext cx="7475973" cy="2585323"/>
          </a:xfrm>
          <a:prstGeom prst="rect">
            <a:avLst/>
          </a:prstGeom>
          <a:noFill/>
        </p:spPr>
        <p:txBody>
          <a:bodyPr wrap="square">
            <a:spAutoFit/>
          </a:bodyPr>
          <a:lstStyle/>
          <a:p>
            <a:pPr>
              <a:buNone/>
            </a:pPr>
            <a:r>
              <a:rPr lang="en-US" b="1" dirty="0">
                <a:solidFill>
                  <a:schemeClr val="accent2"/>
                </a:solidFill>
              </a:rPr>
              <a:t>Lesson Plans, videos, and other learning experiences for each unit</a:t>
            </a:r>
          </a:p>
          <a:p>
            <a:pPr>
              <a:buNone/>
            </a:pPr>
            <a:endParaRPr lang="en-US" b="1" dirty="0">
              <a:solidFill>
                <a:schemeClr val="accent2"/>
              </a:solidFill>
            </a:endParaRPr>
          </a:p>
          <a:p>
            <a:pPr>
              <a:buNone/>
            </a:pPr>
            <a:r>
              <a:rPr lang="en-US" b="1" dirty="0">
                <a:solidFill>
                  <a:schemeClr val="accent2"/>
                </a:solidFill>
              </a:rPr>
              <a:t>	</a:t>
            </a:r>
            <a:r>
              <a:rPr lang="en-US" b="1" dirty="0" smtClean="0">
                <a:solidFill>
                  <a:schemeClr val="accent2"/>
                </a:solidFill>
              </a:rPr>
              <a:t>- Additional </a:t>
            </a:r>
            <a:r>
              <a:rPr lang="en-US" b="1" dirty="0">
                <a:solidFill>
                  <a:schemeClr val="accent2"/>
                </a:solidFill>
              </a:rPr>
              <a:t>Resources for each module*</a:t>
            </a:r>
          </a:p>
          <a:p>
            <a:pPr>
              <a:buNone/>
            </a:pPr>
            <a:endParaRPr lang="en-US" b="1" dirty="0">
              <a:solidFill>
                <a:schemeClr val="accent2"/>
              </a:solidFill>
            </a:endParaRPr>
          </a:p>
          <a:p>
            <a:pPr>
              <a:buNone/>
            </a:pPr>
            <a:r>
              <a:rPr lang="en-US" b="1" dirty="0">
                <a:solidFill>
                  <a:schemeClr val="accent2"/>
                </a:solidFill>
              </a:rPr>
              <a:t>	</a:t>
            </a:r>
            <a:r>
              <a:rPr lang="en-US" b="1" dirty="0" smtClean="0">
                <a:solidFill>
                  <a:schemeClr val="accent2"/>
                </a:solidFill>
              </a:rPr>
              <a:t>- Educator </a:t>
            </a:r>
            <a:r>
              <a:rPr lang="en-US" b="1" dirty="0">
                <a:solidFill>
                  <a:schemeClr val="accent2"/>
                </a:solidFill>
              </a:rPr>
              <a:t>Resources that can be used for all       		instruction</a:t>
            </a:r>
          </a:p>
          <a:p>
            <a:pPr>
              <a:buNone/>
            </a:pPr>
            <a:endParaRPr lang="en-US" b="1" dirty="0">
              <a:solidFill>
                <a:schemeClr val="accent2"/>
              </a:solidFill>
            </a:endParaRPr>
          </a:p>
          <a:p>
            <a:pPr>
              <a:buNone/>
            </a:pPr>
            <a:endParaRPr lang="en-US" b="1" dirty="0">
              <a:solidFill>
                <a:schemeClr val="accent2"/>
              </a:solidFill>
            </a:endParaRPr>
          </a:p>
          <a:p>
            <a:pPr>
              <a:buNone/>
            </a:pPr>
            <a:r>
              <a:rPr lang="en-US" b="1" i="1" dirty="0">
                <a:solidFill>
                  <a:schemeClr val="accent2"/>
                </a:solidFill>
              </a:rPr>
              <a:t>*In addition to the “.gov and .</a:t>
            </a:r>
            <a:r>
              <a:rPr lang="en-US" b="1" i="1" dirty="0" err="1">
                <a:solidFill>
                  <a:schemeClr val="accent2"/>
                </a:solidFill>
              </a:rPr>
              <a:t>edu</a:t>
            </a:r>
            <a:r>
              <a:rPr lang="en-US" b="1" i="1" dirty="0">
                <a:solidFill>
                  <a:schemeClr val="accent2"/>
                </a:solidFill>
              </a:rPr>
              <a:t>” resources in Curriculum</a:t>
            </a:r>
          </a:p>
        </p:txBody>
      </p:sp>
    </p:spTree>
    <p:extLst>
      <p:ext uri="{BB962C8B-B14F-4D97-AF65-F5344CB8AC3E}">
        <p14:creationId xmlns:p14="http://schemas.microsoft.com/office/powerpoint/2010/main" val="13823342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AE647C3D-DEB2-4F2D-822E-DC016B38950E}"/>
              </a:ext>
            </a:extLst>
          </p:cNvPr>
          <p:cNvSpPr>
            <a:spLocks noGrp="1"/>
          </p:cNvSpPr>
          <p:nvPr>
            <p:ph idx="1"/>
          </p:nvPr>
        </p:nvSpPr>
        <p:spPr>
          <a:xfrm>
            <a:off x="1028700" y="1874519"/>
            <a:ext cx="7086600" cy="4383158"/>
          </a:xfrm>
        </p:spPr>
        <p:txBody>
          <a:bodyPr/>
          <a:lstStyle/>
          <a:p>
            <a:r>
              <a:rPr lang="en-US" b="1" dirty="0">
                <a:solidFill>
                  <a:schemeClr val="accent2"/>
                </a:solidFill>
              </a:rPr>
              <a:t>CFM is a one-half unit course required for all students in approved CTE programs</a:t>
            </a:r>
          </a:p>
          <a:p>
            <a:r>
              <a:rPr lang="en-US" b="1" dirty="0">
                <a:solidFill>
                  <a:schemeClr val="accent2"/>
                </a:solidFill>
              </a:rPr>
              <a:t>CFM  must be delivered by a certified CTE teacher</a:t>
            </a:r>
          </a:p>
          <a:p>
            <a:r>
              <a:rPr lang="en-US" b="1" dirty="0">
                <a:solidFill>
                  <a:schemeClr val="accent2"/>
                </a:solidFill>
              </a:rPr>
              <a:t>CFM can be used as part of the 216 hours for CDOS Graduation Pathway or Commencement Credential</a:t>
            </a:r>
          </a:p>
          <a:p>
            <a:pPr algn="ctr">
              <a:buNone/>
            </a:pPr>
            <a:r>
              <a:rPr lang="en-US" b="1" dirty="0">
                <a:solidFill>
                  <a:srgbClr val="005CB8"/>
                </a:solidFill>
              </a:rPr>
              <a:t>DELIVERY OPTIONS</a:t>
            </a:r>
          </a:p>
          <a:p>
            <a:pPr>
              <a:spcAft>
                <a:spcPts val="600"/>
              </a:spcAft>
            </a:pPr>
            <a:r>
              <a:rPr lang="en-US" b="1" dirty="0">
                <a:solidFill>
                  <a:schemeClr val="accent2"/>
                </a:solidFill>
              </a:rPr>
              <a:t>Can be offered at any high school grade level</a:t>
            </a:r>
          </a:p>
          <a:p>
            <a:pPr>
              <a:spcAft>
                <a:spcPts val="600"/>
              </a:spcAft>
            </a:pPr>
            <a:r>
              <a:rPr lang="en-US" b="1" dirty="0">
                <a:solidFill>
                  <a:schemeClr val="accent2"/>
                </a:solidFill>
              </a:rPr>
              <a:t>Can be offered as a standalone course</a:t>
            </a:r>
          </a:p>
          <a:p>
            <a:pPr>
              <a:spcAft>
                <a:spcPts val="600"/>
              </a:spcAft>
            </a:pPr>
            <a:r>
              <a:rPr lang="en-US" b="1" dirty="0">
                <a:solidFill>
                  <a:schemeClr val="accent2"/>
                </a:solidFill>
              </a:rPr>
              <a:t>Can be offered as an integrated course within other career pathway courses.  If integrated, all modules must be identified.</a:t>
            </a:r>
          </a:p>
          <a:p>
            <a:pPr>
              <a:spcAft>
                <a:spcPts val="600"/>
              </a:spcAft>
            </a:pPr>
            <a:r>
              <a:rPr lang="en-US" b="1" dirty="0">
                <a:solidFill>
                  <a:schemeClr val="accent2"/>
                </a:solidFill>
              </a:rPr>
              <a:t>In Grade 8 for high school credit (after 1-3/4 CTE)</a:t>
            </a:r>
          </a:p>
          <a:p>
            <a:endParaRPr lang="en-US" dirty="0"/>
          </a:p>
        </p:txBody>
      </p:sp>
      <p:sp>
        <p:nvSpPr>
          <p:cNvPr id="3" name="Title 2">
            <a:extLst>
              <a:ext uri="{FF2B5EF4-FFF2-40B4-BE49-F238E27FC236}">
                <a16:creationId xmlns="" xmlns:a16="http://schemas.microsoft.com/office/drawing/2014/main" id="{4A8662C2-7B1A-47BE-A9E8-3316D569E62C}"/>
              </a:ext>
            </a:extLst>
          </p:cNvPr>
          <p:cNvSpPr>
            <a:spLocks noGrp="1"/>
          </p:cNvSpPr>
          <p:nvPr>
            <p:ph type="title"/>
          </p:nvPr>
        </p:nvSpPr>
        <p:spPr>
          <a:xfrm>
            <a:off x="457200" y="1173480"/>
            <a:ext cx="8229600" cy="45719"/>
          </a:xfrm>
        </p:spPr>
        <p:txBody>
          <a:bodyPr/>
          <a:lstStyle/>
          <a:p>
            <a:r>
              <a:rPr lang="en-US" dirty="0"/>
              <a:t>CFM </a:t>
            </a:r>
            <a:r>
              <a:rPr lang="en-US" dirty="0" smtClean="0"/>
              <a:t>Delivery Options in New York State</a:t>
            </a:r>
            <a:r>
              <a:rPr lang="en-US" dirty="0"/>
              <a:t/>
            </a:r>
            <a:br>
              <a:rPr lang="en-US" dirty="0"/>
            </a:br>
            <a:endParaRPr lang="en-US" dirty="0"/>
          </a:p>
        </p:txBody>
      </p:sp>
    </p:spTree>
    <p:extLst>
      <p:ext uri="{BB962C8B-B14F-4D97-AF65-F5344CB8AC3E}">
        <p14:creationId xmlns:p14="http://schemas.microsoft.com/office/powerpoint/2010/main" val="2931173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E187A945-7E9D-4B0F-8784-25572A593C7F}"/>
              </a:ext>
            </a:extLst>
          </p:cNvPr>
          <p:cNvSpPr>
            <a:spLocks noGrp="1"/>
          </p:cNvSpPr>
          <p:nvPr>
            <p:ph idx="1"/>
          </p:nvPr>
        </p:nvSpPr>
        <p:spPr>
          <a:xfrm>
            <a:off x="552659" y="3056614"/>
            <a:ext cx="7992012" cy="3657600"/>
          </a:xfrm>
        </p:spPr>
        <p:txBody>
          <a:bodyPr/>
          <a:lstStyle/>
          <a:p>
            <a:pPr marL="0" indent="0" algn="just">
              <a:buNone/>
            </a:pPr>
            <a:r>
              <a:rPr lang="en-US" sz="2800" dirty="0">
                <a:solidFill>
                  <a:srgbClr val="0070C0"/>
                </a:solidFill>
              </a:rPr>
              <a:t>Career Development unit provides information about career planning.  Students will gain knowledge to assess their skills, values, needs and lifestyles enabling them to discover paths they may take in their future.  Problem solving steps will be introduced to aid the process.</a:t>
            </a:r>
          </a:p>
        </p:txBody>
      </p:sp>
      <p:sp>
        <p:nvSpPr>
          <p:cNvPr id="3" name="Title 2">
            <a:extLst>
              <a:ext uri="{FF2B5EF4-FFF2-40B4-BE49-F238E27FC236}">
                <a16:creationId xmlns="" xmlns:a16="http://schemas.microsoft.com/office/drawing/2014/main" id="{497173E0-0E74-4AD1-8BB8-4E71ABFE83AA}"/>
              </a:ext>
            </a:extLst>
          </p:cNvPr>
          <p:cNvSpPr>
            <a:spLocks noGrp="1"/>
          </p:cNvSpPr>
          <p:nvPr>
            <p:ph type="title"/>
          </p:nvPr>
        </p:nvSpPr>
        <p:spPr>
          <a:xfrm>
            <a:off x="457200" y="1057522"/>
            <a:ext cx="8229600" cy="182880"/>
          </a:xfrm>
        </p:spPr>
        <p:txBody>
          <a:bodyPr/>
          <a:lstStyle/>
          <a:p>
            <a:r>
              <a:rPr lang="en-US" dirty="0" smtClean="0"/>
              <a:t>Career Management Module</a:t>
            </a:r>
            <a:r>
              <a:rPr lang="en-US" dirty="0"/>
              <a:t/>
            </a:r>
            <a:br>
              <a:rPr lang="en-US" dirty="0"/>
            </a:br>
            <a:r>
              <a:rPr lang="en-US" dirty="0">
                <a:solidFill>
                  <a:srgbClr val="C00000"/>
                </a:solidFill>
              </a:rPr>
              <a:t>CAREER DEVELOPMENT (CM.1)</a:t>
            </a:r>
            <a:r>
              <a:rPr lang="en-US" dirty="0"/>
              <a:t/>
            </a:r>
            <a:br>
              <a:rPr lang="en-US" dirty="0"/>
            </a:br>
            <a:endParaRPr lang="en-US" dirty="0"/>
          </a:p>
        </p:txBody>
      </p:sp>
    </p:spTree>
    <p:extLst>
      <p:ext uri="{BB962C8B-B14F-4D97-AF65-F5344CB8AC3E}">
        <p14:creationId xmlns:p14="http://schemas.microsoft.com/office/powerpoint/2010/main" val="308211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 xmlns:a16="http://schemas.microsoft.com/office/drawing/2014/main" id="{C42CC62D-AB38-4F7E-B8B6-EF4358E2416B}"/>
              </a:ext>
            </a:extLst>
          </p:cNvPr>
          <p:cNvSpPr>
            <a:spLocks noGrp="1"/>
          </p:cNvSpPr>
          <p:nvPr>
            <p:ph idx="1"/>
          </p:nvPr>
        </p:nvSpPr>
        <p:spPr>
          <a:xfrm>
            <a:off x="1028700" y="2377440"/>
            <a:ext cx="7086600" cy="3032760"/>
          </a:xfrm>
        </p:spPr>
        <p:txBody>
          <a:bodyPr/>
          <a:lstStyle/>
          <a:p>
            <a:pPr>
              <a:buFont typeface="Arial" panose="020B0604020202020204" pitchFamily="34" charset="0"/>
              <a:buChar char="•"/>
            </a:pPr>
            <a:r>
              <a:rPr lang="en-US" dirty="0">
                <a:solidFill>
                  <a:srgbClr val="0070C0"/>
                </a:solidFill>
              </a:rPr>
              <a:t>Self Assessment</a:t>
            </a:r>
          </a:p>
          <a:p>
            <a:pPr>
              <a:buFont typeface="Arial" panose="020B0604020202020204" pitchFamily="34" charset="0"/>
              <a:buChar char="•"/>
            </a:pPr>
            <a:r>
              <a:rPr lang="en-US" dirty="0">
                <a:solidFill>
                  <a:srgbClr val="0070C0"/>
                </a:solidFill>
              </a:rPr>
              <a:t>Labor Market Data</a:t>
            </a:r>
          </a:p>
          <a:p>
            <a:pPr>
              <a:buFont typeface="Arial" panose="020B0604020202020204" pitchFamily="34" charset="0"/>
              <a:buChar char="•"/>
            </a:pPr>
            <a:r>
              <a:rPr lang="en-US" dirty="0">
                <a:solidFill>
                  <a:srgbClr val="0070C0"/>
                </a:solidFill>
              </a:rPr>
              <a:t>Trends and Opportunities</a:t>
            </a:r>
          </a:p>
          <a:p>
            <a:pPr>
              <a:buFont typeface="Arial" panose="020B0604020202020204" pitchFamily="34" charset="0"/>
              <a:buChar char="•"/>
            </a:pPr>
            <a:r>
              <a:rPr lang="en-US" dirty="0">
                <a:solidFill>
                  <a:srgbClr val="0070C0"/>
                </a:solidFill>
              </a:rPr>
              <a:t>Career Decision Making and Problem Solving Steps</a:t>
            </a:r>
          </a:p>
          <a:p>
            <a:pPr>
              <a:buFont typeface="Arial" panose="020B0604020202020204" pitchFamily="34" charset="0"/>
              <a:buChar char="•"/>
            </a:pPr>
            <a:r>
              <a:rPr lang="en-US" dirty="0">
                <a:solidFill>
                  <a:srgbClr val="0070C0"/>
                </a:solidFill>
              </a:rPr>
              <a:t>Goal Setting and the Career Plan Process</a:t>
            </a:r>
          </a:p>
          <a:p>
            <a:pPr>
              <a:buFont typeface="Arial" panose="020B0604020202020204" pitchFamily="34" charset="0"/>
              <a:buChar char="•"/>
            </a:pPr>
            <a:r>
              <a:rPr lang="en-US" dirty="0">
                <a:solidFill>
                  <a:srgbClr val="0070C0"/>
                </a:solidFill>
              </a:rPr>
              <a:t>Networking</a:t>
            </a:r>
          </a:p>
        </p:txBody>
      </p:sp>
      <p:sp>
        <p:nvSpPr>
          <p:cNvPr id="3" name="Title 2">
            <a:extLst>
              <a:ext uri="{FF2B5EF4-FFF2-40B4-BE49-F238E27FC236}">
                <a16:creationId xmlns="" xmlns:a16="http://schemas.microsoft.com/office/drawing/2014/main" id="{B80B0C97-FC3B-4847-AAFF-2929F8FA952B}"/>
              </a:ext>
            </a:extLst>
          </p:cNvPr>
          <p:cNvSpPr>
            <a:spLocks noGrp="1"/>
          </p:cNvSpPr>
          <p:nvPr>
            <p:ph type="title"/>
          </p:nvPr>
        </p:nvSpPr>
        <p:spPr>
          <a:xfrm>
            <a:off x="457200" y="1173480"/>
            <a:ext cx="8229600" cy="45719"/>
          </a:xfrm>
        </p:spPr>
        <p:txBody>
          <a:bodyPr/>
          <a:lstStyle/>
          <a:p>
            <a:r>
              <a:rPr lang="en-US" dirty="0"/>
              <a:t>UNIT CONTENT</a:t>
            </a:r>
          </a:p>
        </p:txBody>
      </p:sp>
    </p:spTree>
    <p:extLst>
      <p:ext uri="{BB962C8B-B14F-4D97-AF65-F5344CB8AC3E}">
        <p14:creationId xmlns:p14="http://schemas.microsoft.com/office/powerpoint/2010/main" val="3585019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1A099F54-8574-4D4A-8236-6209D0A820D5}"/>
              </a:ext>
            </a:extLst>
          </p:cNvPr>
          <p:cNvSpPr>
            <a:spLocks noGrp="1"/>
          </p:cNvSpPr>
          <p:nvPr>
            <p:ph type="title"/>
          </p:nvPr>
        </p:nvSpPr>
        <p:spPr>
          <a:xfrm>
            <a:off x="457200" y="970058"/>
            <a:ext cx="8229600" cy="1447139"/>
          </a:xfrm>
        </p:spPr>
        <p:txBody>
          <a:bodyPr/>
          <a:lstStyle/>
          <a:p>
            <a:r>
              <a:rPr lang="en-US" dirty="0"/>
              <a:t>Self Assessment</a:t>
            </a:r>
          </a:p>
        </p:txBody>
      </p:sp>
      <p:sp>
        <p:nvSpPr>
          <p:cNvPr id="6" name="TextBox 5">
            <a:extLst>
              <a:ext uri="{FF2B5EF4-FFF2-40B4-BE49-F238E27FC236}">
                <a16:creationId xmlns="" xmlns:a16="http://schemas.microsoft.com/office/drawing/2014/main" id="{1E1EE15E-978B-49D0-9778-45004F954A8A}"/>
              </a:ext>
            </a:extLst>
          </p:cNvPr>
          <p:cNvSpPr txBox="1"/>
          <p:nvPr/>
        </p:nvSpPr>
        <p:spPr>
          <a:xfrm>
            <a:off x="742279" y="1693627"/>
            <a:ext cx="8019884" cy="4963538"/>
          </a:xfrm>
          <a:prstGeom prst="rect">
            <a:avLst/>
          </a:prstGeom>
          <a:noFill/>
        </p:spPr>
        <p:txBody>
          <a:bodyPr wrap="square" rtlCol="0">
            <a:spAutoFit/>
          </a:bodyPr>
          <a:lstStyle/>
          <a:p>
            <a:pPr marL="0" marR="0" algn="ctr">
              <a:lnSpc>
                <a:spcPct val="107000"/>
              </a:lnSpc>
              <a:spcBef>
                <a:spcPts val="0"/>
              </a:spcBef>
              <a:spcAft>
                <a:spcPts val="800"/>
              </a:spcAft>
            </a:pPr>
            <a:r>
              <a:rPr lang="en-US" sz="2000" dirty="0">
                <a:solidFill>
                  <a:srgbClr val="C00000"/>
                </a:solidFill>
                <a:effectLst/>
                <a:latin typeface="+mn-lt"/>
                <a:ea typeface="Calibri" panose="020F0502020204030204" pitchFamily="34" charset="0"/>
                <a:cs typeface="Arial" panose="020B0604020202020204" pitchFamily="34" charset="0"/>
              </a:rPr>
              <a:t>Student Interest Survey</a:t>
            </a:r>
            <a:r>
              <a:rPr lang="en-US" sz="2000" dirty="0">
                <a:solidFill>
                  <a:srgbClr val="C00000"/>
                </a:solidFill>
                <a:latin typeface="+mn-lt"/>
                <a:ea typeface="Calibri" panose="020F0502020204030204" pitchFamily="34" charset="0"/>
                <a:cs typeface="Arial" panose="020B0604020202020204" pitchFamily="34" charset="0"/>
              </a:rPr>
              <a:t> </a:t>
            </a:r>
            <a:r>
              <a:rPr lang="en-US" sz="2000" dirty="0" smtClean="0">
                <a:solidFill>
                  <a:srgbClr val="C00000"/>
                </a:solidFill>
                <a:latin typeface="+mn-lt"/>
                <a:ea typeface="Calibri" panose="020F0502020204030204" pitchFamily="34" charset="0"/>
                <a:cs typeface="Arial" panose="020B0604020202020204" pitchFamily="34" charset="0"/>
              </a:rPr>
              <a:t>– Connects </a:t>
            </a:r>
            <a:r>
              <a:rPr lang="en-US" sz="2000" dirty="0">
                <a:solidFill>
                  <a:srgbClr val="C00000"/>
                </a:solidFill>
                <a:latin typeface="+mn-lt"/>
                <a:ea typeface="Calibri" panose="020F0502020204030204" pitchFamily="34" charset="0"/>
                <a:cs typeface="Arial" panose="020B0604020202020204" pitchFamily="34" charset="0"/>
              </a:rPr>
              <a:t>to Career </a:t>
            </a:r>
            <a:r>
              <a:rPr lang="en-US" sz="2000" dirty="0" smtClean="0">
                <a:solidFill>
                  <a:srgbClr val="C00000"/>
                </a:solidFill>
                <a:latin typeface="+mn-lt"/>
                <a:ea typeface="Calibri" panose="020F0502020204030204" pitchFamily="34" charset="0"/>
                <a:cs typeface="Arial" panose="020B0604020202020204" pitchFamily="34" charset="0"/>
              </a:rPr>
              <a:t>Clusters</a:t>
            </a:r>
            <a:r>
              <a:rPr lang="en-US" dirty="0" smtClean="0">
                <a:solidFill>
                  <a:srgbClr val="0070C0"/>
                </a:solidFill>
                <a:latin typeface="Arial" panose="020B0604020202020204" pitchFamily="34" charset="0"/>
                <a:ea typeface="Calibri" panose="020F0502020204030204" pitchFamily="34" charset="0"/>
                <a:cs typeface="Arial" panose="020B0604020202020204" pitchFamily="34" charset="0"/>
              </a:rPr>
              <a:t/>
            </a:r>
            <a:br>
              <a:rPr lang="en-US" dirty="0" smtClean="0">
                <a:solidFill>
                  <a:srgbClr val="0070C0"/>
                </a:solidFill>
                <a:latin typeface="Arial" panose="020B0604020202020204" pitchFamily="34" charset="0"/>
                <a:ea typeface="Calibri" panose="020F0502020204030204" pitchFamily="34" charset="0"/>
                <a:cs typeface="Arial" panose="020B0604020202020204" pitchFamily="34" charset="0"/>
              </a:rPr>
            </a:br>
            <a:endParaRPr lang="en-US" dirty="0">
              <a:solidFill>
                <a:srgbClr val="0070C0"/>
              </a:solidFill>
              <a:effectLst/>
              <a:latin typeface="+mn-lt"/>
              <a:ea typeface="Calibri" panose="020F0502020204030204" pitchFamily="34" charset="0"/>
              <a:cs typeface="Arial" panose="020B0604020202020204" pitchFamily="34" charset="0"/>
              <a:hlinkClick r:id="rId2" action="ppaction://hlinkfile">
                <a:extLst>
                  <a:ext uri="{A12FA001-AC4F-418D-AE19-62706E023703}">
                    <ahyp:hlinkClr xmlns="" xmlns:ahyp="http://schemas.microsoft.com/office/drawing/2018/hyperlinkcolor" val="tx"/>
                  </a:ext>
                </a:extLst>
              </a:hlinkClick>
            </a:endParaRPr>
          </a:p>
          <a:p>
            <a:pPr marL="0" marR="0">
              <a:lnSpc>
                <a:spcPct val="107000"/>
              </a:lnSpc>
              <a:spcBef>
                <a:spcPts val="0"/>
              </a:spcBef>
              <a:spcAft>
                <a:spcPts val="800"/>
              </a:spcAft>
            </a:pPr>
            <a:r>
              <a:rPr lang="en-US" u="sng" dirty="0">
                <a:solidFill>
                  <a:srgbClr val="800080"/>
                </a:solidFill>
                <a:effectLst/>
                <a:latin typeface="+mn-lt"/>
                <a:ea typeface="Calibri" panose="020F0502020204030204" pitchFamily="34" charset="0"/>
                <a:cs typeface="Times New Roman" panose="02020603050405020304" pitchFamily="18" charset="0"/>
                <a:hlinkClick r:id="rId2" action="ppaction://hlinkfile">
                  <a:extLst>
                    <a:ext uri="{A12FA001-AC4F-418D-AE19-62706E023703}">
                      <ahyp:hlinkClr xmlns="" xmlns:ahyp="http://schemas.microsoft.com/office/drawing/2018/hyperlinkcolor" val="tx"/>
                    </a:ext>
                  </a:extLst>
                </a:hlinkClick>
              </a:rPr>
              <a:t>file:///C:/Users/marsh/Downloads/StudentInterestSurvey-English.pdf</a:t>
            </a:r>
            <a:endParaRPr lang="en-US" u="sng" dirty="0">
              <a:solidFill>
                <a:srgbClr val="0000FF"/>
              </a:solidFill>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u="sng"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Bef>
                <a:spcPts val="0"/>
              </a:spcBef>
              <a:spcAft>
                <a:spcPts val="800"/>
              </a:spcAft>
            </a:pPr>
            <a:r>
              <a:rPr lang="en-US" sz="2000" dirty="0">
                <a:solidFill>
                  <a:srgbClr val="C00000"/>
                </a:solidFill>
                <a:latin typeface="+mn-lt"/>
              </a:rPr>
              <a:t>Career Pathways </a:t>
            </a:r>
            <a:r>
              <a:rPr lang="en-US" dirty="0" smtClean="0">
                <a:solidFill>
                  <a:srgbClr val="0070C0"/>
                </a:solidFill>
              </a:rPr>
              <a:t/>
            </a:r>
            <a:br>
              <a:rPr lang="en-US" dirty="0" smtClean="0">
                <a:solidFill>
                  <a:srgbClr val="0070C0"/>
                </a:solidFill>
              </a:rPr>
            </a:br>
            <a:r>
              <a:rPr lang="en-US" sz="2000" dirty="0" smtClean="0">
                <a:solidFill>
                  <a:srgbClr val="0070C0"/>
                </a:solidFill>
                <a:latin typeface="+mn-lt"/>
              </a:rPr>
              <a:t/>
            </a:r>
            <a:br>
              <a:rPr lang="en-US" sz="2000" dirty="0" smtClean="0">
                <a:solidFill>
                  <a:srgbClr val="0070C0"/>
                </a:solidFill>
                <a:latin typeface="+mn-lt"/>
              </a:rPr>
            </a:br>
            <a:r>
              <a:rPr lang="en-US" sz="2000" dirty="0" smtClean="0">
                <a:latin typeface="+mn-lt"/>
                <a:hlinkClick r:id="rId3"/>
              </a:rPr>
              <a:t>https</a:t>
            </a:r>
            <a:r>
              <a:rPr lang="en-US" sz="2000" dirty="0">
                <a:latin typeface="+mn-lt"/>
                <a:hlinkClick r:id="rId3"/>
              </a:rPr>
              <a:t>://www.careertech.org/sites/default/files/CareerClustersPathways.pdf</a:t>
            </a:r>
            <a:endParaRPr lang="en-US" sz="2000" dirty="0">
              <a:latin typeface="+mn-lt"/>
            </a:endParaRPr>
          </a:p>
          <a:p>
            <a:pPr marL="0" marR="0">
              <a:lnSpc>
                <a:spcPct val="107000"/>
              </a:lnSpc>
              <a:spcBef>
                <a:spcPts val="0"/>
              </a:spcBef>
              <a:spcAft>
                <a:spcPts val="800"/>
              </a:spcAft>
            </a:pPr>
            <a:endParaRPr lang="en-US" u="sng" dirty="0">
              <a:solidFill>
                <a:srgbClr val="0000FF"/>
              </a:solidFill>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800"/>
              </a:spcAft>
            </a:pPr>
            <a:r>
              <a:rPr lang="en-US" sz="2000" dirty="0">
                <a:solidFill>
                  <a:srgbClr val="C00000"/>
                </a:solidFill>
                <a:latin typeface="+mn-lt"/>
              </a:rPr>
              <a:t>Career </a:t>
            </a:r>
            <a:r>
              <a:rPr lang="en-US" sz="2000" dirty="0" smtClean="0">
                <a:solidFill>
                  <a:srgbClr val="C00000"/>
                </a:solidFill>
                <a:latin typeface="+mn-lt"/>
                <a:cs typeface="Times New Roman" panose="02020603050405020304" pitchFamily="18" charset="0"/>
              </a:rPr>
              <a:t>Zone</a:t>
            </a:r>
            <a:r>
              <a:rPr lang="en-US" dirty="0" smtClean="0">
                <a:solidFill>
                  <a:srgbClr val="0070C0"/>
                </a:solidFill>
                <a:latin typeface="Calibri" panose="020F0502020204030204" pitchFamily="34" charset="0"/>
                <a:cs typeface="Times New Roman" panose="02020603050405020304" pitchFamily="18" charset="0"/>
              </a:rPr>
              <a:t/>
            </a:r>
            <a:br>
              <a:rPr lang="en-US" dirty="0" smtClean="0">
                <a:solidFill>
                  <a:srgbClr val="0070C0"/>
                </a:solidFill>
                <a:latin typeface="Calibri" panose="020F0502020204030204" pitchFamily="34" charset="0"/>
                <a:cs typeface="Times New Roman" panose="02020603050405020304" pitchFamily="18" charset="0"/>
              </a:rPr>
            </a:br>
            <a:endParaRPr lang="en-US" dirty="0">
              <a:solidFill>
                <a:srgbClr val="0070C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pPr>
            <a:r>
              <a:rPr lang="en-US" sz="2000" dirty="0">
                <a:latin typeface="+mn-lt"/>
                <a:hlinkClick r:id="rId4"/>
              </a:rPr>
              <a:t>https://www.careerzone.ny.gov/views/careerzone/guesttool/qa.jsf</a:t>
            </a:r>
            <a:endParaRPr lang="en-US" sz="2000" u="sng" dirty="0">
              <a:solidFill>
                <a:srgbClr val="0563C1"/>
              </a:solidFill>
              <a:latin typeface="+mn-lt"/>
              <a:cs typeface="Times New Roman" panose="02020603050405020304" pitchFamily="18" charset="0"/>
            </a:endParaRPr>
          </a:p>
          <a:p>
            <a:pPr>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2033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444ABDB-F013-4527-9454-C904B7DCCD81}"/>
              </a:ext>
            </a:extLst>
          </p:cNvPr>
          <p:cNvSpPr>
            <a:spLocks noGrp="1"/>
          </p:cNvSpPr>
          <p:nvPr>
            <p:ph type="title"/>
          </p:nvPr>
        </p:nvSpPr>
        <p:spPr>
          <a:xfrm>
            <a:off x="457200" y="1168842"/>
            <a:ext cx="8229600" cy="1143000"/>
          </a:xfrm>
        </p:spPr>
        <p:txBody>
          <a:bodyPr/>
          <a:lstStyle/>
          <a:p>
            <a:r>
              <a:rPr lang="en-US" sz="4800" dirty="0"/>
              <a:t>Labor Market Data</a:t>
            </a:r>
          </a:p>
        </p:txBody>
      </p:sp>
      <p:sp>
        <p:nvSpPr>
          <p:cNvPr id="3" name="Content Placeholder 2">
            <a:extLst>
              <a:ext uri="{FF2B5EF4-FFF2-40B4-BE49-F238E27FC236}">
                <a16:creationId xmlns="" xmlns:a16="http://schemas.microsoft.com/office/drawing/2014/main" id="{AAFBA038-4A2B-4ABE-BF59-B9DBA473C5B3}"/>
              </a:ext>
            </a:extLst>
          </p:cNvPr>
          <p:cNvSpPr>
            <a:spLocks noGrp="1"/>
          </p:cNvSpPr>
          <p:nvPr>
            <p:ph idx="1"/>
          </p:nvPr>
        </p:nvSpPr>
        <p:spPr/>
        <p:txBody>
          <a:bodyPr/>
          <a:lstStyle/>
          <a:p>
            <a:r>
              <a:rPr lang="en-US" dirty="0">
                <a:hlinkClick r:id="rId2"/>
              </a:rPr>
              <a:t>https://www.bls.gov/careeroutlook/2015/article/career-planning-for-high-schoolers.htm#explore-your-interests</a:t>
            </a:r>
            <a:endParaRPr lang="en-US" dirty="0"/>
          </a:p>
          <a:p>
            <a:r>
              <a:rPr lang="en-US" dirty="0">
                <a:hlinkClick r:id="rId3"/>
              </a:rPr>
              <a:t>https://www.bls.gov/regions/news-release-finder.htm?subjects=Pay+and+Benefits</a:t>
            </a:r>
            <a:endParaRPr lang="en-US" dirty="0"/>
          </a:p>
          <a:p>
            <a:endParaRPr lang="en-US" dirty="0"/>
          </a:p>
        </p:txBody>
      </p:sp>
    </p:spTree>
    <p:extLst>
      <p:ext uri="{BB962C8B-B14F-4D97-AF65-F5344CB8AC3E}">
        <p14:creationId xmlns:p14="http://schemas.microsoft.com/office/powerpoint/2010/main" val="1124494363"/>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0FFB912-8A8B-4902-92E7-2D10032A1C10}"/>
              </a:ext>
            </a:extLst>
          </p:cNvPr>
          <p:cNvSpPr>
            <a:spLocks noGrp="1"/>
          </p:cNvSpPr>
          <p:nvPr>
            <p:ph type="title"/>
          </p:nvPr>
        </p:nvSpPr>
        <p:spPr/>
        <p:txBody>
          <a:bodyPr/>
          <a:lstStyle/>
          <a:p>
            <a:r>
              <a:rPr lang="en-US" sz="4800" dirty="0" err="1"/>
              <a:t>EconEdLink</a:t>
            </a:r>
            <a:r>
              <a:rPr lang="en-US" sz="4800" dirty="0"/>
              <a:t> lesson</a:t>
            </a:r>
          </a:p>
        </p:txBody>
      </p:sp>
      <p:sp>
        <p:nvSpPr>
          <p:cNvPr id="3" name="Content Placeholder 2">
            <a:extLst>
              <a:ext uri="{FF2B5EF4-FFF2-40B4-BE49-F238E27FC236}">
                <a16:creationId xmlns="" xmlns:a16="http://schemas.microsoft.com/office/drawing/2014/main" id="{B060F961-C3EA-4FCF-A5F3-E63130453B28}"/>
              </a:ext>
            </a:extLst>
          </p:cNvPr>
          <p:cNvSpPr>
            <a:spLocks noGrp="1"/>
          </p:cNvSpPr>
          <p:nvPr>
            <p:ph idx="1"/>
          </p:nvPr>
        </p:nvSpPr>
        <p:spPr>
          <a:xfrm>
            <a:off x="457200" y="1968843"/>
            <a:ext cx="8229600" cy="4423719"/>
          </a:xfrm>
        </p:spPr>
        <p:txBody>
          <a:bodyPr/>
          <a:lstStyle/>
          <a:p>
            <a:pPr marL="0" indent="0" algn="ctr">
              <a:buNone/>
            </a:pPr>
            <a:r>
              <a:rPr lang="en-US" b="1" dirty="0">
                <a:solidFill>
                  <a:srgbClr val="C00000"/>
                </a:solidFill>
              </a:rPr>
              <a:t>Unemployment in My Hometown lesson</a:t>
            </a:r>
          </a:p>
          <a:p>
            <a:pPr marL="0" indent="0" algn="just">
              <a:spcAft>
                <a:spcPts val="1200"/>
              </a:spcAft>
              <a:buNone/>
            </a:pPr>
            <a:r>
              <a:rPr lang="en-US" dirty="0"/>
              <a:t>Students use Bureau of Labor Statistics to track unemployment for their community/region.  Then they work together to explain whether their local unemployment rates tend to remain stable of reflect changes … with the idea of where/what jobs will be there in the future.</a:t>
            </a:r>
          </a:p>
          <a:p>
            <a:pPr marL="0" indent="0">
              <a:buNone/>
            </a:pPr>
            <a:r>
              <a:rPr lang="en-US" dirty="0">
                <a:hlinkClick r:id="rId2"/>
              </a:rPr>
              <a:t>https://www.econedlink.org/resources/unemployment-in-my-hometown/</a:t>
            </a:r>
            <a:endParaRPr lang="en-US" dirty="0"/>
          </a:p>
        </p:txBody>
      </p:sp>
    </p:spTree>
    <p:extLst>
      <p:ext uri="{BB962C8B-B14F-4D97-AF65-F5344CB8AC3E}">
        <p14:creationId xmlns:p14="http://schemas.microsoft.com/office/powerpoint/2010/main" val="852541933"/>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08C597-30B2-4F7F-B8DE-82882735AF44}"/>
              </a:ext>
            </a:extLst>
          </p:cNvPr>
          <p:cNvSpPr>
            <a:spLocks noGrp="1"/>
          </p:cNvSpPr>
          <p:nvPr>
            <p:ph type="title"/>
          </p:nvPr>
        </p:nvSpPr>
        <p:spPr/>
        <p:txBody>
          <a:bodyPr/>
          <a:lstStyle/>
          <a:p>
            <a:r>
              <a:rPr lang="en-US" sz="4800" dirty="0"/>
              <a:t>Problem Solving</a:t>
            </a:r>
          </a:p>
        </p:txBody>
      </p:sp>
      <p:sp>
        <p:nvSpPr>
          <p:cNvPr id="3" name="Content Placeholder 2">
            <a:extLst>
              <a:ext uri="{FF2B5EF4-FFF2-40B4-BE49-F238E27FC236}">
                <a16:creationId xmlns="" xmlns:a16="http://schemas.microsoft.com/office/drawing/2014/main" id="{6C0E52BD-1915-416A-B7BE-9D42D115F64E}"/>
              </a:ext>
            </a:extLst>
          </p:cNvPr>
          <p:cNvSpPr>
            <a:spLocks noGrp="1"/>
          </p:cNvSpPr>
          <p:nvPr>
            <p:ph idx="1"/>
          </p:nvPr>
        </p:nvSpPr>
        <p:spPr/>
        <p:txBody>
          <a:bodyPr/>
          <a:lstStyle/>
          <a:p>
            <a:pPr marL="0" indent="0" algn="ctr">
              <a:buNone/>
            </a:pPr>
            <a:r>
              <a:rPr lang="en-US" b="1" u="sng" dirty="0">
                <a:solidFill>
                  <a:schemeClr val="tx2"/>
                </a:solidFill>
              </a:rPr>
              <a:t>5-STEP PROBLEM SOLVING METHOD</a:t>
            </a:r>
          </a:p>
          <a:p>
            <a:pPr>
              <a:buFont typeface="Arial" panose="020B0604020202020204" pitchFamily="34" charset="0"/>
              <a:buChar char="•"/>
            </a:pPr>
            <a:r>
              <a:rPr lang="en-US" b="1" dirty="0">
                <a:solidFill>
                  <a:schemeClr val="tx2"/>
                </a:solidFill>
              </a:rPr>
              <a:t>Define the Problem</a:t>
            </a:r>
          </a:p>
          <a:p>
            <a:pPr>
              <a:buFont typeface="Arial" panose="020B0604020202020204" pitchFamily="34" charset="0"/>
              <a:buChar char="•"/>
            </a:pPr>
            <a:r>
              <a:rPr lang="en-US" b="1" dirty="0">
                <a:solidFill>
                  <a:schemeClr val="tx2"/>
                </a:solidFill>
              </a:rPr>
              <a:t>List Potential Solutions</a:t>
            </a:r>
          </a:p>
          <a:p>
            <a:pPr>
              <a:buFont typeface="Arial" panose="020B0604020202020204" pitchFamily="34" charset="0"/>
              <a:buChar char="•"/>
            </a:pPr>
            <a:r>
              <a:rPr lang="en-US" b="1" dirty="0">
                <a:solidFill>
                  <a:schemeClr val="tx2"/>
                </a:solidFill>
              </a:rPr>
              <a:t>Examine the Options</a:t>
            </a:r>
          </a:p>
          <a:p>
            <a:pPr>
              <a:buFont typeface="Arial" panose="020B0604020202020204" pitchFamily="34" charset="0"/>
              <a:buChar char="•"/>
            </a:pPr>
            <a:r>
              <a:rPr lang="en-US" b="1" dirty="0">
                <a:solidFill>
                  <a:schemeClr val="tx2"/>
                </a:solidFill>
              </a:rPr>
              <a:t>Make a Decision</a:t>
            </a:r>
          </a:p>
          <a:p>
            <a:pPr>
              <a:buFont typeface="Arial" panose="020B0604020202020204" pitchFamily="34" charset="0"/>
              <a:buChar char="•"/>
            </a:pPr>
            <a:r>
              <a:rPr lang="en-US" b="1" dirty="0">
                <a:solidFill>
                  <a:schemeClr val="tx2"/>
                </a:solidFill>
              </a:rPr>
              <a:t>Evaluate the Decision</a:t>
            </a:r>
          </a:p>
        </p:txBody>
      </p:sp>
    </p:spTree>
    <p:extLst>
      <p:ext uri="{BB962C8B-B14F-4D97-AF65-F5344CB8AC3E}">
        <p14:creationId xmlns:p14="http://schemas.microsoft.com/office/powerpoint/2010/main" val="2129516741"/>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7CA1285-534D-4D7C-89A9-C20AF4F527F7}"/>
              </a:ext>
            </a:extLst>
          </p:cNvPr>
          <p:cNvSpPr>
            <a:spLocks noGrp="1"/>
          </p:cNvSpPr>
          <p:nvPr>
            <p:ph type="title"/>
          </p:nvPr>
        </p:nvSpPr>
        <p:spPr/>
        <p:txBody>
          <a:bodyPr/>
          <a:lstStyle/>
          <a:p>
            <a:r>
              <a:rPr lang="en-US" sz="5400" dirty="0"/>
              <a:t>SMART GOALS</a:t>
            </a:r>
          </a:p>
        </p:txBody>
      </p:sp>
      <p:sp>
        <p:nvSpPr>
          <p:cNvPr id="3" name="Content Placeholder 2">
            <a:extLst>
              <a:ext uri="{FF2B5EF4-FFF2-40B4-BE49-F238E27FC236}">
                <a16:creationId xmlns="" xmlns:a16="http://schemas.microsoft.com/office/drawing/2014/main" id="{7F037FC9-3676-4B3C-ADE9-284438DDFF44}"/>
              </a:ext>
            </a:extLst>
          </p:cNvPr>
          <p:cNvSpPr>
            <a:spLocks noGrp="1"/>
          </p:cNvSpPr>
          <p:nvPr>
            <p:ph idx="1"/>
          </p:nvPr>
        </p:nvSpPr>
        <p:spPr>
          <a:xfrm>
            <a:off x="457200" y="1820849"/>
            <a:ext cx="8229600" cy="4336111"/>
          </a:xfrm>
        </p:spPr>
        <p:txBody>
          <a:bodyPr/>
          <a:lstStyle/>
          <a:p>
            <a:pPr marL="2973388" lvl="2" indent="0">
              <a:buNone/>
            </a:pPr>
            <a:r>
              <a:rPr lang="en-US" sz="4000" b="1" dirty="0">
                <a:solidFill>
                  <a:schemeClr val="tx2"/>
                </a:solidFill>
              </a:rPr>
              <a:t>S</a:t>
            </a:r>
            <a:r>
              <a:rPr lang="en-US" dirty="0">
                <a:solidFill>
                  <a:schemeClr val="tx2"/>
                </a:solidFill>
              </a:rPr>
              <a:t>pecific</a:t>
            </a:r>
          </a:p>
          <a:p>
            <a:pPr marL="2973388" lvl="2" indent="0">
              <a:buNone/>
            </a:pPr>
            <a:r>
              <a:rPr lang="en-US" sz="4000" b="1" dirty="0">
                <a:solidFill>
                  <a:schemeClr val="tx2"/>
                </a:solidFill>
              </a:rPr>
              <a:t>M</a:t>
            </a:r>
            <a:r>
              <a:rPr lang="en-US" dirty="0">
                <a:solidFill>
                  <a:schemeClr val="tx2"/>
                </a:solidFill>
              </a:rPr>
              <a:t>easurable</a:t>
            </a:r>
          </a:p>
          <a:p>
            <a:pPr marL="2973388" lvl="2" indent="0">
              <a:buNone/>
            </a:pPr>
            <a:r>
              <a:rPr lang="en-US" sz="4000" b="1" dirty="0">
                <a:solidFill>
                  <a:schemeClr val="tx2"/>
                </a:solidFill>
              </a:rPr>
              <a:t>A</a:t>
            </a:r>
            <a:r>
              <a:rPr lang="en-US" dirty="0">
                <a:solidFill>
                  <a:schemeClr val="tx2"/>
                </a:solidFill>
              </a:rPr>
              <a:t>ttainable</a:t>
            </a:r>
          </a:p>
          <a:p>
            <a:pPr marL="2973388" lvl="2" indent="0">
              <a:buNone/>
            </a:pPr>
            <a:r>
              <a:rPr lang="en-US" sz="4000" b="1" dirty="0">
                <a:solidFill>
                  <a:schemeClr val="tx2"/>
                </a:solidFill>
              </a:rPr>
              <a:t>R</a:t>
            </a:r>
            <a:r>
              <a:rPr lang="en-US" dirty="0">
                <a:solidFill>
                  <a:schemeClr val="tx2"/>
                </a:solidFill>
              </a:rPr>
              <a:t>ealistic</a:t>
            </a:r>
          </a:p>
          <a:p>
            <a:pPr marL="2973388" lvl="2" indent="0">
              <a:buNone/>
            </a:pPr>
            <a:r>
              <a:rPr lang="en-US" sz="4000" b="1" dirty="0">
                <a:solidFill>
                  <a:schemeClr val="tx2"/>
                </a:solidFill>
              </a:rPr>
              <a:t>T</a:t>
            </a:r>
            <a:r>
              <a:rPr lang="en-US" dirty="0">
                <a:solidFill>
                  <a:schemeClr val="tx2"/>
                </a:solidFill>
              </a:rPr>
              <a:t>ime Bound</a:t>
            </a:r>
          </a:p>
        </p:txBody>
      </p:sp>
    </p:spTree>
    <p:extLst>
      <p:ext uri="{BB962C8B-B14F-4D97-AF65-F5344CB8AC3E}">
        <p14:creationId xmlns:p14="http://schemas.microsoft.com/office/powerpoint/2010/main" val="2482770568"/>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762421"/>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a:spcAft>
                <a:spcPts val="0"/>
              </a:spcAft>
              <a:defRPr/>
            </a:pPr>
            <a:r>
              <a:rPr lang="en-US" sz="4000" dirty="0">
                <a:latin typeface="Calibri"/>
                <a:ea typeface="ＭＳ Ｐゴシック"/>
                <a:cs typeface="Calibri"/>
              </a:rPr>
              <a:t>EconEdLink Membership</a:t>
            </a:r>
            <a:endParaRPr lang="en-US" dirty="0"/>
          </a:p>
        </p:txBody>
      </p:sp>
      <p:sp>
        <p:nvSpPr>
          <p:cNvPr id="3" name="TextBox 2">
            <a:extLst>
              <a:ext uri="{FF2B5EF4-FFF2-40B4-BE49-F238E27FC236}">
                <a16:creationId xmlns="" xmlns:a16="http://schemas.microsoft.com/office/drawing/2014/main" id="{D213714B-F9E8-8C44-9AF8-383F3F244D95}"/>
              </a:ext>
            </a:extLst>
          </p:cNvPr>
          <p:cNvSpPr txBox="1"/>
          <p:nvPr/>
        </p:nvSpPr>
        <p:spPr>
          <a:xfrm>
            <a:off x="482538" y="2114894"/>
            <a:ext cx="8175171" cy="4247317"/>
          </a:xfrm>
          <a:prstGeom prst="rect">
            <a:avLst/>
          </a:prstGeom>
          <a:noFill/>
        </p:spPr>
        <p:txBody>
          <a:bodyPr wrap="square" rtlCol="0" anchor="t">
            <a:spAutoFit/>
          </a:bodyPr>
          <a:lstStyle/>
          <a:p>
            <a:r>
              <a:rPr lang="en-US" dirty="0">
                <a:latin typeface="Arial"/>
                <a:ea typeface="ＭＳ Ｐゴシック"/>
                <a:cs typeface="Arial"/>
              </a:rPr>
              <a:t>You can now access CEE’s professional development webinars directly on EconEdLink.org! To receive these new professional development benefits, </a:t>
            </a:r>
            <a:r>
              <a:rPr lang="en-US" b="1" dirty="0">
                <a:latin typeface="Arial"/>
                <a:ea typeface="ＭＳ Ｐゴシック"/>
                <a:cs typeface="Arial"/>
              </a:rPr>
              <a:t>become an EconEdLink </a:t>
            </a:r>
            <a:r>
              <a:rPr lang="en-US" b="1" dirty="0">
                <a:latin typeface="Arial"/>
                <a:ea typeface="ＭＳ Ｐゴシック"/>
                <a:cs typeface="Arial"/>
                <a:hlinkClick r:id="rId3"/>
              </a:rPr>
              <a:t>member</a:t>
            </a:r>
            <a:r>
              <a:rPr lang="en-US" dirty="0">
                <a:latin typeface="Arial"/>
                <a:ea typeface="ＭＳ Ｐゴシック"/>
                <a:cs typeface="Arial"/>
              </a:rPr>
              <a:t>. As a member, you will now be able to: </a:t>
            </a:r>
            <a:endParaRPr lang="en-US" dirty="0"/>
          </a:p>
          <a:p>
            <a:endParaRPr lang="en-US" dirty="0"/>
          </a:p>
          <a:p>
            <a:pPr marL="285750" indent="-285750">
              <a:buFont typeface="Arial"/>
              <a:buChar char="•"/>
            </a:pPr>
            <a:r>
              <a:rPr lang="en-US" dirty="0">
                <a:latin typeface="Arial"/>
                <a:ea typeface="ＭＳ Ｐゴシック"/>
                <a:cs typeface="Arial"/>
              </a:rPr>
              <a:t>Automatically receive a professional development certificate via e-mail within 24 hours after viewing any webinar for a minimum of 45 minutes</a:t>
            </a:r>
            <a:endParaRPr lang="en-US" dirty="0"/>
          </a:p>
          <a:p>
            <a:pPr marL="285750" indent="-285750">
              <a:buFont typeface="Arial"/>
              <a:buChar char="•"/>
            </a:pPr>
            <a:r>
              <a:rPr lang="en-US" dirty="0">
                <a:latin typeface="Arial"/>
                <a:ea typeface="ＭＳ Ｐゴシック"/>
                <a:cs typeface="Arial"/>
              </a:rPr>
              <a:t>Register for upcoming webinars with a simple one-click process </a:t>
            </a:r>
            <a:endParaRPr lang="en-US" dirty="0"/>
          </a:p>
          <a:p>
            <a:pPr marL="285750" indent="-285750">
              <a:buFont typeface="Arial"/>
              <a:buChar char="•"/>
            </a:pPr>
            <a:r>
              <a:rPr lang="en-US" dirty="0">
                <a:latin typeface="Arial"/>
                <a:ea typeface="ＭＳ Ｐゴシック"/>
                <a:cs typeface="Arial"/>
              </a:rPr>
              <a:t>Easily download presentations, lesson plan materials, and activities for each webinar </a:t>
            </a:r>
            <a:endParaRPr lang="en-US" dirty="0"/>
          </a:p>
          <a:p>
            <a:pPr marL="285750" indent="-285750">
              <a:buFont typeface="Arial"/>
              <a:buChar char="•"/>
            </a:pPr>
            <a:r>
              <a:rPr lang="en-US" dirty="0">
                <a:latin typeface="Arial"/>
                <a:ea typeface="ＭＳ Ｐゴシック"/>
                <a:cs typeface="Arial"/>
              </a:rPr>
              <a:t>Search and view all webinars at your convenience </a:t>
            </a:r>
            <a:endParaRPr lang="en-US" dirty="0"/>
          </a:p>
          <a:p>
            <a:pPr marL="285750" indent="-285750">
              <a:buFont typeface="Arial"/>
              <a:buChar char="•"/>
            </a:pPr>
            <a:r>
              <a:rPr lang="en-US" dirty="0">
                <a:latin typeface="Arial"/>
                <a:ea typeface="ＭＳ Ｐゴシック"/>
                <a:cs typeface="Arial"/>
              </a:rPr>
              <a:t>Save webinars to your EconEdLink dashboard for easy access to the event</a:t>
            </a:r>
            <a:endParaRPr lang="en-US" dirty="0"/>
          </a:p>
          <a:p>
            <a:endParaRPr lang="en-US" dirty="0">
              <a:latin typeface="Arial"/>
              <a:ea typeface="ＭＳ Ｐゴシック"/>
              <a:cs typeface="Arial"/>
            </a:endParaRPr>
          </a:p>
          <a:p>
            <a:pPr algn="ctr"/>
            <a:r>
              <a:rPr lang="en-US" dirty="0">
                <a:latin typeface="Arial"/>
                <a:ea typeface="ＭＳ Ｐゴシック"/>
                <a:cs typeface="Arial"/>
              </a:rPr>
              <a:t>You may access our new </a:t>
            </a:r>
            <a:r>
              <a:rPr lang="en-US" b="1" dirty="0">
                <a:latin typeface="Arial"/>
                <a:ea typeface="ＭＳ Ｐゴシック"/>
                <a:cs typeface="Arial"/>
              </a:rPr>
              <a:t>Professional Development</a:t>
            </a:r>
            <a:r>
              <a:rPr lang="en-US" dirty="0">
                <a:latin typeface="Arial"/>
                <a:ea typeface="ＭＳ Ｐゴシック"/>
                <a:cs typeface="Arial"/>
              </a:rPr>
              <a:t> page </a:t>
            </a:r>
            <a:r>
              <a:rPr lang="en-US" dirty="0">
                <a:latin typeface="Arial"/>
                <a:ea typeface="ＭＳ Ｐゴシック"/>
                <a:cs typeface="Arial"/>
                <a:hlinkClick r:id="rId4"/>
              </a:rPr>
              <a:t>here</a:t>
            </a:r>
            <a:endParaRPr lang="en-US" dirty="0">
              <a:latin typeface="Arial"/>
              <a:ea typeface="ＭＳ Ｐゴシック"/>
              <a:cs typeface="Arial"/>
            </a:endParaRPr>
          </a:p>
          <a:p>
            <a:endParaRPr lang="en-US" dirty="0">
              <a:latin typeface="Arial"/>
              <a:ea typeface="ＭＳ Ｐゴシック"/>
              <a:cs typeface="Arial"/>
            </a:endParaRPr>
          </a:p>
        </p:txBody>
      </p:sp>
    </p:spTree>
    <p:extLst>
      <p:ext uri="{BB962C8B-B14F-4D97-AF65-F5344CB8AC3E}">
        <p14:creationId xmlns:p14="http://schemas.microsoft.com/office/powerpoint/2010/main" val="269602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E748D9-2827-4F4F-AB4C-614A81CEB3F8}"/>
              </a:ext>
            </a:extLst>
          </p:cNvPr>
          <p:cNvSpPr>
            <a:spLocks noGrp="1"/>
          </p:cNvSpPr>
          <p:nvPr>
            <p:ph type="title"/>
          </p:nvPr>
        </p:nvSpPr>
        <p:spPr/>
        <p:txBody>
          <a:bodyPr/>
          <a:lstStyle/>
          <a:p>
            <a:r>
              <a:rPr lang="en-US" sz="4400" dirty="0" smtClean="0"/>
              <a:t>Selecting a Career</a:t>
            </a:r>
            <a:endParaRPr lang="en-US" sz="4400" dirty="0"/>
          </a:p>
        </p:txBody>
      </p:sp>
      <p:sp>
        <p:nvSpPr>
          <p:cNvPr id="3" name="Content Placeholder 2">
            <a:extLst>
              <a:ext uri="{FF2B5EF4-FFF2-40B4-BE49-F238E27FC236}">
                <a16:creationId xmlns="" xmlns:a16="http://schemas.microsoft.com/office/drawing/2014/main" id="{A7EE09EA-9B20-458A-85D9-E99425B92BBE}"/>
              </a:ext>
            </a:extLst>
          </p:cNvPr>
          <p:cNvSpPr>
            <a:spLocks noGrp="1"/>
          </p:cNvSpPr>
          <p:nvPr>
            <p:ph idx="1"/>
          </p:nvPr>
        </p:nvSpPr>
        <p:spPr/>
        <p:txBody>
          <a:bodyPr/>
          <a:lstStyle/>
          <a:p>
            <a:pPr marL="0" indent="0" algn="ctr">
              <a:buNone/>
            </a:pPr>
            <a:r>
              <a:rPr lang="en-US" sz="3600" b="1" dirty="0" smtClean="0">
                <a:solidFill>
                  <a:schemeClr val="tx2"/>
                </a:solidFill>
              </a:rPr>
              <a:t>YouTube Clip</a:t>
            </a:r>
            <a:br>
              <a:rPr lang="en-US" sz="3600" b="1" dirty="0" smtClean="0">
                <a:solidFill>
                  <a:schemeClr val="tx2"/>
                </a:solidFill>
              </a:rPr>
            </a:br>
            <a:r>
              <a:rPr lang="en-US" dirty="0" smtClean="0">
                <a:hlinkClick r:id="rId2"/>
              </a:rPr>
              <a:t>https</a:t>
            </a:r>
            <a:r>
              <a:rPr lang="en-US" dirty="0">
                <a:hlinkClick r:id="rId2"/>
              </a:rPr>
              <a:t>://www.youtube.com/watch?v=qnU5KYr8gjk&amp;t=4s</a:t>
            </a:r>
            <a:endParaRPr lang="en-US" dirty="0"/>
          </a:p>
          <a:p>
            <a:endParaRPr lang="en-US" dirty="0"/>
          </a:p>
        </p:txBody>
      </p:sp>
    </p:spTree>
    <p:extLst>
      <p:ext uri="{BB962C8B-B14F-4D97-AF65-F5344CB8AC3E}">
        <p14:creationId xmlns:p14="http://schemas.microsoft.com/office/powerpoint/2010/main" val="764971922"/>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EC0AA69-8789-4B61-8C12-F03ADAA15098}"/>
              </a:ext>
            </a:extLst>
          </p:cNvPr>
          <p:cNvSpPr>
            <a:spLocks noGrp="1"/>
          </p:cNvSpPr>
          <p:nvPr>
            <p:ph type="title"/>
          </p:nvPr>
        </p:nvSpPr>
        <p:spPr/>
        <p:txBody>
          <a:bodyPr/>
          <a:lstStyle/>
          <a:p>
            <a:r>
              <a:rPr lang="en-US" sz="4800" dirty="0"/>
              <a:t>Networking</a:t>
            </a:r>
          </a:p>
        </p:txBody>
      </p:sp>
      <p:sp>
        <p:nvSpPr>
          <p:cNvPr id="3" name="Content Placeholder 2">
            <a:extLst>
              <a:ext uri="{FF2B5EF4-FFF2-40B4-BE49-F238E27FC236}">
                <a16:creationId xmlns="" xmlns:a16="http://schemas.microsoft.com/office/drawing/2014/main" id="{D5D295FE-CA9D-46C4-8CFA-019CF2DE1328}"/>
              </a:ext>
            </a:extLst>
          </p:cNvPr>
          <p:cNvSpPr>
            <a:spLocks noGrp="1"/>
          </p:cNvSpPr>
          <p:nvPr>
            <p:ph idx="1"/>
          </p:nvPr>
        </p:nvSpPr>
        <p:spPr/>
        <p:txBody>
          <a:bodyPr/>
          <a:lstStyle/>
          <a:p>
            <a:r>
              <a:rPr lang="en-US" dirty="0">
                <a:solidFill>
                  <a:srgbClr val="004080"/>
                </a:solidFill>
              </a:rPr>
              <a:t>Informational interviews</a:t>
            </a:r>
          </a:p>
          <a:p>
            <a:r>
              <a:rPr lang="en-US" dirty="0">
                <a:solidFill>
                  <a:srgbClr val="004080"/>
                </a:solidFill>
              </a:rPr>
              <a:t>Shadowing opportunities</a:t>
            </a:r>
          </a:p>
          <a:p>
            <a:r>
              <a:rPr lang="en-US" dirty="0">
                <a:solidFill>
                  <a:srgbClr val="004080"/>
                </a:solidFill>
              </a:rPr>
              <a:t>Internships (both paid and </a:t>
            </a:r>
            <a:r>
              <a:rPr lang="en-US" dirty="0" err="1">
                <a:solidFill>
                  <a:srgbClr val="004080"/>
                </a:solidFill>
              </a:rPr>
              <a:t>upaid</a:t>
            </a:r>
            <a:r>
              <a:rPr lang="en-US" dirty="0">
                <a:solidFill>
                  <a:srgbClr val="004080"/>
                </a:solidFill>
              </a:rPr>
              <a:t>)</a:t>
            </a:r>
          </a:p>
          <a:p>
            <a:r>
              <a:rPr lang="en-US" dirty="0">
                <a:solidFill>
                  <a:srgbClr val="004080"/>
                </a:solidFill>
              </a:rPr>
              <a:t>Voluntary opportunities</a:t>
            </a:r>
          </a:p>
          <a:p>
            <a:r>
              <a:rPr lang="en-US" dirty="0">
                <a:solidFill>
                  <a:srgbClr val="004080"/>
                </a:solidFill>
              </a:rPr>
              <a:t>Community Service</a:t>
            </a:r>
          </a:p>
          <a:p>
            <a:r>
              <a:rPr lang="en-US" dirty="0">
                <a:solidFill>
                  <a:srgbClr val="004080"/>
                </a:solidFill>
              </a:rPr>
              <a:t>Mentors</a:t>
            </a:r>
          </a:p>
        </p:txBody>
      </p:sp>
    </p:spTree>
    <p:extLst>
      <p:ext uri="{BB962C8B-B14F-4D97-AF65-F5344CB8AC3E}">
        <p14:creationId xmlns:p14="http://schemas.microsoft.com/office/powerpoint/2010/main" val="4282055284"/>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4E436E-A984-455C-B2DA-F0497597AD42}"/>
              </a:ext>
            </a:extLst>
          </p:cNvPr>
          <p:cNvSpPr>
            <a:spLocks noGrp="1"/>
          </p:cNvSpPr>
          <p:nvPr>
            <p:ph type="title"/>
          </p:nvPr>
        </p:nvSpPr>
        <p:spPr/>
        <p:txBody>
          <a:bodyPr/>
          <a:lstStyle/>
          <a:p>
            <a:r>
              <a:rPr lang="en-US" dirty="0"/>
              <a:t>Networking Lesson</a:t>
            </a:r>
          </a:p>
        </p:txBody>
      </p:sp>
      <p:sp>
        <p:nvSpPr>
          <p:cNvPr id="3" name="Content Placeholder 2">
            <a:extLst>
              <a:ext uri="{FF2B5EF4-FFF2-40B4-BE49-F238E27FC236}">
                <a16:creationId xmlns="" xmlns:a16="http://schemas.microsoft.com/office/drawing/2014/main" id="{34EDE422-C757-40E0-9BB3-CAABD720FE20}"/>
              </a:ext>
            </a:extLst>
          </p:cNvPr>
          <p:cNvSpPr>
            <a:spLocks noGrp="1"/>
          </p:cNvSpPr>
          <p:nvPr>
            <p:ph idx="1"/>
          </p:nvPr>
        </p:nvSpPr>
        <p:spPr/>
        <p:txBody>
          <a:bodyPr/>
          <a:lstStyle/>
          <a:p>
            <a:pPr marL="0" indent="0">
              <a:buNone/>
            </a:pPr>
            <a:r>
              <a:rPr lang="en-US" dirty="0">
                <a:solidFill>
                  <a:srgbClr val="005CB8"/>
                </a:solidFill>
              </a:rPr>
              <a:t>Institute for Community Inclusion provides extensive information and lessons on networking ideas.  Several worksheets are excellent resources.</a:t>
            </a:r>
          </a:p>
          <a:p>
            <a:pPr marL="0" indent="0">
              <a:buNone/>
            </a:pPr>
            <a:endParaRPr lang="en-US" dirty="0"/>
          </a:p>
          <a:p>
            <a:pPr marL="0" indent="0">
              <a:buNone/>
            </a:pPr>
            <a:r>
              <a:rPr lang="en-US" dirty="0">
                <a:hlinkClick r:id="rId2"/>
              </a:rPr>
              <a:t>https://www.communityinclusion.org/pdf/networkingmanual_F.pdf</a:t>
            </a:r>
            <a:endParaRPr lang="en-US" dirty="0"/>
          </a:p>
        </p:txBody>
      </p:sp>
    </p:spTree>
    <p:extLst>
      <p:ext uri="{BB962C8B-B14F-4D97-AF65-F5344CB8AC3E}">
        <p14:creationId xmlns:p14="http://schemas.microsoft.com/office/powerpoint/2010/main" val="440829291"/>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24E1F5-BA22-4AB1-9D7A-F2653BEADB4B}"/>
              </a:ext>
            </a:extLst>
          </p:cNvPr>
          <p:cNvSpPr>
            <a:spLocks noGrp="1"/>
          </p:cNvSpPr>
          <p:nvPr>
            <p:ph type="title"/>
          </p:nvPr>
        </p:nvSpPr>
        <p:spPr>
          <a:xfrm>
            <a:off x="457200" y="1705232"/>
            <a:ext cx="8229600" cy="352168"/>
          </a:xfrm>
        </p:spPr>
        <p:txBody>
          <a:bodyPr/>
          <a:lstStyle/>
          <a:p>
            <a:r>
              <a:rPr lang="en-US" sz="4800" dirty="0"/>
              <a:t>Activity/Instructional Ideas</a:t>
            </a:r>
          </a:p>
        </p:txBody>
      </p:sp>
      <p:sp>
        <p:nvSpPr>
          <p:cNvPr id="3" name="Content Placeholder 2">
            <a:extLst>
              <a:ext uri="{FF2B5EF4-FFF2-40B4-BE49-F238E27FC236}">
                <a16:creationId xmlns="" xmlns:a16="http://schemas.microsoft.com/office/drawing/2014/main" id="{2886C0F6-35EF-4836-9253-93621AD3CFCD}"/>
              </a:ext>
            </a:extLst>
          </p:cNvPr>
          <p:cNvSpPr>
            <a:spLocks noGrp="1"/>
          </p:cNvSpPr>
          <p:nvPr>
            <p:ph idx="1"/>
          </p:nvPr>
        </p:nvSpPr>
        <p:spPr>
          <a:xfrm>
            <a:off x="457200" y="2611394"/>
            <a:ext cx="8229600" cy="3545565"/>
          </a:xfrm>
        </p:spPr>
        <p:txBody>
          <a:bodyPr/>
          <a:lstStyle/>
          <a:p>
            <a:r>
              <a:rPr lang="en-US" sz="2400" dirty="0">
                <a:solidFill>
                  <a:srgbClr val="004080"/>
                </a:solidFill>
              </a:rPr>
              <a:t>Career Plan</a:t>
            </a:r>
          </a:p>
          <a:p>
            <a:r>
              <a:rPr lang="en-US" sz="2400" dirty="0">
                <a:solidFill>
                  <a:srgbClr val="004080"/>
                </a:solidFill>
              </a:rPr>
              <a:t>Career Assessment</a:t>
            </a:r>
          </a:p>
          <a:p>
            <a:r>
              <a:rPr lang="en-US" sz="2400" dirty="0">
                <a:solidFill>
                  <a:srgbClr val="004080"/>
                </a:solidFill>
              </a:rPr>
              <a:t>Solving Problems using the 5-Step Problem Solving method</a:t>
            </a:r>
          </a:p>
          <a:p>
            <a:r>
              <a:rPr lang="en-US" sz="2400" dirty="0">
                <a:solidFill>
                  <a:srgbClr val="004080"/>
                </a:solidFill>
              </a:rPr>
              <a:t>Create short and long term goals, each conforming to the SMART Goals</a:t>
            </a:r>
          </a:p>
          <a:p>
            <a:r>
              <a:rPr lang="en-US" sz="2400" dirty="0">
                <a:solidFill>
                  <a:srgbClr val="004080"/>
                </a:solidFill>
              </a:rPr>
              <a:t>Research one or two careers including various aspects including education, outlook, salaries, etc.</a:t>
            </a:r>
          </a:p>
        </p:txBody>
      </p:sp>
    </p:spTree>
    <p:extLst>
      <p:ext uri="{BB962C8B-B14F-4D97-AF65-F5344CB8AC3E}">
        <p14:creationId xmlns:p14="http://schemas.microsoft.com/office/powerpoint/2010/main" val="1167101505"/>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dirty="0"/>
              <a:t>Resources</a:t>
            </a:r>
            <a:endParaRPr lang="en-US" sz="5500" b="1" dirty="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 xmlns:a16="http://schemas.microsoft.com/office/drawing/2014/main" id="{28F1D3A3-98BD-4497-A322-D25C364A1332}"/>
              </a:ext>
            </a:extLst>
          </p:cNvPr>
          <p:cNvSpPr>
            <a:spLocks noGrp="1"/>
          </p:cNvSpPr>
          <p:nvPr>
            <p:ph idx="1"/>
          </p:nvPr>
        </p:nvSpPr>
        <p:spPr>
          <a:xfrm>
            <a:off x="457200" y="1885071"/>
            <a:ext cx="8229600" cy="3779520"/>
          </a:xfrm>
        </p:spPr>
        <p:txBody>
          <a:bodyPr/>
          <a:lstStyle/>
          <a:p>
            <a:r>
              <a:rPr lang="en-US" sz="2400" b="1" dirty="0">
                <a:latin typeface="+mn-lt"/>
              </a:rPr>
              <a:t>ACTE </a:t>
            </a:r>
            <a:r>
              <a:rPr lang="en-US" sz="2400" dirty="0">
                <a:latin typeface="+mn-lt"/>
              </a:rPr>
              <a:t> </a:t>
            </a:r>
            <a:r>
              <a:rPr lang="en-US" sz="2400" dirty="0">
                <a:latin typeface="+mn-lt"/>
              </a:rPr>
              <a:t/>
            </a:r>
            <a:br>
              <a:rPr lang="en-US" sz="2400" dirty="0">
                <a:latin typeface="+mn-lt"/>
              </a:rPr>
            </a:br>
            <a:r>
              <a:rPr lang="en-US" sz="2400" dirty="0" smtClean="0">
                <a:latin typeface="+mn-lt"/>
                <a:hlinkClick r:id="rId3"/>
              </a:rPr>
              <a:t>https</a:t>
            </a:r>
            <a:r>
              <a:rPr lang="en-US" sz="2400" dirty="0">
                <a:latin typeface="+mn-lt"/>
                <a:hlinkClick r:id="rId3"/>
              </a:rPr>
              <a:t>://www.acteonline.org/lesson-plan-resources/</a:t>
            </a:r>
            <a:endParaRPr lang="en-US" sz="2400" dirty="0">
              <a:latin typeface="+mn-lt"/>
            </a:endParaRPr>
          </a:p>
          <a:p>
            <a:r>
              <a:rPr lang="en-US" sz="2400" b="1" dirty="0" smtClean="0">
                <a:latin typeface="+mn-lt"/>
              </a:rPr>
              <a:t>8 </a:t>
            </a:r>
            <a:r>
              <a:rPr lang="en-US" sz="2400" b="1" dirty="0">
                <a:latin typeface="+mn-lt"/>
              </a:rPr>
              <a:t>Steps to Career Planning </a:t>
            </a:r>
            <a:r>
              <a:rPr lang="en-US" sz="2400" dirty="0">
                <a:latin typeface="+mn-lt"/>
              </a:rPr>
              <a:t>	</a:t>
            </a:r>
            <a:r>
              <a:rPr lang="en-US" sz="2400" u="sng" dirty="0">
                <a:solidFill>
                  <a:srgbClr val="0000FF"/>
                </a:solidFill>
                <a:effectLst/>
                <a:latin typeface="+mn-lt"/>
                <a:ea typeface="Calibri" panose="020F0502020204030204" pitchFamily="34" charset="0"/>
                <a:cs typeface="Times New Roman" panose="02020603050405020304" pitchFamily="18" charset="0"/>
                <a:hlinkClick r:id="rId4"/>
              </a:rPr>
              <a:t>https://www.youtube.com/watch?v=BupBhM3FJ1o&amp;p=1&amp;pos=1</a:t>
            </a:r>
            <a:endParaRPr lang="en-US" sz="2400" u="sng" dirty="0">
              <a:solidFill>
                <a:srgbClr val="0000FF"/>
              </a:solidFill>
              <a:effectLst/>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dirty="0">
                <a:effectLst/>
                <a:latin typeface="+mn-lt"/>
                <a:ea typeface="Calibri" panose="020F0502020204030204" pitchFamily="34" charset="0"/>
                <a:cs typeface="Times New Roman" panose="02020603050405020304" pitchFamily="18" charset="0"/>
              </a:rPr>
              <a:t>How to Set Your Career Goals </a:t>
            </a:r>
            <a:r>
              <a:rPr lang="en-US" sz="2400" dirty="0">
                <a:effectLst/>
                <a:latin typeface="+mn-lt"/>
                <a:ea typeface="Calibri" panose="020F0502020204030204" pitchFamily="34" charset="0"/>
                <a:cs typeface="Times New Roman" panose="02020603050405020304" pitchFamily="18" charset="0"/>
              </a:rPr>
              <a:t>	</a:t>
            </a:r>
            <a:r>
              <a:rPr lang="en-US" sz="2400" u="sng" dirty="0">
                <a:solidFill>
                  <a:srgbClr val="0000FF"/>
                </a:solidFill>
                <a:effectLst/>
                <a:latin typeface="+mn-lt"/>
                <a:ea typeface="Calibri" panose="020F0502020204030204" pitchFamily="34" charset="0"/>
                <a:cs typeface="Times New Roman" panose="02020603050405020304" pitchFamily="18" charset="0"/>
                <a:hlinkClick r:id="rId5"/>
              </a:rPr>
              <a:t>https://www.youtube.com/watch?v=josBNfsFtU4&amp;list=PLjKAQCbJPPZPfjVkuqF217KRHl9FTIFa2&amp;index=4&amp;t=0s</a:t>
            </a:r>
            <a:endParaRPr lang="en-US" sz="2400" u="sng" dirty="0">
              <a:solidFill>
                <a:srgbClr val="0000FF"/>
              </a:solidFill>
              <a:latin typeface="+mn-lt"/>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400" b="1" dirty="0">
                <a:effectLst/>
                <a:latin typeface="+mn-lt"/>
                <a:ea typeface="Calibri" panose="020F0502020204030204" pitchFamily="34" charset="0"/>
                <a:cs typeface="Times New Roman" panose="02020603050405020304" pitchFamily="18" charset="0"/>
              </a:rPr>
              <a:t>Achieve More by Setting SMART Goals </a:t>
            </a:r>
            <a:r>
              <a:rPr lang="en-US" sz="2400" dirty="0">
                <a:effectLst/>
                <a:latin typeface="+mn-lt"/>
                <a:ea typeface="Calibri" panose="020F0502020204030204" pitchFamily="34" charset="0"/>
                <a:cs typeface="Times New Roman" panose="02020603050405020304" pitchFamily="18" charset="0"/>
              </a:rPr>
              <a:t>	</a:t>
            </a:r>
            <a:r>
              <a:rPr lang="en-US" sz="2400" u="sng" dirty="0">
                <a:solidFill>
                  <a:srgbClr val="0000FF"/>
                </a:solidFill>
                <a:effectLst/>
                <a:latin typeface="+mn-lt"/>
                <a:ea typeface="Calibri" panose="020F0502020204030204" pitchFamily="34" charset="0"/>
                <a:cs typeface="Times New Roman" panose="02020603050405020304" pitchFamily="18" charset="0"/>
                <a:hlinkClick r:id="rId6"/>
              </a:rPr>
              <a:t>https://www.youtube.com/watch?v=yA53yhiOe04</a:t>
            </a:r>
            <a:endParaRPr lang="en-US" sz="2400" dirty="0">
              <a:effectLst/>
              <a:latin typeface="+mn-lt"/>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pPr marL="0" indent="0">
              <a:buNone/>
            </a:pPr>
            <a:endParaRPr lang="en-US" dirty="0"/>
          </a:p>
          <a:p>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0AFBE0-9EFA-42FB-8BF2-E739FC74F0DB}"/>
              </a:ext>
            </a:extLst>
          </p:cNvPr>
          <p:cNvSpPr>
            <a:spLocks noGrp="1"/>
          </p:cNvSpPr>
          <p:nvPr>
            <p:ph type="title"/>
          </p:nvPr>
        </p:nvSpPr>
        <p:spPr/>
        <p:txBody>
          <a:bodyPr/>
          <a:lstStyle/>
          <a:p>
            <a:r>
              <a:rPr lang="en-US" sz="4400" dirty="0"/>
              <a:t>Additional Resources</a:t>
            </a:r>
          </a:p>
        </p:txBody>
      </p:sp>
      <p:sp>
        <p:nvSpPr>
          <p:cNvPr id="3" name="Content Placeholder 2">
            <a:extLst>
              <a:ext uri="{FF2B5EF4-FFF2-40B4-BE49-F238E27FC236}">
                <a16:creationId xmlns="" xmlns:a16="http://schemas.microsoft.com/office/drawing/2014/main" id="{E2084633-FB95-45B3-8A66-01A2CE8A7C2C}"/>
              </a:ext>
            </a:extLst>
          </p:cNvPr>
          <p:cNvSpPr>
            <a:spLocks noGrp="1"/>
          </p:cNvSpPr>
          <p:nvPr>
            <p:ph idx="1"/>
          </p:nvPr>
        </p:nvSpPr>
        <p:spPr>
          <a:xfrm>
            <a:off x="457200" y="2377439"/>
            <a:ext cx="8229600" cy="3957457"/>
          </a:xfrm>
        </p:spPr>
        <p:txBody>
          <a:bodyPr/>
          <a:lstStyle/>
          <a:p>
            <a:r>
              <a:rPr lang="en-US" dirty="0">
                <a:latin typeface="+mn-lt"/>
              </a:rPr>
              <a:t>Career Planning for High Schoolers – Article </a:t>
            </a:r>
            <a:r>
              <a:rPr lang="en-US" sz="1800" dirty="0">
                <a:latin typeface="+mn-lt"/>
                <a:hlinkClick r:id="rId2"/>
              </a:rPr>
              <a:t>https://www.bls.gov/careeroutlook/2015/article/career-planning-for-high-schoolers.htm#:~:text=%20Career%20planning%20for%20high%20schoolers%20%201,</a:t>
            </a:r>
            <a:endParaRPr lang="en-US" sz="1800" dirty="0">
              <a:latin typeface="+mn-lt"/>
            </a:endParaRPr>
          </a:p>
          <a:p>
            <a:r>
              <a:rPr lang="en-US" sz="2800" dirty="0">
                <a:effectLst/>
                <a:latin typeface="+mn-lt"/>
                <a:ea typeface="Calibri" panose="020F0502020204030204" pitchFamily="34" charset="0"/>
                <a:cs typeface="Times New Roman" panose="02020603050405020304" pitchFamily="18" charset="0"/>
              </a:rPr>
              <a:t>Developing a SMART Career Plan </a:t>
            </a:r>
            <a:r>
              <a:rPr lang="en-US" sz="1800" u="sng" dirty="0" smtClean="0">
                <a:solidFill>
                  <a:srgbClr val="0000FF"/>
                </a:solidFill>
                <a:effectLst/>
                <a:latin typeface="+mn-lt"/>
                <a:ea typeface="Calibri" panose="020F0502020204030204" pitchFamily="34" charset="0"/>
                <a:cs typeface="Times New Roman" panose="02020603050405020304" pitchFamily="18" charset="0"/>
                <a:hlinkClick r:id="rId3"/>
              </a:rPr>
              <a:t>https</a:t>
            </a:r>
            <a:r>
              <a:rPr lang="en-US" sz="1800" u="sng" dirty="0">
                <a:solidFill>
                  <a:srgbClr val="0000FF"/>
                </a:solidFill>
                <a:effectLst/>
                <a:latin typeface="+mn-lt"/>
                <a:ea typeface="Calibri" panose="020F0502020204030204" pitchFamily="34" charset="0"/>
                <a:cs typeface="Times New Roman" panose="02020603050405020304" pitchFamily="18" charset="0"/>
                <a:hlinkClick r:id="rId3"/>
              </a:rPr>
              <a:t>://www.youtube.com/watch?v=qU9DOORoQm4&amp;p=1&amp;pos=1</a:t>
            </a:r>
            <a:r>
              <a:rPr lang="en-US" sz="1800" dirty="0">
                <a:effectLst/>
                <a:latin typeface="+mn-lt"/>
                <a:ea typeface="Calibri" panose="020F0502020204030204" pitchFamily="34" charset="0"/>
                <a:cs typeface="Times New Roman" panose="02020603050405020304" pitchFamily="18" charset="0"/>
              </a:rPr>
              <a:t> </a:t>
            </a:r>
          </a:p>
          <a:p>
            <a:r>
              <a:rPr lang="en-US" dirty="0">
                <a:effectLst/>
                <a:latin typeface="+mn-lt"/>
                <a:ea typeface="Calibri" panose="020F0502020204030204" pitchFamily="34" charset="0"/>
                <a:cs typeface="Times New Roman" panose="02020603050405020304" pitchFamily="18" charset="0"/>
              </a:rPr>
              <a:t>Choosing a Career for High School Students </a:t>
            </a:r>
            <a:r>
              <a:rPr lang="en-US" dirty="0" smtClean="0">
                <a:effectLst/>
                <a:latin typeface="+mn-lt"/>
                <a:ea typeface="Calibri" panose="020F0502020204030204" pitchFamily="34" charset="0"/>
                <a:cs typeface="Times New Roman" panose="02020603050405020304" pitchFamily="18" charset="0"/>
              </a:rPr>
              <a:t> </a:t>
            </a:r>
            <a:r>
              <a:rPr lang="en-US" sz="1800" u="sng" dirty="0">
                <a:solidFill>
                  <a:srgbClr val="0000FF"/>
                </a:solidFill>
                <a:effectLst/>
                <a:latin typeface="+mn-lt"/>
                <a:ea typeface="Calibri" panose="020F0502020204030204" pitchFamily="34" charset="0"/>
                <a:cs typeface="Times New Roman" panose="02020603050405020304" pitchFamily="18" charset="0"/>
                <a:hlinkClick r:id="rId4"/>
              </a:rPr>
              <a:t>https://www.youtube.com/watch?v=xuQLHYFFn9w&amp;p=7&amp;pos=7</a:t>
            </a:r>
            <a:endParaRPr lang="en-US" sz="1800" dirty="0">
              <a:effectLst/>
              <a:latin typeface="+mn-lt"/>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b="1" dirty="0"/>
          </a:p>
          <a:p>
            <a:pPr marL="0" indent="0">
              <a:buNone/>
            </a:pPr>
            <a:endParaRPr lang="en-US" b="1" dirty="0"/>
          </a:p>
        </p:txBody>
      </p:sp>
    </p:spTree>
    <p:extLst>
      <p:ext uri="{BB962C8B-B14F-4D97-AF65-F5344CB8AC3E}">
        <p14:creationId xmlns:p14="http://schemas.microsoft.com/office/powerpoint/2010/main" val="4162902927"/>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b="1">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 xmlns:a16="http://schemas.microsoft.com/office/drawing/2014/main" id="{03AF44DA-7F29-495C-9279-01A773172FC7}"/>
              </a:ext>
            </a:extLst>
          </p:cNvPr>
          <p:cNvSpPr txBox="1"/>
          <p:nvPr/>
        </p:nvSpPr>
        <p:spPr>
          <a:xfrm>
            <a:off x="1501666" y="5134678"/>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 xmlns:a16="http://schemas.microsoft.com/office/drawing/2014/main" id="{85988BD1-7DE7-45DD-9D4C-654DA4937CCE}"/>
              </a:ext>
            </a:extLst>
          </p:cNvPr>
          <p:cNvPicPr>
            <a:picLocks noChangeAspect="1"/>
          </p:cNvPicPr>
          <p:nvPr/>
        </p:nvPicPr>
        <p:blipFill>
          <a:blip r:embed="rId4"/>
          <a:stretch>
            <a:fillRect/>
          </a:stretch>
        </p:blipFill>
        <p:spPr>
          <a:xfrm>
            <a:off x="1524001" y="2335947"/>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881C49A-50A7-49D5-B1A2-57AAF226F525}"/>
              </a:ext>
            </a:extLst>
          </p:cNvPr>
          <p:cNvSpPr>
            <a:spLocks noGrp="1"/>
          </p:cNvSpPr>
          <p:nvPr>
            <p:ph type="ctrTitle"/>
          </p:nvPr>
        </p:nvSpPr>
        <p:spPr/>
        <p:txBody>
          <a:bodyPr/>
          <a:lstStyle/>
          <a:p>
            <a:r>
              <a:rPr lang="en-US" dirty="0">
                <a:latin typeface="Calibri"/>
                <a:ea typeface="ＭＳ Ｐゴシック"/>
                <a:cs typeface="Calibri"/>
              </a:rPr>
              <a:t>Thank You to Our Sponsors!</a:t>
            </a:r>
            <a:endParaRPr lang="en-US" dirty="0"/>
          </a:p>
        </p:txBody>
      </p:sp>
      <p:sp>
        <p:nvSpPr>
          <p:cNvPr id="3" name="Subtitle 2">
            <a:extLst>
              <a:ext uri="{FF2B5EF4-FFF2-40B4-BE49-F238E27FC236}">
                <a16:creationId xmlns="" xmlns:a16="http://schemas.microsoft.com/office/drawing/2014/main" id="{88D6CDAE-25F6-4A13-9FAD-1DA0236E53C3}"/>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7157889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51" y="1061966"/>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a:latin typeface="Calibri"/>
                <a:ea typeface="ＭＳ Ｐゴシック"/>
                <a:cs typeface="Calibri"/>
              </a:rPr>
              <a:t>Professional Development Certificate</a:t>
            </a:r>
            <a:endParaRPr lang="en-US" sz="4000" b="1">
              <a:solidFill>
                <a:srgbClr val="005CB8"/>
              </a:solidFill>
              <a:effectLst>
                <a:glow>
                  <a:srgbClr val="4F81BD">
                    <a:alpha val="0"/>
                  </a:srgb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a:cs typeface="Calibri" panose="020F0502020204030204" pitchFamily="34" charset="0"/>
            </a:endParaRPr>
          </a:p>
        </p:txBody>
      </p:sp>
      <p:sp>
        <p:nvSpPr>
          <p:cNvPr id="3" name="TextBox 2">
            <a:extLst>
              <a:ext uri="{FF2B5EF4-FFF2-40B4-BE49-F238E27FC236}">
                <a16:creationId xmlns="" xmlns:a16="http://schemas.microsoft.com/office/drawing/2014/main" id="{D213714B-F9E8-8C44-9AF8-383F3F244D95}"/>
              </a:ext>
            </a:extLst>
          </p:cNvPr>
          <p:cNvSpPr txBox="1"/>
          <p:nvPr/>
        </p:nvSpPr>
        <p:spPr>
          <a:xfrm>
            <a:off x="588955" y="2359260"/>
            <a:ext cx="8175171" cy="3139321"/>
          </a:xfrm>
          <a:prstGeom prst="rect">
            <a:avLst/>
          </a:prstGeom>
          <a:noFill/>
        </p:spPr>
        <p:txBody>
          <a:bodyPr wrap="square" rtlCol="0" anchor="t">
            <a:spAutoFit/>
          </a:bodyPr>
          <a:lstStyle/>
          <a:p>
            <a:r>
              <a:rPr lang="en-US" dirty="0">
                <a:latin typeface="Arial"/>
                <a:ea typeface="ＭＳ Ｐゴシック"/>
              </a:rPr>
              <a:t>To earn your professional development certificate for this webinar, you must:</a:t>
            </a:r>
          </a:p>
          <a:p>
            <a:endParaRPr lang="en-US" dirty="0">
              <a:latin typeface="Arial"/>
              <a:ea typeface="ＭＳ Ｐゴシック"/>
            </a:endParaRPr>
          </a:p>
          <a:p>
            <a:pPr marL="285750" indent="-285750">
              <a:buFont typeface="Arial"/>
              <a:buChar char="•"/>
            </a:pPr>
            <a:r>
              <a:rPr lang="en-US" dirty="0">
                <a:latin typeface="Arial"/>
                <a:ea typeface="ＭＳ Ｐゴシック"/>
              </a:rPr>
              <a:t>Watch a minimum of 45-minutes and you will automatically receive a professional development </a:t>
            </a:r>
            <a:r>
              <a:rPr lang="en-US" b="1" dirty="0">
                <a:solidFill>
                  <a:srgbClr val="7A9900"/>
                </a:solidFill>
                <a:latin typeface="Arial"/>
                <a:ea typeface="ＭＳ Ｐゴシック"/>
              </a:rPr>
              <a:t>certificate </a:t>
            </a:r>
            <a:r>
              <a:rPr lang="en-US" dirty="0">
                <a:latin typeface="Arial"/>
                <a:ea typeface="ＭＳ Ｐゴシック"/>
              </a:rPr>
              <a:t>via e-mail within 24 hours.</a:t>
            </a:r>
          </a:p>
          <a:p>
            <a:endParaRPr lang="en-US" dirty="0">
              <a:latin typeface="Arial"/>
              <a:ea typeface="ＭＳ Ｐゴシック"/>
            </a:endParaRPr>
          </a:p>
          <a:p>
            <a:r>
              <a:rPr lang="en-US" dirty="0">
                <a:latin typeface="Arial"/>
                <a:ea typeface="ＭＳ Ｐゴシック"/>
                <a:cs typeface="Arial"/>
              </a:rPr>
              <a:t>Accessing resources: </a:t>
            </a:r>
            <a:endParaRPr lang="en-US" dirty="0"/>
          </a:p>
          <a:p>
            <a:endParaRPr lang="en-US" dirty="0">
              <a:cs typeface="Arial"/>
            </a:endParaRPr>
          </a:p>
          <a:p>
            <a:pPr marL="285750" indent="-285750">
              <a:buFont typeface="Arial,Sans-Serif"/>
              <a:buChar char="•"/>
            </a:pPr>
            <a:r>
              <a:rPr lang="en-US" dirty="0">
                <a:latin typeface="Arial"/>
                <a:ea typeface="ＭＳ Ｐゴシック"/>
                <a:cs typeface="Arial"/>
              </a:rPr>
              <a:t>You can now easily download presentations, lesson plan materials, and activities for each webinar from </a:t>
            </a:r>
            <a:r>
              <a:rPr lang="en-US" b="1" i="1" dirty="0">
                <a:solidFill>
                  <a:srgbClr val="005CB8"/>
                </a:solidFill>
                <a:latin typeface="Arial"/>
                <a:ea typeface="ＭＳ Ｐゴシック"/>
                <a:cs typeface="Arial"/>
              </a:rPr>
              <a:t>EconEdLink.org/professional-development/</a:t>
            </a:r>
          </a:p>
          <a:p>
            <a:endParaRPr lang="en-US" b="1" i="1" dirty="0">
              <a:solidFill>
                <a:srgbClr val="005CB8"/>
              </a:solidFill>
              <a:latin typeface="Arial"/>
              <a:ea typeface="ＭＳ Ｐゴシック"/>
              <a:cs typeface="Arial"/>
            </a:endParaRPr>
          </a:p>
        </p:txBody>
      </p:sp>
    </p:spTree>
    <p:extLst>
      <p:ext uri="{BB962C8B-B14F-4D97-AF65-F5344CB8AC3E}">
        <p14:creationId xmlns:p14="http://schemas.microsoft.com/office/powerpoint/2010/main" val="348903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925929"/>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Agenda</a:t>
            </a:r>
            <a:endParaRPr lang="en-US" sz="5500" b="1">
              <a:ln w="11430"/>
              <a:solidFill>
                <a:srgbClr val="005CB8"/>
              </a:solidFill>
              <a:effectLst>
                <a:outerShdw blurRad="80000" dist="40000" dir="5040000" algn="tl">
                  <a:srgbClr val="000000">
                    <a:alpha val="0"/>
                  </a:srgbClr>
                </a:outerShdw>
              </a:effectLst>
              <a:latin typeface="Calibri" panose="020F0502020204030204" pitchFamily="34" charset="0"/>
              <a:ea typeface="+mj-ea"/>
              <a:cs typeface="Calibri" panose="020F0502020204030204" pitchFamily="34" charset="0"/>
            </a:endParaRPr>
          </a:p>
        </p:txBody>
      </p:sp>
      <p:sp>
        <p:nvSpPr>
          <p:cNvPr id="15363" name="Content Placeholder 2"/>
          <p:cNvSpPr>
            <a:spLocks noGrp="1"/>
          </p:cNvSpPr>
          <p:nvPr>
            <p:ph idx="4294967295"/>
          </p:nvPr>
        </p:nvSpPr>
        <p:spPr>
          <a:xfrm>
            <a:off x="457200" y="2091193"/>
            <a:ext cx="8229600" cy="4462008"/>
          </a:xfrm>
        </p:spPr>
        <p:txBody>
          <a:bodyPr/>
          <a:lstStyle/>
          <a:p>
            <a:r>
              <a:rPr lang="en-US" sz="2500" dirty="0">
                <a:latin typeface="Calibri Light"/>
                <a:ea typeface="ＭＳ Ｐゴシック"/>
                <a:cs typeface="Calibri Light"/>
              </a:rPr>
              <a:t>Introduction</a:t>
            </a:r>
          </a:p>
          <a:p>
            <a:r>
              <a:rPr lang="en-US" sz="2500" dirty="0">
                <a:latin typeface="Calibri Light"/>
                <a:ea typeface="ＭＳ Ｐゴシック"/>
                <a:cs typeface="Calibri Light"/>
              </a:rPr>
              <a:t>CAREER AND FINANCIAL MANGEMENT Framework</a:t>
            </a:r>
          </a:p>
          <a:p>
            <a:r>
              <a:rPr lang="en-US" sz="2500" dirty="0">
                <a:latin typeface="Calibri Light"/>
                <a:ea typeface="ＭＳ Ｐゴシック"/>
                <a:cs typeface="Calibri Light"/>
              </a:rPr>
              <a:t>CFM Delivery Options</a:t>
            </a:r>
          </a:p>
          <a:p>
            <a:r>
              <a:rPr lang="en-US" sz="2500" dirty="0">
                <a:latin typeface="Calibri Light"/>
                <a:ea typeface="ＭＳ Ｐゴシック"/>
                <a:cs typeface="Calibri Light"/>
              </a:rPr>
              <a:t>Unit Design</a:t>
            </a:r>
          </a:p>
          <a:p>
            <a:r>
              <a:rPr lang="en-US" sz="2500" dirty="0">
                <a:latin typeface="Calibri Light"/>
                <a:ea typeface="ＭＳ Ｐゴシック"/>
                <a:cs typeface="Calibri Light"/>
              </a:rPr>
              <a:t>CAREER DEVELOPMENT as a CFM Component</a:t>
            </a:r>
          </a:p>
          <a:p>
            <a:r>
              <a:rPr lang="en-US" sz="2500" dirty="0">
                <a:latin typeface="Calibri Light"/>
                <a:ea typeface="ＭＳ Ｐゴシック"/>
                <a:cs typeface="Calibri Light"/>
              </a:rPr>
              <a:t>Suggested instructional strategies and activities</a:t>
            </a:r>
          </a:p>
          <a:p>
            <a:r>
              <a:rPr lang="en-US" sz="2500" dirty="0">
                <a:latin typeface="Calibri Light"/>
                <a:ea typeface="ＭＳ Ｐゴシック"/>
                <a:cs typeface="Calibri Light"/>
              </a:rPr>
              <a:t>Instructional Resources</a:t>
            </a:r>
          </a:p>
          <a:p>
            <a:endParaRPr lang="en-US" sz="2500" dirty="0">
              <a:latin typeface="Calibri Light"/>
              <a:ea typeface="ＭＳ Ｐゴシック"/>
              <a:cs typeface="Calibri Light"/>
            </a:endParaRPr>
          </a:p>
          <a:p>
            <a:endParaRPr lang="en-US" sz="2500" dirty="0">
              <a:latin typeface="Calibri Light"/>
              <a:ea typeface="ＭＳ Ｐゴシック"/>
              <a:cs typeface="Calibri Light"/>
            </a:endParaRPr>
          </a:p>
          <a:p>
            <a:endParaRPr lang="en-US" sz="2500" dirty="0">
              <a:latin typeface="Calibri Light"/>
              <a:ea typeface="ＭＳ Ｐゴシック"/>
              <a:cs typeface="Calibri Light"/>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Objectives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defTabSz="905255">
              <a:defRPr sz="3168"/>
            </a:pPr>
            <a:r>
              <a:rPr lang="en-US" sz="2500" dirty="0">
                <a:ea typeface="ＭＳ Ｐゴシック"/>
              </a:rPr>
              <a:t>Explore the structure of CAREER AND FINANCIAL MANAGEMENT</a:t>
            </a:r>
          </a:p>
          <a:p>
            <a:pPr defTabSz="905255">
              <a:defRPr sz="3168"/>
            </a:pPr>
            <a:r>
              <a:rPr lang="en-US" sz="2500" dirty="0">
                <a:ea typeface="ＭＳ Ｐゴシック"/>
              </a:rPr>
              <a:t>Discover options for delivering CAREER AND FINANCIAL MANAGEMENT to students</a:t>
            </a:r>
          </a:p>
          <a:p>
            <a:pPr defTabSz="905255">
              <a:defRPr sz="3168"/>
            </a:pPr>
            <a:r>
              <a:rPr lang="en-US" sz="2500" dirty="0">
                <a:ea typeface="ＭＳ Ｐゴシック"/>
              </a:rPr>
              <a:t>Explore the content in the CAREER DEVELOPMENT unit</a:t>
            </a:r>
          </a:p>
          <a:p>
            <a:pPr defTabSz="905255">
              <a:defRPr sz="3168"/>
            </a:pPr>
            <a:r>
              <a:rPr lang="en-US" sz="2500" dirty="0">
                <a:ea typeface="ＭＳ Ｐゴシック"/>
              </a:rPr>
              <a:t>Discover best practices and effective instructional activities to teach CAREER DEVELOPMENT</a:t>
            </a:r>
            <a:endParaRPr lang="en-US" sz="2500" dirty="0"/>
          </a:p>
          <a:p>
            <a:pPr marL="0" indent="0" defTabSz="905255">
              <a:buNone/>
              <a:defRPr sz="3168"/>
            </a:pPr>
            <a:endParaRPr lang="en-US" sz="2750" dirty="0"/>
          </a:p>
        </p:txBody>
      </p:sp>
    </p:spTree>
    <p:extLst>
      <p:ext uri="{BB962C8B-B14F-4D97-AF65-F5344CB8AC3E}">
        <p14:creationId xmlns:p14="http://schemas.microsoft.com/office/powerpoint/2010/main" val="100049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National Standards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defTabSz="905255">
              <a:defRPr sz="3168"/>
            </a:pPr>
            <a:r>
              <a:rPr lang="en-US" sz="2500" dirty="0">
                <a:latin typeface="Calibri"/>
                <a:ea typeface="ＭＳ Ｐゴシック"/>
                <a:cs typeface="Calibri"/>
              </a:rPr>
              <a:t> </a:t>
            </a:r>
            <a:r>
              <a:rPr lang="en-US" dirty="0">
                <a:latin typeface="Calibri Light"/>
                <a:ea typeface="ＭＳ Ｐゴシック"/>
                <a:cs typeface="Calibri Light"/>
                <a:hlinkClick r:id="rId3"/>
              </a:rPr>
              <a:t>https://www.councilforeconed.org/wp-content/uploads/2012/03/voluntary-national-content-standards-2010.pdf</a:t>
            </a:r>
            <a:endParaRPr lang="en-US" dirty="0">
              <a:latin typeface="Calibri Light"/>
              <a:ea typeface="ＭＳ Ｐゴシック"/>
              <a:cs typeface="Calibri Light"/>
            </a:endParaRPr>
          </a:p>
          <a:p>
            <a:pPr defTabSz="905255">
              <a:defRPr sz="3168"/>
            </a:pPr>
            <a:r>
              <a:rPr lang="en-US" dirty="0">
                <a:hlinkClick r:id="rId4"/>
              </a:rPr>
              <a:t>https://cte.careertech.org/sites/default/files/CareerReadyPractices-FINAL.pdf</a:t>
            </a:r>
            <a:endParaRPr lang="en-US" dirty="0">
              <a:latin typeface="Calibri Light"/>
              <a:ea typeface="ＭＳ Ｐゴシック"/>
              <a:cs typeface="Calibri Light"/>
            </a:endParaRPr>
          </a:p>
          <a:p>
            <a:pPr marL="0" indent="0" defTabSz="905255">
              <a:buNone/>
              <a:defRPr sz="3168"/>
            </a:pPr>
            <a:endParaRPr lang="en-US" sz="2750" dirty="0"/>
          </a:p>
        </p:txBody>
      </p:sp>
    </p:spTree>
    <p:extLst>
      <p:ext uri="{BB962C8B-B14F-4D97-AF65-F5344CB8AC3E}">
        <p14:creationId xmlns:p14="http://schemas.microsoft.com/office/powerpoint/2010/main" val="48502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dirty="0"/>
              <a:t>New York State Standards</a:t>
            </a:r>
            <a:endParaRPr lang="en-US" sz="5500" b="1" dirty="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defTabSz="905255">
              <a:defRPr sz="3168"/>
            </a:pPr>
            <a:r>
              <a:rPr lang="en-US" dirty="0">
                <a:latin typeface="Calibri Light"/>
                <a:ea typeface="ＭＳ Ｐゴシック"/>
                <a:cs typeface="Calibri Light"/>
                <a:hlinkClick r:id="rId3"/>
              </a:rPr>
              <a:t>http://www.nysed.gov/curriculum-instruction</a:t>
            </a:r>
            <a:endParaRPr lang="en-US" dirty="0">
              <a:latin typeface="Calibri"/>
              <a:cs typeface="Calibri"/>
            </a:endParaRPr>
          </a:p>
          <a:p>
            <a:pPr defTabSz="905255">
              <a:defRPr sz="3168"/>
            </a:pPr>
            <a:r>
              <a:rPr lang="en-US" dirty="0">
                <a:hlinkClick r:id="rId4"/>
              </a:rPr>
              <a:t>http://www.p12.nysed.gov/cte/cdlearn/documents/cdoslea.pdf</a:t>
            </a:r>
            <a:endParaRPr lang="en-US" dirty="0">
              <a:latin typeface="Calibri Light"/>
              <a:cs typeface="Calibri Light"/>
            </a:endParaRPr>
          </a:p>
          <a:p>
            <a:pPr marL="0" indent="0" defTabSz="905255">
              <a:buNone/>
              <a:defRPr sz="3168"/>
            </a:pPr>
            <a:endParaRPr lang="en-US" sz="2750" dirty="0"/>
          </a:p>
        </p:txBody>
      </p:sp>
    </p:spTree>
    <p:extLst>
      <p:ext uri="{BB962C8B-B14F-4D97-AF65-F5344CB8AC3E}">
        <p14:creationId xmlns:p14="http://schemas.microsoft.com/office/powerpoint/2010/main" val="423227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Assessment Questions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defTabSz="905255">
              <a:defRPr sz="3168"/>
            </a:pPr>
            <a:r>
              <a:rPr lang="en-US" sz="2000" dirty="0">
                <a:latin typeface="Calibri" panose="020F0502020204030204" pitchFamily="34" charset="0"/>
                <a:cs typeface="Calibri" panose="020F0502020204030204" pitchFamily="34" charset="0"/>
              </a:rPr>
              <a:t>What are your skills, values, needs and lifestyle choices and how do they relate </a:t>
            </a:r>
            <a:r>
              <a:rPr lang="en-US" sz="2000" dirty="0" smtClean="0">
                <a:latin typeface="Calibri" panose="020F0502020204030204" pitchFamily="34" charset="0"/>
                <a:cs typeface="Calibri" panose="020F0502020204030204" pitchFamily="34" charset="0"/>
              </a:rPr>
              <a:t>to </a:t>
            </a:r>
            <a:r>
              <a:rPr lang="en-US" sz="2000" dirty="0">
                <a:latin typeface="Calibri" panose="020F0502020204030204" pitchFamily="34" charset="0"/>
                <a:cs typeface="Calibri" panose="020F0502020204030204" pitchFamily="34" charset="0"/>
              </a:rPr>
              <a:t>career planning?</a:t>
            </a:r>
          </a:p>
          <a:p>
            <a:pPr defTabSz="905255">
              <a:defRPr sz="3168"/>
            </a:pPr>
            <a:r>
              <a:rPr lang="en-US" sz="2000" dirty="0">
                <a:latin typeface="Calibri" panose="020F0502020204030204" pitchFamily="34" charset="0"/>
                <a:cs typeface="Calibri" panose="020F0502020204030204" pitchFamily="34" charset="0"/>
              </a:rPr>
              <a:t>What information do you need to plan for a career?</a:t>
            </a:r>
          </a:p>
          <a:p>
            <a:pPr defTabSz="905255">
              <a:defRPr sz="3168"/>
            </a:pPr>
            <a:r>
              <a:rPr lang="en-US" sz="2000" dirty="0">
                <a:latin typeface="Calibri" panose="020F0502020204030204" pitchFamily="34" charset="0"/>
                <a:cs typeface="Calibri" panose="020F0502020204030204" pitchFamily="34" charset="0"/>
              </a:rPr>
              <a:t>How can the 5-Step Problem Solving model assist with decision making?</a:t>
            </a:r>
          </a:p>
          <a:p>
            <a:pPr defTabSz="905255">
              <a:defRPr sz="3168"/>
            </a:pPr>
            <a:r>
              <a:rPr lang="en-US" sz="2000" dirty="0">
                <a:latin typeface="Calibri" panose="020F0502020204030204" pitchFamily="34" charset="0"/>
                <a:cs typeface="Calibri" panose="020F0502020204030204" pitchFamily="34" charset="0"/>
              </a:rPr>
              <a:t>What are SMART goals?</a:t>
            </a:r>
          </a:p>
          <a:p>
            <a:pPr defTabSz="905255">
              <a:defRPr sz="3168"/>
            </a:pPr>
            <a:r>
              <a:rPr lang="en-US" sz="2000" dirty="0">
                <a:latin typeface="Calibri" panose="020F0502020204030204" pitchFamily="34" charset="0"/>
                <a:cs typeface="Calibri" panose="020F0502020204030204" pitchFamily="34" charset="0"/>
              </a:rPr>
              <a:t>How can SMART goals ensure you reach your goals?</a:t>
            </a:r>
          </a:p>
          <a:p>
            <a:pPr defTabSz="905255">
              <a:defRPr sz="3168"/>
            </a:pPr>
            <a:r>
              <a:rPr lang="en-US" sz="2000" dirty="0">
                <a:latin typeface="Calibri" panose="020F0502020204030204" pitchFamily="34" charset="0"/>
                <a:cs typeface="Calibri" panose="020F0502020204030204" pitchFamily="34" charset="0"/>
              </a:rPr>
              <a:t>How do short- and long-term goals fit into the career planning process?</a:t>
            </a:r>
          </a:p>
          <a:p>
            <a:pPr marL="0" indent="0" defTabSz="905255">
              <a:buNone/>
              <a:defRPr sz="3168"/>
            </a:pPr>
            <a:endParaRPr lang="en-US" sz="2750" dirty="0"/>
          </a:p>
        </p:txBody>
      </p:sp>
    </p:spTree>
    <p:extLst>
      <p:ext uri="{BB962C8B-B14F-4D97-AF65-F5344CB8AC3E}">
        <p14:creationId xmlns:p14="http://schemas.microsoft.com/office/powerpoint/2010/main" val="1287334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53AF17-020C-453D-855F-DA47041EBF48}"/>
              </a:ext>
            </a:extLst>
          </p:cNvPr>
          <p:cNvSpPr>
            <a:spLocks noGrp="1"/>
          </p:cNvSpPr>
          <p:nvPr>
            <p:ph type="title"/>
          </p:nvPr>
        </p:nvSpPr>
        <p:spPr/>
        <p:txBody>
          <a:bodyPr/>
          <a:lstStyle/>
          <a:p>
            <a:r>
              <a:rPr lang="en-US" sz="5400" dirty="0"/>
              <a:t>CFM Document Links</a:t>
            </a:r>
          </a:p>
        </p:txBody>
      </p:sp>
      <p:sp>
        <p:nvSpPr>
          <p:cNvPr id="4" name="TextBox 3">
            <a:extLst>
              <a:ext uri="{FF2B5EF4-FFF2-40B4-BE49-F238E27FC236}">
                <a16:creationId xmlns="" xmlns:a16="http://schemas.microsoft.com/office/drawing/2014/main" id="{36D0C8D9-55F4-4321-877E-72A6235D9D12}"/>
              </a:ext>
            </a:extLst>
          </p:cNvPr>
          <p:cNvSpPr txBox="1"/>
          <p:nvPr/>
        </p:nvSpPr>
        <p:spPr>
          <a:xfrm>
            <a:off x="850790" y="2447046"/>
            <a:ext cx="7442420" cy="3416320"/>
          </a:xfrm>
          <a:prstGeom prst="rect">
            <a:avLst/>
          </a:prstGeom>
          <a:noFill/>
        </p:spPr>
        <p:txBody>
          <a:bodyPr wrap="square">
            <a:spAutoFit/>
          </a:bodyPr>
          <a:lstStyle/>
          <a:p>
            <a:pPr>
              <a:buNone/>
            </a:pPr>
            <a:r>
              <a:rPr lang="en-US" b="1" dirty="0">
                <a:solidFill>
                  <a:schemeClr val="accent2"/>
                </a:solidFill>
              </a:rPr>
              <a:t>The Curriculum Framework can be found at:</a:t>
            </a:r>
          </a:p>
          <a:p>
            <a:pPr>
              <a:buNone/>
            </a:pPr>
            <a:r>
              <a:rPr lang="en-US" b="1" dirty="0">
                <a:solidFill>
                  <a:schemeClr val="accent2"/>
                </a:solidFill>
              </a:rPr>
              <a:t>	</a:t>
            </a:r>
            <a:r>
              <a:rPr lang="en-US" dirty="0">
                <a:hlinkClick r:id="rId2"/>
              </a:rPr>
              <a:t> http://www.p12.nysed.gov/cte/ctepolicy/documents/CFM.2018initialRelease508.pdf </a:t>
            </a:r>
            <a:r>
              <a:rPr lang="en-US" b="1" dirty="0">
                <a:solidFill>
                  <a:schemeClr val="accent2"/>
                </a:solidFill>
              </a:rPr>
              <a:t>	</a:t>
            </a:r>
          </a:p>
          <a:p>
            <a:pPr>
              <a:buNone/>
            </a:pPr>
            <a:endParaRPr lang="en-US" b="1" dirty="0">
              <a:solidFill>
                <a:schemeClr val="accent2"/>
              </a:solidFill>
              <a:hlinkClick r:id="rId3"/>
            </a:endParaRPr>
          </a:p>
          <a:p>
            <a:pPr>
              <a:buNone/>
            </a:pPr>
            <a:r>
              <a:rPr lang="en-US" dirty="0">
                <a:solidFill>
                  <a:schemeClr val="accent2"/>
                </a:solidFill>
                <a:hlinkClick r:id="rId3"/>
              </a:rPr>
              <a:t>https://nyctecenter.org/instruction/cfm</a:t>
            </a:r>
            <a:endParaRPr lang="en-US" dirty="0">
              <a:solidFill>
                <a:schemeClr val="accent2"/>
              </a:solidFill>
            </a:endParaRPr>
          </a:p>
          <a:p>
            <a:pPr>
              <a:buNone/>
            </a:pPr>
            <a:endParaRPr lang="en-US" b="1" dirty="0">
              <a:solidFill>
                <a:schemeClr val="accent2"/>
              </a:solidFill>
            </a:endParaRPr>
          </a:p>
          <a:p>
            <a:pPr>
              <a:buNone/>
            </a:pPr>
            <a:r>
              <a:rPr lang="en-US" b="1" dirty="0">
                <a:solidFill>
                  <a:schemeClr val="accent2"/>
                </a:solidFill>
              </a:rPr>
              <a:t>		</a:t>
            </a:r>
          </a:p>
          <a:p>
            <a:pPr>
              <a:buNone/>
            </a:pPr>
            <a:r>
              <a:rPr lang="en-US" b="1" dirty="0">
                <a:solidFill>
                  <a:schemeClr val="accent2"/>
                </a:solidFill>
              </a:rPr>
              <a:t>The Resource Guide can be found at:</a:t>
            </a:r>
          </a:p>
          <a:p>
            <a:pPr>
              <a:buNone/>
            </a:pPr>
            <a:endParaRPr lang="en-US" b="1" dirty="0">
              <a:solidFill>
                <a:schemeClr val="accent2"/>
              </a:solidFill>
            </a:endParaRPr>
          </a:p>
          <a:p>
            <a:pPr>
              <a:buNone/>
            </a:pPr>
            <a:r>
              <a:rPr lang="en-US" dirty="0">
                <a:hlinkClick r:id="rId4"/>
              </a:rPr>
              <a:t>https://nyctecenter.org/images/CFM_Resource_Guide_FINAL_508.pdf</a:t>
            </a:r>
            <a:r>
              <a:rPr lang="en-US" b="1" dirty="0">
                <a:solidFill>
                  <a:schemeClr val="accent2"/>
                </a:solidFill>
              </a:rPr>
              <a:t>	</a:t>
            </a:r>
            <a:r>
              <a:rPr lang="en-US" dirty="0"/>
              <a:t> </a:t>
            </a:r>
            <a:endParaRPr lang="en-US" b="1" dirty="0">
              <a:solidFill>
                <a:schemeClr val="accent2"/>
              </a:solidFill>
            </a:endParaRPr>
          </a:p>
        </p:txBody>
      </p:sp>
    </p:spTree>
    <p:extLst>
      <p:ext uri="{BB962C8B-B14F-4D97-AF65-F5344CB8AC3E}">
        <p14:creationId xmlns:p14="http://schemas.microsoft.com/office/powerpoint/2010/main" val="3683612258"/>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F8332A4-542C-494D-8506-1C720B46413C}">
  <ds:schemaRefs>
    <ds:schemaRef ds:uri="http://purl.org/dc/terms/"/>
    <ds:schemaRef ds:uri="9cd82c5b-74c9-4827-94f1-5bf219ae6b20"/>
    <ds:schemaRef ds:uri="bfa4db11-c700-41fb-b639-f7e6b4e680b5"/>
    <ds:schemaRef ds:uri="http://purl.org/dc/dcmitype/"/>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0F85DF1F-BC57-4156-92DD-D8D43BF5254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524</TotalTime>
  <Words>658</Words>
  <Application>Microsoft Office PowerPoint</Application>
  <PresentationFormat>On-screen Show (4:3)</PresentationFormat>
  <Paragraphs>167</Paragraphs>
  <Slides>27</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ＭＳ Ｐゴシック</vt:lpstr>
      <vt:lpstr>Arial</vt:lpstr>
      <vt:lpstr>Arial,Sans-Serif</vt:lpstr>
      <vt:lpstr>BankGothic Md BT</vt:lpstr>
      <vt:lpstr>Calibri</vt:lpstr>
      <vt:lpstr>Calibri Light</vt:lpstr>
      <vt:lpstr>Gill Sans</vt:lpstr>
      <vt:lpstr>Times New Roman</vt:lpstr>
      <vt:lpstr>Office Theme</vt:lpstr>
      <vt:lpstr>  Teaching Career Development An Essential Component Marsha Iverson, CTE Technical Assistance Center of New York New York and Yonkers Field Associate July 7, 2020 marsha@spnet.us</vt:lpstr>
      <vt:lpstr>EconEdLink Membership</vt:lpstr>
      <vt:lpstr>Professional Development Certificate</vt:lpstr>
      <vt:lpstr>Agenda</vt:lpstr>
      <vt:lpstr>Objectives</vt:lpstr>
      <vt:lpstr>National Standards</vt:lpstr>
      <vt:lpstr>New York State Standards</vt:lpstr>
      <vt:lpstr>Assessment Questions</vt:lpstr>
      <vt:lpstr>CFM Document Links</vt:lpstr>
      <vt:lpstr>Structure of CFM Curriculum</vt:lpstr>
      <vt:lpstr>CFM Resource Guide</vt:lpstr>
      <vt:lpstr>CFM Delivery Options in New York State </vt:lpstr>
      <vt:lpstr>Career Management Module CAREER DEVELOPMENT (CM.1) </vt:lpstr>
      <vt:lpstr>UNIT CONTENT</vt:lpstr>
      <vt:lpstr>Self Assessment</vt:lpstr>
      <vt:lpstr>Labor Market Data</vt:lpstr>
      <vt:lpstr>EconEdLink lesson</vt:lpstr>
      <vt:lpstr>Problem Solving</vt:lpstr>
      <vt:lpstr>SMART GOALS</vt:lpstr>
      <vt:lpstr>Selecting a Career</vt:lpstr>
      <vt:lpstr>Networking</vt:lpstr>
      <vt:lpstr>Networking Lesson</vt:lpstr>
      <vt:lpstr>Activity/Instructional Ideas</vt:lpstr>
      <vt:lpstr>Resources</vt:lpstr>
      <vt:lpstr>Additional Resources</vt:lpstr>
      <vt:lpstr>CEE Affiliates</vt:lpstr>
      <vt:lpstr>Thank You to Our Sponsors!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Conference3 NoteBook</cp:lastModifiedBy>
  <cp:revision>117</cp:revision>
  <dcterms:created xsi:type="dcterms:W3CDTF">2012-09-11T15:07:18Z</dcterms:created>
  <dcterms:modified xsi:type="dcterms:W3CDTF">2020-07-07T13:50:51Z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