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0"/>
  </p:notesMasterIdLst>
  <p:sldIdLst>
    <p:sldId id="269" r:id="rId5"/>
    <p:sldId id="270" r:id="rId6"/>
    <p:sldId id="271" r:id="rId7"/>
    <p:sldId id="272" r:id="rId8"/>
    <p:sldId id="273" r:id="rId9"/>
    <p:sldId id="274" r:id="rId10"/>
    <p:sldId id="275" r:id="rId11"/>
    <p:sldId id="279" r:id="rId12"/>
    <p:sldId id="276" r:id="rId13"/>
    <p:sldId id="334" r:id="rId14"/>
    <p:sldId id="333" r:id="rId15"/>
    <p:sldId id="277" r:id="rId16"/>
    <p:sldId id="335" r:id="rId17"/>
    <p:sldId id="336" r:id="rId18"/>
    <p:sldId id="339" r:id="rId19"/>
    <p:sldId id="341" r:id="rId20"/>
    <p:sldId id="343" r:id="rId21"/>
    <p:sldId id="342" r:id="rId22"/>
    <p:sldId id="344" r:id="rId23"/>
    <p:sldId id="345" r:id="rId24"/>
    <p:sldId id="340" r:id="rId25"/>
    <p:sldId id="338" r:id="rId26"/>
    <p:sldId id="346" r:id="rId27"/>
    <p:sldId id="347" r:id="rId28"/>
    <p:sldId id="348" r:id="rId29"/>
    <p:sldId id="349" r:id="rId30"/>
    <p:sldId id="350" r:id="rId31"/>
    <p:sldId id="351" r:id="rId32"/>
    <p:sldId id="352" r:id="rId33"/>
    <p:sldId id="353" r:id="rId34"/>
    <p:sldId id="354" r:id="rId35"/>
    <p:sldId id="355" r:id="rId36"/>
    <p:sldId id="357" r:id="rId37"/>
    <p:sldId id="356" r:id="rId38"/>
    <p:sldId id="358" r:id="rId39"/>
    <p:sldId id="359" r:id="rId40"/>
    <p:sldId id="360" r:id="rId41"/>
    <p:sldId id="361" r:id="rId42"/>
    <p:sldId id="362" r:id="rId43"/>
    <p:sldId id="363" r:id="rId44"/>
    <p:sldId id="364" r:id="rId45"/>
    <p:sldId id="365" r:id="rId46"/>
    <p:sldId id="366" r:id="rId47"/>
    <p:sldId id="367" r:id="rId48"/>
    <p:sldId id="368" r:id="rId49"/>
    <p:sldId id="369" r:id="rId50"/>
    <p:sldId id="370" r:id="rId51"/>
    <p:sldId id="371" r:id="rId52"/>
    <p:sldId id="327" r:id="rId53"/>
    <p:sldId id="328" r:id="rId54"/>
    <p:sldId id="373" r:id="rId55"/>
    <p:sldId id="330" r:id="rId56"/>
    <p:sldId id="331" r:id="rId57"/>
    <p:sldId id="332" r:id="rId58"/>
    <p:sldId id="268"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00"/>
    <a:srgbClr val="005CB8"/>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94660"/>
  </p:normalViewPr>
  <p:slideViewPr>
    <p:cSldViewPr snapToGrid="0">
      <p:cViewPr varScale="1">
        <p:scale>
          <a:sx n="71" d="100"/>
          <a:sy n="71" d="100"/>
        </p:scale>
        <p:origin x="181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9/16/2020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13141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51</a:t>
            </a:fld>
            <a:endParaRPr lang="en-US"/>
          </a:p>
        </p:txBody>
      </p:sp>
    </p:spTree>
    <p:extLst>
      <p:ext uri="{BB962C8B-B14F-4D97-AF65-F5344CB8AC3E}">
        <p14:creationId xmlns:p14="http://schemas.microsoft.com/office/powerpoint/2010/main" val="2452962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52</a:t>
            </a:fld>
            <a:endParaRPr lang="en-US"/>
          </a:p>
        </p:txBody>
      </p:sp>
    </p:spTree>
    <p:extLst>
      <p:ext uri="{BB962C8B-B14F-4D97-AF65-F5344CB8AC3E}">
        <p14:creationId xmlns:p14="http://schemas.microsoft.com/office/powerpoint/2010/main" val="4240206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53</a:t>
            </a:fld>
            <a:endParaRPr lang="en-US"/>
          </a:p>
        </p:txBody>
      </p:sp>
    </p:spTree>
    <p:extLst>
      <p:ext uri="{BB962C8B-B14F-4D97-AF65-F5344CB8AC3E}">
        <p14:creationId xmlns:p14="http://schemas.microsoft.com/office/powerpoint/2010/main" val="3459285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54</a:t>
            </a:fld>
            <a:endParaRPr lang="en-US"/>
          </a:p>
        </p:txBody>
      </p:sp>
    </p:spTree>
    <p:extLst>
      <p:ext uri="{BB962C8B-B14F-4D97-AF65-F5344CB8AC3E}">
        <p14:creationId xmlns:p14="http://schemas.microsoft.com/office/powerpoint/2010/main" val="386476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269840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1428289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253153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a:p>
        </p:txBody>
      </p:sp>
    </p:spTree>
    <p:extLst>
      <p:ext uri="{BB962C8B-B14F-4D97-AF65-F5344CB8AC3E}">
        <p14:creationId xmlns:p14="http://schemas.microsoft.com/office/powerpoint/2010/main" val="3242974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a:p>
        </p:txBody>
      </p:sp>
    </p:spTree>
    <p:extLst>
      <p:ext uri="{BB962C8B-B14F-4D97-AF65-F5344CB8AC3E}">
        <p14:creationId xmlns:p14="http://schemas.microsoft.com/office/powerpoint/2010/main" val="1372079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7</a:t>
            </a:fld>
            <a:endParaRPr lang="en-US"/>
          </a:p>
        </p:txBody>
      </p:sp>
    </p:spTree>
    <p:extLst>
      <p:ext uri="{BB962C8B-B14F-4D97-AF65-F5344CB8AC3E}">
        <p14:creationId xmlns:p14="http://schemas.microsoft.com/office/powerpoint/2010/main" val="2139715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49</a:t>
            </a:fld>
            <a:endParaRPr lang="en-US"/>
          </a:p>
        </p:txBody>
      </p:sp>
    </p:spTree>
    <p:extLst>
      <p:ext uri="{BB962C8B-B14F-4D97-AF65-F5344CB8AC3E}">
        <p14:creationId xmlns:p14="http://schemas.microsoft.com/office/powerpoint/2010/main" val="2260013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50</a:t>
            </a:fld>
            <a:endParaRPr lang="en-US"/>
          </a:p>
        </p:txBody>
      </p:sp>
    </p:spTree>
    <p:extLst>
      <p:ext uri="{BB962C8B-B14F-4D97-AF65-F5344CB8AC3E}">
        <p14:creationId xmlns:p14="http://schemas.microsoft.com/office/powerpoint/2010/main" val="2513413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www.panarchy.org/keynes/laissezfaire.1926.html" TargetMode="External"/><Relationship Id="rId3" Type="http://schemas.openxmlformats.org/officeDocument/2006/relationships/hyperlink" Target="https://www.ncsl.org/research/fiscal-policy/state-fiscal-responses-to-covid-19.aspx#:~:text=President%20Donald%20Trump%20declared%20a,response%20to%20the%20coronavirus%20epidemic.&amp;text=The%20relief%20package%20allocates%20an,package%20in%20modern%20American%20history." TargetMode="External"/><Relationship Id="rId7" Type="http://schemas.openxmlformats.org/officeDocument/2006/relationships/hyperlink" Target="https://delong.typepad.com/egregious_moderation/2008/12/john-maynard-ke.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iea.org.uk/sites/default/files/publications/files/KEYNES%20VERSUS%20THE%20KEYNESIANS.pdf" TargetMode="External"/><Relationship Id="rId5" Type="http://schemas.openxmlformats.org/officeDocument/2006/relationships/hyperlink" Target="http://www.la.utexas.edu/users/hcleaver/368/368KeynesOpenLetFDRtable.pdf" TargetMode="External"/><Relationship Id="rId4" Type="http://schemas.openxmlformats.org/officeDocument/2006/relationships/hyperlink" Target="http://evonomics.com/new-keynesian-economics-betrays-keynes/" TargetMode="External"/><Relationship Id="rId9" Type="http://schemas.openxmlformats.org/officeDocument/2006/relationships/hyperlink" Target="https://noahpinionblog.blogspot.com/2015/06/economic-arguments-as-stalking-horses.html"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krugman.blogs.nytimes.com/2015/06/06/why-am-i-a-keynesian/" TargetMode="External"/><Relationship Id="rId7" Type="http://schemas.openxmlformats.org/officeDocument/2006/relationships/hyperlink" Target="https://www.treasury.gov/initiatives/financial-stability/Pages/default.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thebalance.com/what-was-obama-s-stimulus-package-3305625" TargetMode="External"/><Relationship Id="rId5" Type="http://schemas.openxmlformats.org/officeDocument/2006/relationships/hyperlink" Target="https://www.thebalance.com/bush-economic-stimulus-package-3305782" TargetMode="External"/><Relationship Id="rId4" Type="http://schemas.openxmlformats.org/officeDocument/2006/relationships/hyperlink" Target="https://www.forbes.com/sites/modeledbehavior/2015/06/06/macro-ideology/#473a352a15c7"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00470"/>
            <a:ext cx="7772400" cy="3428999"/>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6000" dirty="0"/>
              <a:t>Supply, Demand and Elasticity</a:t>
            </a:r>
            <a:br>
              <a:rPr lang="en-US" sz="4400" dirty="0"/>
            </a:br>
            <a:r>
              <a:rPr lang="en-US" sz="4000" dirty="0">
                <a:solidFill>
                  <a:schemeClr val="tx1"/>
                </a:solidFill>
                <a:latin typeface="Calibri"/>
                <a:ea typeface="ＭＳ Ｐゴシック"/>
                <a:cs typeface="Calibri"/>
              </a:rPr>
              <a:t>Presented by </a:t>
            </a:r>
            <a:br>
              <a:rPr lang="en-US" sz="4000" dirty="0">
                <a:solidFill>
                  <a:schemeClr val="tx1"/>
                </a:solidFill>
                <a:latin typeface="Calibri"/>
                <a:ea typeface="ＭＳ Ｐゴシック"/>
                <a:cs typeface="Calibri"/>
              </a:rPr>
            </a:br>
            <a:r>
              <a:rPr lang="en-US" sz="4000" b="0" dirty="0">
                <a:solidFill>
                  <a:schemeClr val="tx1"/>
                </a:solidFill>
                <a:latin typeface="Calibri"/>
                <a:ea typeface="ＭＳ Ｐゴシック"/>
                <a:cs typeface="Calibri"/>
              </a:rPr>
              <a:t>Matthew Gherman</a:t>
            </a:r>
            <a:br>
              <a:rPr lang="en-US" sz="4000">
                <a:solidFill>
                  <a:schemeClr val="tx1"/>
                </a:solidFill>
                <a:latin typeface="Calibri"/>
                <a:ea typeface="ＭＳ Ｐゴシック"/>
                <a:cs typeface="Calibri"/>
              </a:rPr>
            </a:br>
            <a:r>
              <a:rPr lang="en-US" sz="4000">
                <a:solidFill>
                  <a:schemeClr val="tx1"/>
                </a:solidFill>
                <a:latin typeface="Calibri"/>
                <a:ea typeface="ＭＳ Ｐゴシック"/>
                <a:cs typeface="Calibri"/>
              </a:rPr>
              <a:t>September 24, 2020</a:t>
            </a:r>
            <a:br>
              <a:rPr lang="en-US" sz="4000" dirty="0">
                <a:solidFill>
                  <a:schemeClr val="tx1"/>
                </a:solidFill>
                <a:latin typeface="Calibri"/>
                <a:ea typeface="ＭＳ Ｐゴシック"/>
                <a:cs typeface="Calibri"/>
              </a:rPr>
            </a:br>
            <a:r>
              <a:rPr lang="en-US" sz="4000" b="0" dirty="0">
                <a:solidFill>
                  <a:schemeClr val="tx1"/>
                </a:solidFill>
                <a:latin typeface="Calibri"/>
                <a:ea typeface="ＭＳ Ｐゴシック"/>
                <a:cs typeface="Calibri"/>
              </a:rPr>
              <a:t>mgherman@schools.nyc.gov</a:t>
            </a:r>
            <a:br>
              <a:rPr lang="en-US" sz="1600" dirty="0">
                <a:solidFill>
                  <a:schemeClr val="tx1"/>
                </a:solidFill>
                <a:latin typeface="Calibri"/>
                <a:ea typeface="ＭＳ Ｐゴシック"/>
                <a:cs typeface="Calibri"/>
              </a:rPr>
            </a:br>
            <a:endParaRPr lang="en-US" sz="1600" dirty="0">
              <a:ln w="11430"/>
              <a:solidFill>
                <a:schemeClr val="tx1"/>
              </a:solidFill>
              <a:effectLst>
                <a:outerShdw blurRad="80000" dist="40000" dir="5040000" algn="tl">
                  <a:srgbClr val="000000">
                    <a:alpha val="0"/>
                  </a:srgbClr>
                </a:outerShdw>
              </a:effectLst>
              <a:ea typeface="+mj-ea"/>
              <a:cs typeface="Calibri"/>
            </a:endParaRPr>
          </a:p>
        </p:txBody>
      </p:sp>
    </p:spTree>
    <p:extLst>
      <p:ext uri="{BB962C8B-B14F-4D97-AF65-F5344CB8AC3E}">
        <p14:creationId xmlns:p14="http://schemas.microsoft.com/office/powerpoint/2010/main" val="174109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Schedule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5091498"/>
              </p:ext>
            </p:extLst>
          </p:nvPr>
        </p:nvGraphicFramePr>
        <p:xfrm>
          <a:off x="457200" y="2378073"/>
          <a:ext cx="8229600" cy="360210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178062865"/>
                    </a:ext>
                  </a:extLst>
                </a:gridCol>
                <a:gridCol w="4114800">
                  <a:extLst>
                    <a:ext uri="{9D8B030D-6E8A-4147-A177-3AD203B41FA5}">
                      <a16:colId xmlns:a16="http://schemas.microsoft.com/office/drawing/2014/main" val="1246688699"/>
                    </a:ext>
                  </a:extLst>
                </a:gridCol>
              </a:tblGrid>
              <a:tr h="514586">
                <a:tc>
                  <a:txBody>
                    <a:bodyPr/>
                    <a:lstStyle/>
                    <a:p>
                      <a:r>
                        <a:rPr lang="en-US" dirty="0"/>
                        <a:t>Price</a:t>
                      </a:r>
                    </a:p>
                  </a:txBody>
                  <a:tcPr/>
                </a:tc>
                <a:tc>
                  <a:txBody>
                    <a:bodyPr/>
                    <a:lstStyle/>
                    <a:p>
                      <a:r>
                        <a:rPr lang="en-US" dirty="0"/>
                        <a:t>Pizza</a:t>
                      </a:r>
                      <a:r>
                        <a:rPr lang="en-US" baseline="0" dirty="0"/>
                        <a:t> slices </a:t>
                      </a:r>
                      <a:endParaRPr lang="en-US" dirty="0"/>
                    </a:p>
                  </a:txBody>
                  <a:tcPr/>
                </a:tc>
                <a:extLst>
                  <a:ext uri="{0D108BD9-81ED-4DB2-BD59-A6C34878D82A}">
                    <a16:rowId xmlns:a16="http://schemas.microsoft.com/office/drawing/2014/main" val="2886745238"/>
                  </a:ext>
                </a:extLst>
              </a:tr>
              <a:tr h="514586">
                <a:tc>
                  <a:txBody>
                    <a:bodyPr/>
                    <a:lstStyle/>
                    <a:p>
                      <a:r>
                        <a:rPr lang="en-US" dirty="0"/>
                        <a:t>$5.00</a:t>
                      </a:r>
                    </a:p>
                  </a:txBody>
                  <a:tcPr/>
                </a:tc>
                <a:tc>
                  <a:txBody>
                    <a:bodyPr/>
                    <a:lstStyle/>
                    <a:p>
                      <a:endParaRPr lang="en-US"/>
                    </a:p>
                  </a:txBody>
                  <a:tcPr/>
                </a:tc>
                <a:extLst>
                  <a:ext uri="{0D108BD9-81ED-4DB2-BD59-A6C34878D82A}">
                    <a16:rowId xmlns:a16="http://schemas.microsoft.com/office/drawing/2014/main" val="2436746877"/>
                  </a:ext>
                </a:extLst>
              </a:tr>
              <a:tr h="514586">
                <a:tc>
                  <a:txBody>
                    <a:bodyPr/>
                    <a:lstStyle/>
                    <a:p>
                      <a:r>
                        <a:rPr lang="en-US" dirty="0"/>
                        <a:t>$4.00</a:t>
                      </a:r>
                    </a:p>
                  </a:txBody>
                  <a:tcPr/>
                </a:tc>
                <a:tc>
                  <a:txBody>
                    <a:bodyPr/>
                    <a:lstStyle/>
                    <a:p>
                      <a:endParaRPr lang="en-US"/>
                    </a:p>
                  </a:txBody>
                  <a:tcPr/>
                </a:tc>
                <a:extLst>
                  <a:ext uri="{0D108BD9-81ED-4DB2-BD59-A6C34878D82A}">
                    <a16:rowId xmlns:a16="http://schemas.microsoft.com/office/drawing/2014/main" val="1747146056"/>
                  </a:ext>
                </a:extLst>
              </a:tr>
              <a:tr h="514586">
                <a:tc>
                  <a:txBody>
                    <a:bodyPr/>
                    <a:lstStyle/>
                    <a:p>
                      <a:r>
                        <a:rPr lang="en-US" dirty="0"/>
                        <a:t>$3.00</a:t>
                      </a:r>
                    </a:p>
                  </a:txBody>
                  <a:tcPr/>
                </a:tc>
                <a:tc>
                  <a:txBody>
                    <a:bodyPr/>
                    <a:lstStyle/>
                    <a:p>
                      <a:endParaRPr lang="en-US"/>
                    </a:p>
                  </a:txBody>
                  <a:tcPr/>
                </a:tc>
                <a:extLst>
                  <a:ext uri="{0D108BD9-81ED-4DB2-BD59-A6C34878D82A}">
                    <a16:rowId xmlns:a16="http://schemas.microsoft.com/office/drawing/2014/main" val="681411064"/>
                  </a:ext>
                </a:extLst>
              </a:tr>
              <a:tr h="514586">
                <a:tc>
                  <a:txBody>
                    <a:bodyPr/>
                    <a:lstStyle/>
                    <a:p>
                      <a:r>
                        <a:rPr lang="en-US" dirty="0"/>
                        <a:t>$2.50</a:t>
                      </a:r>
                    </a:p>
                  </a:txBody>
                  <a:tcPr/>
                </a:tc>
                <a:tc>
                  <a:txBody>
                    <a:bodyPr/>
                    <a:lstStyle/>
                    <a:p>
                      <a:endParaRPr lang="en-US"/>
                    </a:p>
                  </a:txBody>
                  <a:tcPr/>
                </a:tc>
                <a:extLst>
                  <a:ext uri="{0D108BD9-81ED-4DB2-BD59-A6C34878D82A}">
                    <a16:rowId xmlns:a16="http://schemas.microsoft.com/office/drawing/2014/main" val="1849495597"/>
                  </a:ext>
                </a:extLst>
              </a:tr>
              <a:tr h="514586">
                <a:tc>
                  <a:txBody>
                    <a:bodyPr/>
                    <a:lstStyle/>
                    <a:p>
                      <a:r>
                        <a:rPr lang="en-US" dirty="0"/>
                        <a:t>$2.00</a:t>
                      </a:r>
                    </a:p>
                  </a:txBody>
                  <a:tcPr/>
                </a:tc>
                <a:tc>
                  <a:txBody>
                    <a:bodyPr/>
                    <a:lstStyle/>
                    <a:p>
                      <a:endParaRPr lang="en-US"/>
                    </a:p>
                  </a:txBody>
                  <a:tcPr/>
                </a:tc>
                <a:extLst>
                  <a:ext uri="{0D108BD9-81ED-4DB2-BD59-A6C34878D82A}">
                    <a16:rowId xmlns:a16="http://schemas.microsoft.com/office/drawing/2014/main" val="3243073618"/>
                  </a:ext>
                </a:extLst>
              </a:tr>
              <a:tr h="514586">
                <a:tc>
                  <a:txBody>
                    <a:bodyPr/>
                    <a:lstStyle/>
                    <a:p>
                      <a:r>
                        <a:rPr lang="en-US" dirty="0"/>
                        <a:t>$1.00</a:t>
                      </a:r>
                    </a:p>
                  </a:txBody>
                  <a:tcPr/>
                </a:tc>
                <a:tc>
                  <a:txBody>
                    <a:bodyPr/>
                    <a:lstStyle/>
                    <a:p>
                      <a:endParaRPr lang="en-US" dirty="0"/>
                    </a:p>
                  </a:txBody>
                  <a:tcPr/>
                </a:tc>
                <a:extLst>
                  <a:ext uri="{0D108BD9-81ED-4DB2-BD59-A6C34878D82A}">
                    <a16:rowId xmlns:a16="http://schemas.microsoft.com/office/drawing/2014/main" val="1851271047"/>
                  </a:ext>
                </a:extLst>
              </a:tr>
            </a:tbl>
          </a:graphicData>
        </a:graphic>
      </p:graphicFrame>
    </p:spTree>
    <p:extLst>
      <p:ext uri="{BB962C8B-B14F-4D97-AF65-F5344CB8AC3E}">
        <p14:creationId xmlns:p14="http://schemas.microsoft.com/office/powerpoint/2010/main" val="36351384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Motivation #2</a:t>
            </a:r>
          </a:p>
        </p:txBody>
      </p:sp>
      <p:sp>
        <p:nvSpPr>
          <p:cNvPr id="3" name="Content Placeholder 2"/>
          <p:cNvSpPr>
            <a:spLocks noGrp="1"/>
          </p:cNvSpPr>
          <p:nvPr>
            <p:ph idx="1"/>
          </p:nvPr>
        </p:nvSpPr>
        <p:spPr/>
        <p:txBody>
          <a:bodyPr/>
          <a:lstStyle/>
          <a:p>
            <a:r>
              <a:rPr lang="en-US" dirty="0"/>
              <a:t>Seniors in our building sell candy to raise money for senior dues at $1.00 a candy bar</a:t>
            </a:r>
          </a:p>
          <a:p>
            <a:r>
              <a:rPr lang="en-US" dirty="0"/>
              <a:t>Survey of how many people in class buy candy for $1 and how many bars do you buy a day? </a:t>
            </a:r>
          </a:p>
          <a:p>
            <a:r>
              <a:rPr lang="en-US" dirty="0"/>
              <a:t>Create a schedule based on their answers</a:t>
            </a:r>
          </a:p>
        </p:txBody>
      </p:sp>
    </p:spTree>
    <p:extLst>
      <p:ext uri="{BB962C8B-B14F-4D97-AF65-F5344CB8AC3E}">
        <p14:creationId xmlns:p14="http://schemas.microsoft.com/office/powerpoint/2010/main" val="364699445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754E8-DAF6-457D-A8C3-3CD8FA107A84}"/>
              </a:ext>
            </a:extLst>
          </p:cNvPr>
          <p:cNvSpPr>
            <a:spLocks noGrp="1"/>
          </p:cNvSpPr>
          <p:nvPr>
            <p:ph type="title"/>
          </p:nvPr>
        </p:nvSpPr>
        <p:spPr>
          <a:xfrm>
            <a:off x="457200" y="1125415"/>
            <a:ext cx="8229600" cy="529649"/>
          </a:xfrm>
        </p:spPr>
        <p:txBody>
          <a:bodyPr/>
          <a:lstStyle/>
          <a:p>
            <a:r>
              <a:rPr lang="en-US" sz="3200" dirty="0"/>
              <a:t>Transition</a:t>
            </a:r>
          </a:p>
        </p:txBody>
      </p:sp>
      <p:sp>
        <p:nvSpPr>
          <p:cNvPr id="3" name="Content Placeholder 2">
            <a:extLst>
              <a:ext uri="{FF2B5EF4-FFF2-40B4-BE49-F238E27FC236}">
                <a16:creationId xmlns:a16="http://schemas.microsoft.com/office/drawing/2014/main" id="{73BEE716-664E-4428-B90A-62091ADBFD63}"/>
              </a:ext>
            </a:extLst>
          </p:cNvPr>
          <p:cNvSpPr>
            <a:spLocks noGrp="1"/>
          </p:cNvSpPr>
          <p:nvPr>
            <p:ph idx="1"/>
          </p:nvPr>
        </p:nvSpPr>
        <p:spPr>
          <a:xfrm>
            <a:off x="457200" y="1655064"/>
            <a:ext cx="8229600" cy="4501896"/>
          </a:xfrm>
        </p:spPr>
        <p:txBody>
          <a:bodyPr/>
          <a:lstStyle/>
          <a:p>
            <a:pPr>
              <a:lnSpc>
                <a:spcPct val="200000"/>
              </a:lnSpc>
            </a:pPr>
            <a:r>
              <a:rPr lang="en-US" sz="2000" dirty="0"/>
              <a:t>Just demonstrated the </a:t>
            </a:r>
            <a:r>
              <a:rPr lang="en-US" sz="2000" b="1" dirty="0"/>
              <a:t>Law of Demand</a:t>
            </a:r>
            <a:r>
              <a:rPr lang="en-US" sz="2000" dirty="0"/>
              <a:t>, specifically, law of quantity demanded.  </a:t>
            </a:r>
          </a:p>
          <a:p>
            <a:r>
              <a:rPr lang="en-US" sz="2000" b="1" i="1" dirty="0"/>
              <a:t>Quantity demanded is inversely proportional to price. </a:t>
            </a:r>
            <a:r>
              <a:rPr lang="en-US" sz="2000" b="1" dirty="0"/>
              <a:t> </a:t>
            </a:r>
            <a:r>
              <a:rPr lang="en-US" sz="2000" dirty="0"/>
              <a:t>Simply put, the higher the price, the lower the quantity demand; and the lower the price, the higher the quantity demand. </a:t>
            </a:r>
          </a:p>
          <a:p>
            <a:r>
              <a:rPr lang="en-US" sz="2000" i="1" dirty="0"/>
              <a:t>Changes in the Quantity Demanded</a:t>
            </a:r>
            <a:r>
              <a:rPr lang="en-US" sz="2000" dirty="0"/>
              <a:t>  -- change in the amount of a product demanded due </a:t>
            </a:r>
            <a:r>
              <a:rPr lang="en-US" sz="2000" b="1" dirty="0"/>
              <a:t>only to a change in price</a:t>
            </a:r>
            <a:r>
              <a:rPr lang="en-US" sz="2000" dirty="0"/>
              <a:t> (because the quantity demanded is immediately affected by the price!)</a:t>
            </a:r>
          </a:p>
          <a:p>
            <a:endParaRPr lang="en-US" dirty="0"/>
          </a:p>
          <a:p>
            <a:endParaRPr lang="en-US" sz="1800" dirty="0"/>
          </a:p>
          <a:p>
            <a:pPr>
              <a:lnSpc>
                <a:spcPct val="200000"/>
              </a:lnSpc>
            </a:pPr>
            <a:endParaRPr lang="en-US" dirty="0"/>
          </a:p>
        </p:txBody>
      </p:sp>
    </p:spTree>
    <p:extLst>
      <p:ext uri="{BB962C8B-B14F-4D97-AF65-F5344CB8AC3E}">
        <p14:creationId xmlns:p14="http://schemas.microsoft.com/office/powerpoint/2010/main" val="144036296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Build Demand Curve from Schedule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 y="1746504"/>
            <a:ext cx="8741664" cy="4162933"/>
          </a:xfrm>
        </p:spPr>
      </p:pic>
      <p:sp>
        <p:nvSpPr>
          <p:cNvPr id="5" name="Rectangle 4"/>
          <p:cNvSpPr/>
          <p:nvPr/>
        </p:nvSpPr>
        <p:spPr>
          <a:xfrm>
            <a:off x="498348" y="5774543"/>
            <a:ext cx="8147304" cy="646331"/>
          </a:xfrm>
          <a:prstGeom prst="rect">
            <a:avLst/>
          </a:prstGeom>
        </p:spPr>
        <p:txBody>
          <a:bodyPr wrap="square">
            <a:spAutoFit/>
          </a:bodyPr>
          <a:lstStyle/>
          <a:p>
            <a:r>
              <a:rPr lang="en-US" dirty="0"/>
              <a:t>*When prices change creating a change in quantity demanded, this is called a </a:t>
            </a:r>
            <a:r>
              <a:rPr lang="en-US" b="1" dirty="0"/>
              <a:t>movement along the demand curve</a:t>
            </a:r>
            <a:r>
              <a:rPr lang="en-US" dirty="0"/>
              <a:t>.</a:t>
            </a:r>
          </a:p>
        </p:txBody>
      </p:sp>
    </p:spTree>
    <p:extLst>
      <p:ext uri="{BB962C8B-B14F-4D97-AF65-F5344CB8AC3E}">
        <p14:creationId xmlns:p14="http://schemas.microsoft.com/office/powerpoint/2010/main" val="120923262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41248"/>
          </a:xfrm>
        </p:spPr>
        <p:txBody>
          <a:bodyPr/>
          <a:lstStyle/>
          <a:p>
            <a:r>
              <a:rPr lang="en-US" sz="4800" dirty="0"/>
              <a:t>Change in Demand</a:t>
            </a:r>
          </a:p>
        </p:txBody>
      </p:sp>
      <p:sp>
        <p:nvSpPr>
          <p:cNvPr id="3" name="Content Placeholder 2"/>
          <p:cNvSpPr>
            <a:spLocks noGrp="1"/>
          </p:cNvSpPr>
          <p:nvPr>
            <p:ph idx="1"/>
          </p:nvPr>
        </p:nvSpPr>
        <p:spPr>
          <a:xfrm>
            <a:off x="457200" y="2066544"/>
            <a:ext cx="8229600" cy="4090416"/>
          </a:xfrm>
        </p:spPr>
        <p:txBody>
          <a:bodyPr/>
          <a:lstStyle/>
          <a:p>
            <a:r>
              <a:rPr lang="en-US" dirty="0"/>
              <a:t>Now let’s go back to the chocolate bars, what if you found out that the chocolate bars will raise your SAT score?  At $1.00, how many of  you would now be more </a:t>
            </a:r>
            <a:r>
              <a:rPr lang="en-US" b="1" dirty="0"/>
              <a:t>willing and able </a:t>
            </a:r>
            <a:r>
              <a:rPr lang="en-US" dirty="0"/>
              <a:t>to buy chocolate?   </a:t>
            </a:r>
          </a:p>
          <a:p>
            <a:r>
              <a:rPr lang="en-US" dirty="0"/>
              <a:t>Create a new schedule in comparison with the old schedule.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09226165"/>
              </p:ext>
            </p:extLst>
          </p:nvPr>
        </p:nvGraphicFramePr>
        <p:xfrm>
          <a:off x="1395984" y="5044440"/>
          <a:ext cx="6096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78313514"/>
                    </a:ext>
                  </a:extLst>
                </a:gridCol>
                <a:gridCol w="2032000">
                  <a:extLst>
                    <a:ext uri="{9D8B030D-6E8A-4147-A177-3AD203B41FA5}">
                      <a16:colId xmlns:a16="http://schemas.microsoft.com/office/drawing/2014/main" val="3498186786"/>
                    </a:ext>
                  </a:extLst>
                </a:gridCol>
                <a:gridCol w="2032000">
                  <a:extLst>
                    <a:ext uri="{9D8B030D-6E8A-4147-A177-3AD203B41FA5}">
                      <a16:colId xmlns:a16="http://schemas.microsoft.com/office/drawing/2014/main" val="216410822"/>
                    </a:ext>
                  </a:extLst>
                </a:gridCol>
              </a:tblGrid>
              <a:tr h="370840">
                <a:tc>
                  <a:txBody>
                    <a:bodyPr/>
                    <a:lstStyle/>
                    <a:p>
                      <a:r>
                        <a:rPr lang="en-US" dirty="0"/>
                        <a:t>Price</a:t>
                      </a:r>
                    </a:p>
                  </a:txBody>
                  <a:tcPr/>
                </a:tc>
                <a:tc>
                  <a:txBody>
                    <a:bodyPr/>
                    <a:lstStyle/>
                    <a:p>
                      <a:r>
                        <a:rPr lang="en-US" dirty="0"/>
                        <a:t>Original Demand</a:t>
                      </a:r>
                    </a:p>
                  </a:txBody>
                  <a:tcPr/>
                </a:tc>
                <a:tc>
                  <a:txBody>
                    <a:bodyPr/>
                    <a:lstStyle/>
                    <a:p>
                      <a:r>
                        <a:rPr lang="en-US" dirty="0"/>
                        <a:t>New Demand</a:t>
                      </a:r>
                    </a:p>
                  </a:txBody>
                  <a:tcPr/>
                </a:tc>
                <a:extLst>
                  <a:ext uri="{0D108BD9-81ED-4DB2-BD59-A6C34878D82A}">
                    <a16:rowId xmlns:a16="http://schemas.microsoft.com/office/drawing/2014/main" val="1982636444"/>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9707355"/>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96965258"/>
                  </a:ext>
                </a:extLst>
              </a:tr>
            </a:tbl>
          </a:graphicData>
        </a:graphic>
      </p:graphicFrame>
    </p:spTree>
    <p:extLst>
      <p:ext uri="{BB962C8B-B14F-4D97-AF65-F5344CB8AC3E}">
        <p14:creationId xmlns:p14="http://schemas.microsoft.com/office/powerpoint/2010/main" val="179604901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31520"/>
          </a:xfrm>
        </p:spPr>
        <p:txBody>
          <a:bodyPr/>
          <a:lstStyle/>
          <a:p>
            <a:r>
              <a:rPr lang="en-US" sz="4800" dirty="0"/>
              <a:t>Change in Demand</a:t>
            </a:r>
          </a:p>
        </p:txBody>
      </p:sp>
      <p:sp>
        <p:nvSpPr>
          <p:cNvPr id="3" name="Content Placeholder 2"/>
          <p:cNvSpPr>
            <a:spLocks noGrp="1"/>
          </p:cNvSpPr>
          <p:nvPr>
            <p:ph idx="1"/>
          </p:nvPr>
        </p:nvSpPr>
        <p:spPr>
          <a:xfrm>
            <a:off x="457200" y="1709928"/>
            <a:ext cx="8229600" cy="4447032"/>
          </a:xfrm>
        </p:spPr>
        <p:txBody>
          <a:bodyPr/>
          <a:lstStyle/>
          <a:p>
            <a:r>
              <a:rPr lang="en-US" dirty="0"/>
              <a:t>What if you found out that the chocolate bars are unhealthy?  At $1.00, how many of  you would be </a:t>
            </a:r>
            <a:r>
              <a:rPr lang="en-US" b="1" dirty="0"/>
              <a:t>willing and able </a:t>
            </a:r>
            <a:r>
              <a:rPr lang="en-US" dirty="0"/>
              <a:t>to buy chocolate?   </a:t>
            </a:r>
          </a:p>
          <a:p>
            <a:r>
              <a:rPr lang="en-US" dirty="0"/>
              <a:t>Create a new schedule in comparison with the old schedule.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35316166"/>
              </p:ext>
            </p:extLst>
          </p:nvPr>
        </p:nvGraphicFramePr>
        <p:xfrm>
          <a:off x="1395984" y="4407408"/>
          <a:ext cx="6096000" cy="1749552"/>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78313514"/>
                    </a:ext>
                  </a:extLst>
                </a:gridCol>
                <a:gridCol w="2032000">
                  <a:extLst>
                    <a:ext uri="{9D8B030D-6E8A-4147-A177-3AD203B41FA5}">
                      <a16:colId xmlns:a16="http://schemas.microsoft.com/office/drawing/2014/main" val="3498186786"/>
                    </a:ext>
                  </a:extLst>
                </a:gridCol>
                <a:gridCol w="2032000">
                  <a:extLst>
                    <a:ext uri="{9D8B030D-6E8A-4147-A177-3AD203B41FA5}">
                      <a16:colId xmlns:a16="http://schemas.microsoft.com/office/drawing/2014/main" val="216410822"/>
                    </a:ext>
                  </a:extLst>
                </a:gridCol>
              </a:tblGrid>
              <a:tr h="583184">
                <a:tc>
                  <a:txBody>
                    <a:bodyPr/>
                    <a:lstStyle/>
                    <a:p>
                      <a:r>
                        <a:rPr lang="en-US" dirty="0"/>
                        <a:t>Price</a:t>
                      </a:r>
                    </a:p>
                  </a:txBody>
                  <a:tcPr/>
                </a:tc>
                <a:tc>
                  <a:txBody>
                    <a:bodyPr/>
                    <a:lstStyle/>
                    <a:p>
                      <a:r>
                        <a:rPr lang="en-US" dirty="0"/>
                        <a:t>Original Demand</a:t>
                      </a:r>
                    </a:p>
                  </a:txBody>
                  <a:tcPr/>
                </a:tc>
                <a:tc>
                  <a:txBody>
                    <a:bodyPr/>
                    <a:lstStyle/>
                    <a:p>
                      <a:r>
                        <a:rPr lang="en-US" dirty="0"/>
                        <a:t>New Demand</a:t>
                      </a:r>
                    </a:p>
                  </a:txBody>
                  <a:tcPr/>
                </a:tc>
                <a:extLst>
                  <a:ext uri="{0D108BD9-81ED-4DB2-BD59-A6C34878D82A}">
                    <a16:rowId xmlns:a16="http://schemas.microsoft.com/office/drawing/2014/main" val="1982636444"/>
                  </a:ext>
                </a:extLst>
              </a:tr>
              <a:tr h="583184">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9707355"/>
                  </a:ext>
                </a:extLst>
              </a:tr>
              <a:tr h="583184">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96965258"/>
                  </a:ext>
                </a:extLst>
              </a:tr>
            </a:tbl>
          </a:graphicData>
        </a:graphic>
      </p:graphicFrame>
    </p:spTree>
    <p:extLst>
      <p:ext uri="{BB962C8B-B14F-4D97-AF65-F5344CB8AC3E}">
        <p14:creationId xmlns:p14="http://schemas.microsoft.com/office/powerpoint/2010/main" val="290899228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8408"/>
            <a:ext cx="8229600" cy="731520"/>
          </a:xfrm>
        </p:spPr>
        <p:txBody>
          <a:bodyPr/>
          <a:lstStyle/>
          <a:p>
            <a:r>
              <a:rPr lang="en-US" sz="4800" dirty="0"/>
              <a:t>Change in Demand</a:t>
            </a:r>
          </a:p>
        </p:txBody>
      </p:sp>
      <p:sp>
        <p:nvSpPr>
          <p:cNvPr id="3" name="Content Placeholder 2"/>
          <p:cNvSpPr>
            <a:spLocks noGrp="1"/>
          </p:cNvSpPr>
          <p:nvPr>
            <p:ph idx="1"/>
          </p:nvPr>
        </p:nvSpPr>
        <p:spPr>
          <a:xfrm>
            <a:off x="457200" y="1709928"/>
            <a:ext cx="8229600" cy="4447032"/>
          </a:xfrm>
        </p:spPr>
        <p:txBody>
          <a:bodyPr/>
          <a:lstStyle/>
          <a:p>
            <a:r>
              <a:rPr lang="en-US" dirty="0"/>
              <a:t>Did price change in this example? </a:t>
            </a:r>
          </a:p>
          <a:p>
            <a:pPr marL="0" indent="0">
              <a:buNone/>
            </a:pPr>
            <a:endParaRPr lang="en-US" dirty="0"/>
          </a:p>
          <a:p>
            <a:pPr marL="0" indent="0">
              <a:buNone/>
            </a:pPr>
            <a:endParaRPr lang="en-US" dirty="0"/>
          </a:p>
          <a:p>
            <a:pPr marL="0" indent="0">
              <a:buNone/>
            </a:pPr>
            <a:r>
              <a:rPr lang="en-US" dirty="0"/>
              <a:t>This is called a </a:t>
            </a:r>
            <a:r>
              <a:rPr lang="en-US" b="1" dirty="0"/>
              <a:t>Change in Demand. </a:t>
            </a:r>
            <a:r>
              <a:rPr lang="en-US" dirty="0"/>
              <a:t>When buyers are willing to buy more or less than before at </a:t>
            </a:r>
            <a:r>
              <a:rPr lang="en-US" b="1" dirty="0"/>
              <a:t>the same price</a:t>
            </a:r>
            <a:r>
              <a:rPr lang="en-US" dirty="0"/>
              <a:t> due to factors other than price</a:t>
            </a:r>
          </a:p>
          <a:p>
            <a:pPr marL="0" indent="0">
              <a:buNone/>
            </a:pPr>
            <a:r>
              <a:rPr lang="en-US" dirty="0"/>
              <a:t> </a:t>
            </a:r>
          </a:p>
        </p:txBody>
      </p:sp>
      <p:graphicFrame>
        <p:nvGraphicFramePr>
          <p:cNvPr id="4" name="Table 3"/>
          <p:cNvGraphicFramePr>
            <a:graphicFrameLocks noGrp="1"/>
          </p:cNvGraphicFramePr>
          <p:nvPr>
            <p:extLst>
              <p:ext uri="{D42A27DB-BD31-4B8C-83A1-F6EECF244321}">
                <p14:modId xmlns:p14="http://schemas.microsoft.com/office/powerpoint/2010/main" val="643889731"/>
              </p:ext>
            </p:extLst>
          </p:nvPr>
        </p:nvGraphicFramePr>
        <p:xfrm>
          <a:off x="1176528" y="2240280"/>
          <a:ext cx="6096000" cy="134416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78313514"/>
                    </a:ext>
                  </a:extLst>
                </a:gridCol>
                <a:gridCol w="2032000">
                  <a:extLst>
                    <a:ext uri="{9D8B030D-6E8A-4147-A177-3AD203B41FA5}">
                      <a16:colId xmlns:a16="http://schemas.microsoft.com/office/drawing/2014/main" val="3498186786"/>
                    </a:ext>
                  </a:extLst>
                </a:gridCol>
                <a:gridCol w="2032000">
                  <a:extLst>
                    <a:ext uri="{9D8B030D-6E8A-4147-A177-3AD203B41FA5}">
                      <a16:colId xmlns:a16="http://schemas.microsoft.com/office/drawing/2014/main" val="216410822"/>
                    </a:ext>
                  </a:extLst>
                </a:gridCol>
              </a:tblGrid>
              <a:tr h="484020">
                <a:tc>
                  <a:txBody>
                    <a:bodyPr/>
                    <a:lstStyle/>
                    <a:p>
                      <a:r>
                        <a:rPr lang="en-US" dirty="0"/>
                        <a:t>Price</a:t>
                      </a:r>
                    </a:p>
                  </a:txBody>
                  <a:tcPr/>
                </a:tc>
                <a:tc>
                  <a:txBody>
                    <a:bodyPr/>
                    <a:lstStyle/>
                    <a:p>
                      <a:r>
                        <a:rPr lang="en-US" dirty="0"/>
                        <a:t>Original Demand</a:t>
                      </a:r>
                    </a:p>
                  </a:txBody>
                  <a:tcPr/>
                </a:tc>
                <a:tc>
                  <a:txBody>
                    <a:bodyPr/>
                    <a:lstStyle/>
                    <a:p>
                      <a:r>
                        <a:rPr lang="en-US" dirty="0"/>
                        <a:t>New Demand</a:t>
                      </a:r>
                    </a:p>
                  </a:txBody>
                  <a:tcPr/>
                </a:tc>
                <a:extLst>
                  <a:ext uri="{0D108BD9-81ED-4DB2-BD59-A6C34878D82A}">
                    <a16:rowId xmlns:a16="http://schemas.microsoft.com/office/drawing/2014/main" val="1982636444"/>
                  </a:ext>
                </a:extLst>
              </a:tr>
              <a:tr h="430074">
                <a:tc>
                  <a:txBody>
                    <a:bodyPr/>
                    <a:lstStyle/>
                    <a:p>
                      <a:r>
                        <a:rPr lang="en-US" dirty="0"/>
                        <a:t>$1.00</a:t>
                      </a:r>
                    </a:p>
                  </a:txBody>
                  <a:tcPr/>
                </a:tc>
                <a:tc>
                  <a:txBody>
                    <a:bodyPr/>
                    <a:lstStyle/>
                    <a:p>
                      <a:r>
                        <a:rPr lang="en-US" dirty="0"/>
                        <a:t>20</a:t>
                      </a:r>
                    </a:p>
                  </a:txBody>
                  <a:tcPr/>
                </a:tc>
                <a:tc>
                  <a:txBody>
                    <a:bodyPr/>
                    <a:lstStyle/>
                    <a:p>
                      <a:r>
                        <a:rPr lang="en-US" dirty="0"/>
                        <a:t>35</a:t>
                      </a:r>
                    </a:p>
                  </a:txBody>
                  <a:tcPr/>
                </a:tc>
                <a:extLst>
                  <a:ext uri="{0D108BD9-81ED-4DB2-BD59-A6C34878D82A}">
                    <a16:rowId xmlns:a16="http://schemas.microsoft.com/office/drawing/2014/main" val="309707355"/>
                  </a:ext>
                </a:extLst>
              </a:tr>
              <a:tr h="430074">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96965258"/>
                  </a:ext>
                </a:extLst>
              </a:tr>
            </a:tbl>
          </a:graphicData>
        </a:graphic>
      </p:graphicFrame>
    </p:spTree>
    <p:extLst>
      <p:ext uri="{BB962C8B-B14F-4D97-AF65-F5344CB8AC3E}">
        <p14:creationId xmlns:p14="http://schemas.microsoft.com/office/powerpoint/2010/main" val="121551922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Shift of the Demand Curve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9902" y="1855979"/>
            <a:ext cx="5304196" cy="3237230"/>
          </a:xfrm>
        </p:spPr>
      </p:pic>
      <p:sp>
        <p:nvSpPr>
          <p:cNvPr id="5" name="TextBox 4"/>
          <p:cNvSpPr txBox="1"/>
          <p:nvPr/>
        </p:nvSpPr>
        <p:spPr>
          <a:xfrm>
            <a:off x="1252151" y="5156886"/>
            <a:ext cx="4923143" cy="646331"/>
          </a:xfrm>
          <a:prstGeom prst="rect">
            <a:avLst/>
          </a:prstGeom>
          <a:noFill/>
        </p:spPr>
        <p:txBody>
          <a:bodyPr wrap="none" rtlCol="0">
            <a:spAutoFit/>
          </a:bodyPr>
          <a:lstStyle/>
          <a:p>
            <a:r>
              <a:rPr lang="en-US" dirty="0"/>
              <a:t>Shift Right = Increase in ability and willingness</a:t>
            </a:r>
          </a:p>
          <a:p>
            <a:r>
              <a:rPr lang="en-US" dirty="0"/>
              <a:t>Shift Left = Decrease in ability and willingness</a:t>
            </a:r>
          </a:p>
        </p:txBody>
      </p:sp>
    </p:spTree>
    <p:extLst>
      <p:ext uri="{BB962C8B-B14F-4D97-AF65-F5344CB8AC3E}">
        <p14:creationId xmlns:p14="http://schemas.microsoft.com/office/powerpoint/2010/main" val="265530502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TRIBE</a:t>
            </a:r>
          </a:p>
        </p:txBody>
      </p:sp>
      <p:sp>
        <p:nvSpPr>
          <p:cNvPr id="3" name="Content Placeholder 2"/>
          <p:cNvSpPr>
            <a:spLocks noGrp="1"/>
          </p:cNvSpPr>
          <p:nvPr>
            <p:ph idx="1"/>
          </p:nvPr>
        </p:nvSpPr>
        <p:spPr/>
        <p:txBody>
          <a:bodyPr/>
          <a:lstStyle/>
          <a:p>
            <a:r>
              <a:rPr lang="en-US" dirty="0"/>
              <a:t>T = tastes/preferences</a:t>
            </a:r>
          </a:p>
          <a:p>
            <a:r>
              <a:rPr lang="en-US" dirty="0"/>
              <a:t>R = related products</a:t>
            </a:r>
          </a:p>
          <a:p>
            <a:r>
              <a:rPr lang="en-US" dirty="0"/>
              <a:t>I = income of buyers</a:t>
            </a:r>
          </a:p>
          <a:p>
            <a:r>
              <a:rPr lang="en-US" dirty="0"/>
              <a:t>B = buyers (number of)</a:t>
            </a:r>
          </a:p>
          <a:p>
            <a:r>
              <a:rPr lang="en-US" dirty="0"/>
              <a:t>E = expectations of prices</a:t>
            </a:r>
          </a:p>
        </p:txBody>
      </p:sp>
    </p:spTree>
    <p:extLst>
      <p:ext uri="{BB962C8B-B14F-4D97-AF65-F5344CB8AC3E}">
        <p14:creationId xmlns:p14="http://schemas.microsoft.com/office/powerpoint/2010/main" val="308319708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684811"/>
          </a:xfrm>
        </p:spPr>
        <p:txBody>
          <a:bodyPr/>
          <a:lstStyle/>
          <a:p>
            <a:r>
              <a:rPr lang="en-US" sz="4800" dirty="0"/>
              <a:t>Related Products</a:t>
            </a:r>
          </a:p>
        </p:txBody>
      </p:sp>
      <p:sp>
        <p:nvSpPr>
          <p:cNvPr id="4" name="Text Placeholder 3"/>
          <p:cNvSpPr>
            <a:spLocks noGrp="1"/>
          </p:cNvSpPr>
          <p:nvPr>
            <p:ph type="body" idx="1"/>
          </p:nvPr>
        </p:nvSpPr>
        <p:spPr>
          <a:xfrm>
            <a:off x="457200" y="1875588"/>
            <a:ext cx="4040188" cy="639762"/>
          </a:xfrm>
        </p:spPr>
        <p:txBody>
          <a:bodyPr/>
          <a:lstStyle/>
          <a:p>
            <a:r>
              <a:rPr lang="en-US" dirty="0"/>
              <a:t>Substitute Products	</a:t>
            </a:r>
          </a:p>
        </p:txBody>
      </p:sp>
      <p:sp>
        <p:nvSpPr>
          <p:cNvPr id="5" name="Content Placeholder 4"/>
          <p:cNvSpPr>
            <a:spLocks noGrp="1"/>
          </p:cNvSpPr>
          <p:nvPr>
            <p:ph sz="half" idx="2"/>
          </p:nvPr>
        </p:nvSpPr>
        <p:spPr>
          <a:xfrm>
            <a:off x="457200" y="2548472"/>
            <a:ext cx="4040188" cy="3951288"/>
          </a:xfrm>
        </p:spPr>
        <p:txBody>
          <a:bodyPr/>
          <a:lstStyle/>
          <a:p>
            <a:r>
              <a:rPr lang="en-US" dirty="0"/>
              <a:t>Products that can be purchased in place of product x</a:t>
            </a:r>
          </a:p>
          <a:p>
            <a:r>
              <a:rPr lang="en-US" dirty="0"/>
              <a:t>Example:  Orange Juice (product x) vs. Apple Juice (product y) What happens to demand for Orange Juice (x) when the price of Apple Juice changes?</a:t>
            </a:r>
          </a:p>
        </p:txBody>
      </p:sp>
      <p:sp>
        <p:nvSpPr>
          <p:cNvPr id="6" name="Text Placeholder 5"/>
          <p:cNvSpPr>
            <a:spLocks noGrp="1"/>
          </p:cNvSpPr>
          <p:nvPr>
            <p:ph type="body" sz="quarter" idx="3"/>
          </p:nvPr>
        </p:nvSpPr>
        <p:spPr>
          <a:xfrm>
            <a:off x="4645024" y="1875588"/>
            <a:ext cx="4041775" cy="639762"/>
          </a:xfrm>
        </p:spPr>
        <p:txBody>
          <a:bodyPr/>
          <a:lstStyle/>
          <a:p>
            <a:r>
              <a:rPr lang="en-US" dirty="0"/>
              <a:t>Complimentary Products</a:t>
            </a:r>
          </a:p>
        </p:txBody>
      </p:sp>
      <p:sp>
        <p:nvSpPr>
          <p:cNvPr id="7" name="Content Placeholder 6"/>
          <p:cNvSpPr>
            <a:spLocks noGrp="1"/>
          </p:cNvSpPr>
          <p:nvPr>
            <p:ph sz="quarter" idx="4"/>
          </p:nvPr>
        </p:nvSpPr>
        <p:spPr>
          <a:xfrm>
            <a:off x="4645024" y="2548472"/>
            <a:ext cx="4041775" cy="3951288"/>
          </a:xfrm>
        </p:spPr>
        <p:txBody>
          <a:bodyPr/>
          <a:lstStyle/>
          <a:p>
            <a:r>
              <a:rPr lang="en-US" dirty="0"/>
              <a:t>True Cost Products:  Products that must be bought with product x</a:t>
            </a:r>
          </a:p>
          <a:p>
            <a:r>
              <a:rPr lang="en-US" dirty="0"/>
              <a:t>Example:  Product x = SUV’s, product y = gasoline.  What happens to Demand for Product x as price of gas (y) goes up/down?  </a:t>
            </a:r>
          </a:p>
        </p:txBody>
      </p:sp>
      <p:sp>
        <p:nvSpPr>
          <p:cNvPr id="8" name="TextBox 7"/>
          <p:cNvSpPr txBox="1"/>
          <p:nvPr/>
        </p:nvSpPr>
        <p:spPr>
          <a:xfrm>
            <a:off x="876006" y="6130428"/>
            <a:ext cx="7810793" cy="369332"/>
          </a:xfrm>
          <a:prstGeom prst="rect">
            <a:avLst/>
          </a:prstGeom>
          <a:noFill/>
        </p:spPr>
        <p:txBody>
          <a:bodyPr wrap="none" rtlCol="0">
            <a:spAutoFit/>
          </a:bodyPr>
          <a:lstStyle/>
          <a:p>
            <a:r>
              <a:rPr lang="en-US" dirty="0"/>
              <a:t>**Remember:  the price of product x is NOT CHANGING in each example.  </a:t>
            </a:r>
          </a:p>
        </p:txBody>
      </p:sp>
    </p:spTree>
    <p:extLst>
      <p:ext uri="{BB962C8B-B14F-4D97-AF65-F5344CB8AC3E}">
        <p14:creationId xmlns:p14="http://schemas.microsoft.com/office/powerpoint/2010/main" val="60975630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err="1">
                <a:latin typeface="Calibri"/>
                <a:ea typeface="ＭＳ Ｐゴシック"/>
                <a:cs typeface="Calibri"/>
              </a:rPr>
              <a:t>EconEdLink</a:t>
            </a:r>
            <a:r>
              <a:rPr lang="en-US" sz="4000">
                <a:latin typeface="Calibri"/>
                <a:ea typeface="ＭＳ Ｐゴシック"/>
                <a:cs typeface="Calibri"/>
              </a:rPr>
              <a:t> Membership</a:t>
            </a:r>
            <a:endParaRPr lang="en-US"/>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a:t>
            </a:r>
            <a:r>
              <a:rPr lang="en-US" b="1" dirty="0" err="1">
                <a:latin typeface="Arial"/>
                <a:ea typeface="ＭＳ Ｐゴシック"/>
                <a:cs typeface="Arial"/>
              </a:rPr>
              <a:t>EconEdLink</a:t>
            </a:r>
            <a:r>
              <a:rPr lang="en-US" b="1" dirty="0">
                <a:latin typeface="Arial"/>
                <a:ea typeface="ＭＳ Ｐゴシック"/>
                <a:cs typeface="Arial"/>
              </a:rPr>
              <a:t>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a:t>
            </a:r>
            <a:r>
              <a:rPr lang="en-US" dirty="0" err="1">
                <a:latin typeface="Arial"/>
                <a:ea typeface="ＭＳ Ｐゴシック"/>
                <a:cs typeface="Arial"/>
              </a:rPr>
              <a:t>EconEdLink</a:t>
            </a:r>
            <a:r>
              <a:rPr lang="en-US" dirty="0">
                <a:latin typeface="Arial"/>
                <a:ea typeface="ＭＳ Ｐゴシック"/>
                <a:cs typeface="Arial"/>
              </a:rPr>
              <a:t> dashboard for easy access to the event</a:t>
            </a:r>
            <a:endParaRPr lang="en-US" dirty="0"/>
          </a:p>
          <a:p>
            <a:endParaRPr lang="en-US">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a:latin typeface="Arial"/>
              <a:ea typeface="ＭＳ Ｐゴシック"/>
              <a:cs typeface="Arial"/>
            </a:endParaRPr>
          </a:p>
        </p:txBody>
      </p:sp>
    </p:spTree>
    <p:extLst>
      <p:ext uri="{BB962C8B-B14F-4D97-AF65-F5344CB8AC3E}">
        <p14:creationId xmlns:p14="http://schemas.microsoft.com/office/powerpoint/2010/main" val="41193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684811"/>
          </a:xfrm>
        </p:spPr>
        <p:txBody>
          <a:bodyPr/>
          <a:lstStyle/>
          <a:p>
            <a:r>
              <a:rPr lang="en-US" sz="4800" dirty="0"/>
              <a:t>Expectations of Prices</a:t>
            </a:r>
          </a:p>
        </p:txBody>
      </p:sp>
      <p:sp>
        <p:nvSpPr>
          <p:cNvPr id="4" name="Text Placeholder 3"/>
          <p:cNvSpPr>
            <a:spLocks noGrp="1"/>
          </p:cNvSpPr>
          <p:nvPr>
            <p:ph type="body" idx="1"/>
          </p:nvPr>
        </p:nvSpPr>
        <p:spPr>
          <a:xfrm>
            <a:off x="531018" y="1956347"/>
            <a:ext cx="4040188" cy="639762"/>
          </a:xfrm>
        </p:spPr>
        <p:txBody>
          <a:bodyPr/>
          <a:lstStyle/>
          <a:p>
            <a:r>
              <a:rPr lang="en-US" dirty="0"/>
              <a:t>Expectation of price to increase	</a:t>
            </a:r>
          </a:p>
        </p:txBody>
      </p:sp>
      <p:sp>
        <p:nvSpPr>
          <p:cNvPr id="5" name="Content Placeholder 4"/>
          <p:cNvSpPr>
            <a:spLocks noGrp="1"/>
          </p:cNvSpPr>
          <p:nvPr>
            <p:ph sz="half" idx="2"/>
          </p:nvPr>
        </p:nvSpPr>
        <p:spPr>
          <a:xfrm>
            <a:off x="531812" y="2228591"/>
            <a:ext cx="4040188" cy="3951288"/>
          </a:xfrm>
        </p:spPr>
        <p:txBody>
          <a:bodyPr/>
          <a:lstStyle/>
          <a:p>
            <a:r>
              <a:rPr lang="en-US" dirty="0"/>
              <a:t>If the price of product x remains the same, but we expect the price to increase in the near future, we will demand more of the product now.  </a:t>
            </a:r>
          </a:p>
        </p:txBody>
      </p:sp>
      <p:sp>
        <p:nvSpPr>
          <p:cNvPr id="6" name="Text Placeholder 5"/>
          <p:cNvSpPr>
            <a:spLocks noGrp="1"/>
          </p:cNvSpPr>
          <p:nvPr>
            <p:ph type="body" sz="quarter" idx="3"/>
          </p:nvPr>
        </p:nvSpPr>
        <p:spPr>
          <a:xfrm>
            <a:off x="4645024" y="1588829"/>
            <a:ext cx="4182839" cy="639762"/>
          </a:xfrm>
        </p:spPr>
        <p:txBody>
          <a:bodyPr/>
          <a:lstStyle/>
          <a:p>
            <a:r>
              <a:rPr lang="en-US" dirty="0"/>
              <a:t>Expectation of price to decrease</a:t>
            </a:r>
          </a:p>
        </p:txBody>
      </p:sp>
      <p:sp>
        <p:nvSpPr>
          <p:cNvPr id="7" name="Content Placeholder 6"/>
          <p:cNvSpPr>
            <a:spLocks noGrp="1"/>
          </p:cNvSpPr>
          <p:nvPr>
            <p:ph sz="quarter" idx="4"/>
          </p:nvPr>
        </p:nvSpPr>
        <p:spPr>
          <a:xfrm>
            <a:off x="4645024" y="2228591"/>
            <a:ext cx="4041775" cy="3951288"/>
          </a:xfrm>
        </p:spPr>
        <p:txBody>
          <a:bodyPr/>
          <a:lstStyle/>
          <a:p>
            <a:r>
              <a:rPr lang="en-US" dirty="0"/>
              <a:t>If the price of product x remains the same, but we expect the price to decrease in the near future, we will demand less of the product now.  </a:t>
            </a:r>
          </a:p>
        </p:txBody>
      </p:sp>
      <p:sp>
        <p:nvSpPr>
          <p:cNvPr id="8" name="TextBox 7"/>
          <p:cNvSpPr txBox="1"/>
          <p:nvPr/>
        </p:nvSpPr>
        <p:spPr>
          <a:xfrm>
            <a:off x="876006" y="5533548"/>
            <a:ext cx="7951857" cy="646331"/>
          </a:xfrm>
          <a:prstGeom prst="rect">
            <a:avLst/>
          </a:prstGeom>
          <a:noFill/>
        </p:spPr>
        <p:txBody>
          <a:bodyPr wrap="none" rtlCol="0">
            <a:spAutoFit/>
          </a:bodyPr>
          <a:lstStyle/>
          <a:p>
            <a:r>
              <a:rPr lang="en-US" dirty="0"/>
              <a:t>**Remember:  the current price of product x is NOT CHANGING; we expect </a:t>
            </a:r>
          </a:p>
          <a:p>
            <a:r>
              <a:rPr lang="en-US" dirty="0"/>
              <a:t>Its price to change in the future.  </a:t>
            </a:r>
          </a:p>
        </p:txBody>
      </p:sp>
    </p:spTree>
    <p:extLst>
      <p:ext uri="{BB962C8B-B14F-4D97-AF65-F5344CB8AC3E}">
        <p14:creationId xmlns:p14="http://schemas.microsoft.com/office/powerpoint/2010/main" val="328361700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6248"/>
            <a:ext cx="8229600" cy="871151"/>
          </a:xfrm>
        </p:spPr>
        <p:txBody>
          <a:bodyPr/>
          <a:lstStyle/>
          <a:p>
            <a:r>
              <a:rPr lang="en-US" dirty="0"/>
              <a:t>S and D packet part 1</a:t>
            </a:r>
          </a:p>
        </p:txBody>
      </p:sp>
      <p:sp>
        <p:nvSpPr>
          <p:cNvPr id="3" name="Content Placeholder 2"/>
          <p:cNvSpPr>
            <a:spLocks noGrp="1"/>
          </p:cNvSpPr>
          <p:nvPr>
            <p:ph idx="1"/>
          </p:nvPr>
        </p:nvSpPr>
        <p:spPr/>
        <p:txBody>
          <a:bodyPr/>
          <a:lstStyle/>
          <a:p>
            <a:r>
              <a:rPr lang="en-US" sz="2400" dirty="0"/>
              <a:t>Complete pages 23-28 of Supply and Demand packet</a:t>
            </a:r>
          </a:p>
          <a:p>
            <a:endParaRPr lang="en-US" sz="2400" dirty="0"/>
          </a:p>
          <a:p>
            <a:pPr marL="0" indent="0">
              <a:buNone/>
            </a:pPr>
            <a:r>
              <a:rPr lang="en-US" sz="2400" dirty="0"/>
              <a:t>***read carefully and follow all instructions completely!***</a:t>
            </a:r>
          </a:p>
          <a:p>
            <a:endParaRPr lang="en-US" sz="2400" dirty="0"/>
          </a:p>
          <a:p>
            <a:r>
              <a:rPr lang="en-US" sz="2400" dirty="0"/>
              <a:t>additional instructions:   for multiple choice #4,5,6:  </a:t>
            </a:r>
            <a:br>
              <a:rPr lang="en-US" sz="2400" dirty="0"/>
            </a:br>
            <a:r>
              <a:rPr lang="en-US" sz="2400" dirty="0"/>
              <a:t>use a graph to help you answer the questions (when in doubt, </a:t>
            </a:r>
            <a:r>
              <a:rPr lang="en-US" sz="2400" b="1" dirty="0"/>
              <a:t>graph it out</a:t>
            </a:r>
            <a:r>
              <a:rPr lang="en-US" sz="2400" dirty="0"/>
              <a:t>!)</a:t>
            </a:r>
          </a:p>
          <a:p>
            <a:endParaRPr lang="en-US" sz="1400" dirty="0"/>
          </a:p>
        </p:txBody>
      </p:sp>
    </p:spTree>
    <p:extLst>
      <p:ext uri="{BB962C8B-B14F-4D97-AF65-F5344CB8AC3E}">
        <p14:creationId xmlns:p14="http://schemas.microsoft.com/office/powerpoint/2010/main" val="205275620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Law of Supply</a:t>
            </a:r>
          </a:p>
        </p:txBody>
      </p:sp>
      <p:sp>
        <p:nvSpPr>
          <p:cNvPr id="3" name="Content Placeholder 2"/>
          <p:cNvSpPr>
            <a:spLocks noGrp="1"/>
          </p:cNvSpPr>
          <p:nvPr>
            <p:ph idx="1"/>
          </p:nvPr>
        </p:nvSpPr>
        <p:spPr>
          <a:xfrm>
            <a:off x="457200" y="1779373"/>
            <a:ext cx="8229600" cy="4377587"/>
          </a:xfrm>
        </p:spPr>
        <p:txBody>
          <a:bodyPr/>
          <a:lstStyle/>
          <a:p>
            <a:r>
              <a:rPr lang="en-US" sz="2400" dirty="0"/>
              <a:t>Motivation:  How many people sell chocolate bars to raise money for senior dues?  Why do you?  Why don’t you?</a:t>
            </a:r>
          </a:p>
          <a:p>
            <a:r>
              <a:rPr lang="en-US" sz="2400" dirty="0"/>
              <a:t>Introduction of input costs, total revenue, profit</a:t>
            </a:r>
          </a:p>
          <a:p>
            <a:pPr marL="0" indent="0" algn="ctr">
              <a:buNone/>
            </a:pPr>
            <a:r>
              <a:rPr lang="en-US" sz="2400" i="1" dirty="0"/>
              <a:t>Input cost to buy chocolate box:  $30.</a:t>
            </a:r>
          </a:p>
          <a:p>
            <a:pPr marL="0" indent="0" algn="ctr">
              <a:buNone/>
            </a:pPr>
            <a:r>
              <a:rPr lang="en-US" sz="2400" i="1" dirty="0"/>
              <a:t>60 bars in the box, can be sold for $1 each.  </a:t>
            </a:r>
          </a:p>
          <a:p>
            <a:pPr marL="0" indent="0" algn="ctr">
              <a:buNone/>
            </a:pPr>
            <a:r>
              <a:rPr lang="en-US" sz="2400" i="1" dirty="0"/>
              <a:t>Total revenue = $60</a:t>
            </a:r>
          </a:p>
          <a:p>
            <a:pPr marL="0" indent="0" algn="ctr">
              <a:buNone/>
            </a:pPr>
            <a:r>
              <a:rPr lang="en-US" sz="2400" i="1" dirty="0"/>
              <a:t>Break even = total revenue = input costs = $30</a:t>
            </a:r>
          </a:p>
          <a:p>
            <a:pPr marL="0" indent="0" algn="ctr">
              <a:buNone/>
            </a:pPr>
            <a:r>
              <a:rPr lang="en-US" sz="2400" i="1" dirty="0"/>
              <a:t>Profit potential = $30</a:t>
            </a:r>
          </a:p>
        </p:txBody>
      </p:sp>
    </p:spTree>
    <p:extLst>
      <p:ext uri="{BB962C8B-B14F-4D97-AF65-F5344CB8AC3E}">
        <p14:creationId xmlns:p14="http://schemas.microsoft.com/office/powerpoint/2010/main" val="423797973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49643"/>
          </a:xfrm>
        </p:spPr>
        <p:txBody>
          <a:bodyPr/>
          <a:lstStyle/>
          <a:p>
            <a:r>
              <a:rPr lang="en-US" sz="4400" dirty="0"/>
              <a:t>Law of Supply</a:t>
            </a:r>
          </a:p>
        </p:txBody>
      </p:sp>
      <p:sp>
        <p:nvSpPr>
          <p:cNvPr id="3" name="Content Placeholder 2"/>
          <p:cNvSpPr>
            <a:spLocks noGrp="1"/>
          </p:cNvSpPr>
          <p:nvPr>
            <p:ph idx="1"/>
          </p:nvPr>
        </p:nvSpPr>
        <p:spPr>
          <a:xfrm>
            <a:off x="457200" y="1581664"/>
            <a:ext cx="8229600" cy="5535827"/>
          </a:xfrm>
        </p:spPr>
        <p:txBody>
          <a:bodyPr/>
          <a:lstStyle/>
          <a:p>
            <a:r>
              <a:rPr lang="en-US" sz="2600" dirty="0"/>
              <a:t>Create a schedule:  at $1, how many of you would sell chocolate?  If people were willing to pay $2, how many of you would sell chocolate?  Why did this go up?  </a:t>
            </a:r>
          </a:p>
          <a:p>
            <a:r>
              <a:rPr lang="en-US" sz="2600" dirty="0"/>
              <a:t>Your break even went down, now you only need to sell 15 bars to break even and your max profit increased to $45.</a:t>
            </a:r>
          </a:p>
          <a:p>
            <a:r>
              <a:rPr lang="en-US" sz="2600" dirty="0"/>
              <a:t>Inversely, if you could only make $.75, your break even cost went up, and now it takes longer to profit for less profit.    </a:t>
            </a:r>
          </a:p>
          <a:p>
            <a:r>
              <a:rPr lang="en-US" sz="2600" b="1" dirty="0"/>
              <a:t>PRICE = PROFIT</a:t>
            </a:r>
          </a:p>
        </p:txBody>
      </p:sp>
    </p:spTree>
    <p:extLst>
      <p:ext uri="{BB962C8B-B14F-4D97-AF65-F5344CB8AC3E}">
        <p14:creationId xmlns:p14="http://schemas.microsoft.com/office/powerpoint/2010/main" val="3530080763"/>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 Curve</a:t>
            </a:r>
          </a:p>
        </p:txBody>
      </p:sp>
      <p:pic>
        <p:nvPicPr>
          <p:cNvPr id="8" name="Content Placeholder 7"/>
          <p:cNvPicPr>
            <a:picLocks noGrp="1" noChangeAspect="1"/>
          </p:cNvPicPr>
          <p:nvPr>
            <p:ph idx="1"/>
          </p:nvPr>
        </p:nvPicPr>
        <p:blipFill>
          <a:blip r:embed="rId2"/>
          <a:stretch>
            <a:fillRect/>
          </a:stretch>
        </p:blipFill>
        <p:spPr>
          <a:xfrm>
            <a:off x="980303" y="1811809"/>
            <a:ext cx="7479957" cy="2743325"/>
          </a:xfrm>
          <a:prstGeom prst="rect">
            <a:avLst/>
          </a:prstGeom>
        </p:spPr>
      </p:pic>
      <p:sp>
        <p:nvSpPr>
          <p:cNvPr id="9" name="TextBox 8"/>
          <p:cNvSpPr txBox="1"/>
          <p:nvPr/>
        </p:nvSpPr>
        <p:spPr>
          <a:xfrm>
            <a:off x="683740" y="4555134"/>
            <a:ext cx="7817707" cy="1754326"/>
          </a:xfrm>
          <a:prstGeom prst="rect">
            <a:avLst/>
          </a:prstGeom>
          <a:noFill/>
        </p:spPr>
        <p:txBody>
          <a:bodyPr wrap="square" rtlCol="0">
            <a:spAutoFit/>
          </a:bodyPr>
          <a:lstStyle/>
          <a:p>
            <a:r>
              <a:rPr lang="en-US" dirty="0"/>
              <a:t>These have all been changes in quantity supplied – the amount supplied from the suppliers’ perspective increased/decreased only due to the change in price.  </a:t>
            </a:r>
          </a:p>
          <a:p>
            <a:endParaRPr lang="en-US" dirty="0"/>
          </a:p>
          <a:p>
            <a:r>
              <a:rPr lang="en-US" dirty="0"/>
              <a:t>If we plot the schedule, we see that as price increases, quantity supplied also increases and as price decreases, quantity supplied decreases.   </a:t>
            </a:r>
          </a:p>
        </p:txBody>
      </p:sp>
    </p:spTree>
    <p:extLst>
      <p:ext uri="{BB962C8B-B14F-4D97-AF65-F5344CB8AC3E}">
        <p14:creationId xmlns:p14="http://schemas.microsoft.com/office/powerpoint/2010/main" val="2943394760"/>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Change in Supply</a:t>
            </a:r>
          </a:p>
        </p:txBody>
      </p:sp>
      <p:sp>
        <p:nvSpPr>
          <p:cNvPr id="3" name="Content Placeholder 2"/>
          <p:cNvSpPr>
            <a:spLocks noGrp="1"/>
          </p:cNvSpPr>
          <p:nvPr>
            <p:ph idx="1"/>
          </p:nvPr>
        </p:nvSpPr>
        <p:spPr/>
        <p:txBody>
          <a:bodyPr/>
          <a:lstStyle/>
          <a:p>
            <a:r>
              <a:rPr lang="en-US" dirty="0"/>
              <a:t>Now let’s think of the pizzeria…what are the input costs (the costs of doing business)?</a:t>
            </a:r>
          </a:p>
          <a:p>
            <a:r>
              <a:rPr lang="en-US" dirty="0"/>
              <a:t>Have kids brainstorm wages, insurance, rent, utilities, resources, etc.  </a:t>
            </a:r>
          </a:p>
          <a:p>
            <a:r>
              <a:rPr lang="en-US" dirty="0"/>
              <a:t>What happens the ability and willingness to supply if these input costs and resources change in price and availability?   </a:t>
            </a:r>
          </a:p>
        </p:txBody>
      </p:sp>
    </p:spTree>
    <p:extLst>
      <p:ext uri="{BB962C8B-B14F-4D97-AF65-F5344CB8AC3E}">
        <p14:creationId xmlns:p14="http://schemas.microsoft.com/office/powerpoint/2010/main" val="1915017773"/>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05016"/>
          </a:xfrm>
        </p:spPr>
        <p:txBody>
          <a:bodyPr/>
          <a:lstStyle/>
          <a:p>
            <a:r>
              <a:rPr lang="en-US" dirty="0"/>
              <a:t>Change in Supply</a:t>
            </a:r>
          </a:p>
        </p:txBody>
      </p:sp>
      <p:pic>
        <p:nvPicPr>
          <p:cNvPr id="9" name="Picture 8"/>
          <p:cNvPicPr>
            <a:picLocks noChangeAspect="1"/>
          </p:cNvPicPr>
          <p:nvPr/>
        </p:nvPicPr>
        <p:blipFill>
          <a:blip r:embed="rId2"/>
          <a:stretch>
            <a:fillRect/>
          </a:stretch>
        </p:blipFill>
        <p:spPr>
          <a:xfrm>
            <a:off x="4571999" y="2094213"/>
            <a:ext cx="3599935" cy="4265398"/>
          </a:xfrm>
          <a:prstGeom prst="rect">
            <a:avLst/>
          </a:prstGeom>
        </p:spPr>
      </p:pic>
      <p:pic>
        <p:nvPicPr>
          <p:cNvPr id="11" name="Content Placeholder 10"/>
          <p:cNvPicPr>
            <a:picLocks noGrp="1" noChangeAspect="1"/>
          </p:cNvPicPr>
          <p:nvPr>
            <p:ph idx="1"/>
          </p:nvPr>
        </p:nvPicPr>
        <p:blipFill>
          <a:blip r:embed="rId3"/>
          <a:stretch>
            <a:fillRect/>
          </a:stretch>
        </p:blipFill>
        <p:spPr>
          <a:xfrm>
            <a:off x="770238" y="2175175"/>
            <a:ext cx="3801761" cy="4103473"/>
          </a:xfrm>
          <a:prstGeom prst="rect">
            <a:avLst/>
          </a:prstGeom>
        </p:spPr>
      </p:pic>
    </p:spTree>
    <p:extLst>
      <p:ext uri="{BB962C8B-B14F-4D97-AF65-F5344CB8AC3E}">
        <p14:creationId xmlns:p14="http://schemas.microsoft.com/office/powerpoint/2010/main" val="416547744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9553"/>
            <a:ext cx="8229600" cy="708454"/>
          </a:xfrm>
        </p:spPr>
        <p:txBody>
          <a:bodyPr/>
          <a:lstStyle/>
          <a:p>
            <a:r>
              <a:rPr lang="en-US" sz="5400" dirty="0"/>
              <a:t>Change in Supply</a:t>
            </a:r>
          </a:p>
        </p:txBody>
      </p:sp>
      <p:sp>
        <p:nvSpPr>
          <p:cNvPr id="3" name="Content Placeholder 2"/>
          <p:cNvSpPr>
            <a:spLocks noGrp="1"/>
          </p:cNvSpPr>
          <p:nvPr>
            <p:ph idx="1"/>
          </p:nvPr>
        </p:nvSpPr>
        <p:spPr>
          <a:xfrm>
            <a:off x="457200" y="1988614"/>
            <a:ext cx="8229600" cy="4534106"/>
          </a:xfrm>
        </p:spPr>
        <p:txBody>
          <a:bodyPr/>
          <a:lstStyle/>
          <a:p>
            <a:r>
              <a:rPr lang="en-US" sz="2000" dirty="0"/>
              <a:t>Changes due to factors other than the market price.</a:t>
            </a:r>
          </a:p>
          <a:p>
            <a:r>
              <a:rPr lang="en-US" sz="2000" dirty="0"/>
              <a:t>At the current market price, changes to these factors will cause suppliers to either be less or more willing and able to supply their products.  </a:t>
            </a:r>
          </a:p>
          <a:p>
            <a:pPr marL="0" indent="0">
              <a:buNone/>
            </a:pPr>
            <a:r>
              <a:rPr lang="en-US" sz="2000" b="1" dirty="0"/>
              <a:t>R – Resources (availability and cost of)</a:t>
            </a:r>
          </a:p>
          <a:p>
            <a:pPr marL="0" indent="0">
              <a:buNone/>
            </a:pPr>
            <a:r>
              <a:rPr lang="en-US" sz="2000" b="1" dirty="0"/>
              <a:t>O – other products – related market products (televisions and gaming systems)</a:t>
            </a:r>
          </a:p>
          <a:p>
            <a:pPr marL="0" indent="0">
              <a:buNone/>
            </a:pPr>
            <a:r>
              <a:rPr lang="en-US" sz="2000" b="1" dirty="0"/>
              <a:t>T -- taxes</a:t>
            </a:r>
          </a:p>
          <a:p>
            <a:pPr marL="0" indent="0">
              <a:buNone/>
            </a:pPr>
            <a:r>
              <a:rPr lang="en-US" sz="2000" b="1" dirty="0"/>
              <a:t>T -- technology</a:t>
            </a:r>
          </a:p>
          <a:p>
            <a:pPr marL="0" indent="0">
              <a:buNone/>
            </a:pPr>
            <a:r>
              <a:rPr lang="en-US" sz="2000" b="1" dirty="0"/>
              <a:t>E – expectations of prices </a:t>
            </a:r>
          </a:p>
          <a:p>
            <a:pPr marL="0" indent="0">
              <a:buNone/>
            </a:pPr>
            <a:r>
              <a:rPr lang="en-US" sz="2000" b="1" dirty="0"/>
              <a:t>N – number of suppliers</a:t>
            </a:r>
          </a:p>
        </p:txBody>
      </p:sp>
    </p:spTree>
    <p:extLst>
      <p:ext uri="{BB962C8B-B14F-4D97-AF65-F5344CB8AC3E}">
        <p14:creationId xmlns:p14="http://schemas.microsoft.com/office/powerpoint/2010/main" val="4037310740"/>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07308"/>
          </a:xfrm>
        </p:spPr>
        <p:txBody>
          <a:bodyPr/>
          <a:lstStyle/>
          <a:p>
            <a:r>
              <a:rPr lang="en-US" sz="4800" dirty="0"/>
              <a:t>Expectations of Prices</a:t>
            </a:r>
          </a:p>
        </p:txBody>
      </p:sp>
      <p:sp>
        <p:nvSpPr>
          <p:cNvPr id="3" name="Content Placeholder 2"/>
          <p:cNvSpPr>
            <a:spLocks noGrp="1"/>
          </p:cNvSpPr>
          <p:nvPr>
            <p:ph idx="1"/>
          </p:nvPr>
        </p:nvSpPr>
        <p:spPr>
          <a:xfrm>
            <a:off x="457200" y="1639330"/>
            <a:ext cx="8229600" cy="4517630"/>
          </a:xfrm>
        </p:spPr>
        <p:txBody>
          <a:bodyPr/>
          <a:lstStyle/>
          <a:p>
            <a:r>
              <a:rPr lang="en-US" dirty="0"/>
              <a:t>Price = Profit</a:t>
            </a:r>
          </a:p>
          <a:p>
            <a:r>
              <a:rPr lang="en-US" dirty="0"/>
              <a:t>If businesses expect future prices to increase, they will decrease Supply now to wait for higher prices</a:t>
            </a:r>
          </a:p>
          <a:p>
            <a:r>
              <a:rPr lang="en-US" dirty="0"/>
              <a:t>If businesses expect future prices to decrease, they will supply more now to make the most profit. </a:t>
            </a:r>
          </a:p>
          <a:p>
            <a:pPr marL="0" indent="0">
              <a:buNone/>
            </a:pPr>
            <a:r>
              <a:rPr lang="en-US" dirty="0"/>
              <a:t>*Current price did not change, just the expectation of future prices.  </a:t>
            </a:r>
          </a:p>
        </p:txBody>
      </p:sp>
    </p:spTree>
    <p:extLst>
      <p:ext uri="{BB962C8B-B14F-4D97-AF65-F5344CB8AC3E}">
        <p14:creationId xmlns:p14="http://schemas.microsoft.com/office/powerpoint/2010/main" val="249817097"/>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6249"/>
            <a:ext cx="8229600" cy="889686"/>
          </a:xfrm>
        </p:spPr>
        <p:txBody>
          <a:bodyPr/>
          <a:lstStyle/>
          <a:p>
            <a:r>
              <a:rPr lang="en-US" sz="4400" dirty="0"/>
              <a:t>Supply and Demand Packet</a:t>
            </a:r>
          </a:p>
        </p:txBody>
      </p:sp>
      <p:sp>
        <p:nvSpPr>
          <p:cNvPr id="3" name="Content Placeholder 2"/>
          <p:cNvSpPr>
            <a:spLocks noGrp="1"/>
          </p:cNvSpPr>
          <p:nvPr>
            <p:ph idx="1"/>
          </p:nvPr>
        </p:nvSpPr>
        <p:spPr>
          <a:xfrm>
            <a:off x="457200" y="2075935"/>
            <a:ext cx="8229600" cy="4081025"/>
          </a:xfrm>
        </p:spPr>
        <p:txBody>
          <a:bodyPr/>
          <a:lstStyle/>
          <a:p>
            <a:pPr marL="0" indent="0" algn="ctr">
              <a:buNone/>
            </a:pPr>
            <a:r>
              <a:rPr lang="en-US" dirty="0"/>
              <a:t>Task:  Complete pages 29-34 in your S and D </a:t>
            </a:r>
            <a:br>
              <a:rPr lang="en-US" dirty="0"/>
            </a:br>
            <a:r>
              <a:rPr lang="en-US" dirty="0"/>
              <a:t>packet.  </a:t>
            </a:r>
          </a:p>
          <a:p>
            <a:r>
              <a:rPr lang="en-US" dirty="0"/>
              <a:t>Make sure to read and follow all instructions </a:t>
            </a:r>
            <a:br>
              <a:rPr lang="en-US" dirty="0"/>
            </a:br>
            <a:r>
              <a:rPr lang="en-US" dirty="0"/>
              <a:t>before starting an activity</a:t>
            </a:r>
          </a:p>
          <a:p>
            <a:r>
              <a:rPr lang="en-US" dirty="0"/>
              <a:t>For questions 4,5,6, make sure to include an </a:t>
            </a:r>
            <a:br>
              <a:rPr lang="en-US" dirty="0"/>
            </a:br>
            <a:r>
              <a:rPr lang="en-US" dirty="0"/>
              <a:t>explanation and when it doubt -- GRAPH IT </a:t>
            </a:r>
            <a:br>
              <a:rPr lang="en-US" dirty="0"/>
            </a:br>
            <a:r>
              <a:rPr lang="en-US" dirty="0"/>
              <a:t>OUT!</a:t>
            </a:r>
          </a:p>
          <a:p>
            <a:endParaRPr lang="en-US" dirty="0"/>
          </a:p>
          <a:p>
            <a:endParaRPr lang="en-US" dirty="0"/>
          </a:p>
        </p:txBody>
      </p:sp>
    </p:spTree>
    <p:extLst>
      <p:ext uri="{BB962C8B-B14F-4D97-AF65-F5344CB8AC3E}">
        <p14:creationId xmlns:p14="http://schemas.microsoft.com/office/powerpoint/2010/main" val="297565501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a:latin typeface="Calibri"/>
                <a:ea typeface="ＭＳ Ｐゴシック"/>
                <a:cs typeface="Calibri"/>
              </a:rPr>
              <a:t>Professional Development Certificate</a:t>
            </a:r>
            <a:endParaRPr lang="en-US" sz="4000" b="1">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3139321"/>
          </a:xfrm>
          <a:prstGeom prst="rect">
            <a:avLst/>
          </a:prstGeom>
          <a:noFill/>
        </p:spPr>
        <p:txBody>
          <a:bodyPr wrap="square" rtlCol="0" anchor="t">
            <a:spAutoFit/>
          </a:bodyPr>
          <a:lstStyle/>
          <a:p>
            <a:r>
              <a:rPr lang="en-US">
                <a:latin typeface="Arial"/>
                <a:ea typeface="ＭＳ Ｐゴシック"/>
              </a:rPr>
              <a:t>To earn your professional development certificate for this webinar, you must:</a:t>
            </a:r>
          </a:p>
          <a:p>
            <a:endParaRPr lang="en-US">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a:latin typeface="Arial"/>
              <a:ea typeface="ＭＳ Ｐゴシック"/>
            </a:endParaRPr>
          </a:p>
          <a:p>
            <a:r>
              <a:rPr lang="en-US">
                <a:latin typeface="Arial"/>
                <a:ea typeface="ＭＳ Ｐゴシック"/>
                <a:cs typeface="Arial"/>
              </a:rPr>
              <a:t>Accessing resources: </a:t>
            </a:r>
            <a:endParaRPr lang="en-US"/>
          </a:p>
          <a:p>
            <a:endParaRPr lang="en-US">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b="1" i="1" dirty="0">
                <a:solidFill>
                  <a:srgbClr val="005CB8"/>
                </a:solidFill>
                <a:latin typeface="Arial"/>
                <a:ea typeface="ＭＳ Ｐゴシック"/>
                <a:cs typeface="Arial"/>
              </a:rPr>
              <a:t>EconEdLink.org/professional-development/</a:t>
            </a: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61802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57881"/>
          </a:xfrm>
        </p:spPr>
        <p:txBody>
          <a:bodyPr/>
          <a:lstStyle/>
          <a:p>
            <a:r>
              <a:rPr lang="en-US" sz="3200" dirty="0"/>
              <a:t>Supply and Demand Together</a:t>
            </a:r>
          </a:p>
        </p:txBody>
      </p:sp>
      <p:sp>
        <p:nvSpPr>
          <p:cNvPr id="3" name="Content Placeholder 2"/>
          <p:cNvSpPr>
            <a:spLocks noGrp="1"/>
          </p:cNvSpPr>
          <p:nvPr>
            <p:ph idx="1"/>
          </p:nvPr>
        </p:nvSpPr>
        <p:spPr>
          <a:xfrm>
            <a:off x="457200" y="1560197"/>
            <a:ext cx="8229600" cy="4934465"/>
          </a:xfrm>
        </p:spPr>
        <p:txBody>
          <a:bodyPr/>
          <a:lstStyle/>
          <a:p>
            <a:r>
              <a:rPr lang="en-US" dirty="0"/>
              <a:t>Equilibrium Price and Equilibrium Quantity</a:t>
            </a:r>
          </a:p>
          <a:p>
            <a:r>
              <a:rPr lang="en-US" dirty="0"/>
              <a:t>Compare the schedules from the previous two days for either pizza or chocolate bars</a:t>
            </a:r>
          </a:p>
          <a:p>
            <a:endParaRPr lang="en-US" dirty="0"/>
          </a:p>
          <a:p>
            <a:endParaRPr lang="en-US" dirty="0"/>
          </a:p>
          <a:p>
            <a:endParaRPr lang="en-US" dirty="0"/>
          </a:p>
          <a:p>
            <a:r>
              <a:rPr lang="en-US" dirty="0"/>
              <a:t>Where do we see the ability and willingness of consumers to purchase and businesses to supply aligned?</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17738877"/>
              </p:ext>
            </p:extLst>
          </p:nvPr>
        </p:nvGraphicFramePr>
        <p:xfrm>
          <a:off x="1351006" y="3365843"/>
          <a:ext cx="6096000" cy="1947563"/>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401204102"/>
                    </a:ext>
                  </a:extLst>
                </a:gridCol>
                <a:gridCol w="2032000">
                  <a:extLst>
                    <a:ext uri="{9D8B030D-6E8A-4147-A177-3AD203B41FA5}">
                      <a16:colId xmlns:a16="http://schemas.microsoft.com/office/drawing/2014/main" val="1249011236"/>
                    </a:ext>
                  </a:extLst>
                </a:gridCol>
                <a:gridCol w="2032000">
                  <a:extLst>
                    <a:ext uri="{9D8B030D-6E8A-4147-A177-3AD203B41FA5}">
                      <a16:colId xmlns:a16="http://schemas.microsoft.com/office/drawing/2014/main" val="610304477"/>
                    </a:ext>
                  </a:extLst>
                </a:gridCol>
              </a:tblGrid>
              <a:tr h="711284">
                <a:tc>
                  <a:txBody>
                    <a:bodyPr/>
                    <a:lstStyle/>
                    <a:p>
                      <a:r>
                        <a:rPr lang="en-US" dirty="0"/>
                        <a:t>Price</a:t>
                      </a:r>
                    </a:p>
                  </a:txBody>
                  <a:tcPr/>
                </a:tc>
                <a:tc>
                  <a:txBody>
                    <a:bodyPr/>
                    <a:lstStyle/>
                    <a:p>
                      <a:r>
                        <a:rPr lang="en-US" dirty="0"/>
                        <a:t>Quantity</a:t>
                      </a:r>
                      <a:r>
                        <a:rPr lang="en-US" baseline="0" dirty="0"/>
                        <a:t> Demanded</a:t>
                      </a:r>
                      <a:endParaRPr lang="en-US" dirty="0"/>
                    </a:p>
                  </a:txBody>
                  <a:tcPr/>
                </a:tc>
                <a:tc>
                  <a:txBody>
                    <a:bodyPr/>
                    <a:lstStyle/>
                    <a:p>
                      <a:r>
                        <a:rPr lang="en-US" dirty="0"/>
                        <a:t>Quantity Supplied</a:t>
                      </a:r>
                    </a:p>
                  </a:txBody>
                  <a:tcPr/>
                </a:tc>
                <a:extLst>
                  <a:ext uri="{0D108BD9-81ED-4DB2-BD59-A6C34878D82A}">
                    <a16:rowId xmlns:a16="http://schemas.microsoft.com/office/drawing/2014/main" val="1029395277"/>
                  </a:ext>
                </a:extLst>
              </a:tr>
              <a:tr h="412093">
                <a:tc>
                  <a:txBody>
                    <a:bodyPr/>
                    <a:lstStyle/>
                    <a:p>
                      <a:r>
                        <a:rPr lang="en-US" dirty="0"/>
                        <a:t>$4.00</a:t>
                      </a:r>
                    </a:p>
                  </a:txBody>
                  <a:tcPr/>
                </a:tc>
                <a:tc>
                  <a:txBody>
                    <a:bodyPr/>
                    <a:lstStyle/>
                    <a:p>
                      <a:r>
                        <a:rPr lang="en-US" dirty="0"/>
                        <a:t>25</a:t>
                      </a:r>
                    </a:p>
                  </a:txBody>
                  <a:tcPr/>
                </a:tc>
                <a:tc>
                  <a:txBody>
                    <a:bodyPr/>
                    <a:lstStyle/>
                    <a:p>
                      <a:r>
                        <a:rPr lang="en-US" dirty="0"/>
                        <a:t>90</a:t>
                      </a:r>
                    </a:p>
                  </a:txBody>
                  <a:tcPr/>
                </a:tc>
                <a:extLst>
                  <a:ext uri="{0D108BD9-81ED-4DB2-BD59-A6C34878D82A}">
                    <a16:rowId xmlns:a16="http://schemas.microsoft.com/office/drawing/2014/main" val="1362145207"/>
                  </a:ext>
                </a:extLst>
              </a:tr>
              <a:tr h="412093">
                <a:tc>
                  <a:txBody>
                    <a:bodyPr/>
                    <a:lstStyle/>
                    <a:p>
                      <a:r>
                        <a:rPr lang="en-US" dirty="0"/>
                        <a:t>$2.50</a:t>
                      </a:r>
                    </a:p>
                  </a:txBody>
                  <a:tcPr/>
                </a:tc>
                <a:tc>
                  <a:txBody>
                    <a:bodyPr/>
                    <a:lstStyle/>
                    <a:p>
                      <a:r>
                        <a:rPr lang="en-US" dirty="0"/>
                        <a:t>70</a:t>
                      </a:r>
                    </a:p>
                  </a:txBody>
                  <a:tcPr/>
                </a:tc>
                <a:tc>
                  <a:txBody>
                    <a:bodyPr/>
                    <a:lstStyle/>
                    <a:p>
                      <a:r>
                        <a:rPr lang="en-US" dirty="0"/>
                        <a:t>70</a:t>
                      </a:r>
                    </a:p>
                  </a:txBody>
                  <a:tcPr/>
                </a:tc>
                <a:extLst>
                  <a:ext uri="{0D108BD9-81ED-4DB2-BD59-A6C34878D82A}">
                    <a16:rowId xmlns:a16="http://schemas.microsoft.com/office/drawing/2014/main" val="538768478"/>
                  </a:ext>
                </a:extLst>
              </a:tr>
              <a:tr h="412093">
                <a:tc>
                  <a:txBody>
                    <a:bodyPr/>
                    <a:lstStyle/>
                    <a:p>
                      <a:r>
                        <a:rPr lang="en-US" dirty="0"/>
                        <a:t>$1.00</a:t>
                      </a:r>
                    </a:p>
                  </a:txBody>
                  <a:tcPr/>
                </a:tc>
                <a:tc>
                  <a:txBody>
                    <a:bodyPr/>
                    <a:lstStyle/>
                    <a:p>
                      <a:r>
                        <a:rPr lang="en-US" dirty="0"/>
                        <a:t>90</a:t>
                      </a:r>
                    </a:p>
                  </a:txBody>
                  <a:tcPr/>
                </a:tc>
                <a:tc>
                  <a:txBody>
                    <a:bodyPr/>
                    <a:lstStyle/>
                    <a:p>
                      <a:r>
                        <a:rPr lang="en-US" dirty="0"/>
                        <a:t>25</a:t>
                      </a:r>
                    </a:p>
                  </a:txBody>
                  <a:tcPr/>
                </a:tc>
                <a:extLst>
                  <a:ext uri="{0D108BD9-81ED-4DB2-BD59-A6C34878D82A}">
                    <a16:rowId xmlns:a16="http://schemas.microsoft.com/office/drawing/2014/main" val="2434996768"/>
                  </a:ext>
                </a:extLst>
              </a:tr>
            </a:tbl>
          </a:graphicData>
        </a:graphic>
      </p:graphicFrame>
    </p:spTree>
    <p:extLst>
      <p:ext uri="{BB962C8B-B14F-4D97-AF65-F5344CB8AC3E}">
        <p14:creationId xmlns:p14="http://schemas.microsoft.com/office/powerpoint/2010/main" val="204479786"/>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41405"/>
          </a:xfrm>
        </p:spPr>
        <p:txBody>
          <a:bodyPr/>
          <a:lstStyle/>
          <a:p>
            <a:r>
              <a:rPr lang="en-US" sz="3200" dirty="0"/>
              <a:t>Equilibrium Price and Quantity</a:t>
            </a:r>
          </a:p>
        </p:txBody>
      </p:sp>
      <p:sp>
        <p:nvSpPr>
          <p:cNvPr id="3" name="Content Placeholder 2"/>
          <p:cNvSpPr>
            <a:spLocks noGrp="1"/>
          </p:cNvSpPr>
          <p:nvPr>
            <p:ph idx="1"/>
          </p:nvPr>
        </p:nvSpPr>
        <p:spPr>
          <a:xfrm>
            <a:off x="457200" y="1581665"/>
            <a:ext cx="8229600" cy="4575295"/>
          </a:xfrm>
        </p:spPr>
        <p:txBody>
          <a:bodyPr/>
          <a:lstStyle/>
          <a:p>
            <a:r>
              <a:rPr lang="en-US" sz="2400" u="sng" dirty="0"/>
              <a:t>Equilibrium/Market Price</a:t>
            </a:r>
            <a:r>
              <a:rPr lang="en-US" sz="2400" dirty="0"/>
              <a:t>:  The price at which </a:t>
            </a:r>
            <a:r>
              <a:rPr lang="en-US" sz="2400" b="1" dirty="0"/>
              <a:t>supply and demand intersect</a:t>
            </a:r>
            <a:r>
              <a:rPr lang="en-US" sz="2400" dirty="0"/>
              <a:t>/are equal - a price that is established by the free market. Suppliers are </a:t>
            </a:r>
            <a:r>
              <a:rPr lang="en-US" sz="2400" b="1" dirty="0"/>
              <a:t>willing and able</a:t>
            </a:r>
            <a:r>
              <a:rPr lang="en-US" sz="2400" dirty="0"/>
              <a:t> to sell and consumers are </a:t>
            </a:r>
            <a:r>
              <a:rPr lang="en-US" sz="2400" b="1" dirty="0"/>
              <a:t>willing and able</a:t>
            </a:r>
            <a:r>
              <a:rPr lang="en-US" sz="2400" dirty="0"/>
              <a:t> to buy for this same price.  </a:t>
            </a:r>
            <a:r>
              <a:rPr lang="en-US" sz="2400" b="1" dirty="0"/>
              <a:t>(shown graphically as "p")</a:t>
            </a:r>
          </a:p>
          <a:p>
            <a:endParaRPr lang="en-US" sz="2400" dirty="0"/>
          </a:p>
          <a:p>
            <a:r>
              <a:rPr lang="en-US" sz="2400" u="sng" dirty="0"/>
              <a:t>Equilibrium/Market Quantity</a:t>
            </a:r>
            <a:r>
              <a:rPr lang="en-US" sz="2400" dirty="0"/>
              <a:t>:  The quantity for which the supply and demand for a product are equal.  The amount the suppliers are willing/able to produce, the amount, consumers are willing/able to purchase </a:t>
            </a:r>
            <a:br>
              <a:rPr lang="en-US" sz="2400" dirty="0"/>
            </a:br>
            <a:r>
              <a:rPr lang="en-US" sz="2400" b="1" dirty="0"/>
              <a:t>(shown graphically as "q")</a:t>
            </a:r>
          </a:p>
          <a:p>
            <a:endParaRPr lang="en-US" dirty="0"/>
          </a:p>
        </p:txBody>
      </p:sp>
    </p:spTree>
    <p:extLst>
      <p:ext uri="{BB962C8B-B14F-4D97-AF65-F5344CB8AC3E}">
        <p14:creationId xmlns:p14="http://schemas.microsoft.com/office/powerpoint/2010/main" val="307082356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08455" y="1178011"/>
            <a:ext cx="7158680" cy="4978314"/>
          </a:xfrm>
          <a:prstGeom prst="rect">
            <a:avLst/>
          </a:prstGeom>
        </p:spPr>
      </p:pic>
    </p:spTree>
    <p:extLst>
      <p:ext uri="{BB962C8B-B14F-4D97-AF65-F5344CB8AC3E}">
        <p14:creationId xmlns:p14="http://schemas.microsoft.com/office/powerpoint/2010/main" val="99677343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63827"/>
          </a:xfrm>
        </p:spPr>
        <p:txBody>
          <a:bodyPr/>
          <a:lstStyle/>
          <a:p>
            <a:r>
              <a:rPr lang="en-US" sz="3200" dirty="0"/>
              <a:t>The Importance of Price</a:t>
            </a:r>
          </a:p>
        </p:txBody>
      </p:sp>
      <p:sp>
        <p:nvSpPr>
          <p:cNvPr id="3" name="Content Placeholder 2"/>
          <p:cNvSpPr>
            <a:spLocks noGrp="1"/>
          </p:cNvSpPr>
          <p:nvPr>
            <p:ph idx="1"/>
          </p:nvPr>
        </p:nvSpPr>
        <p:spPr>
          <a:xfrm>
            <a:off x="457200" y="1820562"/>
            <a:ext cx="8229600" cy="4336398"/>
          </a:xfrm>
        </p:spPr>
        <p:txBody>
          <a:bodyPr/>
          <a:lstStyle/>
          <a:p>
            <a:pPr marL="0" indent="0">
              <a:buNone/>
            </a:pPr>
            <a:r>
              <a:rPr lang="en-US" dirty="0"/>
              <a:t>1)  signal to consumers and producers</a:t>
            </a:r>
          </a:p>
          <a:p>
            <a:pPr marL="0" indent="0">
              <a:buNone/>
            </a:pPr>
            <a:r>
              <a:rPr lang="en-US" dirty="0"/>
              <a:t>2)  answers who receives the goods and services?</a:t>
            </a:r>
          </a:p>
          <a:p>
            <a:pPr marL="0" indent="0">
              <a:buNone/>
            </a:pPr>
            <a:r>
              <a:rPr lang="en-US" dirty="0"/>
              <a:t>3)  answers HOW they are produced (efficiently to break even)</a:t>
            </a:r>
          </a:p>
          <a:p>
            <a:endParaRPr lang="en-US" dirty="0"/>
          </a:p>
        </p:txBody>
      </p:sp>
    </p:spTree>
    <p:extLst>
      <p:ext uri="{BB962C8B-B14F-4D97-AF65-F5344CB8AC3E}">
        <p14:creationId xmlns:p14="http://schemas.microsoft.com/office/powerpoint/2010/main" val="2650487171"/>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Surplus and Shortages</a:t>
            </a:r>
          </a:p>
        </p:txBody>
      </p:sp>
      <p:pic>
        <p:nvPicPr>
          <p:cNvPr id="6" name="Content Placeholder 5"/>
          <p:cNvPicPr>
            <a:picLocks noGrp="1" noChangeAspect="1"/>
          </p:cNvPicPr>
          <p:nvPr>
            <p:ph idx="1"/>
          </p:nvPr>
        </p:nvPicPr>
        <p:blipFill>
          <a:blip r:embed="rId2"/>
          <a:stretch>
            <a:fillRect/>
          </a:stretch>
        </p:blipFill>
        <p:spPr>
          <a:xfrm>
            <a:off x="988541" y="1853514"/>
            <a:ext cx="7339913" cy="4302811"/>
          </a:xfrm>
          <a:prstGeom prst="rect">
            <a:avLst/>
          </a:prstGeom>
        </p:spPr>
      </p:pic>
    </p:spTree>
    <p:extLst>
      <p:ext uri="{BB962C8B-B14F-4D97-AF65-F5344CB8AC3E}">
        <p14:creationId xmlns:p14="http://schemas.microsoft.com/office/powerpoint/2010/main" val="44942879"/>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lstStyle/>
          <a:p>
            <a:r>
              <a:rPr lang="en-US" sz="4400" dirty="0"/>
              <a:t>Price Ceiling and Price Floors</a:t>
            </a:r>
          </a:p>
        </p:txBody>
      </p:sp>
      <p:pic>
        <p:nvPicPr>
          <p:cNvPr id="4" name="Content Placeholder 3"/>
          <p:cNvPicPr>
            <a:picLocks noGrp="1" noChangeAspect="1"/>
          </p:cNvPicPr>
          <p:nvPr>
            <p:ph idx="1"/>
          </p:nvPr>
        </p:nvPicPr>
        <p:blipFill>
          <a:blip r:embed="rId2"/>
          <a:stretch>
            <a:fillRect/>
          </a:stretch>
        </p:blipFill>
        <p:spPr>
          <a:xfrm>
            <a:off x="1260389" y="1760838"/>
            <a:ext cx="6417276" cy="3333750"/>
          </a:xfrm>
          <a:prstGeom prst="rect">
            <a:avLst/>
          </a:prstGeom>
        </p:spPr>
      </p:pic>
      <p:sp>
        <p:nvSpPr>
          <p:cNvPr id="5" name="TextBox 4"/>
          <p:cNvSpPr txBox="1"/>
          <p:nvPr/>
        </p:nvSpPr>
        <p:spPr>
          <a:xfrm>
            <a:off x="222421" y="5214551"/>
            <a:ext cx="8361405" cy="1200329"/>
          </a:xfrm>
          <a:prstGeom prst="rect">
            <a:avLst/>
          </a:prstGeom>
          <a:noFill/>
        </p:spPr>
        <p:txBody>
          <a:bodyPr wrap="square" rtlCol="0">
            <a:spAutoFit/>
          </a:bodyPr>
          <a:lstStyle/>
          <a:p>
            <a:r>
              <a:rPr lang="en-US" dirty="0"/>
              <a:t>When the government believes the market price is too low, they will create a </a:t>
            </a:r>
          </a:p>
          <a:p>
            <a:r>
              <a:rPr lang="en-US" b="1" dirty="0"/>
              <a:t>Price Floor.</a:t>
            </a:r>
          </a:p>
          <a:p>
            <a:r>
              <a:rPr lang="en-US" dirty="0"/>
              <a:t>When the government believes the market price is too high, they will create a </a:t>
            </a:r>
          </a:p>
          <a:p>
            <a:r>
              <a:rPr lang="en-US" b="1" dirty="0"/>
              <a:t>Price Ceiling.  </a:t>
            </a:r>
          </a:p>
        </p:txBody>
      </p:sp>
    </p:spTree>
    <p:extLst>
      <p:ext uri="{BB962C8B-B14F-4D97-AF65-F5344CB8AC3E}">
        <p14:creationId xmlns:p14="http://schemas.microsoft.com/office/powerpoint/2010/main" val="1333948575"/>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Problem Solving</a:t>
            </a:r>
          </a:p>
        </p:txBody>
      </p:sp>
      <p:sp>
        <p:nvSpPr>
          <p:cNvPr id="3" name="Content Placeholder 2"/>
          <p:cNvSpPr>
            <a:spLocks noGrp="1"/>
          </p:cNvSpPr>
          <p:nvPr>
            <p:ph idx="1"/>
          </p:nvPr>
        </p:nvSpPr>
        <p:spPr>
          <a:xfrm>
            <a:off x="457200" y="1833742"/>
            <a:ext cx="8229600" cy="4459965"/>
          </a:xfrm>
        </p:spPr>
        <p:txBody>
          <a:bodyPr/>
          <a:lstStyle/>
          <a:p>
            <a:pPr marL="0" indent="0" algn="ctr">
              <a:buNone/>
            </a:pPr>
            <a:r>
              <a:rPr lang="en-US" dirty="0"/>
              <a:t>What will happen to market price and quantity of pizza if new studies show that pizza is healthy?</a:t>
            </a:r>
          </a:p>
          <a:p>
            <a:r>
              <a:rPr lang="en-US" dirty="0"/>
              <a:t>Step 1:  One scenario = one perspective</a:t>
            </a:r>
          </a:p>
          <a:p>
            <a:r>
              <a:rPr lang="en-US" dirty="0"/>
              <a:t>Step 2:  Whose perspective is being affected?</a:t>
            </a:r>
          </a:p>
          <a:p>
            <a:r>
              <a:rPr lang="en-US" dirty="0"/>
              <a:t>Step 3:  How is that Ability and Willingness being affected?</a:t>
            </a:r>
          </a:p>
          <a:p>
            <a:r>
              <a:rPr lang="en-US" dirty="0"/>
              <a:t>Step 4:  When in doubt, graph it out!</a:t>
            </a:r>
          </a:p>
        </p:txBody>
      </p:sp>
    </p:spTree>
    <p:extLst>
      <p:ext uri="{BB962C8B-B14F-4D97-AF65-F5344CB8AC3E}">
        <p14:creationId xmlns:p14="http://schemas.microsoft.com/office/powerpoint/2010/main" val="177531239"/>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27222"/>
          </a:xfrm>
        </p:spPr>
        <p:txBody>
          <a:bodyPr/>
          <a:lstStyle/>
          <a:p>
            <a:br>
              <a:rPr lang="en-US" dirty="0"/>
            </a:br>
            <a:r>
              <a:rPr lang="en-US" dirty="0"/>
              <a:t>Results</a:t>
            </a:r>
          </a:p>
        </p:txBody>
      </p:sp>
      <p:pic>
        <p:nvPicPr>
          <p:cNvPr id="4" name="Content Placeholder 3"/>
          <p:cNvPicPr>
            <a:picLocks noGrp="1" noChangeAspect="1"/>
          </p:cNvPicPr>
          <p:nvPr>
            <p:ph idx="1"/>
          </p:nvPr>
        </p:nvPicPr>
        <p:blipFill>
          <a:blip r:embed="rId2"/>
          <a:stretch>
            <a:fillRect/>
          </a:stretch>
        </p:blipFill>
        <p:spPr>
          <a:xfrm>
            <a:off x="906162" y="2148017"/>
            <a:ext cx="7257536" cy="4098925"/>
          </a:xfrm>
          <a:prstGeom prst="rect">
            <a:avLst/>
          </a:prstGeom>
        </p:spPr>
      </p:pic>
      <p:sp>
        <p:nvSpPr>
          <p:cNvPr id="5" name="TextBox 4"/>
          <p:cNvSpPr txBox="1"/>
          <p:nvPr/>
        </p:nvSpPr>
        <p:spPr>
          <a:xfrm>
            <a:off x="4415547" y="3828147"/>
            <a:ext cx="312906" cy="369332"/>
          </a:xfrm>
          <a:prstGeom prst="rect">
            <a:avLst/>
          </a:prstGeom>
          <a:noFill/>
        </p:spPr>
        <p:txBody>
          <a:bodyPr wrap="none" rtlCol="0">
            <a:spAutoFit/>
          </a:bodyPr>
          <a:lstStyle/>
          <a:p>
            <a:r>
              <a:rPr lang="en-US" dirty="0"/>
              <a:t>e</a:t>
            </a:r>
          </a:p>
        </p:txBody>
      </p:sp>
      <p:sp>
        <p:nvSpPr>
          <p:cNvPr id="6" name="TextBox 5"/>
          <p:cNvSpPr txBox="1"/>
          <p:nvPr/>
        </p:nvSpPr>
        <p:spPr>
          <a:xfrm>
            <a:off x="5058033" y="3393989"/>
            <a:ext cx="441146" cy="369332"/>
          </a:xfrm>
          <a:prstGeom prst="rect">
            <a:avLst/>
          </a:prstGeom>
          <a:noFill/>
        </p:spPr>
        <p:txBody>
          <a:bodyPr wrap="none" rtlCol="0">
            <a:spAutoFit/>
          </a:bodyPr>
          <a:lstStyle/>
          <a:p>
            <a:r>
              <a:rPr lang="en-US" dirty="0"/>
              <a:t>e1</a:t>
            </a:r>
          </a:p>
        </p:txBody>
      </p:sp>
    </p:spTree>
    <p:extLst>
      <p:ext uri="{BB962C8B-B14F-4D97-AF65-F5344CB8AC3E}">
        <p14:creationId xmlns:p14="http://schemas.microsoft.com/office/powerpoint/2010/main" val="3387144108"/>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08454"/>
          </a:xfrm>
        </p:spPr>
        <p:txBody>
          <a:bodyPr/>
          <a:lstStyle/>
          <a:p>
            <a:r>
              <a:rPr lang="en-US" sz="3200" dirty="0"/>
              <a:t>Supply and Demand Packet</a:t>
            </a:r>
          </a:p>
        </p:txBody>
      </p:sp>
      <p:sp>
        <p:nvSpPr>
          <p:cNvPr id="3" name="Content Placeholder 2"/>
          <p:cNvSpPr>
            <a:spLocks noGrp="1"/>
          </p:cNvSpPr>
          <p:nvPr>
            <p:ph idx="1"/>
          </p:nvPr>
        </p:nvSpPr>
        <p:spPr>
          <a:xfrm>
            <a:off x="457200" y="2248348"/>
            <a:ext cx="8229600" cy="3908612"/>
          </a:xfrm>
        </p:spPr>
        <p:txBody>
          <a:bodyPr/>
          <a:lstStyle/>
          <a:p>
            <a:pPr marL="0" indent="0">
              <a:buNone/>
            </a:pPr>
            <a:r>
              <a:rPr lang="en-US" dirty="0"/>
              <a:t>Complete rest of packet…remember – when in doubt, graph it out!</a:t>
            </a:r>
          </a:p>
        </p:txBody>
      </p:sp>
    </p:spTree>
    <p:extLst>
      <p:ext uri="{BB962C8B-B14F-4D97-AF65-F5344CB8AC3E}">
        <p14:creationId xmlns:p14="http://schemas.microsoft.com/office/powerpoint/2010/main" val="76533991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399"/>
            <a:ext cx="8229600" cy="856735"/>
          </a:xfrm>
        </p:spPr>
        <p:txBody>
          <a:bodyPr/>
          <a:lstStyle/>
          <a:p>
            <a:r>
              <a:rPr lang="en-US" sz="4000" dirty="0"/>
              <a:t>Two scenarios changing at once</a:t>
            </a:r>
          </a:p>
        </p:txBody>
      </p:sp>
      <p:sp>
        <p:nvSpPr>
          <p:cNvPr id="3" name="Content Placeholder 2"/>
          <p:cNvSpPr>
            <a:spLocks noGrp="1"/>
          </p:cNvSpPr>
          <p:nvPr>
            <p:ph idx="1"/>
          </p:nvPr>
        </p:nvSpPr>
        <p:spPr>
          <a:xfrm>
            <a:off x="457200" y="1664043"/>
            <a:ext cx="8229600" cy="4492917"/>
          </a:xfrm>
        </p:spPr>
        <p:txBody>
          <a:bodyPr/>
          <a:lstStyle/>
          <a:p>
            <a:r>
              <a:rPr lang="en-US" dirty="0"/>
              <a:t>Simple version of Affordable Health Care Act:  </a:t>
            </a:r>
          </a:p>
          <a:p>
            <a:pPr marL="0" indent="0">
              <a:buNone/>
            </a:pPr>
            <a:r>
              <a:rPr lang="en-US" i="1" dirty="0"/>
              <a:t>Let us take a look at how the market for health care has been affected by the American Affordable Health Care Act.  Part of the act creates a voucher and subsidy system to increase the availability of health care to people.   However, there are also increased regulations and taxes on health care companies and providers.   </a:t>
            </a:r>
            <a:r>
              <a:rPr lang="en-US" b="1" i="1" dirty="0"/>
              <a:t>What will be the effect on the market price and market quantity of health care?  </a:t>
            </a:r>
          </a:p>
          <a:p>
            <a:endParaRPr lang="en-US" dirty="0"/>
          </a:p>
        </p:txBody>
      </p:sp>
    </p:spTree>
    <p:extLst>
      <p:ext uri="{BB962C8B-B14F-4D97-AF65-F5344CB8AC3E}">
        <p14:creationId xmlns:p14="http://schemas.microsoft.com/office/powerpoint/2010/main" val="267054768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Agenda</a:t>
            </a:r>
            <a:endParaRPr lang="en-US" sz="5500" b="1">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1"/>
          </p:nvPr>
        </p:nvSpPr>
        <p:spPr>
          <a:xfrm>
            <a:off x="457200" y="2377441"/>
            <a:ext cx="8229600" cy="4175760"/>
          </a:xfrm>
        </p:spPr>
        <p:txBody>
          <a:bodyPr/>
          <a:lstStyle/>
          <a:p>
            <a:pPr>
              <a:lnSpc>
                <a:spcPct val="200000"/>
              </a:lnSpc>
            </a:pPr>
            <a:r>
              <a:rPr lang="en-US" sz="2500" dirty="0"/>
              <a:t>Today we will be going through how to </a:t>
            </a:r>
            <a:r>
              <a:rPr lang="en-US" sz="2500" u="sng" dirty="0"/>
              <a:t>teach</a:t>
            </a:r>
            <a:r>
              <a:rPr lang="en-US" sz="2500" dirty="0"/>
              <a:t> the laws of Supply and Demand, and Elasticity of Demand.  </a:t>
            </a:r>
          </a:p>
        </p:txBody>
      </p:sp>
    </p:spTree>
    <p:extLst>
      <p:ext uri="{BB962C8B-B14F-4D97-AF65-F5344CB8AC3E}">
        <p14:creationId xmlns:p14="http://schemas.microsoft.com/office/powerpoint/2010/main" val="16002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67265"/>
          </a:xfrm>
        </p:spPr>
        <p:txBody>
          <a:bodyPr/>
          <a:lstStyle/>
          <a:p>
            <a:r>
              <a:rPr lang="en-US" sz="4000" dirty="0"/>
              <a:t>How to Solve</a:t>
            </a:r>
          </a:p>
        </p:txBody>
      </p:sp>
      <p:sp>
        <p:nvSpPr>
          <p:cNvPr id="3" name="Content Placeholder 2"/>
          <p:cNvSpPr>
            <a:spLocks noGrp="1"/>
          </p:cNvSpPr>
          <p:nvPr>
            <p:ph idx="1"/>
          </p:nvPr>
        </p:nvSpPr>
        <p:spPr>
          <a:xfrm>
            <a:off x="457200" y="1581665"/>
            <a:ext cx="8229600" cy="5033319"/>
          </a:xfrm>
        </p:spPr>
        <p:txBody>
          <a:bodyPr/>
          <a:lstStyle/>
          <a:p>
            <a:pPr marL="0" indent="0">
              <a:buNone/>
            </a:pPr>
            <a:r>
              <a:rPr lang="en-US" dirty="0"/>
              <a:t>Two scenarios = one demand and one supply….</a:t>
            </a:r>
          </a:p>
          <a:p>
            <a:r>
              <a:rPr lang="en-US" dirty="0"/>
              <a:t> Identify each perspective</a:t>
            </a:r>
          </a:p>
          <a:p>
            <a:r>
              <a:rPr lang="en-US" dirty="0"/>
              <a:t>How is the ability and willingness of each perspective being affected</a:t>
            </a:r>
          </a:p>
          <a:p>
            <a:r>
              <a:rPr lang="en-US" dirty="0"/>
              <a:t>Graph EACH SEPARATELY</a:t>
            </a:r>
          </a:p>
          <a:p>
            <a:r>
              <a:rPr lang="en-US" dirty="0"/>
              <a:t>Identify what happens to price/quantity in each</a:t>
            </a:r>
          </a:p>
          <a:p>
            <a:r>
              <a:rPr lang="en-US" dirty="0"/>
              <a:t>One outcome will be predictable, the other will be pulled in two different directions by market forces and will be </a:t>
            </a:r>
            <a:r>
              <a:rPr lang="en-US" b="1" dirty="0"/>
              <a:t>indeterminate and ambiguous </a:t>
            </a:r>
            <a:endParaRPr lang="en-US" dirty="0"/>
          </a:p>
        </p:txBody>
      </p:sp>
    </p:spTree>
    <p:extLst>
      <p:ext uri="{BB962C8B-B14F-4D97-AF65-F5344CB8AC3E}">
        <p14:creationId xmlns:p14="http://schemas.microsoft.com/office/powerpoint/2010/main" val="3709364193"/>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pPr marL="0" indent="0" algn="ctr">
              <a:buNone/>
            </a:pPr>
            <a:r>
              <a:rPr lang="en-US" sz="3200" b="1" u="sng" dirty="0"/>
              <a:t>Increase in Demand</a:t>
            </a:r>
          </a:p>
          <a:p>
            <a:endParaRPr lang="en-US" dirty="0"/>
          </a:p>
          <a:p>
            <a:endParaRPr lang="en-US" dirty="0"/>
          </a:p>
          <a:p>
            <a:endParaRPr lang="en-US" dirty="0"/>
          </a:p>
          <a:p>
            <a:endParaRPr lang="en-US" dirty="0"/>
          </a:p>
          <a:p>
            <a:r>
              <a:rPr lang="en-US" dirty="0"/>
              <a:t>P increases</a:t>
            </a:r>
          </a:p>
          <a:p>
            <a:r>
              <a:rPr lang="en-US" dirty="0"/>
              <a:t>Q increases</a:t>
            </a:r>
          </a:p>
        </p:txBody>
      </p:sp>
      <p:sp>
        <p:nvSpPr>
          <p:cNvPr id="6" name="Content Placeholder 5"/>
          <p:cNvSpPr>
            <a:spLocks noGrp="1"/>
          </p:cNvSpPr>
          <p:nvPr>
            <p:ph sz="half" idx="2"/>
          </p:nvPr>
        </p:nvSpPr>
        <p:spPr/>
        <p:txBody>
          <a:bodyPr/>
          <a:lstStyle/>
          <a:p>
            <a:pPr marL="0" indent="0" algn="ctr">
              <a:buNone/>
            </a:pPr>
            <a:r>
              <a:rPr lang="en-US" sz="3200" b="1" u="sng" dirty="0"/>
              <a:t>Decrease in Supply</a:t>
            </a:r>
          </a:p>
          <a:p>
            <a:endParaRPr lang="en-US" dirty="0"/>
          </a:p>
          <a:p>
            <a:endParaRPr lang="en-US" dirty="0"/>
          </a:p>
          <a:p>
            <a:endParaRPr lang="en-US" dirty="0"/>
          </a:p>
          <a:p>
            <a:endParaRPr lang="en-US" dirty="0"/>
          </a:p>
          <a:p>
            <a:r>
              <a:rPr lang="en-US" dirty="0"/>
              <a:t>P increases</a:t>
            </a:r>
          </a:p>
          <a:p>
            <a:r>
              <a:rPr lang="en-US" dirty="0"/>
              <a:t>Q decreases</a:t>
            </a:r>
          </a:p>
          <a:p>
            <a:endParaRPr lang="en-US" dirty="0"/>
          </a:p>
          <a:p>
            <a:endParaRPr lang="en-US" dirty="0"/>
          </a:p>
          <a:p>
            <a:endParaRPr lang="en-US" dirty="0"/>
          </a:p>
          <a:p>
            <a:endParaRPr lang="en-US" dirty="0"/>
          </a:p>
          <a:p>
            <a:endParaRPr lang="en-US" dirty="0"/>
          </a:p>
          <a:p>
            <a:endParaRPr lang="en-US" dirty="0"/>
          </a:p>
        </p:txBody>
      </p:sp>
      <p:pic>
        <p:nvPicPr>
          <p:cNvPr id="7" name="Picture 6"/>
          <p:cNvPicPr>
            <a:picLocks noChangeAspect="1"/>
          </p:cNvPicPr>
          <p:nvPr/>
        </p:nvPicPr>
        <p:blipFill>
          <a:blip r:embed="rId2"/>
          <a:stretch>
            <a:fillRect/>
          </a:stretch>
        </p:blipFill>
        <p:spPr>
          <a:xfrm>
            <a:off x="820998" y="2135399"/>
            <a:ext cx="2935455" cy="2881444"/>
          </a:xfrm>
          <a:prstGeom prst="rect">
            <a:avLst/>
          </a:prstGeom>
        </p:spPr>
      </p:pic>
      <p:pic>
        <p:nvPicPr>
          <p:cNvPr id="9" name="Picture 8"/>
          <p:cNvPicPr>
            <a:picLocks noChangeAspect="1"/>
          </p:cNvPicPr>
          <p:nvPr/>
        </p:nvPicPr>
        <p:blipFill>
          <a:blip r:embed="rId3"/>
          <a:stretch>
            <a:fillRect/>
          </a:stretch>
        </p:blipFill>
        <p:spPr>
          <a:xfrm>
            <a:off x="4769451" y="2135399"/>
            <a:ext cx="4003847" cy="2724925"/>
          </a:xfrm>
          <a:prstGeom prst="rect">
            <a:avLst/>
          </a:prstGeom>
        </p:spPr>
      </p:pic>
    </p:spTree>
    <p:extLst>
      <p:ext uri="{BB962C8B-B14F-4D97-AF65-F5344CB8AC3E}">
        <p14:creationId xmlns:p14="http://schemas.microsoft.com/office/powerpoint/2010/main" val="1830742016"/>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14400"/>
            <a:ext cx="8229600" cy="930876"/>
          </a:xfrm>
        </p:spPr>
        <p:txBody>
          <a:bodyPr/>
          <a:lstStyle/>
          <a:p>
            <a:r>
              <a:rPr lang="en-US" sz="4800" dirty="0"/>
              <a:t>Elasticity of Demand</a:t>
            </a:r>
          </a:p>
        </p:txBody>
      </p:sp>
      <p:sp>
        <p:nvSpPr>
          <p:cNvPr id="6" name="Content Placeholder 5"/>
          <p:cNvSpPr>
            <a:spLocks noGrp="1"/>
          </p:cNvSpPr>
          <p:nvPr>
            <p:ph idx="1"/>
          </p:nvPr>
        </p:nvSpPr>
        <p:spPr>
          <a:xfrm>
            <a:off x="457200" y="1746421"/>
            <a:ext cx="8229600" cy="4621427"/>
          </a:xfrm>
        </p:spPr>
        <p:txBody>
          <a:bodyPr/>
          <a:lstStyle/>
          <a:p>
            <a:r>
              <a:rPr lang="en-US" dirty="0"/>
              <a:t>Motivation:</a:t>
            </a:r>
          </a:p>
          <a:p>
            <a:pPr lvl="1"/>
            <a:r>
              <a:rPr lang="en-US" dirty="0"/>
              <a:t>How many people have </a:t>
            </a:r>
            <a:r>
              <a:rPr lang="en-US" dirty="0" err="1"/>
              <a:t>facebook</a:t>
            </a:r>
            <a:r>
              <a:rPr lang="en-US" dirty="0"/>
              <a:t>?  </a:t>
            </a:r>
          </a:p>
          <a:p>
            <a:pPr lvl="1"/>
            <a:r>
              <a:rPr lang="en-US" dirty="0"/>
              <a:t>How many people have </a:t>
            </a:r>
            <a:r>
              <a:rPr lang="en-US" dirty="0" err="1"/>
              <a:t>metrocards</a:t>
            </a:r>
            <a:r>
              <a:rPr lang="en-US" dirty="0"/>
              <a:t>?</a:t>
            </a:r>
          </a:p>
          <a:p>
            <a:pPr lvl="1"/>
            <a:r>
              <a:rPr lang="en-US" dirty="0"/>
              <a:t>How many people would still have </a:t>
            </a:r>
            <a:r>
              <a:rPr lang="en-US" dirty="0" err="1"/>
              <a:t>facebook</a:t>
            </a:r>
            <a:r>
              <a:rPr lang="en-US" dirty="0"/>
              <a:t> if they charged $5.00 a month</a:t>
            </a:r>
          </a:p>
          <a:p>
            <a:pPr lvl="1"/>
            <a:r>
              <a:rPr lang="en-US" dirty="0"/>
              <a:t>How many people would still have a </a:t>
            </a:r>
            <a:r>
              <a:rPr lang="en-US" dirty="0" err="1"/>
              <a:t>metrocard</a:t>
            </a:r>
            <a:r>
              <a:rPr lang="en-US" dirty="0"/>
              <a:t> if metro services went up to $5.00 a ride?</a:t>
            </a:r>
          </a:p>
          <a:p>
            <a:pPr lvl="1"/>
            <a:r>
              <a:rPr lang="en-US" dirty="0"/>
              <a:t>What is the difference between the two products?</a:t>
            </a:r>
          </a:p>
        </p:txBody>
      </p:sp>
    </p:spTree>
    <p:extLst>
      <p:ext uri="{BB962C8B-B14F-4D97-AF65-F5344CB8AC3E}">
        <p14:creationId xmlns:p14="http://schemas.microsoft.com/office/powerpoint/2010/main" val="3061167162"/>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3913"/>
            <a:ext cx="8229600" cy="683741"/>
          </a:xfrm>
        </p:spPr>
        <p:txBody>
          <a:bodyPr/>
          <a:lstStyle/>
          <a:p>
            <a:r>
              <a:rPr lang="en-US" sz="4800" dirty="0"/>
              <a:t>Elasticity of Demand</a:t>
            </a:r>
          </a:p>
        </p:txBody>
      </p:sp>
      <p:sp>
        <p:nvSpPr>
          <p:cNvPr id="3" name="Content Placeholder 2"/>
          <p:cNvSpPr>
            <a:spLocks noGrp="1"/>
          </p:cNvSpPr>
          <p:nvPr>
            <p:ph idx="1"/>
          </p:nvPr>
        </p:nvSpPr>
        <p:spPr>
          <a:xfrm>
            <a:off x="457200" y="1927654"/>
            <a:ext cx="8229600" cy="4229306"/>
          </a:xfrm>
        </p:spPr>
        <p:txBody>
          <a:bodyPr/>
          <a:lstStyle/>
          <a:p>
            <a:r>
              <a:rPr lang="en-US" b="1" dirty="0"/>
              <a:t>Consumer Sensitivity </a:t>
            </a:r>
            <a:r>
              <a:rPr lang="en-US" dirty="0"/>
              <a:t>is a concept called </a:t>
            </a:r>
            <a:r>
              <a:rPr lang="en-US" b="1" dirty="0"/>
              <a:t>Elasticity of Demand.</a:t>
            </a:r>
            <a:r>
              <a:rPr lang="en-US" dirty="0"/>
              <a:t>  </a:t>
            </a:r>
          </a:p>
          <a:p>
            <a:pPr marL="0" indent="0">
              <a:buNone/>
            </a:pPr>
            <a:r>
              <a:rPr lang="en-US" dirty="0"/>
              <a:t> It measures the sensitivity of consumption to a change of price.   If a product is </a:t>
            </a:r>
            <a:br>
              <a:rPr lang="en-US" dirty="0"/>
            </a:br>
            <a:r>
              <a:rPr lang="en-US" b="1" dirty="0"/>
              <a:t>elastic</a:t>
            </a:r>
            <a:r>
              <a:rPr lang="en-US" dirty="0"/>
              <a:t>, then it is sensitive to change – quantity demanded stretches as price stretches.   If a product is </a:t>
            </a:r>
            <a:r>
              <a:rPr lang="en-US" b="1" dirty="0"/>
              <a:t>inelastic</a:t>
            </a:r>
            <a:r>
              <a:rPr lang="en-US" dirty="0"/>
              <a:t>, the quantity demanded does not </a:t>
            </a:r>
            <a:br>
              <a:rPr lang="en-US" dirty="0"/>
            </a:br>
            <a:r>
              <a:rPr lang="en-US" dirty="0"/>
              <a:t>change/stretch as much with the changing price.   </a:t>
            </a:r>
          </a:p>
          <a:p>
            <a:endParaRPr lang="en-US" dirty="0"/>
          </a:p>
          <a:p>
            <a:endParaRPr lang="en-US" dirty="0"/>
          </a:p>
        </p:txBody>
      </p:sp>
    </p:spTree>
    <p:extLst>
      <p:ext uri="{BB962C8B-B14F-4D97-AF65-F5344CB8AC3E}">
        <p14:creationId xmlns:p14="http://schemas.microsoft.com/office/powerpoint/2010/main" val="1193045759"/>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99070"/>
          </a:xfrm>
        </p:spPr>
        <p:txBody>
          <a:bodyPr/>
          <a:lstStyle/>
          <a:p>
            <a:r>
              <a:rPr lang="en-US" sz="4000" dirty="0"/>
              <a:t>How to determine elasticity</a:t>
            </a:r>
          </a:p>
        </p:txBody>
      </p:sp>
      <p:sp>
        <p:nvSpPr>
          <p:cNvPr id="3" name="Content Placeholder 2"/>
          <p:cNvSpPr>
            <a:spLocks noGrp="1"/>
          </p:cNvSpPr>
          <p:nvPr>
            <p:ph idx="1"/>
          </p:nvPr>
        </p:nvSpPr>
        <p:spPr>
          <a:xfrm>
            <a:off x="457200" y="1655805"/>
            <a:ext cx="8229600" cy="4501155"/>
          </a:xfrm>
        </p:spPr>
        <p:txBody>
          <a:bodyPr/>
          <a:lstStyle/>
          <a:p>
            <a:pPr marL="0" indent="0">
              <a:buNone/>
            </a:pPr>
            <a:r>
              <a:rPr lang="en-US" dirty="0"/>
              <a:t>1)   when in doubt, graph it out!  </a:t>
            </a:r>
          </a:p>
          <a:p>
            <a:pPr marL="0" indent="0">
              <a:buNone/>
            </a:pPr>
            <a:r>
              <a:rPr lang="en-US" dirty="0"/>
              <a:t>2)   compare the % change in price to the % change in quantity demanded</a:t>
            </a:r>
          </a:p>
          <a:p>
            <a:pPr marL="0" indent="0">
              <a:buNone/>
            </a:pPr>
            <a:r>
              <a:rPr lang="en-US" dirty="0"/>
              <a:t>3)   compare the % change in Total Revenue to the % change in price</a:t>
            </a:r>
          </a:p>
          <a:p>
            <a:pPr marL="0" indent="0">
              <a:buNone/>
            </a:pPr>
            <a:r>
              <a:rPr lang="en-US" dirty="0"/>
              <a:t>4)  compare characteristics of goods/services</a:t>
            </a:r>
          </a:p>
          <a:p>
            <a:endParaRPr lang="en-US" dirty="0"/>
          </a:p>
        </p:txBody>
      </p:sp>
    </p:spTree>
    <p:extLst>
      <p:ext uri="{BB962C8B-B14F-4D97-AF65-F5344CB8AC3E}">
        <p14:creationId xmlns:p14="http://schemas.microsoft.com/office/powerpoint/2010/main" val="2612637357"/>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5059"/>
            <a:ext cx="8229600" cy="5011901"/>
          </a:xfrm>
        </p:spPr>
        <p:txBody>
          <a:bodyPr/>
          <a:lstStyle/>
          <a:p>
            <a:r>
              <a:rPr lang="en-US" sz="2000" b="1" dirty="0"/>
              <a:t>*Elastic</a:t>
            </a:r>
            <a:r>
              <a:rPr lang="en-US" sz="2000" dirty="0"/>
              <a:t> = Percentage change in quantity demanded greater than percentage change in price (divide %change in </a:t>
            </a:r>
            <a:r>
              <a:rPr lang="en-US" sz="2000" dirty="0" err="1"/>
              <a:t>qty</a:t>
            </a:r>
            <a:r>
              <a:rPr lang="en-US" sz="2000" dirty="0"/>
              <a:t> demanded by % change in price) - </a:t>
            </a:r>
            <a:r>
              <a:rPr lang="en-US" sz="2000" b="1" dirty="0"/>
              <a:t>answer is greater than  1.  </a:t>
            </a:r>
            <a:r>
              <a:rPr lang="en-US" sz="2000" dirty="0"/>
              <a:t>Or, the total revenue changes </a:t>
            </a:r>
            <a:r>
              <a:rPr lang="en-US" sz="2000" b="1" dirty="0"/>
              <a:t>decrease</a:t>
            </a:r>
            <a:r>
              <a:rPr lang="en-US" sz="2000" dirty="0"/>
              <a:t> as the price and quantity demand change.  </a:t>
            </a:r>
          </a:p>
          <a:p>
            <a:pPr marL="0" indent="0">
              <a:buNone/>
            </a:pPr>
            <a:endParaRPr lang="en-US" sz="2000" dirty="0"/>
          </a:p>
          <a:p>
            <a:r>
              <a:rPr lang="en-US" sz="2000" b="1" dirty="0"/>
              <a:t>*Inelastic</a:t>
            </a:r>
            <a:r>
              <a:rPr lang="en-US" sz="2000" dirty="0"/>
              <a:t> = Percentage change in quantity demanded is less than percentage change in price </a:t>
            </a:r>
            <a:r>
              <a:rPr lang="en-US" sz="2000" b="1" dirty="0"/>
              <a:t>(less than 1)  </a:t>
            </a:r>
            <a:r>
              <a:rPr lang="en-US" sz="2000" dirty="0"/>
              <a:t>Or, the total revenue </a:t>
            </a:r>
            <a:r>
              <a:rPr lang="en-US" sz="2000" b="1" dirty="0"/>
              <a:t>increases</a:t>
            </a:r>
            <a:r>
              <a:rPr lang="en-US" sz="2000" dirty="0"/>
              <a:t> despite the price     change and decrease in quantity demand</a:t>
            </a:r>
          </a:p>
          <a:p>
            <a:endParaRPr lang="en-US" sz="2000" b="1" dirty="0"/>
          </a:p>
          <a:p>
            <a:r>
              <a:rPr lang="en-US" sz="2000" b="1" dirty="0"/>
              <a:t>*Unit Elastic= </a:t>
            </a:r>
            <a:r>
              <a:rPr lang="en-US" sz="2000" dirty="0"/>
              <a:t>Percentage change in quantity demanded is a 1:1 ratio with the     change in price - answer is equal to 1.  Or, the total revenue  r</a:t>
            </a:r>
            <a:r>
              <a:rPr lang="en-US" sz="2000" b="1" dirty="0"/>
              <a:t>emains the same</a:t>
            </a:r>
            <a:r>
              <a:rPr lang="en-US" sz="2000" dirty="0"/>
              <a:t> with the change in price and demand.  </a:t>
            </a:r>
          </a:p>
          <a:p>
            <a:endParaRPr lang="en-US" dirty="0"/>
          </a:p>
        </p:txBody>
      </p:sp>
    </p:spTree>
    <p:extLst>
      <p:ext uri="{BB962C8B-B14F-4D97-AF65-F5344CB8AC3E}">
        <p14:creationId xmlns:p14="http://schemas.microsoft.com/office/powerpoint/2010/main" val="357183891"/>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Elasticity graphs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835" y="1911178"/>
            <a:ext cx="5996246" cy="3871998"/>
          </a:xfrm>
        </p:spPr>
      </p:pic>
      <p:pic>
        <p:nvPicPr>
          <p:cNvPr id="5" name="Picture 4"/>
          <p:cNvPicPr>
            <a:picLocks noChangeAspect="1"/>
          </p:cNvPicPr>
          <p:nvPr/>
        </p:nvPicPr>
        <p:blipFill>
          <a:blip r:embed="rId3"/>
          <a:stretch>
            <a:fillRect/>
          </a:stretch>
        </p:blipFill>
        <p:spPr>
          <a:xfrm>
            <a:off x="6459040" y="1957253"/>
            <a:ext cx="1926503" cy="3779848"/>
          </a:xfrm>
          <a:prstGeom prst="rect">
            <a:avLst/>
          </a:prstGeom>
        </p:spPr>
      </p:pic>
    </p:spTree>
    <p:extLst>
      <p:ext uri="{BB962C8B-B14F-4D97-AF65-F5344CB8AC3E}">
        <p14:creationId xmlns:p14="http://schemas.microsoft.com/office/powerpoint/2010/main" val="2777408781"/>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Elasticity Checklist</a:t>
            </a:r>
          </a:p>
        </p:txBody>
      </p:sp>
      <p:sp>
        <p:nvSpPr>
          <p:cNvPr id="7" name="Content Placeholder 6"/>
          <p:cNvSpPr>
            <a:spLocks noGrp="1"/>
          </p:cNvSpPr>
          <p:nvPr>
            <p:ph idx="1"/>
          </p:nvPr>
        </p:nvSpPr>
        <p:spPr/>
        <p:txBody>
          <a:bodyPr/>
          <a:lstStyle/>
          <a:p>
            <a:r>
              <a:rPr lang="en-US" dirty="0"/>
              <a:t>Need or a want?  -- </a:t>
            </a:r>
            <a:r>
              <a:rPr lang="en-US" i="1" dirty="0"/>
              <a:t>Luxury</a:t>
            </a:r>
          </a:p>
          <a:p>
            <a:r>
              <a:rPr lang="en-US" dirty="0"/>
              <a:t>Cross Price Elasticity -- </a:t>
            </a:r>
            <a:r>
              <a:rPr lang="en-US" i="1" dirty="0"/>
              <a:t>Substitutes?   </a:t>
            </a:r>
          </a:p>
          <a:p>
            <a:r>
              <a:rPr lang="en-US" dirty="0"/>
              <a:t>Time Elasticity -- </a:t>
            </a:r>
            <a:r>
              <a:rPr lang="en-US" i="1" dirty="0"/>
              <a:t>Can purchase be Forestalled?  </a:t>
            </a:r>
          </a:p>
          <a:p>
            <a:r>
              <a:rPr lang="en-US" dirty="0"/>
              <a:t>Income Elasticity -- </a:t>
            </a:r>
            <a:r>
              <a:rPr lang="en-US" i="1" dirty="0"/>
              <a:t>Does purchase take up a lot of Income?</a:t>
            </a:r>
          </a:p>
          <a:p>
            <a:pPr marL="0" indent="0">
              <a:buNone/>
            </a:pPr>
            <a:endParaRPr lang="en-US" dirty="0"/>
          </a:p>
        </p:txBody>
      </p:sp>
    </p:spTree>
    <p:extLst>
      <p:ext uri="{BB962C8B-B14F-4D97-AF65-F5344CB8AC3E}">
        <p14:creationId xmlns:p14="http://schemas.microsoft.com/office/powerpoint/2010/main" val="249439613"/>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48497"/>
          </a:xfrm>
        </p:spPr>
        <p:txBody>
          <a:bodyPr/>
          <a:lstStyle/>
          <a:p>
            <a:r>
              <a:rPr lang="en-US" sz="3200" dirty="0"/>
              <a:t>Political Ramification:  The Tax Incidence</a:t>
            </a:r>
          </a:p>
        </p:txBody>
      </p:sp>
      <p:sp>
        <p:nvSpPr>
          <p:cNvPr id="3" name="Content Placeholder 2"/>
          <p:cNvSpPr>
            <a:spLocks noGrp="1"/>
          </p:cNvSpPr>
          <p:nvPr>
            <p:ph idx="1"/>
          </p:nvPr>
        </p:nvSpPr>
        <p:spPr>
          <a:xfrm>
            <a:off x="457200" y="1639330"/>
            <a:ext cx="8229600" cy="4517630"/>
          </a:xfrm>
        </p:spPr>
        <p:txBody>
          <a:bodyPr/>
          <a:lstStyle/>
          <a:p>
            <a:pPr marL="0" indent="0">
              <a:buNone/>
            </a:pPr>
            <a:r>
              <a:rPr lang="en-US" dirty="0"/>
              <a:t>How do taxes affect elastic and inelastic industries?</a:t>
            </a:r>
          </a:p>
          <a:p>
            <a:r>
              <a:rPr lang="en-US" dirty="0"/>
              <a:t>If the industry is inelastic, businesses can raise the price of their product because there will not be a dramatic decrease in quantity demanded; the tax incidence can be pushed down to the </a:t>
            </a:r>
            <a:r>
              <a:rPr lang="en-US" b="1" dirty="0"/>
              <a:t>consumer.  </a:t>
            </a:r>
          </a:p>
          <a:p>
            <a:r>
              <a:rPr lang="en-US" dirty="0"/>
              <a:t>If the industry is elastic, businesses cannot raise the price of the product because there will be a dramatic decrease in quantity demanded, therefore the tax incidence falls on the business.  </a:t>
            </a:r>
          </a:p>
        </p:txBody>
      </p:sp>
    </p:spTree>
    <p:extLst>
      <p:ext uri="{BB962C8B-B14F-4D97-AF65-F5344CB8AC3E}">
        <p14:creationId xmlns:p14="http://schemas.microsoft.com/office/powerpoint/2010/main" val="2068533603"/>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Assessment Questions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1"/>
          </p:nvPr>
        </p:nvSpPr>
        <p:spPr>
          <a:xfrm>
            <a:off x="457200" y="2212848"/>
            <a:ext cx="8229600" cy="4340353"/>
          </a:xfrm>
        </p:spPr>
        <p:txBody>
          <a:bodyPr>
            <a:noAutofit/>
          </a:bodyPr>
          <a:lstStyle/>
          <a:p>
            <a:pPr marL="514350" indent="-514350" defTabSz="905255">
              <a:buAutoNum type="arabicParenR"/>
              <a:defRPr sz="3168"/>
            </a:pPr>
            <a:r>
              <a:rPr lang="en-US" sz="2000" dirty="0"/>
              <a:t>How do the laws of supply and demand affect your opinion on political issues such as taxes and regulations </a:t>
            </a:r>
          </a:p>
          <a:p>
            <a:pPr marL="514350" indent="-514350" defTabSz="905255">
              <a:buAutoNum type="arabicParenR"/>
              <a:defRPr sz="3168"/>
            </a:pPr>
            <a:r>
              <a:rPr lang="en-US" sz="2000" dirty="0"/>
              <a:t>How do the laws of elasticity affect your opinion on political issues such as taxes and regulations?</a:t>
            </a:r>
          </a:p>
          <a:p>
            <a:pPr marL="514350" indent="-514350" defTabSz="905255">
              <a:buAutoNum type="arabicParenR"/>
              <a:defRPr sz="3168"/>
            </a:pPr>
            <a:r>
              <a:rPr lang="en-US" sz="2000" dirty="0"/>
              <a:t>How do the laws of Supply and Demand affect your belief of where does the flow of the dollar start in the circular flow model? </a:t>
            </a:r>
          </a:p>
          <a:p>
            <a:pPr marL="514350" indent="-514350" defTabSz="905255">
              <a:buAutoNum type="arabicParenR"/>
              <a:defRPr sz="3168"/>
            </a:pPr>
            <a:r>
              <a:rPr lang="en-US" sz="2000" dirty="0"/>
              <a:t>How have these discussions affected your opinion on minimum wage? </a:t>
            </a:r>
          </a:p>
          <a:p>
            <a:pPr marL="514350" indent="-514350" defTabSz="905255">
              <a:buFont typeface="Arial" pitchFamily="-108" charset="0"/>
              <a:buAutoNum type="arabicParenR"/>
              <a:defRPr sz="3168"/>
            </a:pPr>
            <a:r>
              <a:rPr lang="en-US" sz="2000" dirty="0"/>
              <a:t>How have these discussions affected your opinion </a:t>
            </a:r>
            <a:r>
              <a:rPr lang="en-US" sz="2000"/>
              <a:t>on health care? </a:t>
            </a:r>
            <a:endParaRPr lang="en-US" sz="2000" dirty="0"/>
          </a:p>
          <a:p>
            <a:pPr marL="514350" indent="-514350" defTabSz="905255">
              <a:buAutoNum type="arabicParenR"/>
              <a:defRPr sz="3168"/>
            </a:pPr>
            <a:endParaRPr lang="en-US" sz="2000" dirty="0"/>
          </a:p>
          <a:p>
            <a:pPr marL="514350" indent="-514350" defTabSz="905255">
              <a:buAutoNum type="arabicParenR"/>
              <a:defRPr sz="3168"/>
            </a:pPr>
            <a:endParaRPr lang="en-US" sz="2000" dirty="0"/>
          </a:p>
        </p:txBody>
      </p:sp>
    </p:spTree>
    <p:extLst>
      <p:ext uri="{BB962C8B-B14F-4D97-AF65-F5344CB8AC3E}">
        <p14:creationId xmlns:p14="http://schemas.microsoft.com/office/powerpoint/2010/main" val="273576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Objectives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1"/>
          </p:nvPr>
        </p:nvSpPr>
        <p:spPr>
          <a:xfrm>
            <a:off x="457200" y="2136280"/>
            <a:ext cx="8229600" cy="4175760"/>
          </a:xfrm>
        </p:spPr>
        <p:txBody>
          <a:bodyPr>
            <a:noAutofit/>
          </a:bodyPr>
          <a:lstStyle/>
          <a:p>
            <a:pPr defTabSz="905255">
              <a:buFontTx/>
              <a:buChar char="-"/>
              <a:defRPr sz="3168"/>
            </a:pPr>
            <a:r>
              <a:rPr lang="en-US" sz="2750" dirty="0"/>
              <a:t>Opening Discussions for student engagement</a:t>
            </a:r>
          </a:p>
          <a:p>
            <a:pPr defTabSz="905255">
              <a:buFontTx/>
              <a:buChar char="-"/>
              <a:defRPr sz="3168"/>
            </a:pPr>
            <a:r>
              <a:rPr lang="en-US" sz="2750" dirty="0"/>
              <a:t>The laws of Supply and Demand</a:t>
            </a:r>
          </a:p>
          <a:p>
            <a:pPr defTabSz="905255">
              <a:buFontTx/>
              <a:buChar char="-"/>
              <a:defRPr sz="3168"/>
            </a:pPr>
            <a:r>
              <a:rPr lang="en-US" sz="2750" dirty="0"/>
              <a:t>Graphing tips!  </a:t>
            </a:r>
          </a:p>
          <a:p>
            <a:pPr defTabSz="905255">
              <a:buFontTx/>
              <a:buChar char="-"/>
              <a:defRPr sz="3168"/>
            </a:pPr>
            <a:r>
              <a:rPr lang="en-US" sz="2750" dirty="0"/>
              <a:t>Handouts for students</a:t>
            </a:r>
          </a:p>
          <a:p>
            <a:pPr defTabSz="905255">
              <a:buFontTx/>
              <a:buChar char="-"/>
              <a:defRPr sz="3168"/>
            </a:pPr>
            <a:endParaRPr lang="en-US" sz="2750" dirty="0"/>
          </a:p>
          <a:p>
            <a:pPr defTabSz="905255">
              <a:buFontTx/>
              <a:buChar char="-"/>
              <a:defRPr sz="3168"/>
            </a:pPr>
            <a:endParaRPr lang="en-US" sz="2750" dirty="0"/>
          </a:p>
        </p:txBody>
      </p:sp>
    </p:spTree>
    <p:extLst>
      <p:ext uri="{BB962C8B-B14F-4D97-AF65-F5344CB8AC3E}">
        <p14:creationId xmlns:p14="http://schemas.microsoft.com/office/powerpoint/2010/main" val="360403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370"/>
            <a:ext cx="8229600" cy="709525"/>
          </a:xfrm>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2800" dirty="0"/>
              <a:t>Assessment Questions –  AP Style</a:t>
            </a:r>
            <a:endParaRPr lang="en-US" sz="28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1"/>
          </p:nvPr>
        </p:nvSpPr>
        <p:spPr>
          <a:xfrm>
            <a:off x="457200" y="1396314"/>
            <a:ext cx="8229600" cy="5140410"/>
          </a:xfrm>
        </p:spPr>
        <p:txBody>
          <a:bodyPr>
            <a:noAutofit/>
          </a:bodyPr>
          <a:lstStyle/>
          <a:p>
            <a:pPr marL="0" indent="0">
              <a:buNone/>
            </a:pPr>
            <a:r>
              <a:rPr lang="en-US" dirty="0"/>
              <a:t>1)  A decrease in the price of silicon chips and </a:t>
            </a:r>
            <a:br>
              <a:rPr lang="en-US" dirty="0"/>
            </a:br>
            <a:r>
              <a:rPr lang="en-US" dirty="0"/>
              <a:t>increased production of user-friendly software will </a:t>
            </a:r>
            <a:br>
              <a:rPr lang="en-US" dirty="0"/>
            </a:br>
            <a:r>
              <a:rPr lang="en-US" dirty="0"/>
              <a:t>affect the price and quantity of computers in which </a:t>
            </a:r>
            <a:br>
              <a:rPr lang="en-US" dirty="0"/>
            </a:br>
            <a:r>
              <a:rPr lang="en-US" dirty="0"/>
              <a:t>of the following ways?</a:t>
            </a:r>
          </a:p>
          <a:p>
            <a:pPr marL="0" indent="0">
              <a:buNone/>
            </a:pPr>
            <a:r>
              <a:rPr lang="en-US" dirty="0"/>
              <a:t>a)  price increase and quantity indeterminate</a:t>
            </a:r>
          </a:p>
          <a:p>
            <a:pPr marL="0" indent="0">
              <a:buNone/>
            </a:pPr>
            <a:r>
              <a:rPr lang="en-US" dirty="0"/>
              <a:t>b)  price indeterminate and quantity decrease</a:t>
            </a:r>
          </a:p>
          <a:p>
            <a:pPr marL="0" indent="0">
              <a:buNone/>
            </a:pPr>
            <a:r>
              <a:rPr lang="en-US" dirty="0"/>
              <a:t>c)  price decrease and quantity decrease</a:t>
            </a:r>
          </a:p>
          <a:p>
            <a:pPr marL="0" indent="0">
              <a:buNone/>
            </a:pPr>
            <a:r>
              <a:rPr lang="en-US" dirty="0"/>
              <a:t>d)  price decrease and quantity indeterminate</a:t>
            </a:r>
          </a:p>
          <a:p>
            <a:pPr marL="0" indent="0">
              <a:buNone/>
            </a:pPr>
            <a:r>
              <a:rPr lang="en-US" dirty="0"/>
              <a:t>e)  price indeterminate and quantity increase</a:t>
            </a:r>
          </a:p>
          <a:p>
            <a:pPr marL="0" indent="0" defTabSz="905255">
              <a:buNone/>
              <a:defRPr sz="3168"/>
            </a:pPr>
            <a:endParaRPr lang="en-US" sz="2750" dirty="0"/>
          </a:p>
        </p:txBody>
      </p:sp>
    </p:spTree>
    <p:extLst>
      <p:ext uri="{BB962C8B-B14F-4D97-AF65-F5344CB8AC3E}">
        <p14:creationId xmlns:p14="http://schemas.microsoft.com/office/powerpoint/2010/main" val="142891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370"/>
            <a:ext cx="8229600" cy="709525"/>
          </a:xfrm>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2800" dirty="0"/>
              <a:t>Assessment Questions –  AP Style</a:t>
            </a:r>
            <a:endParaRPr lang="en-US" sz="28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1"/>
          </p:nvPr>
        </p:nvSpPr>
        <p:spPr>
          <a:xfrm>
            <a:off x="457200" y="1396314"/>
            <a:ext cx="8229600" cy="5140410"/>
          </a:xfrm>
        </p:spPr>
        <p:txBody>
          <a:bodyPr>
            <a:noAutofit/>
          </a:bodyPr>
          <a:lstStyle/>
          <a:p>
            <a:pPr marL="0" indent="0">
              <a:buNone/>
            </a:pPr>
            <a:r>
              <a:rPr lang="en-US" sz="1800" dirty="0"/>
              <a:t>2)  A depreciation in the technology used in the </a:t>
            </a:r>
            <a:br>
              <a:rPr lang="en-US" sz="1800" dirty="0"/>
            </a:br>
            <a:r>
              <a:rPr lang="en-US" sz="1800" dirty="0"/>
              <a:t>production of automobiles and an decrease in consumer income will most likely cause </a:t>
            </a:r>
            <a:br>
              <a:rPr lang="en-US" sz="1800" dirty="0"/>
            </a:br>
            <a:r>
              <a:rPr lang="en-US" sz="1800" dirty="0"/>
              <a:t>the price and quantity of automobiles to change in </a:t>
            </a:r>
            <a:br>
              <a:rPr lang="en-US" sz="1800" dirty="0"/>
            </a:br>
            <a:r>
              <a:rPr lang="en-US" sz="1800" dirty="0"/>
              <a:t>which of the following ways?</a:t>
            </a:r>
          </a:p>
          <a:p>
            <a:pPr marL="0" indent="0">
              <a:buNone/>
            </a:pPr>
            <a:r>
              <a:rPr lang="en-US" sz="1800" u="sng" dirty="0"/>
              <a:t> </a:t>
            </a:r>
            <a:r>
              <a:rPr lang="en-US" sz="1800" b="1" u="sng" dirty="0"/>
              <a:t>Price </a:t>
            </a:r>
            <a:r>
              <a:rPr lang="en-US" sz="1800" dirty="0"/>
              <a:t>			                 </a:t>
            </a:r>
            <a:r>
              <a:rPr lang="en-US" sz="1800" b="1" u="sng" dirty="0"/>
              <a:t>Quantity</a:t>
            </a:r>
          </a:p>
          <a:p>
            <a:pPr marL="0" indent="0">
              <a:buNone/>
            </a:pPr>
            <a:r>
              <a:rPr lang="en-US" sz="1800" dirty="0"/>
              <a:t>a) indeterminate			decrease</a:t>
            </a:r>
          </a:p>
          <a:p>
            <a:pPr marL="0" indent="0">
              <a:buNone/>
            </a:pPr>
            <a:r>
              <a:rPr lang="en-US" sz="1800" dirty="0"/>
              <a:t>b)  increase 			indeterminate</a:t>
            </a:r>
          </a:p>
          <a:p>
            <a:pPr marL="0" indent="0">
              <a:buNone/>
            </a:pPr>
            <a:r>
              <a:rPr lang="en-US" sz="1800" dirty="0"/>
              <a:t>c)  indeterminate   			indeterminate</a:t>
            </a:r>
          </a:p>
          <a:p>
            <a:pPr marL="0" indent="0">
              <a:buNone/>
            </a:pPr>
            <a:r>
              <a:rPr lang="en-US" sz="1800" dirty="0"/>
              <a:t>d)  decrease 			indeterminate</a:t>
            </a:r>
          </a:p>
          <a:p>
            <a:pPr marL="0" indent="0">
              <a:buNone/>
            </a:pPr>
            <a:r>
              <a:rPr lang="en-US" sz="1800" dirty="0"/>
              <a:t>e)  indeterminate			 increase</a:t>
            </a:r>
          </a:p>
          <a:p>
            <a:pPr marL="0" indent="0" defTabSz="905255">
              <a:buNone/>
              <a:defRPr sz="3168"/>
            </a:pPr>
            <a:endParaRPr lang="en-US" sz="2750" dirty="0"/>
          </a:p>
        </p:txBody>
      </p:sp>
    </p:spTree>
    <p:extLst>
      <p:ext uri="{BB962C8B-B14F-4D97-AF65-F5344CB8AC3E}">
        <p14:creationId xmlns:p14="http://schemas.microsoft.com/office/powerpoint/2010/main" val="273453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References</a:t>
            </a:r>
            <a:endParaRPr lang="en-US" sz="5500" b="1">
              <a:ln w="11430"/>
              <a:effectLst>
                <a:outerShdw blurRad="80000" dist="40000" dir="5040000" algn="tl">
                  <a:srgbClr val="000000">
                    <a:alpha val="0"/>
                  </a:srgbClr>
                </a:outerShdw>
              </a:effectLst>
              <a:ea typeface="+mj-ea"/>
              <a:cs typeface="+mj-cs"/>
            </a:endParaRPr>
          </a:p>
        </p:txBody>
      </p:sp>
      <p:sp>
        <p:nvSpPr>
          <p:cNvPr id="4" name="Content Placeholder 3">
            <a:extLst>
              <a:ext uri="{FF2B5EF4-FFF2-40B4-BE49-F238E27FC236}">
                <a16:creationId xmlns:a16="http://schemas.microsoft.com/office/drawing/2014/main" id="{2D68F9E1-5F3D-4235-BEC8-B75C56F076E5}"/>
              </a:ext>
            </a:extLst>
          </p:cNvPr>
          <p:cNvSpPr>
            <a:spLocks noGrp="1"/>
          </p:cNvSpPr>
          <p:nvPr>
            <p:ph idx="1"/>
          </p:nvPr>
        </p:nvSpPr>
        <p:spPr/>
        <p:txBody>
          <a:bodyPr/>
          <a:lstStyle/>
          <a:p>
            <a:r>
              <a:rPr lang="en-US" sz="1400" b="1" dirty="0">
                <a:hlinkClick r:id="rId3"/>
              </a:rPr>
              <a:t>https://www.ncsl.org/research/fiscal-policy/state-fiscal-responses-to-covid-19.aspx#:~:text=President%20Donald%20Trump%20declared%20a,response%20to%20the%20coronavirus%20epidemic.&amp;text=The%20relief%20package%20allocates%20an,package%20in%20modern%20American%20history.</a:t>
            </a:r>
            <a:endParaRPr lang="en-US" sz="1400" b="1" dirty="0"/>
          </a:p>
          <a:p>
            <a:r>
              <a:rPr lang="en-US" sz="1400" b="1" dirty="0">
                <a:hlinkClick r:id="rId4"/>
              </a:rPr>
              <a:t>http://evonomics.com/new-keynesian-economics-betrays-keynes/</a:t>
            </a:r>
            <a:endParaRPr lang="en-US" sz="1400" b="1" dirty="0"/>
          </a:p>
          <a:p>
            <a:r>
              <a:rPr lang="en-US" sz="1400" b="1" dirty="0">
                <a:hlinkClick r:id="rId5"/>
              </a:rPr>
              <a:t>http://www.la.utexas.edu/users/hcleaver/368/368KeynesOpenLetFDRtable.pdf</a:t>
            </a:r>
            <a:endParaRPr lang="en-US" sz="1400" b="1" dirty="0"/>
          </a:p>
          <a:p>
            <a:r>
              <a:rPr lang="en-US" sz="1400" b="1" dirty="0">
                <a:hlinkClick r:id="rId6"/>
              </a:rPr>
              <a:t>http://www.iea.org.uk/sites/default/files/publications/files/KEYNES%20VERSUS%20THE%20KEYNESIANS.pdf</a:t>
            </a:r>
            <a:endParaRPr lang="en-US" sz="1400" b="1" dirty="0"/>
          </a:p>
          <a:p>
            <a:r>
              <a:rPr lang="en-US" sz="1400" b="1" dirty="0">
                <a:hlinkClick r:id="rId7"/>
              </a:rPr>
              <a:t>https://delong.typepad.com/egregious_moderation/2008/12/john-maynard-ke.html</a:t>
            </a:r>
            <a:endParaRPr lang="en-US" sz="1400" b="1" dirty="0"/>
          </a:p>
          <a:p>
            <a:r>
              <a:rPr lang="en-US" sz="1400" b="1" dirty="0">
                <a:hlinkClick r:id="rId8"/>
              </a:rPr>
              <a:t>http://www.panarchy.org/keynes/laissezfaire.1926.html</a:t>
            </a:r>
            <a:r>
              <a:rPr lang="en-US" sz="1400" b="1" dirty="0"/>
              <a:t> </a:t>
            </a:r>
          </a:p>
          <a:p>
            <a:r>
              <a:rPr lang="en-US" sz="1400" b="1" dirty="0">
                <a:hlinkClick r:id="rId9"/>
              </a:rPr>
              <a:t>https://noahpinionblog.blogspot.com/2015/06/economic-arguments-as-stalking-horses.html</a:t>
            </a:r>
            <a:endParaRPr lang="en-US" sz="1400" b="1" dirty="0"/>
          </a:p>
          <a:p>
            <a:endParaRPr lang="en-US" sz="1200" dirty="0"/>
          </a:p>
        </p:txBody>
      </p:sp>
    </p:spTree>
    <p:extLst>
      <p:ext uri="{BB962C8B-B14F-4D97-AF65-F5344CB8AC3E}">
        <p14:creationId xmlns:p14="http://schemas.microsoft.com/office/powerpoint/2010/main" val="321296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References</a:t>
            </a:r>
            <a:endParaRPr lang="en-US" sz="5500" b="1">
              <a:ln w="11430"/>
              <a:effectLst>
                <a:outerShdw blurRad="80000" dist="40000" dir="5040000" algn="tl">
                  <a:srgbClr val="000000">
                    <a:alpha val="0"/>
                  </a:srgbClr>
                </a:outerShdw>
              </a:effectLst>
              <a:ea typeface="+mj-ea"/>
              <a:cs typeface="+mj-cs"/>
            </a:endParaRPr>
          </a:p>
        </p:txBody>
      </p:sp>
      <p:sp>
        <p:nvSpPr>
          <p:cNvPr id="4" name="Content Placeholder 3">
            <a:extLst>
              <a:ext uri="{FF2B5EF4-FFF2-40B4-BE49-F238E27FC236}">
                <a16:creationId xmlns:a16="http://schemas.microsoft.com/office/drawing/2014/main" id="{2D68F9E1-5F3D-4235-BEC8-B75C56F076E5}"/>
              </a:ext>
            </a:extLst>
          </p:cNvPr>
          <p:cNvSpPr>
            <a:spLocks noGrp="1"/>
          </p:cNvSpPr>
          <p:nvPr>
            <p:ph idx="1"/>
          </p:nvPr>
        </p:nvSpPr>
        <p:spPr/>
        <p:txBody>
          <a:bodyPr/>
          <a:lstStyle/>
          <a:p>
            <a:r>
              <a:rPr lang="en-US" sz="1400" b="1" dirty="0">
                <a:hlinkClick r:id="rId3"/>
              </a:rPr>
              <a:t>https://krugman.blogs.nytimes.com/2015/06/06/why-am-i-a-keynesian/</a:t>
            </a:r>
            <a:r>
              <a:rPr lang="en-US" sz="1400" b="1" dirty="0"/>
              <a:t> </a:t>
            </a:r>
          </a:p>
          <a:p>
            <a:r>
              <a:rPr lang="en-US" sz="1400" b="1" dirty="0">
                <a:hlinkClick r:id="rId4"/>
              </a:rPr>
              <a:t>https://www.forbes.com/sites/modeledbehavior/2015/06/06/macro-ideology/#473a352a15c7</a:t>
            </a:r>
            <a:endParaRPr lang="en-US" sz="1400" b="1" dirty="0"/>
          </a:p>
          <a:p>
            <a:r>
              <a:rPr lang="en-US" sz="1400" b="1" dirty="0">
                <a:hlinkClick r:id="rId5"/>
              </a:rPr>
              <a:t>https://www.thebalance.com/bush-economic-stimulus-package-3305782</a:t>
            </a:r>
            <a:r>
              <a:rPr lang="en-US" sz="1400" b="1" dirty="0"/>
              <a:t> </a:t>
            </a:r>
          </a:p>
          <a:p>
            <a:r>
              <a:rPr lang="en-US" sz="1400" b="1" dirty="0">
                <a:hlinkClick r:id="rId6"/>
              </a:rPr>
              <a:t>https://www.thebalance.com/what-was-obama-s-stimulus-package-3305625</a:t>
            </a:r>
            <a:endParaRPr lang="en-US" sz="1400" b="1" dirty="0"/>
          </a:p>
          <a:p>
            <a:r>
              <a:rPr lang="en-US" sz="1400" b="1" dirty="0">
                <a:hlinkClick r:id="rId7"/>
              </a:rPr>
              <a:t>https://www.treasury.gov/initiatives/financial-stability/Pages/default.aspx</a:t>
            </a:r>
            <a:endParaRPr lang="en-US" sz="1400" b="1" dirty="0"/>
          </a:p>
          <a:p>
            <a:endParaRPr lang="en-US" sz="1200" dirty="0"/>
          </a:p>
        </p:txBody>
      </p:sp>
    </p:spTree>
    <p:extLst>
      <p:ext uri="{BB962C8B-B14F-4D97-AF65-F5344CB8AC3E}">
        <p14:creationId xmlns:p14="http://schemas.microsoft.com/office/powerpoint/2010/main" val="340661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74982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p:txBody>
          <a:bodyPr/>
          <a:lstStyle/>
          <a:p>
            <a:r>
              <a:rPr lang="en-US" dirty="0">
                <a:latin typeface="Calibri"/>
                <a:ea typeface="ＭＳ Ｐゴシック"/>
                <a:cs typeface="Calibri"/>
              </a:rPr>
              <a:t>Thank You to Our Sponsors!</a:t>
            </a:r>
            <a:endParaRPr lang="en-US"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7157889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National Standards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1"/>
          </p:nvPr>
        </p:nvSpPr>
        <p:spPr>
          <a:xfrm>
            <a:off x="457200" y="2377441"/>
            <a:ext cx="8229600" cy="4175760"/>
          </a:xfrm>
        </p:spPr>
        <p:txBody>
          <a:bodyPr>
            <a:noAutofit/>
          </a:bodyPr>
          <a:lstStyle/>
          <a:p>
            <a:pPr defTabSz="905255">
              <a:defRPr sz="3168"/>
            </a:pPr>
            <a:r>
              <a:rPr lang="en-US" sz="1600" dirty="0"/>
              <a:t>7.1  Market prices are determined through the buying and selling decisions made by buyers and sellers. </a:t>
            </a:r>
          </a:p>
          <a:p>
            <a:pPr defTabSz="905255">
              <a:defRPr sz="3168"/>
            </a:pPr>
            <a:r>
              <a:rPr lang="en-US" sz="1600" dirty="0"/>
              <a:t>7.2  The term ‘relative price’ refers to the price of one good or service compared to the prices of other goods and services. Relative prices are the basic measures of the relative scarcity of products when prices are set by market forces (supply and demand).</a:t>
            </a:r>
          </a:p>
          <a:p>
            <a:pPr defTabSz="905255">
              <a:defRPr sz="3168"/>
            </a:pPr>
            <a:r>
              <a:rPr lang="en-US" sz="1600" dirty="0"/>
              <a:t>8.1  Demand for a product changes when there is a change in consumers’ incomes, preferences, the prices of related products, or in the number of consumers in a market. </a:t>
            </a:r>
          </a:p>
          <a:p>
            <a:pPr defTabSz="905255">
              <a:defRPr sz="3168"/>
            </a:pPr>
            <a:r>
              <a:rPr lang="en-US" sz="1600" dirty="0"/>
              <a:t>8.2. Supply of a product changes when there are changes in either the prices of the productive resources used to make the product, the technology used to make the product, the profit opportunities available to producers from selling other products, or the number of sellers in a market. </a:t>
            </a:r>
          </a:p>
          <a:p>
            <a:pPr defTabSz="905255">
              <a:defRPr sz="3168"/>
            </a:pPr>
            <a:r>
              <a:rPr lang="en-US" sz="1600" dirty="0"/>
              <a:t>8.3. Changes in supply or demand cause relative prices to change; in turn, buyers and sellers adjust their purchase and sales decisions. </a:t>
            </a:r>
          </a:p>
        </p:txBody>
      </p:sp>
    </p:spTree>
    <p:extLst>
      <p:ext uri="{BB962C8B-B14F-4D97-AF65-F5344CB8AC3E}">
        <p14:creationId xmlns:p14="http://schemas.microsoft.com/office/powerpoint/2010/main" val="79694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State Standards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1"/>
          </p:nvPr>
        </p:nvSpPr>
        <p:spPr>
          <a:xfrm>
            <a:off x="457200" y="2377441"/>
            <a:ext cx="8229600" cy="4175760"/>
          </a:xfrm>
        </p:spPr>
        <p:txBody>
          <a:bodyPr>
            <a:noAutofit/>
          </a:bodyPr>
          <a:lstStyle/>
          <a:p>
            <a:pPr defTabSz="905255">
              <a:defRPr sz="3168"/>
            </a:pPr>
            <a:r>
              <a:rPr lang="en-US" sz="1400" dirty="0"/>
              <a:t>12.E2a Given that the resources of individuals (and societies) are limited, decisions as to what goods and services will be produced and to whom to sell one’s resources are driven by numerous factors, including a desire to derive the maximum benefit from and thus the most efficient allocation of those resources. </a:t>
            </a:r>
          </a:p>
          <a:p>
            <a:pPr defTabSz="905255">
              <a:defRPr sz="3168"/>
            </a:pPr>
            <a:r>
              <a:rPr lang="en-US" sz="1400" dirty="0"/>
              <a:t>12.E2b The choices of buyers and sellers in the marketplace determine supply and demand, market prices, allocation of scarce resources, and the goods and services that are produced. In a perfect world, consumers influence product availability and price through their purchasing.  Product market supply and demand determine product availability and pricing. </a:t>
            </a:r>
          </a:p>
          <a:p>
            <a:pPr defTabSz="905255">
              <a:defRPr sz="3168"/>
            </a:pPr>
            <a:r>
              <a:rPr lang="en-US" sz="1400" dirty="0"/>
              <a:t>12.E2c Businesses choose what to supply in the product market, based on product market prices, available technology, and prices of factors of production. The prices of those factors are determined based on supply and demand in the factor market. The supply and demand of each factor market is directly related to employment. Debates surround various ways to minimize unemployment (frictional, structural, cyclical).</a:t>
            </a:r>
          </a:p>
        </p:txBody>
      </p:sp>
    </p:spTree>
    <p:extLst>
      <p:ext uri="{BB962C8B-B14F-4D97-AF65-F5344CB8AC3E}">
        <p14:creationId xmlns:p14="http://schemas.microsoft.com/office/powerpoint/2010/main" val="130569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29AE734-CBE3-410D-A8DE-6246E8950F66}"/>
              </a:ext>
            </a:extLst>
          </p:cNvPr>
          <p:cNvPicPr>
            <a:picLocks noGrp="1" noChangeAspect="1"/>
          </p:cNvPicPr>
          <p:nvPr>
            <p:ph idx="1"/>
          </p:nvPr>
        </p:nvPicPr>
        <p:blipFill>
          <a:blip r:embed="rId2"/>
          <a:stretch>
            <a:fillRect/>
          </a:stretch>
        </p:blipFill>
        <p:spPr>
          <a:xfrm>
            <a:off x="321277" y="1149178"/>
            <a:ext cx="8291382" cy="5007147"/>
          </a:xfrm>
          <a:prstGeom prst="rect">
            <a:avLst/>
          </a:prstGeom>
        </p:spPr>
      </p:pic>
    </p:spTree>
    <p:extLst>
      <p:ext uri="{BB962C8B-B14F-4D97-AF65-F5344CB8AC3E}">
        <p14:creationId xmlns:p14="http://schemas.microsoft.com/office/powerpoint/2010/main" val="263057826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4DB71-EC44-4137-8629-EC517283EC20}"/>
              </a:ext>
            </a:extLst>
          </p:cNvPr>
          <p:cNvSpPr>
            <a:spLocks noGrp="1"/>
          </p:cNvSpPr>
          <p:nvPr>
            <p:ph type="title"/>
          </p:nvPr>
        </p:nvSpPr>
        <p:spPr/>
        <p:txBody>
          <a:bodyPr/>
          <a:lstStyle/>
          <a:p>
            <a:r>
              <a:rPr lang="en-US" sz="4400" dirty="0"/>
              <a:t>Motivation #1</a:t>
            </a:r>
          </a:p>
        </p:txBody>
      </p:sp>
      <p:sp>
        <p:nvSpPr>
          <p:cNvPr id="3" name="Content Placeholder 2">
            <a:extLst>
              <a:ext uri="{FF2B5EF4-FFF2-40B4-BE49-F238E27FC236}">
                <a16:creationId xmlns:a16="http://schemas.microsoft.com/office/drawing/2014/main" id="{88078BE7-E45F-4A17-B433-363F2B262EC7}"/>
              </a:ext>
            </a:extLst>
          </p:cNvPr>
          <p:cNvSpPr>
            <a:spLocks noGrp="1"/>
          </p:cNvSpPr>
          <p:nvPr>
            <p:ph idx="1"/>
          </p:nvPr>
        </p:nvSpPr>
        <p:spPr>
          <a:xfrm>
            <a:off x="457200" y="2377439"/>
            <a:ext cx="8229600" cy="4270495"/>
          </a:xfrm>
        </p:spPr>
        <p:txBody>
          <a:bodyPr/>
          <a:lstStyle/>
          <a:p>
            <a:r>
              <a:rPr lang="en-US" dirty="0"/>
              <a:t>What is the average slice of pizza in your neighborhood?   </a:t>
            </a:r>
          </a:p>
          <a:p>
            <a:r>
              <a:rPr lang="en-US" dirty="0"/>
              <a:t>Class survey, how many people would buy a slice of pizza (everything else normal about the pizza – et </a:t>
            </a:r>
            <a:r>
              <a:rPr lang="en-US" dirty="0" err="1"/>
              <a:t>ceterus</a:t>
            </a:r>
            <a:r>
              <a:rPr lang="en-US" dirty="0"/>
              <a:t> paribus) at $2.50 – then go up to $5 and down to $1.   </a:t>
            </a:r>
          </a:p>
          <a:p>
            <a:r>
              <a:rPr lang="en-US" dirty="0"/>
              <a:t>Also ask, how many slices would you buy?  </a:t>
            </a:r>
          </a:p>
        </p:txBody>
      </p:sp>
    </p:spTree>
    <p:extLst>
      <p:ext uri="{BB962C8B-B14F-4D97-AF65-F5344CB8AC3E}">
        <p14:creationId xmlns:p14="http://schemas.microsoft.com/office/powerpoint/2010/main" val="3717554838"/>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Props1.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2.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8332A4-542C-494D-8506-1C720B46413C}">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bfa4db11-c700-41fb-b639-f7e6b4e680b5"/>
    <ds:schemaRef ds:uri="http://schemas.openxmlformats.org/package/2006/metadata/core-properties"/>
    <ds:schemaRef ds:uri="9cd82c5b-74c9-4827-94f1-5bf219ae6b2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402</TotalTime>
  <Words>3231</Words>
  <Application>Microsoft Office PowerPoint</Application>
  <PresentationFormat>On-screen Show (4:3)</PresentationFormat>
  <Paragraphs>307</Paragraphs>
  <Slides>55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Arial,Sans-Serif</vt:lpstr>
      <vt:lpstr>Calibri</vt:lpstr>
      <vt:lpstr>Calibri Light</vt:lpstr>
      <vt:lpstr>Office Theme</vt:lpstr>
      <vt:lpstr>Supply, Demand and Elasticity Presented by  Matthew Gherman September 24, 2020 mgherman@schools.nyc.gov </vt:lpstr>
      <vt:lpstr>EconEdLink Membership</vt:lpstr>
      <vt:lpstr>Professional Development Certificate</vt:lpstr>
      <vt:lpstr>Agenda</vt:lpstr>
      <vt:lpstr>Objectives</vt:lpstr>
      <vt:lpstr>National Standards</vt:lpstr>
      <vt:lpstr>State Standards</vt:lpstr>
      <vt:lpstr>PowerPoint Presentation</vt:lpstr>
      <vt:lpstr>Motivation #1</vt:lpstr>
      <vt:lpstr>Demand Schedule</vt:lpstr>
      <vt:lpstr>Motivation #2</vt:lpstr>
      <vt:lpstr>Transition</vt:lpstr>
      <vt:lpstr>Build Demand Curve from Schedule</vt:lpstr>
      <vt:lpstr>Change in Demand</vt:lpstr>
      <vt:lpstr>Change in Demand</vt:lpstr>
      <vt:lpstr>Change in Demand</vt:lpstr>
      <vt:lpstr>Shift of the Demand Curve</vt:lpstr>
      <vt:lpstr>TRIBE</vt:lpstr>
      <vt:lpstr>Related Products</vt:lpstr>
      <vt:lpstr>Expectations of Prices</vt:lpstr>
      <vt:lpstr>S and D packet part 1</vt:lpstr>
      <vt:lpstr>Law of Supply</vt:lpstr>
      <vt:lpstr>Law of Supply</vt:lpstr>
      <vt:lpstr>Supply Curve</vt:lpstr>
      <vt:lpstr>Change in Supply</vt:lpstr>
      <vt:lpstr>Change in Supply</vt:lpstr>
      <vt:lpstr>Change in Supply</vt:lpstr>
      <vt:lpstr>Expectations of Prices</vt:lpstr>
      <vt:lpstr>Supply and Demand Packet</vt:lpstr>
      <vt:lpstr>Supply and Demand Together</vt:lpstr>
      <vt:lpstr>Equilibrium Price and Quantity</vt:lpstr>
      <vt:lpstr>PowerPoint Presentation</vt:lpstr>
      <vt:lpstr>The Importance of Price</vt:lpstr>
      <vt:lpstr>Surplus and Shortages</vt:lpstr>
      <vt:lpstr>Price Ceiling and Price Floors</vt:lpstr>
      <vt:lpstr>Problem Solving</vt:lpstr>
      <vt:lpstr> Results</vt:lpstr>
      <vt:lpstr>Supply and Demand Packet</vt:lpstr>
      <vt:lpstr>Two scenarios changing at once</vt:lpstr>
      <vt:lpstr>How to Solve</vt:lpstr>
      <vt:lpstr>PowerPoint Presentation</vt:lpstr>
      <vt:lpstr>Elasticity of Demand</vt:lpstr>
      <vt:lpstr>Elasticity of Demand</vt:lpstr>
      <vt:lpstr>How to determine elasticity</vt:lpstr>
      <vt:lpstr>PowerPoint Presentation</vt:lpstr>
      <vt:lpstr>Elasticity graphs</vt:lpstr>
      <vt:lpstr>Elasticity Checklist</vt:lpstr>
      <vt:lpstr>Political Ramification:  The Tax Incidence</vt:lpstr>
      <vt:lpstr>Assessment Questions</vt:lpstr>
      <vt:lpstr>Assessment Questions –  AP Style</vt:lpstr>
      <vt:lpstr>Assessment Questions –  AP Style</vt:lpstr>
      <vt:lpstr>References</vt:lpstr>
      <vt:lpstr>References</vt:lpstr>
      <vt:lpstr>CEE Affiliates</vt:lpstr>
      <vt:lpstr>Thank You to Our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Jarvon Carson</cp:lastModifiedBy>
  <cp:revision>122</cp:revision>
  <dcterms:created xsi:type="dcterms:W3CDTF">2012-09-11T15:07:18Z</dcterms:created>
  <dcterms:modified xsi:type="dcterms:W3CDTF">2020-09-16T14:02:37Z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