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65"/>
  </p:notesMasterIdLst>
  <p:sldIdLst>
    <p:sldId id="256" r:id="rId5"/>
    <p:sldId id="261" r:id="rId6"/>
    <p:sldId id="267" r:id="rId7"/>
    <p:sldId id="258" r:id="rId8"/>
    <p:sldId id="262" r:id="rId9"/>
    <p:sldId id="263" r:id="rId10"/>
    <p:sldId id="264" r:id="rId11"/>
    <p:sldId id="268" r:id="rId12"/>
    <p:sldId id="269" r:id="rId13"/>
    <p:sldId id="270" r:id="rId14"/>
    <p:sldId id="296" r:id="rId15"/>
    <p:sldId id="298" r:id="rId16"/>
    <p:sldId id="300" r:id="rId17"/>
    <p:sldId id="301" r:id="rId18"/>
    <p:sldId id="302" r:id="rId19"/>
    <p:sldId id="345" r:id="rId20"/>
    <p:sldId id="303" r:id="rId21"/>
    <p:sldId id="304" r:id="rId22"/>
    <p:sldId id="305" r:id="rId23"/>
    <p:sldId id="306" r:id="rId24"/>
    <p:sldId id="307" r:id="rId25"/>
    <p:sldId id="308" r:id="rId26"/>
    <p:sldId id="309" r:id="rId27"/>
    <p:sldId id="310" r:id="rId28"/>
    <p:sldId id="315" r:id="rId29"/>
    <p:sldId id="311" r:id="rId30"/>
    <p:sldId id="313" r:id="rId31"/>
    <p:sldId id="314" r:id="rId32"/>
    <p:sldId id="316" r:id="rId33"/>
    <p:sldId id="317" r:id="rId34"/>
    <p:sldId id="318" r:id="rId35"/>
    <p:sldId id="319" r:id="rId36"/>
    <p:sldId id="320" r:id="rId37"/>
    <p:sldId id="321" r:id="rId38"/>
    <p:sldId id="322" r:id="rId39"/>
    <p:sldId id="323" r:id="rId40"/>
    <p:sldId id="324" r:id="rId41"/>
    <p:sldId id="279" r:id="rId42"/>
    <p:sldId id="326" r:id="rId43"/>
    <p:sldId id="327" r:id="rId44"/>
    <p:sldId id="328" r:id="rId45"/>
    <p:sldId id="329" r:id="rId46"/>
    <p:sldId id="330" r:id="rId47"/>
    <p:sldId id="331" r:id="rId48"/>
    <p:sldId id="332" r:id="rId49"/>
    <p:sldId id="333" r:id="rId50"/>
    <p:sldId id="334" r:id="rId51"/>
    <p:sldId id="335" r:id="rId52"/>
    <p:sldId id="336" r:id="rId53"/>
    <p:sldId id="337" r:id="rId54"/>
    <p:sldId id="338" r:id="rId55"/>
    <p:sldId id="339" r:id="rId56"/>
    <p:sldId id="340" r:id="rId57"/>
    <p:sldId id="343" r:id="rId58"/>
    <p:sldId id="344" r:id="rId59"/>
    <p:sldId id="341" r:id="rId60"/>
    <p:sldId id="265" r:id="rId61"/>
    <p:sldId id="260" r:id="rId62"/>
    <p:sldId id="342" r:id="rId63"/>
    <p:sldId id="266" r:id="rId6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1pPr>
    <a:lvl2pPr marL="457200" algn="l"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2pPr>
    <a:lvl3pPr marL="914400" algn="l"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3pPr>
    <a:lvl4pPr marL="1371600" algn="l"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4pPr>
    <a:lvl5pPr marL="1828800" algn="l"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5pPr>
    <a:lvl6pPr marL="2286000" algn="l" defTabSz="457200" rtl="0" eaLnBrk="1" latinLnBrk="0" hangingPunct="1">
      <a:defRPr kern="1200">
        <a:solidFill>
          <a:schemeClr val="tx1"/>
        </a:solidFill>
        <a:latin typeface="Arial" pitchFamily="-108" charset="0"/>
        <a:ea typeface="ＭＳ Ｐゴシック" pitchFamily="-108" charset="-128"/>
        <a:cs typeface="ＭＳ Ｐゴシック" pitchFamily="-108" charset="-128"/>
      </a:defRPr>
    </a:lvl6pPr>
    <a:lvl7pPr marL="2743200" algn="l" defTabSz="457200" rtl="0" eaLnBrk="1" latinLnBrk="0" hangingPunct="1">
      <a:defRPr kern="1200">
        <a:solidFill>
          <a:schemeClr val="tx1"/>
        </a:solidFill>
        <a:latin typeface="Arial" pitchFamily="-108" charset="0"/>
        <a:ea typeface="ＭＳ Ｐゴシック" pitchFamily="-108" charset="-128"/>
        <a:cs typeface="ＭＳ Ｐゴシック" pitchFamily="-108" charset="-128"/>
      </a:defRPr>
    </a:lvl7pPr>
    <a:lvl8pPr marL="3200400" algn="l" defTabSz="457200" rtl="0" eaLnBrk="1" latinLnBrk="0" hangingPunct="1">
      <a:defRPr kern="1200">
        <a:solidFill>
          <a:schemeClr val="tx1"/>
        </a:solidFill>
        <a:latin typeface="Arial" pitchFamily="-108" charset="0"/>
        <a:ea typeface="ＭＳ Ｐゴシック" pitchFamily="-108" charset="-128"/>
        <a:cs typeface="ＭＳ Ｐゴシック" pitchFamily="-108" charset="-128"/>
      </a:defRPr>
    </a:lvl8pPr>
    <a:lvl9pPr marL="3657600" algn="l" defTabSz="457200" rtl="0" eaLnBrk="1" latinLnBrk="0" hangingPunct="1">
      <a:defRPr kern="1200">
        <a:solidFill>
          <a:schemeClr val="tx1"/>
        </a:solidFill>
        <a:latin typeface="Arial" pitchFamily="-108" charset="0"/>
        <a:ea typeface="ＭＳ Ｐゴシック" pitchFamily="-108" charset="-128"/>
        <a:cs typeface="ＭＳ Ｐゴシック" pitchFamily="-108"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A9900"/>
    <a:srgbClr val="005CB8"/>
    <a:srgbClr val="8BAF00"/>
    <a:srgbClr val="C7C6F8"/>
    <a:srgbClr val="004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535A530-8E63-1395-1FF0-D851389F8592}" v="74" dt="2020-03-13T18:48:14.131"/>
    <p1510:client id="{7476359D-1580-4CAA-63F6-9017D6A3D5DE}" v="10" dt="2020-03-10T16:57:09.979"/>
    <p1510:client id="{7B424C08-5B61-4FC0-BD8D-CA0A99683594}" v="806" dt="2020-03-10T17:32:58.872"/>
    <p1510:client id="{7F444A85-4560-4B66-A2E0-1857BC17E1F0}" v="4" dt="2020-03-11T16:44:01.443"/>
    <p1510:client id="{982B8495-2142-8B44-9A80-33E2C28204B8}" v="1" dt="2020-03-10T22:54:21.157"/>
    <p1510:client id="{BF1E1E38-8CCF-BB44-3C15-53D1B6343056}" v="82" dt="2020-03-13T18:46:02.901"/>
  </p1510:revLst>
</p1510:revInfo>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82" autoAdjust="0"/>
    <p:restoredTop sz="94660"/>
  </p:normalViewPr>
  <p:slideViewPr>
    <p:cSldViewPr snapToGrid="0">
      <p:cViewPr varScale="1">
        <p:scale>
          <a:sx n="76" d="100"/>
          <a:sy n="76" d="100"/>
        </p:scale>
        <p:origin x="1661" y="53"/>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cs typeface="+mn-cs"/>
              </a:defRPr>
            </a:lvl1pPr>
          </a:lstStyle>
          <a:p>
            <a:pPr>
              <a:defRPr/>
            </a:pPr>
            <a:fld id="{C7AA5DFF-1E16-7F4C-8980-AB1611AD8891}" type="datetime1">
              <a:rPr lang="en-US"/>
              <a:pPr>
                <a:defRPr/>
              </a:pPr>
              <a:t>7/20/2020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cs typeface="+mn-cs"/>
              </a:defRPr>
            </a:lvl1pPr>
          </a:lstStyle>
          <a:p>
            <a:pPr>
              <a:defRPr/>
            </a:pPr>
            <a:fld id="{D483F68B-FDA9-C243-94A1-26FE62BE8226}" type="slidenum">
              <a:rPr lang="en-US"/>
              <a:pPr>
                <a:defRPr/>
              </a:pPr>
              <a:t>‹#›</a:t>
            </a:fld>
            <a:endParaRPr lang="en-US"/>
          </a:p>
        </p:txBody>
      </p:sp>
    </p:spTree>
    <p:extLst>
      <p:ext uri="{BB962C8B-B14F-4D97-AF65-F5344CB8AC3E}">
        <p14:creationId xmlns:p14="http://schemas.microsoft.com/office/powerpoint/2010/main" val="4039772401"/>
      </p:ext>
    </p:extLst>
  </p:cSld>
  <p:clrMap bg1="lt1" tx1="dk1" bg2="lt2" tx2="dk2" accent1="accent1" accent2="accent2" accent3="accent3" accent4="accent4" accent5="accent5" accent6="accent6" hlink="hlink" folHlink="folHlink"/>
  <p:notesStyle>
    <a:lvl1pPr algn="l" defTabSz="457200" rtl="0" fontAlgn="base">
      <a:spcBef>
        <a:spcPct val="30000"/>
      </a:spcBef>
      <a:spcAft>
        <a:spcPct val="0"/>
      </a:spcAft>
      <a:defRPr sz="1200" kern="1200">
        <a:solidFill>
          <a:schemeClr val="tx1"/>
        </a:solidFill>
        <a:latin typeface="+mn-lt"/>
        <a:ea typeface="ＭＳ Ｐゴシック" pitchFamily="-108" charset="-128"/>
        <a:cs typeface="ＭＳ Ｐゴシック" pitchFamily="-108" charset="-128"/>
      </a:defRPr>
    </a:lvl1pPr>
    <a:lvl2pPr marL="457200" algn="l" defTabSz="457200" rtl="0" fontAlgn="base">
      <a:spcBef>
        <a:spcPct val="30000"/>
      </a:spcBef>
      <a:spcAft>
        <a:spcPct val="0"/>
      </a:spcAft>
      <a:defRPr sz="1200" kern="1200">
        <a:solidFill>
          <a:schemeClr val="tx1"/>
        </a:solidFill>
        <a:latin typeface="+mn-lt"/>
        <a:ea typeface="ＭＳ Ｐゴシック" pitchFamily="-108" charset="-128"/>
        <a:cs typeface="+mn-cs"/>
      </a:defRPr>
    </a:lvl2pPr>
    <a:lvl3pPr marL="914400" algn="l" defTabSz="457200" rtl="0" fontAlgn="base">
      <a:spcBef>
        <a:spcPct val="30000"/>
      </a:spcBef>
      <a:spcAft>
        <a:spcPct val="0"/>
      </a:spcAft>
      <a:defRPr sz="1200" kern="1200">
        <a:solidFill>
          <a:schemeClr val="tx1"/>
        </a:solidFill>
        <a:latin typeface="+mn-lt"/>
        <a:ea typeface="ＭＳ Ｐゴシック" pitchFamily="-108" charset="-128"/>
        <a:cs typeface="+mn-cs"/>
      </a:defRPr>
    </a:lvl3pPr>
    <a:lvl4pPr marL="1371600" algn="l" defTabSz="457200" rtl="0" fontAlgn="base">
      <a:spcBef>
        <a:spcPct val="30000"/>
      </a:spcBef>
      <a:spcAft>
        <a:spcPct val="0"/>
      </a:spcAft>
      <a:defRPr sz="1200" kern="1200">
        <a:solidFill>
          <a:schemeClr val="tx1"/>
        </a:solidFill>
        <a:latin typeface="+mn-lt"/>
        <a:ea typeface="ＭＳ Ｐゴシック" pitchFamily="-108" charset="-128"/>
        <a:cs typeface="+mn-cs"/>
      </a:defRPr>
    </a:lvl4pPr>
    <a:lvl5pPr marL="1828800" algn="l" defTabSz="457200" rtl="0" fontAlgn="base">
      <a:spcBef>
        <a:spcPct val="30000"/>
      </a:spcBef>
      <a:spcAft>
        <a:spcPct val="0"/>
      </a:spcAft>
      <a:defRPr sz="1200" kern="1200">
        <a:solidFill>
          <a:schemeClr val="tx1"/>
        </a:solidFill>
        <a:latin typeface="+mn-lt"/>
        <a:ea typeface="ＭＳ Ｐゴシック" pitchFamily="-108"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1</a:t>
            </a:fld>
            <a:endParaRPr lang="en-US"/>
          </a:p>
        </p:txBody>
      </p:sp>
    </p:spTree>
    <p:extLst>
      <p:ext uri="{BB962C8B-B14F-4D97-AF65-F5344CB8AC3E}">
        <p14:creationId xmlns:p14="http://schemas.microsoft.com/office/powerpoint/2010/main" val="4443675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57</a:t>
            </a:fld>
            <a:endParaRPr lang="en-US"/>
          </a:p>
        </p:txBody>
      </p:sp>
    </p:spTree>
    <p:extLst>
      <p:ext uri="{BB962C8B-B14F-4D97-AF65-F5344CB8AC3E}">
        <p14:creationId xmlns:p14="http://schemas.microsoft.com/office/powerpoint/2010/main" val="33316909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58</a:t>
            </a:fld>
            <a:endParaRPr lang="en-US"/>
          </a:p>
        </p:txBody>
      </p:sp>
    </p:spTree>
    <p:extLst>
      <p:ext uri="{BB962C8B-B14F-4D97-AF65-F5344CB8AC3E}">
        <p14:creationId xmlns:p14="http://schemas.microsoft.com/office/powerpoint/2010/main" val="40768929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60</a:t>
            </a:fld>
            <a:endParaRPr lang="en-US"/>
          </a:p>
        </p:txBody>
      </p:sp>
    </p:spTree>
    <p:extLst>
      <p:ext uri="{BB962C8B-B14F-4D97-AF65-F5344CB8AC3E}">
        <p14:creationId xmlns:p14="http://schemas.microsoft.com/office/powerpoint/2010/main" val="35737835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a:cs typeface="Calibri"/>
            </a:endParaRPr>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2</a:t>
            </a:fld>
            <a:endParaRPr lang="en-US"/>
          </a:p>
        </p:txBody>
      </p:sp>
    </p:spTree>
    <p:extLst>
      <p:ext uri="{BB962C8B-B14F-4D97-AF65-F5344CB8AC3E}">
        <p14:creationId xmlns:p14="http://schemas.microsoft.com/office/powerpoint/2010/main" val="37798051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a:cs typeface="Calibri"/>
            </a:endParaRPr>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3</a:t>
            </a:fld>
            <a:endParaRPr lang="en-US"/>
          </a:p>
        </p:txBody>
      </p:sp>
    </p:spTree>
    <p:extLst>
      <p:ext uri="{BB962C8B-B14F-4D97-AF65-F5344CB8AC3E}">
        <p14:creationId xmlns:p14="http://schemas.microsoft.com/office/powerpoint/2010/main" val="3793335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a:cs typeface="Calibri"/>
            </a:endParaRPr>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4</a:t>
            </a:fld>
            <a:endParaRPr lang="en-US"/>
          </a:p>
        </p:txBody>
      </p:sp>
    </p:spTree>
    <p:extLst>
      <p:ext uri="{BB962C8B-B14F-4D97-AF65-F5344CB8AC3E}">
        <p14:creationId xmlns:p14="http://schemas.microsoft.com/office/powerpoint/2010/main" val="20099184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5</a:t>
            </a:fld>
            <a:endParaRPr lang="en-US"/>
          </a:p>
        </p:txBody>
      </p:sp>
    </p:spTree>
    <p:extLst>
      <p:ext uri="{BB962C8B-B14F-4D97-AF65-F5344CB8AC3E}">
        <p14:creationId xmlns:p14="http://schemas.microsoft.com/office/powerpoint/2010/main" val="34958151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6</a:t>
            </a:fld>
            <a:endParaRPr lang="en-US"/>
          </a:p>
        </p:txBody>
      </p:sp>
    </p:spTree>
    <p:extLst>
      <p:ext uri="{BB962C8B-B14F-4D97-AF65-F5344CB8AC3E}">
        <p14:creationId xmlns:p14="http://schemas.microsoft.com/office/powerpoint/2010/main" val="2896500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7</a:t>
            </a:fld>
            <a:endParaRPr lang="en-US"/>
          </a:p>
        </p:txBody>
      </p:sp>
    </p:spTree>
    <p:extLst>
      <p:ext uri="{BB962C8B-B14F-4D97-AF65-F5344CB8AC3E}">
        <p14:creationId xmlns:p14="http://schemas.microsoft.com/office/powerpoint/2010/main" val="10915320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483F68B-FDA9-C243-94A1-26FE62BE8226}" type="slidenum">
              <a:rPr lang="en-US" smtClean="0"/>
              <a:pPr>
                <a:defRPr/>
              </a:pPr>
              <a:t>30</a:t>
            </a:fld>
            <a:endParaRPr lang="en-US"/>
          </a:p>
        </p:txBody>
      </p:sp>
    </p:spTree>
    <p:extLst>
      <p:ext uri="{BB962C8B-B14F-4D97-AF65-F5344CB8AC3E}">
        <p14:creationId xmlns:p14="http://schemas.microsoft.com/office/powerpoint/2010/main" val="41753088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483F68B-FDA9-C243-94A1-26FE62BE8226}" type="slidenum">
              <a:rPr lang="en-US" smtClean="0"/>
              <a:pPr>
                <a:defRPr/>
              </a:pPr>
              <a:t>53</a:t>
            </a:fld>
            <a:endParaRPr lang="en-US"/>
          </a:p>
        </p:txBody>
      </p:sp>
    </p:spTree>
    <p:extLst>
      <p:ext uri="{BB962C8B-B14F-4D97-AF65-F5344CB8AC3E}">
        <p14:creationId xmlns:p14="http://schemas.microsoft.com/office/powerpoint/2010/main" val="29489019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sz="6600" b="1" i="0">
                <a:solidFill>
                  <a:srgbClr val="005CB8"/>
                </a:solidFill>
                <a:effectLst>
                  <a:outerShdw blurRad="50800" dist="50800" dir="5400000" algn="ctr" rotWithShape="0">
                    <a:srgbClr val="000000">
                      <a:alpha val="0"/>
                    </a:srgbClr>
                  </a:outerShdw>
                </a:effectLst>
                <a:latin typeface="Calibri" panose="020F0502020204030204" pitchFamily="34" charset="0"/>
                <a:cs typeface="Calibri" panose="020F0502020204030204" pitchFamily="34" charset="0"/>
              </a:defRPr>
            </a:lvl1p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p:spPr>
        <p:txBody>
          <a:bodyPr/>
          <a:lstStyle/>
          <a:p>
            <a:r>
              <a:rPr lang="en-US"/>
              <a:t>Click to edit Master title style</a:t>
            </a:r>
          </a:p>
        </p:txBody>
      </p:sp>
      <p:sp>
        <p:nvSpPr>
          <p:cNvPr id="3" name="Content Placeholder 2"/>
          <p:cNvSpPr>
            <a:spLocks noGrp="1"/>
          </p:cNvSpPr>
          <p:nvPr>
            <p:ph idx="1"/>
          </p:nvPr>
        </p:nvSpPr>
        <p:spPr>
          <a:xfrm>
            <a:off x="457200" y="2377440"/>
            <a:ext cx="8229600" cy="3779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106984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cene3d>
              <a:camera prst="orthographicFront">
                <a:rot lat="0" lon="0" rev="0"/>
              </a:camera>
              <a:lightRig rig="threePt" dir="t"/>
            </a:scene3d>
            <a:sp3d>
              <a:bevelT w="0"/>
            </a:sp3d>
          </a:bodyPr>
          <a:lstStyle/>
          <a:p>
            <a:pPr lvl="0"/>
            <a:r>
              <a:rPr lang="en-US"/>
              <a:t>Click to edit Master title style</a:t>
            </a:r>
          </a:p>
        </p:txBody>
      </p:sp>
      <p:sp>
        <p:nvSpPr>
          <p:cNvPr id="1027" name="Text Placeholder 2"/>
          <p:cNvSpPr>
            <a:spLocks noGrp="1"/>
          </p:cNvSpPr>
          <p:nvPr>
            <p:ph type="body" idx="1"/>
          </p:nvPr>
        </p:nvSpPr>
        <p:spPr bwMode="auto">
          <a:xfrm>
            <a:off x="228600" y="2055038"/>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txStyles>
    <p:titleStyle>
      <a:lvl1pPr algn="ctr" rtl="0" fontAlgn="base">
        <a:lnSpc>
          <a:spcPts val="5700"/>
        </a:lnSpc>
        <a:spcBef>
          <a:spcPct val="0"/>
        </a:spcBef>
        <a:spcAft>
          <a:spcPct val="0"/>
        </a:spcAft>
        <a:defRPr sz="6600" b="1" i="0" kern="1200">
          <a:solidFill>
            <a:srgbClr val="005CB8"/>
          </a:solidFill>
          <a:effectLst>
            <a:glow>
              <a:schemeClr val="accent1">
                <a:alpha val="0"/>
              </a:schemeClr>
            </a:glow>
            <a:outerShdw blurRad="50800" dist="50800" dir="5400000" algn="ctr" rotWithShape="0">
              <a:srgbClr val="000000">
                <a:alpha val="0"/>
              </a:srgbClr>
            </a:outerShdw>
            <a:reflection stA="0" endPos="65000" dist="50800" dir="5400000" sy="-100000" algn="bl" rotWithShape="0"/>
          </a:effectLst>
          <a:latin typeface="Calibri" panose="020F0502020204030204" pitchFamily="34" charset="0"/>
          <a:ea typeface="ＭＳ Ｐゴシック" pitchFamily="-108" charset="-128"/>
          <a:cs typeface="Calibri" panose="020F0502020204030204" pitchFamily="34" charset="0"/>
        </a:defRPr>
      </a:lvl1pPr>
      <a:lvl2pPr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2pPr>
      <a:lvl3pPr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3pPr>
      <a:lvl4pPr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4pPr>
      <a:lvl5pPr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5pPr>
      <a:lvl6pPr marL="457200"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6pPr>
      <a:lvl7pPr marL="914400"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7pPr>
      <a:lvl8pPr marL="1371600"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8pPr>
      <a:lvl9pPr marL="1828800"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9pPr>
    </p:titleStyle>
    <p:bodyStyle>
      <a:lvl1pPr marL="342900" indent="-342900" algn="l" rtl="0" fontAlgn="base">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1pPr>
      <a:lvl2pPr marL="742950" indent="-285750" algn="l" rtl="0" fontAlgn="base">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2pPr>
      <a:lvl3pPr marL="1143000" indent="-228600" algn="l" rtl="0" fontAlgn="base">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3pPr>
      <a:lvl4pPr marL="1600200" indent="-228600" algn="l" rtl="0" fontAlgn="base">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4pPr>
      <a:lvl5pPr marL="2057400" indent="-228600" algn="l" rtl="0" fontAlgn="base">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mgherman@schools.nyc.gov"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hyperlink" Target="https://econedlink.org/membership/"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econedlink.org/professional-development/professional-development-upcoming/?view-by=dayGridMonth&amp;currentStart=2020-Mar-1&amp;activeStart=2020-Mar-1&amp;activeEnd=2020-Apr-11"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hyperlink" Target="https://www.occ.treas.gov/about/who-we-are/history/founding-occ-national-bank-system/in-his-own-words-abraham-lincoln-on-banking.html"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s://www.federalreserve.gov/aboutthefed/pf.htm"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hyperlink" Target="https://www.federalreserve.gov/BOARDDOCS/SPEECHES/2002/20021108/"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hyperlink" Target="https://www.youtube.com/watch?v=N9YLta5Tr2A"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s://www.brookings.edu/research/fed-response-to-covid19/" TargetMode="External"/><Relationship Id="rId2" Type="http://schemas.openxmlformats.org/officeDocument/2006/relationships/hyperlink" Target="https://www.americanactionforum.org/insight/timeline-the-federal-reserve-responds-to-the-threat-of-coronavirus/"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8" Type="http://schemas.openxmlformats.org/officeDocument/2006/relationships/hyperlink" Target="https://www0.gsb.columbia.edu/mygsb/faculty/research/pubfiles/5416/banking%20crises.pdf" TargetMode="External"/><Relationship Id="rId3" Type="http://schemas.openxmlformats.org/officeDocument/2006/relationships/hyperlink" Target="https://www.occ.treas.gov/about/who-we-are/history/founding-occ-national-bank-system/in-his-own-words-abraham-lincoln-on-banking.html" TargetMode="External"/><Relationship Id="rId7" Type="http://schemas.openxmlformats.org/officeDocument/2006/relationships/hyperlink" Target="https://www.economist.com/news/essays/21600451-finance-not-merely-prone-crises-it-shaped-them-five-historical-crises-show-how-aspects-today-s-fina"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s://fee.org/articles/banking-before-the-federal-reserve-the-us-and-canada-compared/" TargetMode="External"/><Relationship Id="rId5" Type="http://schemas.openxmlformats.org/officeDocument/2006/relationships/hyperlink" Target="https://www.federalreservehistory.org/essays/gold_convertibility_ends" TargetMode="External"/><Relationship Id="rId4" Type="http://schemas.openxmlformats.org/officeDocument/2006/relationships/hyperlink" Target="https://www.dhakatribune.com/business/2019/02/07/a-history-of-banking" TargetMode="External"/></Relationships>
</file>

<file path=ppt/slides/_rels/slide59.xml.rels><?xml version="1.0" encoding="UTF-8" standalone="yes"?>
<Relationships xmlns="http://schemas.openxmlformats.org/package/2006/relationships"><Relationship Id="rId3" Type="http://schemas.openxmlformats.org/officeDocument/2006/relationships/hyperlink" Target="https://www.kansascityfed.org/aboutus/federalreservesystem" TargetMode="External"/><Relationship Id="rId2" Type="http://schemas.openxmlformats.org/officeDocument/2006/relationships/hyperlink" Target="https://www.investopedia.com/terms/c/clearinghouse.asp" TargetMode="External"/><Relationship Id="rId1" Type="http://schemas.openxmlformats.org/officeDocument/2006/relationships/slideLayout" Target="../slideLayouts/slideLayout2.xml"/><Relationship Id="rId6" Type="http://schemas.openxmlformats.org/officeDocument/2006/relationships/hyperlink" Target="https://www.forbes.com/sites/richardsalsman/2011/07/17/how-bernankes-fed-triggered-the-great-recession/#3c32f5c61d93" TargetMode="External"/><Relationship Id="rId5" Type="http://schemas.openxmlformats.org/officeDocument/2006/relationships/hyperlink" Target="https://www.federalreserve.gov/BOARDDOCS/SPEECHES/2002/20021108/" TargetMode="External"/><Relationship Id="rId4" Type="http://schemas.openxmlformats.org/officeDocument/2006/relationships/hyperlink" Target="https://www.federalreserveeducation.org/about-the-fed/history"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https://www.councilforeconed.org/resources/local-affiliates/"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66801"/>
            <a:ext cx="7772400" cy="2362199"/>
          </a:xfrm>
        </p:spPr>
        <p:txBody>
          <a:bodyPr rtlCol="0">
            <a:normAutofit fontScale="90000"/>
            <a:scene3d>
              <a:camera prst="orthographicFront"/>
              <a:lightRig rig="glow" dir="tl">
                <a:rot lat="0" lon="0" rev="5400000"/>
              </a:lightRig>
            </a:scene3d>
            <a:sp3d>
              <a:bevelT w="0" h="0"/>
              <a:contourClr>
                <a:schemeClr val="accent6">
                  <a:shade val="73000"/>
                </a:schemeClr>
              </a:contourClr>
            </a:sp3d>
          </a:bodyPr>
          <a:lstStyle/>
          <a:p>
            <a:pPr fontAlgn="auto">
              <a:spcAft>
                <a:spcPts val="0"/>
              </a:spcAft>
              <a:defRPr/>
            </a:pPr>
            <a:r>
              <a:rPr lang="en-US" sz="6000" dirty="0"/>
              <a:t/>
            </a:r>
            <a:br>
              <a:rPr lang="en-US" sz="6000" dirty="0"/>
            </a:br>
            <a:r>
              <a:rPr lang="en-US" sz="6000" dirty="0"/>
              <a:t/>
            </a:r>
            <a:br>
              <a:rPr lang="en-US" sz="6000" dirty="0"/>
            </a:br>
            <a:r>
              <a:rPr lang="en-US" sz="6000" dirty="0">
                <a:latin typeface="Calibri"/>
                <a:ea typeface="ＭＳ Ｐゴシック"/>
                <a:cs typeface="Calibri"/>
              </a:rPr>
              <a:t>The American Banking System</a:t>
            </a:r>
            <a:r>
              <a:rPr lang="en-US" sz="4400" dirty="0"/>
              <a:t/>
            </a:r>
            <a:br>
              <a:rPr lang="en-US" sz="4400" dirty="0"/>
            </a:br>
            <a:r>
              <a:rPr lang="en-US" sz="1600" dirty="0">
                <a:solidFill>
                  <a:schemeClr val="tx1"/>
                </a:solidFill>
                <a:latin typeface="Calibri"/>
                <a:ea typeface="ＭＳ Ｐゴシック"/>
                <a:cs typeface="Calibri"/>
              </a:rPr>
              <a:t>Presented by</a:t>
            </a:r>
            <a:r>
              <a:rPr lang="en-US" sz="1600" dirty="0"/>
              <a:t/>
            </a:r>
            <a:br>
              <a:rPr lang="en-US" sz="1600" dirty="0"/>
            </a:br>
            <a:r>
              <a:rPr lang="en-US" sz="1600" dirty="0">
                <a:solidFill>
                  <a:schemeClr val="tx1"/>
                </a:solidFill>
                <a:latin typeface="Calibri"/>
                <a:ea typeface="ＭＳ Ｐゴシック"/>
                <a:cs typeface="Calibri"/>
              </a:rPr>
              <a:t>Date</a:t>
            </a:r>
            <a:br>
              <a:rPr lang="en-US" sz="1600" dirty="0">
                <a:solidFill>
                  <a:schemeClr val="tx1"/>
                </a:solidFill>
                <a:latin typeface="Calibri"/>
                <a:ea typeface="ＭＳ Ｐゴシック"/>
                <a:cs typeface="Calibri"/>
              </a:rPr>
            </a:br>
            <a:r>
              <a:rPr lang="en-US" sz="1600" dirty="0">
                <a:solidFill>
                  <a:schemeClr val="tx1"/>
                </a:solidFill>
                <a:latin typeface="Calibri"/>
                <a:ea typeface="ＭＳ Ｐゴシック"/>
                <a:cs typeface="Calibri"/>
              </a:rPr>
              <a:t>Professional Email</a:t>
            </a:r>
            <a:endParaRPr lang="en-US" sz="1600" dirty="0">
              <a:ln w="11430"/>
              <a:solidFill>
                <a:schemeClr val="tx1"/>
              </a:solidFill>
              <a:effectLst>
                <a:outerShdw blurRad="80000" dist="40000" dir="5040000" algn="tl">
                  <a:srgbClr val="000000">
                    <a:alpha val="0"/>
                  </a:srgbClr>
                </a:outerShdw>
              </a:effectLst>
              <a:ea typeface="+mj-ea"/>
              <a:cs typeface="Calibri"/>
            </a:endParaRPr>
          </a:p>
        </p:txBody>
      </p:sp>
      <p:sp>
        <p:nvSpPr>
          <p:cNvPr id="4" name="TextBox 3">
            <a:extLst>
              <a:ext uri="{FF2B5EF4-FFF2-40B4-BE49-F238E27FC236}">
                <a16:creationId xmlns:a16="http://schemas.microsoft.com/office/drawing/2014/main" xmlns="" id="{FBD4AAE5-C12A-4117-A8D8-FB777AC5E36E}"/>
              </a:ext>
            </a:extLst>
          </p:cNvPr>
          <p:cNvSpPr txBox="1"/>
          <p:nvPr/>
        </p:nvSpPr>
        <p:spPr>
          <a:xfrm>
            <a:off x="3669957" y="3336324"/>
            <a:ext cx="2842054" cy="369332"/>
          </a:xfrm>
          <a:prstGeom prst="rect">
            <a:avLst/>
          </a:prstGeom>
          <a:noFill/>
        </p:spPr>
        <p:txBody>
          <a:bodyPr wrap="square" rtlCol="0">
            <a:spAutoFit/>
          </a:bodyPr>
          <a:lstStyle/>
          <a:p>
            <a:r>
              <a:rPr lang="en-US" dirty="0"/>
              <a:t>Matthew </a:t>
            </a:r>
            <a:r>
              <a:rPr lang="en-US" dirty="0" err="1"/>
              <a:t>Gherman</a:t>
            </a:r>
            <a:endParaRPr lang="en-US" dirty="0"/>
          </a:p>
        </p:txBody>
      </p:sp>
      <p:sp>
        <p:nvSpPr>
          <p:cNvPr id="6" name="TextBox 5">
            <a:extLst>
              <a:ext uri="{FF2B5EF4-FFF2-40B4-BE49-F238E27FC236}">
                <a16:creationId xmlns:a16="http://schemas.microsoft.com/office/drawing/2014/main" xmlns="" id="{D34DF046-707B-4E16-95F8-46C1A945B57E}"/>
              </a:ext>
            </a:extLst>
          </p:cNvPr>
          <p:cNvSpPr txBox="1"/>
          <p:nvPr/>
        </p:nvSpPr>
        <p:spPr>
          <a:xfrm>
            <a:off x="4090087" y="4032422"/>
            <a:ext cx="2842054" cy="369332"/>
          </a:xfrm>
          <a:prstGeom prst="rect">
            <a:avLst/>
          </a:prstGeom>
          <a:noFill/>
        </p:spPr>
        <p:txBody>
          <a:bodyPr wrap="square" rtlCol="0">
            <a:spAutoFit/>
          </a:bodyPr>
          <a:lstStyle/>
          <a:p>
            <a:r>
              <a:rPr lang="en-US" dirty="0"/>
              <a:t>7/23/20</a:t>
            </a:r>
          </a:p>
        </p:txBody>
      </p:sp>
      <p:sp>
        <p:nvSpPr>
          <p:cNvPr id="8" name="TextBox 7">
            <a:extLst>
              <a:ext uri="{FF2B5EF4-FFF2-40B4-BE49-F238E27FC236}">
                <a16:creationId xmlns:a16="http://schemas.microsoft.com/office/drawing/2014/main" xmlns="" id="{49ADA492-A9BB-4778-9954-4B10780416CA}"/>
              </a:ext>
            </a:extLst>
          </p:cNvPr>
          <p:cNvSpPr txBox="1"/>
          <p:nvPr/>
        </p:nvSpPr>
        <p:spPr>
          <a:xfrm>
            <a:off x="2512540" y="4829003"/>
            <a:ext cx="4118919" cy="923330"/>
          </a:xfrm>
          <a:prstGeom prst="rect">
            <a:avLst/>
          </a:prstGeom>
          <a:noFill/>
        </p:spPr>
        <p:txBody>
          <a:bodyPr wrap="square" rtlCol="0">
            <a:spAutoFit/>
          </a:bodyPr>
          <a:lstStyle/>
          <a:p>
            <a:pPr algn="ctr"/>
            <a:r>
              <a:rPr lang="en-US" dirty="0" smtClean="0">
                <a:hlinkClick r:id="rId3"/>
              </a:rPr>
              <a:t>mgherman@schools.nyc.gov</a:t>
            </a:r>
            <a:endParaRPr lang="en-US" dirty="0" smtClean="0"/>
          </a:p>
          <a:p>
            <a:pPr algn="ctr"/>
            <a:endParaRPr lang="en-US" dirty="0"/>
          </a:p>
          <a:p>
            <a:pPr algn="ctr"/>
            <a:r>
              <a:rPr lang="en-US" dirty="0"/>
              <a:t>Edward R. Murrow High School</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CF5A281-7C92-4F33-A3F0-675D6CE26DE3}"/>
              </a:ext>
            </a:extLst>
          </p:cNvPr>
          <p:cNvSpPr>
            <a:spLocks noGrp="1"/>
          </p:cNvSpPr>
          <p:nvPr>
            <p:ph type="title"/>
          </p:nvPr>
        </p:nvSpPr>
        <p:spPr>
          <a:xfrm>
            <a:off x="527539" y="3038370"/>
            <a:ext cx="8229600" cy="1143000"/>
          </a:xfrm>
        </p:spPr>
        <p:txBody>
          <a:bodyPr/>
          <a:lstStyle/>
          <a:p>
            <a:r>
              <a:rPr lang="en-US" sz="4400" dirty="0"/>
              <a:t>Money Multiplier and the balance sheet</a:t>
            </a:r>
            <a:r>
              <a:rPr lang="en-US" dirty="0"/>
              <a:t/>
            </a:r>
            <a:br>
              <a:rPr lang="en-US" dirty="0"/>
            </a:br>
            <a:r>
              <a:rPr lang="en-US" dirty="0"/>
              <a:t/>
            </a:r>
            <a:br>
              <a:rPr lang="en-US" dirty="0"/>
            </a:br>
            <a:r>
              <a:rPr lang="en-US" sz="4400" dirty="0"/>
              <a:t>Why banks are so important to an economy</a:t>
            </a:r>
          </a:p>
        </p:txBody>
      </p:sp>
    </p:spTree>
    <p:extLst>
      <p:ext uri="{BB962C8B-B14F-4D97-AF65-F5344CB8AC3E}">
        <p14:creationId xmlns:p14="http://schemas.microsoft.com/office/powerpoint/2010/main" val="596412077"/>
      </p:ext>
    </p:extLst>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34968"/>
            <a:ext cx="8229600" cy="1143000"/>
          </a:xfrm>
        </p:spPr>
        <p:txBody>
          <a:bodyPr/>
          <a:lstStyle/>
          <a:p>
            <a:r>
              <a:rPr lang="en-US" sz="6000" dirty="0"/>
              <a:t>Money Multiplier</a:t>
            </a:r>
          </a:p>
        </p:txBody>
      </p:sp>
      <p:sp>
        <p:nvSpPr>
          <p:cNvPr id="3" name="Content Placeholder 2"/>
          <p:cNvSpPr>
            <a:spLocks noGrp="1"/>
          </p:cNvSpPr>
          <p:nvPr>
            <p:ph idx="1"/>
          </p:nvPr>
        </p:nvSpPr>
        <p:spPr/>
        <p:txBody>
          <a:bodyPr/>
          <a:lstStyle/>
          <a:p>
            <a:r>
              <a:rPr lang="en-US" b="1" i="1" dirty="0"/>
              <a:t>Step 1</a:t>
            </a:r>
            <a:r>
              <a:rPr lang="en-US" i="1" dirty="0"/>
              <a:t>:  </a:t>
            </a:r>
            <a:r>
              <a:rPr lang="en-US" sz="1800" i="1" dirty="0"/>
              <a:t>Mike takes $1000 from under his mattress, deposits it at a Chase Bank, and opens a checking account.  If the required reserves rate is 10%, the bank must put $100 in required reserves, but the remaining $900 are excess reserves and can be either kept on reserve or </a:t>
            </a:r>
            <a:r>
              <a:rPr lang="en-US" sz="1800" i="1" dirty="0" smtClean="0"/>
              <a:t>lent  </a:t>
            </a:r>
            <a:endParaRPr lang="en-US" sz="1800" dirty="0"/>
          </a:p>
          <a:p>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2066459220"/>
              </p:ext>
            </p:extLst>
          </p:nvPr>
        </p:nvGraphicFramePr>
        <p:xfrm>
          <a:off x="908032" y="3719384"/>
          <a:ext cx="7778768" cy="2357256"/>
        </p:xfrm>
        <a:graphic>
          <a:graphicData uri="http://schemas.openxmlformats.org/drawingml/2006/table">
            <a:tbl>
              <a:tblPr firstRow="1" firstCol="1" bandRow="1">
                <a:tableStyleId>{5C22544A-7EE6-4342-B048-85BDC9FD1C3A}</a:tableStyleId>
              </a:tblPr>
              <a:tblGrid>
                <a:gridCol w="3889384">
                  <a:extLst>
                    <a:ext uri="{9D8B030D-6E8A-4147-A177-3AD203B41FA5}">
                      <a16:colId xmlns:a16="http://schemas.microsoft.com/office/drawing/2014/main" xmlns="" val="20000"/>
                    </a:ext>
                  </a:extLst>
                </a:gridCol>
                <a:gridCol w="3889384">
                  <a:extLst>
                    <a:ext uri="{9D8B030D-6E8A-4147-A177-3AD203B41FA5}">
                      <a16:colId xmlns:a16="http://schemas.microsoft.com/office/drawing/2014/main" xmlns="" val="20001"/>
                    </a:ext>
                  </a:extLst>
                </a:gridCol>
              </a:tblGrid>
              <a:tr h="589314">
                <a:tc>
                  <a:txBody>
                    <a:bodyPr/>
                    <a:lstStyle/>
                    <a:p>
                      <a:pPr marL="0" marR="0">
                        <a:spcBef>
                          <a:spcPts val="0"/>
                        </a:spcBef>
                        <a:spcAft>
                          <a:spcPts val="0"/>
                        </a:spcAft>
                      </a:pPr>
                      <a:r>
                        <a:rPr lang="en-US" sz="2400" dirty="0">
                          <a:effectLst/>
                        </a:rPr>
                        <a:t>Assets</a:t>
                      </a:r>
                      <a:endParaRPr lang="en-US" sz="2400"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spcBef>
                          <a:spcPts val="0"/>
                        </a:spcBef>
                        <a:spcAft>
                          <a:spcPts val="0"/>
                        </a:spcAft>
                      </a:pPr>
                      <a:r>
                        <a:rPr lang="en-US" sz="1600" dirty="0">
                          <a:effectLst/>
                        </a:rPr>
                        <a:t>Liabilities</a:t>
                      </a:r>
                      <a:endParaRPr lang="en-US" sz="1600" dirty="0">
                        <a:effectLst/>
                        <a:latin typeface="Times New Roman" panose="02020603050405020304" pitchFamily="18" charset="0"/>
                        <a:ea typeface="Times New Roman" panose="02020603050405020304" pitchFamily="18" charset="0"/>
                      </a:endParaRPr>
                    </a:p>
                  </a:txBody>
                  <a:tcPr marL="51435" marR="51435" marT="0" marB="0"/>
                </a:tc>
                <a:extLst>
                  <a:ext uri="{0D108BD9-81ED-4DB2-BD59-A6C34878D82A}">
                    <a16:rowId xmlns:a16="http://schemas.microsoft.com/office/drawing/2014/main" xmlns="" val="10000"/>
                  </a:ext>
                </a:extLst>
              </a:tr>
              <a:tr h="589314">
                <a:tc>
                  <a:txBody>
                    <a:bodyPr/>
                    <a:lstStyle/>
                    <a:p>
                      <a:pPr marL="0" marR="0">
                        <a:spcBef>
                          <a:spcPts val="0"/>
                        </a:spcBef>
                        <a:spcAft>
                          <a:spcPts val="0"/>
                        </a:spcAft>
                      </a:pPr>
                      <a:r>
                        <a:rPr lang="en-US" sz="2000" dirty="0">
                          <a:effectLst/>
                        </a:rPr>
                        <a:t>Required Reserves:  $100</a:t>
                      </a:r>
                      <a:endParaRPr lang="en-US" sz="2000"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spcBef>
                          <a:spcPts val="0"/>
                        </a:spcBef>
                        <a:spcAft>
                          <a:spcPts val="0"/>
                        </a:spcAft>
                      </a:pPr>
                      <a:r>
                        <a:rPr lang="en-US" sz="2000" dirty="0">
                          <a:effectLst/>
                        </a:rPr>
                        <a:t>Checking Deposits:  $1,000</a:t>
                      </a:r>
                      <a:endParaRPr lang="en-US" sz="2000" dirty="0">
                        <a:effectLst/>
                        <a:latin typeface="Times New Roman" panose="02020603050405020304" pitchFamily="18" charset="0"/>
                        <a:ea typeface="Times New Roman" panose="02020603050405020304" pitchFamily="18" charset="0"/>
                      </a:endParaRPr>
                    </a:p>
                  </a:txBody>
                  <a:tcPr marL="51435" marR="51435" marT="0" marB="0"/>
                </a:tc>
                <a:extLst>
                  <a:ext uri="{0D108BD9-81ED-4DB2-BD59-A6C34878D82A}">
                    <a16:rowId xmlns:a16="http://schemas.microsoft.com/office/drawing/2014/main" xmlns="" val="10001"/>
                  </a:ext>
                </a:extLst>
              </a:tr>
              <a:tr h="589314">
                <a:tc>
                  <a:txBody>
                    <a:bodyPr/>
                    <a:lstStyle/>
                    <a:p>
                      <a:pPr marL="0" marR="0">
                        <a:spcBef>
                          <a:spcPts val="0"/>
                        </a:spcBef>
                        <a:spcAft>
                          <a:spcPts val="0"/>
                        </a:spcAft>
                      </a:pPr>
                      <a:r>
                        <a:rPr lang="en-US" sz="2400" dirty="0">
                          <a:effectLst/>
                        </a:rPr>
                        <a:t>Excess Reserves:  $900</a:t>
                      </a:r>
                      <a:endParaRPr lang="en-US" sz="2400"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spcBef>
                          <a:spcPts val="0"/>
                        </a:spcBef>
                        <a:spcAft>
                          <a:spcPts val="0"/>
                        </a:spcAft>
                      </a:pPr>
                      <a:r>
                        <a:rPr lang="en-US" sz="900" dirty="0">
                          <a:effectLst/>
                        </a:rPr>
                        <a:t> </a:t>
                      </a:r>
                      <a:endParaRPr lang="en-US" sz="900" dirty="0">
                        <a:effectLst/>
                        <a:latin typeface="Times New Roman" panose="02020603050405020304" pitchFamily="18" charset="0"/>
                        <a:ea typeface="Times New Roman" panose="02020603050405020304" pitchFamily="18" charset="0"/>
                      </a:endParaRPr>
                    </a:p>
                  </a:txBody>
                  <a:tcPr marL="51435" marR="51435" marT="0" marB="0"/>
                </a:tc>
                <a:extLst>
                  <a:ext uri="{0D108BD9-81ED-4DB2-BD59-A6C34878D82A}">
                    <a16:rowId xmlns:a16="http://schemas.microsoft.com/office/drawing/2014/main" xmlns="" val="10002"/>
                  </a:ext>
                </a:extLst>
              </a:tr>
              <a:tr h="589314">
                <a:tc>
                  <a:txBody>
                    <a:bodyPr/>
                    <a:lstStyle/>
                    <a:p>
                      <a:pPr marL="0" marR="0">
                        <a:spcBef>
                          <a:spcPts val="0"/>
                        </a:spcBef>
                        <a:spcAft>
                          <a:spcPts val="0"/>
                        </a:spcAft>
                      </a:pPr>
                      <a:r>
                        <a:rPr lang="en-US" sz="2000" dirty="0">
                          <a:effectLst/>
                        </a:rPr>
                        <a:t>Total Assets:  $1,000</a:t>
                      </a:r>
                      <a:endParaRPr lang="en-US" sz="2000"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spcBef>
                          <a:spcPts val="0"/>
                        </a:spcBef>
                        <a:spcAft>
                          <a:spcPts val="0"/>
                        </a:spcAft>
                      </a:pPr>
                      <a:r>
                        <a:rPr lang="en-US" sz="2000" dirty="0">
                          <a:effectLst/>
                        </a:rPr>
                        <a:t>Total Liabilities:  $1,000</a:t>
                      </a:r>
                      <a:endParaRPr lang="en-US" sz="2000" dirty="0">
                        <a:effectLst/>
                        <a:latin typeface="Times New Roman" panose="02020603050405020304" pitchFamily="18" charset="0"/>
                        <a:ea typeface="Times New Roman" panose="02020603050405020304" pitchFamily="18" charset="0"/>
                      </a:endParaRPr>
                    </a:p>
                  </a:txBody>
                  <a:tcPr marL="51435" marR="51435" marT="0" marB="0"/>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4003401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i="1" dirty="0"/>
              <a:t>Step 2:  </a:t>
            </a:r>
            <a:r>
              <a:rPr lang="en-US" i="1" dirty="0"/>
              <a:t>The Chase bank lends all $900 in excess reserves to Thomas, a local farmer</a:t>
            </a:r>
            <a:endParaRPr lang="en-US" dirty="0"/>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882422453"/>
              </p:ext>
            </p:extLst>
          </p:nvPr>
        </p:nvGraphicFramePr>
        <p:xfrm>
          <a:off x="821723" y="3358977"/>
          <a:ext cx="7679726" cy="2695835"/>
        </p:xfrm>
        <a:graphic>
          <a:graphicData uri="http://schemas.openxmlformats.org/drawingml/2006/table">
            <a:tbl>
              <a:tblPr firstRow="1" firstCol="1" bandRow="1">
                <a:tableStyleId>{5C22544A-7EE6-4342-B048-85BDC9FD1C3A}</a:tableStyleId>
              </a:tblPr>
              <a:tblGrid>
                <a:gridCol w="3839863">
                  <a:extLst>
                    <a:ext uri="{9D8B030D-6E8A-4147-A177-3AD203B41FA5}">
                      <a16:colId xmlns:a16="http://schemas.microsoft.com/office/drawing/2014/main" xmlns="" val="20000"/>
                    </a:ext>
                  </a:extLst>
                </a:gridCol>
                <a:gridCol w="3839863">
                  <a:extLst>
                    <a:ext uri="{9D8B030D-6E8A-4147-A177-3AD203B41FA5}">
                      <a16:colId xmlns:a16="http://schemas.microsoft.com/office/drawing/2014/main" xmlns="" val="20001"/>
                    </a:ext>
                  </a:extLst>
                </a:gridCol>
              </a:tblGrid>
              <a:tr h="539167">
                <a:tc>
                  <a:txBody>
                    <a:bodyPr/>
                    <a:lstStyle/>
                    <a:p>
                      <a:pPr marL="0" marR="0">
                        <a:spcBef>
                          <a:spcPts val="0"/>
                        </a:spcBef>
                        <a:spcAft>
                          <a:spcPts val="0"/>
                        </a:spcAft>
                      </a:pPr>
                      <a:r>
                        <a:rPr lang="en-US" sz="2400">
                          <a:effectLst/>
                        </a:rPr>
                        <a:t>Assets</a:t>
                      </a:r>
                      <a:endParaRPr lang="en-US" sz="240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spcBef>
                          <a:spcPts val="0"/>
                        </a:spcBef>
                        <a:spcAft>
                          <a:spcPts val="0"/>
                        </a:spcAft>
                      </a:pPr>
                      <a:r>
                        <a:rPr lang="en-US" sz="2400">
                          <a:effectLst/>
                        </a:rPr>
                        <a:t>Liabilities</a:t>
                      </a:r>
                      <a:endParaRPr lang="en-US" sz="2400">
                        <a:effectLst/>
                        <a:latin typeface="Times New Roman" panose="02020603050405020304" pitchFamily="18" charset="0"/>
                        <a:ea typeface="Times New Roman" panose="02020603050405020304" pitchFamily="18" charset="0"/>
                      </a:endParaRPr>
                    </a:p>
                  </a:txBody>
                  <a:tcPr marL="51435" marR="51435" marT="0" marB="0"/>
                </a:tc>
                <a:extLst>
                  <a:ext uri="{0D108BD9-81ED-4DB2-BD59-A6C34878D82A}">
                    <a16:rowId xmlns:a16="http://schemas.microsoft.com/office/drawing/2014/main" xmlns="" val="10000"/>
                  </a:ext>
                </a:extLst>
              </a:tr>
              <a:tr h="539167">
                <a:tc>
                  <a:txBody>
                    <a:bodyPr/>
                    <a:lstStyle/>
                    <a:p>
                      <a:pPr marL="0" marR="0">
                        <a:spcBef>
                          <a:spcPts val="0"/>
                        </a:spcBef>
                        <a:spcAft>
                          <a:spcPts val="0"/>
                        </a:spcAft>
                      </a:pPr>
                      <a:r>
                        <a:rPr lang="en-US" sz="2400">
                          <a:effectLst/>
                        </a:rPr>
                        <a:t>Required Reserves:  $100</a:t>
                      </a:r>
                      <a:endParaRPr lang="en-US" sz="240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spcBef>
                          <a:spcPts val="0"/>
                        </a:spcBef>
                        <a:spcAft>
                          <a:spcPts val="0"/>
                        </a:spcAft>
                      </a:pPr>
                      <a:r>
                        <a:rPr lang="en-US" sz="2400">
                          <a:effectLst/>
                        </a:rPr>
                        <a:t>Checking Deposits:  $1,000</a:t>
                      </a:r>
                      <a:endParaRPr lang="en-US" sz="2400">
                        <a:effectLst/>
                        <a:latin typeface="Times New Roman" panose="02020603050405020304" pitchFamily="18" charset="0"/>
                        <a:ea typeface="Times New Roman" panose="02020603050405020304" pitchFamily="18" charset="0"/>
                      </a:endParaRPr>
                    </a:p>
                  </a:txBody>
                  <a:tcPr marL="51435" marR="51435" marT="0" marB="0"/>
                </a:tc>
                <a:extLst>
                  <a:ext uri="{0D108BD9-81ED-4DB2-BD59-A6C34878D82A}">
                    <a16:rowId xmlns:a16="http://schemas.microsoft.com/office/drawing/2014/main" xmlns="" val="10001"/>
                  </a:ext>
                </a:extLst>
              </a:tr>
              <a:tr h="539167">
                <a:tc>
                  <a:txBody>
                    <a:bodyPr/>
                    <a:lstStyle/>
                    <a:p>
                      <a:pPr marL="0" marR="0">
                        <a:spcBef>
                          <a:spcPts val="0"/>
                        </a:spcBef>
                        <a:spcAft>
                          <a:spcPts val="0"/>
                        </a:spcAft>
                      </a:pPr>
                      <a:r>
                        <a:rPr lang="en-US" sz="2400">
                          <a:effectLst/>
                        </a:rPr>
                        <a:t>Excess Reserves:  $0</a:t>
                      </a:r>
                      <a:endParaRPr lang="en-US" sz="240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spcBef>
                          <a:spcPts val="0"/>
                        </a:spcBef>
                        <a:spcAft>
                          <a:spcPts val="0"/>
                        </a:spcAft>
                      </a:pPr>
                      <a:r>
                        <a:rPr lang="en-US" sz="2400">
                          <a:effectLst/>
                        </a:rPr>
                        <a:t> </a:t>
                      </a:r>
                      <a:endParaRPr lang="en-US" sz="2400">
                        <a:effectLst/>
                        <a:latin typeface="Times New Roman" panose="02020603050405020304" pitchFamily="18" charset="0"/>
                        <a:ea typeface="Times New Roman" panose="02020603050405020304" pitchFamily="18" charset="0"/>
                      </a:endParaRPr>
                    </a:p>
                  </a:txBody>
                  <a:tcPr marL="51435" marR="51435" marT="0" marB="0"/>
                </a:tc>
                <a:extLst>
                  <a:ext uri="{0D108BD9-81ED-4DB2-BD59-A6C34878D82A}">
                    <a16:rowId xmlns:a16="http://schemas.microsoft.com/office/drawing/2014/main" xmlns="" val="10002"/>
                  </a:ext>
                </a:extLst>
              </a:tr>
              <a:tr h="539167">
                <a:tc>
                  <a:txBody>
                    <a:bodyPr/>
                    <a:lstStyle/>
                    <a:p>
                      <a:pPr marL="0" marR="0">
                        <a:spcBef>
                          <a:spcPts val="0"/>
                        </a:spcBef>
                        <a:spcAft>
                          <a:spcPts val="0"/>
                        </a:spcAft>
                      </a:pPr>
                      <a:r>
                        <a:rPr lang="en-US" sz="2400">
                          <a:effectLst/>
                        </a:rPr>
                        <a:t>Loans:  $900</a:t>
                      </a:r>
                      <a:endParaRPr lang="en-US" sz="240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spcBef>
                          <a:spcPts val="0"/>
                        </a:spcBef>
                        <a:spcAft>
                          <a:spcPts val="0"/>
                        </a:spcAft>
                      </a:pPr>
                      <a:r>
                        <a:rPr lang="en-US" sz="2400" dirty="0">
                          <a:effectLst/>
                        </a:rPr>
                        <a:t> </a:t>
                      </a:r>
                      <a:endParaRPr lang="en-US" sz="2400" dirty="0">
                        <a:effectLst/>
                        <a:latin typeface="Times New Roman" panose="02020603050405020304" pitchFamily="18" charset="0"/>
                        <a:ea typeface="Times New Roman" panose="02020603050405020304" pitchFamily="18" charset="0"/>
                      </a:endParaRPr>
                    </a:p>
                  </a:txBody>
                  <a:tcPr marL="51435" marR="51435" marT="0" marB="0"/>
                </a:tc>
                <a:extLst>
                  <a:ext uri="{0D108BD9-81ED-4DB2-BD59-A6C34878D82A}">
                    <a16:rowId xmlns:a16="http://schemas.microsoft.com/office/drawing/2014/main" xmlns="" val="10003"/>
                  </a:ext>
                </a:extLst>
              </a:tr>
              <a:tr h="539167">
                <a:tc>
                  <a:txBody>
                    <a:bodyPr/>
                    <a:lstStyle/>
                    <a:p>
                      <a:pPr marL="0" marR="0">
                        <a:spcBef>
                          <a:spcPts val="0"/>
                        </a:spcBef>
                        <a:spcAft>
                          <a:spcPts val="0"/>
                        </a:spcAft>
                      </a:pPr>
                      <a:r>
                        <a:rPr lang="en-US" sz="2400">
                          <a:effectLst/>
                        </a:rPr>
                        <a:t>Total Assets:  $1,000</a:t>
                      </a:r>
                      <a:endParaRPr lang="en-US" sz="240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spcBef>
                          <a:spcPts val="0"/>
                        </a:spcBef>
                        <a:spcAft>
                          <a:spcPts val="0"/>
                        </a:spcAft>
                      </a:pPr>
                      <a:r>
                        <a:rPr lang="en-US" sz="2400" dirty="0">
                          <a:effectLst/>
                        </a:rPr>
                        <a:t>Total Liabilities:  $1,000</a:t>
                      </a:r>
                      <a:endParaRPr lang="en-US" sz="2400" dirty="0">
                        <a:effectLst/>
                        <a:latin typeface="Times New Roman" panose="02020603050405020304" pitchFamily="18" charset="0"/>
                        <a:ea typeface="Times New Roman" panose="02020603050405020304" pitchFamily="18" charset="0"/>
                      </a:endParaRPr>
                    </a:p>
                  </a:txBody>
                  <a:tcPr marL="51435" marR="51435" marT="0" marB="0"/>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19366542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sz="1800" b="1" i="1" dirty="0"/>
              <a:t>Step 3:  </a:t>
            </a:r>
            <a:r>
              <a:rPr lang="en-US" sz="1800" i="1" dirty="0"/>
              <a:t>Thomas uses his $900 at Tractor Supply, which has a checking account at the Chase Bank.  Checking deposits have now increased by $900 and this is </a:t>
            </a:r>
            <a:r>
              <a:rPr lang="en-US" sz="1800" b="1" i="1" u="sng" dirty="0"/>
              <a:t>new money</a:t>
            </a:r>
            <a:r>
              <a:rPr lang="en-US" sz="1800" b="1" i="1" dirty="0"/>
              <a:t>.  </a:t>
            </a:r>
            <a:r>
              <a:rPr lang="en-US" sz="1800" i="1" dirty="0"/>
              <a:t>The Chase Bank must keep $90 as required reserves and there is now $810 of excess </a:t>
            </a:r>
            <a:r>
              <a:rPr lang="en-US" sz="1800" i="1" dirty="0" smtClean="0"/>
              <a:t>reserves  </a:t>
            </a:r>
            <a:endParaRPr lang="en-US" sz="1800" dirty="0"/>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488639421"/>
              </p:ext>
            </p:extLst>
          </p:nvPr>
        </p:nvGraphicFramePr>
        <p:xfrm>
          <a:off x="759940" y="3625163"/>
          <a:ext cx="7926860" cy="2708188"/>
        </p:xfrm>
        <a:graphic>
          <a:graphicData uri="http://schemas.openxmlformats.org/drawingml/2006/table">
            <a:tbl>
              <a:tblPr firstRow="1" firstCol="1" bandRow="1">
                <a:tableStyleId>{5C22544A-7EE6-4342-B048-85BDC9FD1C3A}</a:tableStyleId>
              </a:tblPr>
              <a:tblGrid>
                <a:gridCol w="3950493">
                  <a:extLst>
                    <a:ext uri="{9D8B030D-6E8A-4147-A177-3AD203B41FA5}">
                      <a16:colId xmlns:a16="http://schemas.microsoft.com/office/drawing/2014/main" xmlns="" val="20000"/>
                    </a:ext>
                  </a:extLst>
                </a:gridCol>
                <a:gridCol w="3976367">
                  <a:extLst>
                    <a:ext uri="{9D8B030D-6E8A-4147-A177-3AD203B41FA5}">
                      <a16:colId xmlns:a16="http://schemas.microsoft.com/office/drawing/2014/main" xmlns="" val="20001"/>
                    </a:ext>
                  </a:extLst>
                </a:gridCol>
              </a:tblGrid>
              <a:tr h="463687">
                <a:tc>
                  <a:txBody>
                    <a:bodyPr/>
                    <a:lstStyle/>
                    <a:p>
                      <a:pPr marL="0" marR="0">
                        <a:spcBef>
                          <a:spcPts val="0"/>
                        </a:spcBef>
                        <a:spcAft>
                          <a:spcPts val="0"/>
                        </a:spcAft>
                      </a:pPr>
                      <a:r>
                        <a:rPr lang="en-US" sz="2800">
                          <a:effectLst/>
                        </a:rPr>
                        <a:t>Assets</a:t>
                      </a:r>
                      <a:endParaRPr lang="en-US" sz="280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spcBef>
                          <a:spcPts val="0"/>
                        </a:spcBef>
                        <a:spcAft>
                          <a:spcPts val="0"/>
                        </a:spcAft>
                      </a:pPr>
                      <a:r>
                        <a:rPr lang="en-US" sz="2800">
                          <a:effectLst/>
                        </a:rPr>
                        <a:t>Liabilities</a:t>
                      </a:r>
                      <a:endParaRPr lang="en-US" sz="2800">
                        <a:effectLst/>
                        <a:latin typeface="Times New Roman" panose="02020603050405020304" pitchFamily="18" charset="0"/>
                        <a:ea typeface="Times New Roman" panose="02020603050405020304" pitchFamily="18" charset="0"/>
                      </a:endParaRPr>
                    </a:p>
                  </a:txBody>
                  <a:tcPr marL="51435" marR="51435" marT="0" marB="0"/>
                </a:tc>
                <a:extLst>
                  <a:ext uri="{0D108BD9-81ED-4DB2-BD59-A6C34878D82A}">
                    <a16:rowId xmlns:a16="http://schemas.microsoft.com/office/drawing/2014/main" xmlns="" val="10000"/>
                  </a:ext>
                </a:extLst>
              </a:tr>
              <a:tr h="463687">
                <a:tc>
                  <a:txBody>
                    <a:bodyPr/>
                    <a:lstStyle/>
                    <a:p>
                      <a:pPr marL="0" marR="0">
                        <a:spcBef>
                          <a:spcPts val="0"/>
                        </a:spcBef>
                        <a:spcAft>
                          <a:spcPts val="0"/>
                        </a:spcAft>
                      </a:pPr>
                      <a:r>
                        <a:rPr lang="en-US" sz="2800">
                          <a:effectLst/>
                        </a:rPr>
                        <a:t>Required Reserves:  $190</a:t>
                      </a:r>
                      <a:endParaRPr lang="en-US" sz="280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spcBef>
                          <a:spcPts val="0"/>
                        </a:spcBef>
                        <a:spcAft>
                          <a:spcPts val="0"/>
                        </a:spcAft>
                      </a:pPr>
                      <a:r>
                        <a:rPr lang="en-US" sz="2800">
                          <a:effectLst/>
                        </a:rPr>
                        <a:t>Checking Deposits:  $1,900</a:t>
                      </a:r>
                      <a:endParaRPr lang="en-US" sz="2800">
                        <a:effectLst/>
                        <a:latin typeface="Times New Roman" panose="02020603050405020304" pitchFamily="18" charset="0"/>
                        <a:ea typeface="Times New Roman" panose="02020603050405020304" pitchFamily="18" charset="0"/>
                      </a:endParaRPr>
                    </a:p>
                  </a:txBody>
                  <a:tcPr marL="51435" marR="51435" marT="0" marB="0"/>
                </a:tc>
                <a:extLst>
                  <a:ext uri="{0D108BD9-81ED-4DB2-BD59-A6C34878D82A}">
                    <a16:rowId xmlns:a16="http://schemas.microsoft.com/office/drawing/2014/main" xmlns="" val="10001"/>
                  </a:ext>
                </a:extLst>
              </a:tr>
              <a:tr h="463687">
                <a:tc>
                  <a:txBody>
                    <a:bodyPr/>
                    <a:lstStyle/>
                    <a:p>
                      <a:pPr marL="0" marR="0">
                        <a:spcBef>
                          <a:spcPts val="0"/>
                        </a:spcBef>
                        <a:spcAft>
                          <a:spcPts val="0"/>
                        </a:spcAft>
                      </a:pPr>
                      <a:r>
                        <a:rPr lang="en-US" sz="2800">
                          <a:effectLst/>
                        </a:rPr>
                        <a:t>Excess Reserves:  $810</a:t>
                      </a:r>
                      <a:endParaRPr lang="en-US" sz="280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spcBef>
                          <a:spcPts val="0"/>
                        </a:spcBef>
                        <a:spcAft>
                          <a:spcPts val="0"/>
                        </a:spcAft>
                      </a:pPr>
                      <a:r>
                        <a:rPr lang="en-US" sz="2800">
                          <a:effectLst/>
                        </a:rPr>
                        <a:t> </a:t>
                      </a:r>
                      <a:endParaRPr lang="en-US" sz="2800">
                        <a:effectLst/>
                        <a:latin typeface="Times New Roman" panose="02020603050405020304" pitchFamily="18" charset="0"/>
                        <a:ea typeface="Times New Roman" panose="02020603050405020304" pitchFamily="18" charset="0"/>
                      </a:endParaRPr>
                    </a:p>
                  </a:txBody>
                  <a:tcPr marL="51435" marR="51435" marT="0" marB="0"/>
                </a:tc>
                <a:extLst>
                  <a:ext uri="{0D108BD9-81ED-4DB2-BD59-A6C34878D82A}">
                    <a16:rowId xmlns:a16="http://schemas.microsoft.com/office/drawing/2014/main" xmlns="" val="10002"/>
                  </a:ext>
                </a:extLst>
              </a:tr>
              <a:tr h="463687">
                <a:tc>
                  <a:txBody>
                    <a:bodyPr/>
                    <a:lstStyle/>
                    <a:p>
                      <a:pPr marL="0" marR="0">
                        <a:spcBef>
                          <a:spcPts val="0"/>
                        </a:spcBef>
                        <a:spcAft>
                          <a:spcPts val="0"/>
                        </a:spcAft>
                      </a:pPr>
                      <a:r>
                        <a:rPr lang="en-US" sz="2800">
                          <a:effectLst/>
                        </a:rPr>
                        <a:t>Loans:  $900</a:t>
                      </a:r>
                      <a:endParaRPr lang="en-US" sz="280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spcBef>
                          <a:spcPts val="0"/>
                        </a:spcBef>
                        <a:spcAft>
                          <a:spcPts val="0"/>
                        </a:spcAft>
                      </a:pPr>
                      <a:r>
                        <a:rPr lang="en-US" sz="2800">
                          <a:effectLst/>
                        </a:rPr>
                        <a:t> </a:t>
                      </a:r>
                      <a:endParaRPr lang="en-US" sz="2800">
                        <a:effectLst/>
                        <a:latin typeface="Times New Roman" panose="02020603050405020304" pitchFamily="18" charset="0"/>
                        <a:ea typeface="Times New Roman" panose="02020603050405020304" pitchFamily="18" charset="0"/>
                      </a:endParaRPr>
                    </a:p>
                  </a:txBody>
                  <a:tcPr marL="51435" marR="51435" marT="0" marB="0"/>
                </a:tc>
                <a:extLst>
                  <a:ext uri="{0D108BD9-81ED-4DB2-BD59-A6C34878D82A}">
                    <a16:rowId xmlns:a16="http://schemas.microsoft.com/office/drawing/2014/main" xmlns="" val="10003"/>
                  </a:ext>
                </a:extLst>
              </a:tr>
              <a:tr h="463687">
                <a:tc>
                  <a:txBody>
                    <a:bodyPr/>
                    <a:lstStyle/>
                    <a:p>
                      <a:pPr marL="0" marR="0">
                        <a:spcBef>
                          <a:spcPts val="0"/>
                        </a:spcBef>
                        <a:spcAft>
                          <a:spcPts val="0"/>
                        </a:spcAft>
                      </a:pPr>
                      <a:r>
                        <a:rPr lang="en-US" sz="2800">
                          <a:effectLst/>
                        </a:rPr>
                        <a:t>Total Assets:  $1,900</a:t>
                      </a:r>
                      <a:endParaRPr lang="en-US" sz="280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spcBef>
                          <a:spcPts val="0"/>
                        </a:spcBef>
                        <a:spcAft>
                          <a:spcPts val="0"/>
                        </a:spcAft>
                      </a:pPr>
                      <a:r>
                        <a:rPr lang="en-US" sz="2800" dirty="0">
                          <a:effectLst/>
                        </a:rPr>
                        <a:t>Total Liabilities:  $1,900</a:t>
                      </a:r>
                      <a:endParaRPr lang="en-US" sz="2800" dirty="0">
                        <a:effectLst/>
                        <a:latin typeface="Times New Roman" panose="02020603050405020304" pitchFamily="18" charset="0"/>
                        <a:ea typeface="Times New Roman" panose="02020603050405020304" pitchFamily="18" charset="0"/>
                      </a:endParaRPr>
                    </a:p>
                  </a:txBody>
                  <a:tcPr marL="51435" marR="51435" marT="0" marB="0"/>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39439963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sz="1800" b="1" i="1" dirty="0"/>
              <a:t>Step #4:  </a:t>
            </a:r>
            <a:r>
              <a:rPr lang="en-US" sz="1800" i="1" dirty="0"/>
              <a:t>The Chase Bank makes a loan to James, who is looking to buy some furniture.  James spends $810 dollars at Furniture Factory, which also banks with the Chase Bank, increasing checking deposits by $810.  The Chase Bank must keep $81 in required reserves and there are now $729 in excess reserves</a:t>
            </a:r>
            <a:endParaRPr lang="en-US" sz="1800" dirty="0"/>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859234577"/>
              </p:ext>
            </p:extLst>
          </p:nvPr>
        </p:nvGraphicFramePr>
        <p:xfrm>
          <a:off x="864972" y="3569558"/>
          <a:ext cx="7821828" cy="2587400"/>
        </p:xfrm>
        <a:graphic>
          <a:graphicData uri="http://schemas.openxmlformats.org/drawingml/2006/table">
            <a:tbl>
              <a:tblPr firstRow="1" firstCol="1" bandRow="1">
                <a:tableStyleId>{5C22544A-7EE6-4342-B048-85BDC9FD1C3A}</a:tableStyleId>
              </a:tblPr>
              <a:tblGrid>
                <a:gridCol w="3910914">
                  <a:extLst>
                    <a:ext uri="{9D8B030D-6E8A-4147-A177-3AD203B41FA5}">
                      <a16:colId xmlns:a16="http://schemas.microsoft.com/office/drawing/2014/main" xmlns="" val="20000"/>
                    </a:ext>
                  </a:extLst>
                </a:gridCol>
                <a:gridCol w="3910914">
                  <a:extLst>
                    <a:ext uri="{9D8B030D-6E8A-4147-A177-3AD203B41FA5}">
                      <a16:colId xmlns:a16="http://schemas.microsoft.com/office/drawing/2014/main" xmlns="" val="20001"/>
                    </a:ext>
                  </a:extLst>
                </a:gridCol>
              </a:tblGrid>
              <a:tr h="517480">
                <a:tc>
                  <a:txBody>
                    <a:bodyPr/>
                    <a:lstStyle/>
                    <a:p>
                      <a:pPr marL="0" marR="0">
                        <a:spcBef>
                          <a:spcPts val="0"/>
                        </a:spcBef>
                        <a:spcAft>
                          <a:spcPts val="0"/>
                        </a:spcAft>
                      </a:pPr>
                      <a:r>
                        <a:rPr lang="en-US" sz="2400" dirty="0">
                          <a:effectLst/>
                        </a:rPr>
                        <a:t>Assets</a:t>
                      </a:r>
                      <a:endParaRPr lang="en-US" sz="2400"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spcBef>
                          <a:spcPts val="0"/>
                        </a:spcBef>
                        <a:spcAft>
                          <a:spcPts val="0"/>
                        </a:spcAft>
                      </a:pPr>
                      <a:r>
                        <a:rPr lang="en-US" sz="2400">
                          <a:effectLst/>
                        </a:rPr>
                        <a:t>Liabilities</a:t>
                      </a:r>
                      <a:endParaRPr lang="en-US" sz="2400">
                        <a:effectLst/>
                        <a:latin typeface="Times New Roman" panose="02020603050405020304" pitchFamily="18" charset="0"/>
                        <a:ea typeface="Times New Roman" panose="02020603050405020304" pitchFamily="18" charset="0"/>
                      </a:endParaRPr>
                    </a:p>
                  </a:txBody>
                  <a:tcPr marL="51435" marR="51435" marT="0" marB="0"/>
                </a:tc>
                <a:extLst>
                  <a:ext uri="{0D108BD9-81ED-4DB2-BD59-A6C34878D82A}">
                    <a16:rowId xmlns:a16="http://schemas.microsoft.com/office/drawing/2014/main" xmlns="" val="10000"/>
                  </a:ext>
                </a:extLst>
              </a:tr>
              <a:tr h="517480">
                <a:tc>
                  <a:txBody>
                    <a:bodyPr/>
                    <a:lstStyle/>
                    <a:p>
                      <a:pPr marL="0" marR="0">
                        <a:spcBef>
                          <a:spcPts val="0"/>
                        </a:spcBef>
                        <a:spcAft>
                          <a:spcPts val="0"/>
                        </a:spcAft>
                      </a:pPr>
                      <a:r>
                        <a:rPr lang="en-US" sz="2400">
                          <a:effectLst/>
                        </a:rPr>
                        <a:t>Required Reserves:  $271</a:t>
                      </a:r>
                      <a:endParaRPr lang="en-US" sz="240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spcBef>
                          <a:spcPts val="0"/>
                        </a:spcBef>
                        <a:spcAft>
                          <a:spcPts val="0"/>
                        </a:spcAft>
                      </a:pPr>
                      <a:r>
                        <a:rPr lang="en-US" sz="2400">
                          <a:effectLst/>
                        </a:rPr>
                        <a:t>Checking Deposits:  $2,710</a:t>
                      </a:r>
                      <a:endParaRPr lang="en-US" sz="2400">
                        <a:effectLst/>
                        <a:latin typeface="Times New Roman" panose="02020603050405020304" pitchFamily="18" charset="0"/>
                        <a:ea typeface="Times New Roman" panose="02020603050405020304" pitchFamily="18" charset="0"/>
                      </a:endParaRPr>
                    </a:p>
                  </a:txBody>
                  <a:tcPr marL="51435" marR="51435" marT="0" marB="0"/>
                </a:tc>
                <a:extLst>
                  <a:ext uri="{0D108BD9-81ED-4DB2-BD59-A6C34878D82A}">
                    <a16:rowId xmlns:a16="http://schemas.microsoft.com/office/drawing/2014/main" xmlns="" val="10001"/>
                  </a:ext>
                </a:extLst>
              </a:tr>
              <a:tr h="517480">
                <a:tc>
                  <a:txBody>
                    <a:bodyPr/>
                    <a:lstStyle/>
                    <a:p>
                      <a:pPr marL="0" marR="0">
                        <a:spcBef>
                          <a:spcPts val="0"/>
                        </a:spcBef>
                        <a:spcAft>
                          <a:spcPts val="0"/>
                        </a:spcAft>
                      </a:pPr>
                      <a:r>
                        <a:rPr lang="en-US" sz="2400">
                          <a:effectLst/>
                        </a:rPr>
                        <a:t>Excess Reserves:  $729</a:t>
                      </a:r>
                      <a:endParaRPr lang="en-US" sz="240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spcBef>
                          <a:spcPts val="0"/>
                        </a:spcBef>
                        <a:spcAft>
                          <a:spcPts val="0"/>
                        </a:spcAft>
                      </a:pPr>
                      <a:r>
                        <a:rPr lang="en-US" sz="2400">
                          <a:effectLst/>
                        </a:rPr>
                        <a:t> </a:t>
                      </a:r>
                      <a:endParaRPr lang="en-US" sz="2400">
                        <a:effectLst/>
                        <a:latin typeface="Times New Roman" panose="02020603050405020304" pitchFamily="18" charset="0"/>
                        <a:ea typeface="Times New Roman" panose="02020603050405020304" pitchFamily="18" charset="0"/>
                      </a:endParaRPr>
                    </a:p>
                  </a:txBody>
                  <a:tcPr marL="51435" marR="51435" marT="0" marB="0"/>
                </a:tc>
                <a:extLst>
                  <a:ext uri="{0D108BD9-81ED-4DB2-BD59-A6C34878D82A}">
                    <a16:rowId xmlns:a16="http://schemas.microsoft.com/office/drawing/2014/main" xmlns="" val="10002"/>
                  </a:ext>
                </a:extLst>
              </a:tr>
              <a:tr h="517480">
                <a:tc>
                  <a:txBody>
                    <a:bodyPr/>
                    <a:lstStyle/>
                    <a:p>
                      <a:pPr marL="0" marR="0">
                        <a:spcBef>
                          <a:spcPts val="0"/>
                        </a:spcBef>
                        <a:spcAft>
                          <a:spcPts val="0"/>
                        </a:spcAft>
                      </a:pPr>
                      <a:r>
                        <a:rPr lang="en-US" sz="2400">
                          <a:effectLst/>
                        </a:rPr>
                        <a:t>Loans:  $1,710</a:t>
                      </a:r>
                      <a:endParaRPr lang="en-US" sz="240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spcBef>
                          <a:spcPts val="0"/>
                        </a:spcBef>
                        <a:spcAft>
                          <a:spcPts val="0"/>
                        </a:spcAft>
                      </a:pPr>
                      <a:r>
                        <a:rPr lang="en-US" sz="2400">
                          <a:effectLst/>
                        </a:rPr>
                        <a:t> </a:t>
                      </a:r>
                      <a:endParaRPr lang="en-US" sz="2400">
                        <a:effectLst/>
                        <a:latin typeface="Times New Roman" panose="02020603050405020304" pitchFamily="18" charset="0"/>
                        <a:ea typeface="Times New Roman" panose="02020603050405020304" pitchFamily="18" charset="0"/>
                      </a:endParaRPr>
                    </a:p>
                  </a:txBody>
                  <a:tcPr marL="51435" marR="51435" marT="0" marB="0"/>
                </a:tc>
                <a:extLst>
                  <a:ext uri="{0D108BD9-81ED-4DB2-BD59-A6C34878D82A}">
                    <a16:rowId xmlns:a16="http://schemas.microsoft.com/office/drawing/2014/main" xmlns="" val="10003"/>
                  </a:ext>
                </a:extLst>
              </a:tr>
              <a:tr h="517480">
                <a:tc>
                  <a:txBody>
                    <a:bodyPr/>
                    <a:lstStyle/>
                    <a:p>
                      <a:pPr marL="0" marR="0">
                        <a:spcBef>
                          <a:spcPts val="0"/>
                        </a:spcBef>
                        <a:spcAft>
                          <a:spcPts val="0"/>
                        </a:spcAft>
                      </a:pPr>
                      <a:r>
                        <a:rPr lang="en-US" sz="2400">
                          <a:effectLst/>
                        </a:rPr>
                        <a:t>Total Assets:  $2,710</a:t>
                      </a:r>
                      <a:endParaRPr lang="en-US" sz="240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spcBef>
                          <a:spcPts val="0"/>
                        </a:spcBef>
                        <a:spcAft>
                          <a:spcPts val="0"/>
                        </a:spcAft>
                      </a:pPr>
                      <a:r>
                        <a:rPr lang="en-US" sz="2400" dirty="0">
                          <a:effectLst/>
                        </a:rPr>
                        <a:t>Total Liabilities:  $2,710</a:t>
                      </a:r>
                      <a:endParaRPr lang="en-US" sz="2400" dirty="0">
                        <a:effectLst/>
                        <a:latin typeface="Times New Roman" panose="02020603050405020304" pitchFamily="18" charset="0"/>
                        <a:ea typeface="Times New Roman" panose="02020603050405020304" pitchFamily="18" charset="0"/>
                      </a:endParaRPr>
                    </a:p>
                  </a:txBody>
                  <a:tcPr marL="51435" marR="51435" marT="0" marB="0"/>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25533077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1E10255-74F3-4843-888A-25BF5D21BAD7}"/>
              </a:ext>
            </a:extLst>
          </p:cNvPr>
          <p:cNvSpPr>
            <a:spLocks noGrp="1"/>
          </p:cNvSpPr>
          <p:nvPr>
            <p:ph type="title"/>
          </p:nvPr>
        </p:nvSpPr>
        <p:spPr>
          <a:xfrm>
            <a:off x="457200" y="914399"/>
            <a:ext cx="8229600" cy="4744995"/>
          </a:xfrm>
        </p:spPr>
        <p:txBody>
          <a:bodyPr/>
          <a:lstStyle/>
          <a:p>
            <a:r>
              <a:rPr lang="en-US" sz="4800" dirty="0"/>
              <a:t>Evolution of the Federal Reserve System</a:t>
            </a:r>
          </a:p>
        </p:txBody>
      </p:sp>
    </p:spTree>
    <p:extLst>
      <p:ext uri="{BB962C8B-B14F-4D97-AF65-F5344CB8AC3E}">
        <p14:creationId xmlns:p14="http://schemas.microsoft.com/office/powerpoint/2010/main" val="2474624177"/>
      </p:ext>
    </p:extLst>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43CF6D4-FE7A-4AA6-98BA-749EEFC6468F}"/>
              </a:ext>
            </a:extLst>
          </p:cNvPr>
          <p:cNvSpPr>
            <a:spLocks noGrp="1"/>
          </p:cNvSpPr>
          <p:nvPr>
            <p:ph type="title"/>
          </p:nvPr>
        </p:nvSpPr>
        <p:spPr>
          <a:xfrm>
            <a:off x="457200" y="856526"/>
            <a:ext cx="8229600" cy="752354"/>
          </a:xfrm>
        </p:spPr>
        <p:txBody>
          <a:bodyPr/>
          <a:lstStyle/>
          <a:p>
            <a:r>
              <a:rPr lang="en-US" sz="2800" dirty="0"/>
              <a:t>Banks and Economic Crisis</a:t>
            </a:r>
          </a:p>
        </p:txBody>
      </p:sp>
      <p:pic>
        <p:nvPicPr>
          <p:cNvPr id="5" name="Picture 2" descr="http://www.alt-m.org/wp-content/uploads/2015/10/Table_U.S.-RecessionsBankingCrises.jpg?6ed0ec">
            <a:extLst>
              <a:ext uri="{FF2B5EF4-FFF2-40B4-BE49-F238E27FC236}">
                <a16:creationId xmlns:a16="http://schemas.microsoft.com/office/drawing/2014/main" xmlns="" id="{0B43642A-1A17-4799-B676-7B98F82240F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 y="1608880"/>
            <a:ext cx="9144001" cy="48019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7034895"/>
      </p:ext>
    </p:extLst>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a:t>Start of </a:t>
            </a:r>
            <a:r>
              <a:rPr lang="en-US" sz="5400" dirty="0" smtClean="0"/>
              <a:t>National </a:t>
            </a:r>
            <a:r>
              <a:rPr lang="en-US" sz="5400" dirty="0"/>
              <a:t>B</a:t>
            </a:r>
            <a:r>
              <a:rPr lang="en-US" sz="5400" dirty="0" smtClean="0"/>
              <a:t>anking</a:t>
            </a:r>
            <a:endParaRPr lang="en-US" sz="5400" dirty="0"/>
          </a:p>
        </p:txBody>
      </p:sp>
      <p:sp>
        <p:nvSpPr>
          <p:cNvPr id="3" name="Content Placeholder 2"/>
          <p:cNvSpPr>
            <a:spLocks noGrp="1"/>
          </p:cNvSpPr>
          <p:nvPr>
            <p:ph idx="1"/>
          </p:nvPr>
        </p:nvSpPr>
        <p:spPr>
          <a:xfrm>
            <a:off x="508001" y="2045439"/>
            <a:ext cx="8388864" cy="3342833"/>
          </a:xfrm>
        </p:spPr>
        <p:txBody>
          <a:bodyPr>
            <a:normAutofit/>
          </a:bodyPr>
          <a:lstStyle/>
          <a:p>
            <a:r>
              <a:rPr lang="en-US" dirty="0"/>
              <a:t>Post-Revolutionary War</a:t>
            </a:r>
          </a:p>
          <a:p>
            <a:r>
              <a:rPr lang="en-US" dirty="0"/>
              <a:t>Money was “worthless as a continental”</a:t>
            </a:r>
          </a:p>
          <a:p>
            <a:r>
              <a:rPr lang="en-US" dirty="0"/>
              <a:t>States had their own individual currencies</a:t>
            </a:r>
          </a:p>
          <a:p>
            <a:r>
              <a:rPr lang="en-US" dirty="0"/>
              <a:t>Alexander Hamilton sees America as an industrial nation which requires a strong banking system</a:t>
            </a:r>
          </a:p>
          <a:p>
            <a:endParaRPr lang="en-US" dirty="0"/>
          </a:p>
        </p:txBody>
      </p:sp>
    </p:spTree>
    <p:extLst>
      <p:ext uri="{BB962C8B-B14F-4D97-AF65-F5344CB8AC3E}">
        <p14:creationId xmlns:p14="http://schemas.microsoft.com/office/powerpoint/2010/main" val="247860814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902CCCC-F84C-4D3E-A17E-32686C181B02}"/>
              </a:ext>
            </a:extLst>
          </p:cNvPr>
          <p:cNvSpPr>
            <a:spLocks noGrp="1"/>
          </p:cNvSpPr>
          <p:nvPr>
            <p:ph type="title"/>
          </p:nvPr>
        </p:nvSpPr>
        <p:spPr/>
        <p:txBody>
          <a:bodyPr/>
          <a:lstStyle/>
          <a:p>
            <a:r>
              <a:rPr lang="en-US" sz="6000" dirty="0" smtClean="0"/>
              <a:t>The BUS</a:t>
            </a:r>
            <a:endParaRPr lang="en-US" sz="6000" dirty="0"/>
          </a:p>
        </p:txBody>
      </p:sp>
      <p:sp>
        <p:nvSpPr>
          <p:cNvPr id="3" name="Content Placeholder 2">
            <a:extLst>
              <a:ext uri="{FF2B5EF4-FFF2-40B4-BE49-F238E27FC236}">
                <a16:creationId xmlns:a16="http://schemas.microsoft.com/office/drawing/2014/main" xmlns="" id="{80219024-65E4-4658-9D73-EA513F36FE61}"/>
              </a:ext>
            </a:extLst>
          </p:cNvPr>
          <p:cNvSpPr>
            <a:spLocks noGrp="1"/>
          </p:cNvSpPr>
          <p:nvPr>
            <p:ph idx="1"/>
          </p:nvPr>
        </p:nvSpPr>
        <p:spPr>
          <a:xfrm>
            <a:off x="221064" y="1824781"/>
            <a:ext cx="8772211" cy="4646358"/>
          </a:xfrm>
        </p:spPr>
        <p:txBody>
          <a:bodyPr/>
          <a:lstStyle/>
          <a:p>
            <a:pPr lvl="1"/>
            <a:r>
              <a:rPr lang="en-US" sz="1800" dirty="0"/>
              <a:t>Creates Bank of United States (BUS) plan after the Bank of England</a:t>
            </a:r>
          </a:p>
          <a:p>
            <a:pPr lvl="2"/>
            <a:r>
              <a:rPr lang="en-US" sz="1800" dirty="0"/>
              <a:t>Have branches in every major city throughout the land</a:t>
            </a:r>
          </a:p>
          <a:p>
            <a:pPr lvl="2"/>
            <a:r>
              <a:rPr lang="en-US" sz="1800" dirty="0"/>
              <a:t>Issue money (bank notes) that would be equally acceptable in all parts of the nation and be redeemable in gold and silver</a:t>
            </a:r>
          </a:p>
          <a:p>
            <a:pPr lvl="2"/>
            <a:r>
              <a:rPr lang="en-US" sz="1800" dirty="0"/>
              <a:t>Help in the creation of new money through borrowing</a:t>
            </a:r>
          </a:p>
          <a:p>
            <a:pPr lvl="2"/>
            <a:r>
              <a:rPr lang="en-US" sz="1800" dirty="0"/>
              <a:t>Loan money to the government when needed</a:t>
            </a:r>
          </a:p>
          <a:p>
            <a:pPr lvl="2"/>
            <a:r>
              <a:rPr lang="en-US" sz="1800" dirty="0"/>
              <a:t>Serve as a place for the government to deposit its money</a:t>
            </a:r>
          </a:p>
          <a:p>
            <a:pPr lvl="2"/>
            <a:r>
              <a:rPr lang="en-US" sz="1800" dirty="0"/>
              <a:t>Must buy stock in the bank</a:t>
            </a:r>
          </a:p>
          <a:p>
            <a:pPr lvl="2"/>
            <a:r>
              <a:rPr lang="en-US" sz="1800" dirty="0" smtClean="0"/>
              <a:t>Issue </a:t>
            </a:r>
            <a:r>
              <a:rPr lang="en-US" sz="1800" dirty="0"/>
              <a:t>government bonds</a:t>
            </a:r>
          </a:p>
          <a:p>
            <a:pPr lvl="2"/>
            <a:r>
              <a:rPr lang="en-US" sz="1800" dirty="0"/>
              <a:t>Board of directors (25) chosen by </a:t>
            </a:r>
            <a:r>
              <a:rPr lang="en-US" sz="1800" dirty="0" smtClean="0"/>
              <a:t>shareholders, government </a:t>
            </a:r>
            <a:r>
              <a:rPr lang="en-US" sz="1800" dirty="0"/>
              <a:t>and </a:t>
            </a:r>
            <a:r>
              <a:rPr lang="en-US" sz="1800" dirty="0" smtClean="0"/>
              <a:t>bank </a:t>
            </a:r>
            <a:r>
              <a:rPr lang="en-US" sz="1800" dirty="0"/>
              <a:t>President</a:t>
            </a:r>
          </a:p>
          <a:p>
            <a:endParaRPr lang="en-US" dirty="0"/>
          </a:p>
        </p:txBody>
      </p:sp>
    </p:spTree>
    <p:extLst>
      <p:ext uri="{BB962C8B-B14F-4D97-AF65-F5344CB8AC3E}">
        <p14:creationId xmlns:p14="http://schemas.microsoft.com/office/powerpoint/2010/main" val="417310188"/>
      </p:ext>
    </p:extLst>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xmlns="" id="{7B091B1D-D1E9-4703-B652-0C49380A0856}"/>
              </a:ext>
            </a:extLst>
          </p:cNvPr>
          <p:cNvSpPr>
            <a:spLocks noGrp="1"/>
          </p:cNvSpPr>
          <p:nvPr>
            <p:ph type="body" idx="1"/>
          </p:nvPr>
        </p:nvSpPr>
        <p:spPr>
          <a:xfrm>
            <a:off x="457200" y="947653"/>
            <a:ext cx="4040188" cy="639762"/>
          </a:xfrm>
        </p:spPr>
        <p:txBody>
          <a:bodyPr/>
          <a:lstStyle/>
          <a:p>
            <a:r>
              <a:rPr lang="en-US" dirty="0"/>
              <a:t>Hamilton	</a:t>
            </a:r>
          </a:p>
        </p:txBody>
      </p:sp>
      <p:sp>
        <p:nvSpPr>
          <p:cNvPr id="6" name="Content Placeholder 5">
            <a:extLst>
              <a:ext uri="{FF2B5EF4-FFF2-40B4-BE49-F238E27FC236}">
                <a16:creationId xmlns:a16="http://schemas.microsoft.com/office/drawing/2014/main" xmlns="" id="{A2A9531E-38E2-4946-A53B-0E610CB0F7CE}"/>
              </a:ext>
            </a:extLst>
          </p:cNvPr>
          <p:cNvSpPr>
            <a:spLocks noGrp="1"/>
          </p:cNvSpPr>
          <p:nvPr>
            <p:ph sz="half" idx="2"/>
          </p:nvPr>
        </p:nvSpPr>
        <p:spPr>
          <a:xfrm>
            <a:off x="457200" y="1445740"/>
            <a:ext cx="4040188" cy="5412259"/>
          </a:xfrm>
        </p:spPr>
        <p:txBody>
          <a:bodyPr/>
          <a:lstStyle/>
          <a:p>
            <a:r>
              <a:rPr lang="en-US" sz="1600" i="1" dirty="0">
                <a:solidFill>
                  <a:srgbClr val="0070C0"/>
                </a:solidFill>
              </a:rPr>
              <a:t>A restrictive interpretation of the word “necessary” is also contrary to this sound maxim of construction:  namely that the powers contained in a Constitution ought to be construed liberally in advancement of the public good.  The means by which national exigencies are to be provided for, national prosperity promoted, are of such infinite variety, extent, and complexity, that there must o necessity be a great latitude of choice in the selection and application of these means…</a:t>
            </a:r>
          </a:p>
          <a:p>
            <a:r>
              <a:rPr lang="en-US" sz="1600" i="1" dirty="0">
                <a:solidFill>
                  <a:srgbClr val="0070C0"/>
                </a:solidFill>
              </a:rPr>
              <a:t>If the end (purpose of law) be clearly comprehended within any of the specific powers, and if the measure have an obvious relation to the end, and is not forbidden by any particular provision of the Constitution, it may be safely deemed to come within the compass of national authority. </a:t>
            </a:r>
          </a:p>
        </p:txBody>
      </p:sp>
      <p:sp>
        <p:nvSpPr>
          <p:cNvPr id="7" name="Text Placeholder 6">
            <a:extLst>
              <a:ext uri="{FF2B5EF4-FFF2-40B4-BE49-F238E27FC236}">
                <a16:creationId xmlns:a16="http://schemas.microsoft.com/office/drawing/2014/main" xmlns="" id="{96224687-1473-42B4-B774-C8E4884738BA}"/>
              </a:ext>
            </a:extLst>
          </p:cNvPr>
          <p:cNvSpPr>
            <a:spLocks noGrp="1"/>
          </p:cNvSpPr>
          <p:nvPr>
            <p:ph type="body" sz="quarter" idx="3"/>
          </p:nvPr>
        </p:nvSpPr>
        <p:spPr>
          <a:xfrm>
            <a:off x="4645025" y="990473"/>
            <a:ext cx="4041775" cy="639762"/>
          </a:xfrm>
        </p:spPr>
        <p:txBody>
          <a:bodyPr/>
          <a:lstStyle/>
          <a:p>
            <a:r>
              <a:rPr lang="en-US" dirty="0"/>
              <a:t>Jefferson</a:t>
            </a:r>
          </a:p>
        </p:txBody>
      </p:sp>
      <p:sp>
        <p:nvSpPr>
          <p:cNvPr id="8" name="Content Placeholder 7">
            <a:extLst>
              <a:ext uri="{FF2B5EF4-FFF2-40B4-BE49-F238E27FC236}">
                <a16:creationId xmlns:a16="http://schemas.microsoft.com/office/drawing/2014/main" xmlns="" id="{0ED66BBF-D644-480D-BB10-DAD3510FB298}"/>
              </a:ext>
            </a:extLst>
          </p:cNvPr>
          <p:cNvSpPr>
            <a:spLocks noGrp="1"/>
          </p:cNvSpPr>
          <p:nvPr>
            <p:ph sz="quarter" idx="4"/>
          </p:nvPr>
        </p:nvSpPr>
        <p:spPr>
          <a:xfrm>
            <a:off x="4645025" y="1587415"/>
            <a:ext cx="4041775" cy="4998736"/>
          </a:xfrm>
        </p:spPr>
        <p:txBody>
          <a:bodyPr/>
          <a:lstStyle/>
          <a:p>
            <a:r>
              <a:rPr lang="en-US" sz="1400" i="1" dirty="0"/>
              <a:t> </a:t>
            </a:r>
            <a:r>
              <a:rPr lang="en-US" sz="1400" i="1" dirty="0">
                <a:solidFill>
                  <a:srgbClr val="7A9900"/>
                </a:solidFill>
              </a:rPr>
              <a:t>I consider the foundation of the Constitution that “all powers not delegated to the United States, nor prohibited by it to the States, are reserved to the States, or to the people” (10</a:t>
            </a:r>
            <a:r>
              <a:rPr lang="en-US" sz="1400" i="1" baseline="30000" dirty="0">
                <a:solidFill>
                  <a:srgbClr val="7A9900"/>
                </a:solidFill>
              </a:rPr>
              <a:t>th</a:t>
            </a:r>
            <a:r>
              <a:rPr lang="en-US" sz="1400" i="1" dirty="0">
                <a:solidFill>
                  <a:srgbClr val="7A9900"/>
                </a:solidFill>
              </a:rPr>
              <a:t> Amendment).  To take a single step beyond the boundaries that are specifically drawn around the powers of Congress is to take possession of a boundless field of power, no longer susceptible of any definition.  </a:t>
            </a:r>
          </a:p>
          <a:p>
            <a:r>
              <a:rPr lang="en-US" sz="1400" i="1" dirty="0">
                <a:solidFill>
                  <a:srgbClr val="7A9900"/>
                </a:solidFill>
              </a:rPr>
              <a:t>      It has been much urged that a bank will give great convenience in the collection of taxes…yet the Constitution allows only the means which are “necessary” not those which are merely “convenient”…there is not one (power) which ingenuity may torture into convenience, in some instance or other, to someone of so long a list of enumerated powers.  It would swallow up all the delegated powers, and reduce the whole to one power…Therefore it was that the Constitution restrained them to the necessary means; that is to say, to those means without which the grant of the power would be nugatory (useless</a:t>
            </a:r>
            <a:r>
              <a:rPr lang="en-US" sz="1400" i="1" dirty="0"/>
              <a:t>).  </a:t>
            </a:r>
            <a:endParaRPr lang="en-US" sz="1400" dirty="0"/>
          </a:p>
        </p:txBody>
      </p:sp>
    </p:spTree>
    <p:extLst>
      <p:ext uri="{BB962C8B-B14F-4D97-AF65-F5344CB8AC3E}">
        <p14:creationId xmlns:p14="http://schemas.microsoft.com/office/powerpoint/2010/main" val="2510499550"/>
      </p:ext>
    </p:extLst>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762421"/>
            <a:ext cx="8229600" cy="1143000"/>
          </a:xfrm>
        </p:spPr>
        <p:txBody>
          <a:bodyPr rtlCol="0">
            <a:normAutofit/>
            <a:scene3d>
              <a:camera prst="orthographicFront"/>
              <a:lightRig rig="glow" dir="tl">
                <a:rot lat="0" lon="0" rev="5400000"/>
              </a:lightRig>
            </a:scene3d>
            <a:sp3d>
              <a:bevelT w="0" h="0"/>
              <a:contourClr>
                <a:schemeClr val="accent6">
                  <a:shade val="73000"/>
                </a:schemeClr>
              </a:contourClr>
            </a:sp3d>
          </a:bodyPr>
          <a:lstStyle/>
          <a:p>
            <a:pPr>
              <a:spcAft>
                <a:spcPts val="0"/>
              </a:spcAft>
              <a:defRPr/>
            </a:pPr>
            <a:r>
              <a:rPr lang="en-US" sz="4000" err="1">
                <a:latin typeface="Calibri"/>
                <a:ea typeface="ＭＳ Ｐゴシック"/>
                <a:cs typeface="Calibri"/>
              </a:rPr>
              <a:t>EconEdLink</a:t>
            </a:r>
            <a:r>
              <a:rPr lang="en-US" sz="4000">
                <a:latin typeface="Calibri"/>
                <a:ea typeface="ＭＳ Ｐゴシック"/>
                <a:cs typeface="Calibri"/>
              </a:rPr>
              <a:t> Membership</a:t>
            </a:r>
            <a:endParaRPr lang="en-US"/>
          </a:p>
        </p:txBody>
      </p:sp>
      <p:sp>
        <p:nvSpPr>
          <p:cNvPr id="3" name="TextBox 2">
            <a:extLst>
              <a:ext uri="{FF2B5EF4-FFF2-40B4-BE49-F238E27FC236}">
                <a16:creationId xmlns:a16="http://schemas.microsoft.com/office/drawing/2014/main" xmlns="" id="{D213714B-F9E8-8C44-9AF8-383F3F244D95}"/>
              </a:ext>
            </a:extLst>
          </p:cNvPr>
          <p:cNvSpPr txBox="1"/>
          <p:nvPr/>
        </p:nvSpPr>
        <p:spPr>
          <a:xfrm>
            <a:off x="482538" y="2114894"/>
            <a:ext cx="8175171" cy="4247317"/>
          </a:xfrm>
          <a:prstGeom prst="rect">
            <a:avLst/>
          </a:prstGeom>
          <a:noFill/>
        </p:spPr>
        <p:txBody>
          <a:bodyPr wrap="square" rtlCol="0" anchor="t">
            <a:spAutoFit/>
          </a:bodyPr>
          <a:lstStyle/>
          <a:p>
            <a:r>
              <a:rPr lang="en-US" dirty="0">
                <a:latin typeface="Arial"/>
                <a:ea typeface="ＭＳ Ｐゴシック"/>
                <a:cs typeface="Arial"/>
              </a:rPr>
              <a:t>You can now access CEE’s professional development webinars directly on EconEdLink.org! To receive these new professional development benefits, </a:t>
            </a:r>
            <a:r>
              <a:rPr lang="en-US" b="1" dirty="0">
                <a:latin typeface="Arial"/>
                <a:ea typeface="ＭＳ Ｐゴシック"/>
                <a:cs typeface="Arial"/>
              </a:rPr>
              <a:t>become an </a:t>
            </a:r>
            <a:r>
              <a:rPr lang="en-US" b="1" dirty="0" err="1">
                <a:latin typeface="Arial"/>
                <a:ea typeface="ＭＳ Ｐゴシック"/>
                <a:cs typeface="Arial"/>
              </a:rPr>
              <a:t>EconEdLink</a:t>
            </a:r>
            <a:r>
              <a:rPr lang="en-US" b="1" dirty="0">
                <a:latin typeface="Arial"/>
                <a:ea typeface="ＭＳ Ｐゴシック"/>
                <a:cs typeface="Arial"/>
              </a:rPr>
              <a:t> </a:t>
            </a:r>
            <a:r>
              <a:rPr lang="en-US" b="1" dirty="0">
                <a:latin typeface="Arial"/>
                <a:ea typeface="ＭＳ Ｐゴシック"/>
                <a:cs typeface="Arial"/>
                <a:hlinkClick r:id="rId3"/>
              </a:rPr>
              <a:t>member</a:t>
            </a:r>
            <a:r>
              <a:rPr lang="en-US" dirty="0">
                <a:latin typeface="Arial"/>
                <a:ea typeface="ＭＳ Ｐゴシック"/>
                <a:cs typeface="Arial"/>
              </a:rPr>
              <a:t>. As a member, you will now be able to: </a:t>
            </a:r>
            <a:endParaRPr lang="en-US" dirty="0"/>
          </a:p>
          <a:p>
            <a:endParaRPr lang="en-US"/>
          </a:p>
          <a:p>
            <a:pPr marL="285750" indent="-285750">
              <a:buFont typeface="Arial"/>
              <a:buChar char="•"/>
            </a:pPr>
            <a:r>
              <a:rPr lang="en-US" dirty="0">
                <a:latin typeface="Arial"/>
                <a:ea typeface="ＭＳ Ｐゴシック"/>
                <a:cs typeface="Arial"/>
              </a:rPr>
              <a:t>Automatically receive a professional development certificate via e-mail within 24 hours after viewing any webinar for a minimum of 45 minutes</a:t>
            </a:r>
            <a:endParaRPr lang="en-US" dirty="0"/>
          </a:p>
          <a:p>
            <a:pPr marL="285750" indent="-285750">
              <a:buFont typeface="Arial"/>
              <a:buChar char="•"/>
            </a:pPr>
            <a:r>
              <a:rPr lang="en-US" dirty="0">
                <a:latin typeface="Arial"/>
                <a:ea typeface="ＭＳ Ｐゴシック"/>
                <a:cs typeface="Arial"/>
              </a:rPr>
              <a:t>Register for upcoming webinars with a simple one-click process </a:t>
            </a:r>
            <a:endParaRPr lang="en-US" dirty="0"/>
          </a:p>
          <a:p>
            <a:pPr marL="285750" indent="-285750">
              <a:buFont typeface="Arial"/>
              <a:buChar char="•"/>
            </a:pPr>
            <a:r>
              <a:rPr lang="en-US" dirty="0">
                <a:latin typeface="Arial"/>
                <a:ea typeface="ＭＳ Ｐゴシック"/>
                <a:cs typeface="Arial"/>
              </a:rPr>
              <a:t>Easily download presentations, lesson plan materials, and activities for each webinar </a:t>
            </a:r>
            <a:endParaRPr lang="en-US" dirty="0"/>
          </a:p>
          <a:p>
            <a:pPr marL="285750" indent="-285750">
              <a:buFont typeface="Arial"/>
              <a:buChar char="•"/>
            </a:pPr>
            <a:r>
              <a:rPr lang="en-US" dirty="0">
                <a:latin typeface="Arial"/>
                <a:ea typeface="ＭＳ Ｐゴシック"/>
                <a:cs typeface="Arial"/>
              </a:rPr>
              <a:t>Search and view all webinars at your convenience </a:t>
            </a:r>
            <a:endParaRPr lang="en-US" dirty="0"/>
          </a:p>
          <a:p>
            <a:pPr marL="285750" indent="-285750">
              <a:buFont typeface="Arial"/>
              <a:buChar char="•"/>
            </a:pPr>
            <a:r>
              <a:rPr lang="en-US" dirty="0">
                <a:latin typeface="Arial"/>
                <a:ea typeface="ＭＳ Ｐゴシック"/>
                <a:cs typeface="Arial"/>
              </a:rPr>
              <a:t>Save webinars to your </a:t>
            </a:r>
            <a:r>
              <a:rPr lang="en-US" dirty="0" err="1">
                <a:latin typeface="Arial"/>
                <a:ea typeface="ＭＳ Ｐゴシック"/>
                <a:cs typeface="Arial"/>
              </a:rPr>
              <a:t>EconEdLink</a:t>
            </a:r>
            <a:r>
              <a:rPr lang="en-US" dirty="0">
                <a:latin typeface="Arial"/>
                <a:ea typeface="ＭＳ Ｐゴシック"/>
                <a:cs typeface="Arial"/>
              </a:rPr>
              <a:t> dashboard for easy access to the event</a:t>
            </a:r>
            <a:endParaRPr lang="en-US" dirty="0"/>
          </a:p>
          <a:p>
            <a:endParaRPr lang="en-US">
              <a:latin typeface="Arial"/>
              <a:ea typeface="ＭＳ Ｐゴシック"/>
              <a:cs typeface="Arial"/>
            </a:endParaRPr>
          </a:p>
          <a:p>
            <a:pPr algn="ctr"/>
            <a:r>
              <a:rPr lang="en-US" dirty="0">
                <a:latin typeface="Arial"/>
                <a:ea typeface="ＭＳ Ｐゴシック"/>
                <a:cs typeface="Arial"/>
              </a:rPr>
              <a:t>You may access our new </a:t>
            </a:r>
            <a:r>
              <a:rPr lang="en-US" b="1" dirty="0">
                <a:latin typeface="Arial"/>
                <a:ea typeface="ＭＳ Ｐゴシック"/>
                <a:cs typeface="Arial"/>
              </a:rPr>
              <a:t>Professional Development</a:t>
            </a:r>
            <a:r>
              <a:rPr lang="en-US" dirty="0">
                <a:latin typeface="Arial"/>
                <a:ea typeface="ＭＳ Ｐゴシック"/>
                <a:cs typeface="Arial"/>
              </a:rPr>
              <a:t> page </a:t>
            </a:r>
            <a:r>
              <a:rPr lang="en-US" dirty="0">
                <a:latin typeface="Arial"/>
                <a:ea typeface="ＭＳ Ｐゴシック"/>
                <a:cs typeface="Arial"/>
                <a:hlinkClick r:id="rId4"/>
              </a:rPr>
              <a:t>here</a:t>
            </a:r>
            <a:endParaRPr lang="en-US" dirty="0">
              <a:latin typeface="Arial"/>
              <a:ea typeface="ＭＳ Ｐゴシック"/>
              <a:cs typeface="Arial"/>
            </a:endParaRPr>
          </a:p>
          <a:p>
            <a:endParaRPr lang="en-US">
              <a:latin typeface="Arial"/>
              <a:ea typeface="ＭＳ Ｐゴシック"/>
              <a:cs typeface="Arial"/>
            </a:endParaRPr>
          </a:p>
        </p:txBody>
      </p:sp>
    </p:spTree>
    <p:extLst>
      <p:ext uri="{BB962C8B-B14F-4D97-AF65-F5344CB8AC3E}">
        <p14:creationId xmlns:p14="http://schemas.microsoft.com/office/powerpoint/2010/main" val="2696024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xmlns="" id="{33D736C1-DAB0-4FC8-9C6C-F60632C7DFFC}"/>
              </a:ext>
            </a:extLst>
          </p:cNvPr>
          <p:cNvSpPr>
            <a:spLocks noGrp="1"/>
          </p:cNvSpPr>
          <p:nvPr>
            <p:ph type="title"/>
          </p:nvPr>
        </p:nvSpPr>
        <p:spPr>
          <a:xfrm>
            <a:off x="457200" y="1099752"/>
            <a:ext cx="8229600" cy="383059"/>
          </a:xfrm>
        </p:spPr>
        <p:txBody>
          <a:bodyPr/>
          <a:lstStyle/>
          <a:p>
            <a:r>
              <a:rPr lang="en-US" sz="2800" dirty="0"/>
              <a:t>Andrew Jackson and the 2</a:t>
            </a:r>
            <a:r>
              <a:rPr lang="en-US" sz="2800" baseline="30000" dirty="0"/>
              <a:t>nd</a:t>
            </a:r>
            <a:r>
              <a:rPr lang="en-US" sz="2800" dirty="0"/>
              <a:t> BUS</a:t>
            </a:r>
          </a:p>
        </p:txBody>
      </p:sp>
      <p:sp>
        <p:nvSpPr>
          <p:cNvPr id="8" name="Content Placeholder 7">
            <a:extLst>
              <a:ext uri="{FF2B5EF4-FFF2-40B4-BE49-F238E27FC236}">
                <a16:creationId xmlns:a16="http://schemas.microsoft.com/office/drawing/2014/main" xmlns="" id="{3FD0A33C-68D8-4F9F-9B60-04B73B0EED58}"/>
              </a:ext>
            </a:extLst>
          </p:cNvPr>
          <p:cNvSpPr>
            <a:spLocks noGrp="1"/>
          </p:cNvSpPr>
          <p:nvPr>
            <p:ph idx="1"/>
          </p:nvPr>
        </p:nvSpPr>
        <p:spPr>
          <a:xfrm>
            <a:off x="457200" y="1728316"/>
            <a:ext cx="8229600" cy="4428644"/>
          </a:xfrm>
        </p:spPr>
        <p:txBody>
          <a:bodyPr/>
          <a:lstStyle/>
          <a:p>
            <a:r>
              <a:rPr lang="en-US" sz="2000" i="1" dirty="0"/>
              <a:t>“The powers of the national bank are not only unnecessary, but they are also dangerous to the government and to the country. When the bank was created, it set up a monopoly that let one small group in society gain most of the benefits. If the benefits had been shared equally, then it would have been a benefit for society, but because it helped the rich more than the poor, it is against democracy.” </a:t>
            </a:r>
            <a:r>
              <a:rPr lang="en-US" sz="2000" i="1" dirty="0">
                <a:solidFill>
                  <a:srgbClr val="7A9900"/>
                </a:solidFill>
              </a:rPr>
              <a:t>– Andrew Jackson</a:t>
            </a:r>
          </a:p>
          <a:p>
            <a:endParaRPr lang="en-US" sz="2000" i="1" dirty="0"/>
          </a:p>
          <a:p>
            <a:r>
              <a:rPr lang="en-US" sz="2000" i="1" dirty="0"/>
              <a:t>“There were three main arguments made by Jackson against the bank. One was economic, another was political, and the third was social. The third reason was to keep a small group of wealthy citizens from taking advantage of the common people.”</a:t>
            </a:r>
            <a:r>
              <a:rPr lang="en-US" sz="2000" dirty="0"/>
              <a:t> </a:t>
            </a:r>
            <a:r>
              <a:rPr lang="en-US" sz="2000" i="1" dirty="0">
                <a:solidFill>
                  <a:srgbClr val="005CB8"/>
                </a:solidFill>
              </a:rPr>
              <a:t>-- Historian Arthur M. Schlesinger (1945)</a:t>
            </a:r>
          </a:p>
          <a:p>
            <a:endParaRPr lang="en-US" dirty="0"/>
          </a:p>
        </p:txBody>
      </p:sp>
    </p:spTree>
    <p:extLst>
      <p:ext uri="{BB962C8B-B14F-4D97-AF65-F5344CB8AC3E}">
        <p14:creationId xmlns:p14="http://schemas.microsoft.com/office/powerpoint/2010/main" val="4230391541"/>
      </p:ext>
    </p:extLst>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929674E-4403-44F3-84C1-BFBF1F54EAF3}"/>
              </a:ext>
            </a:extLst>
          </p:cNvPr>
          <p:cNvSpPr>
            <a:spLocks noGrp="1"/>
          </p:cNvSpPr>
          <p:nvPr>
            <p:ph type="title"/>
          </p:nvPr>
        </p:nvSpPr>
        <p:spPr>
          <a:xfrm>
            <a:off x="457200" y="1112108"/>
            <a:ext cx="8229600" cy="469557"/>
          </a:xfrm>
        </p:spPr>
        <p:txBody>
          <a:bodyPr/>
          <a:lstStyle/>
          <a:p>
            <a:r>
              <a:rPr lang="en-US" sz="2400" dirty="0"/>
              <a:t>The Bank War and the Panic of 1837</a:t>
            </a:r>
          </a:p>
        </p:txBody>
      </p:sp>
      <p:sp>
        <p:nvSpPr>
          <p:cNvPr id="3" name="Content Placeholder 2">
            <a:extLst>
              <a:ext uri="{FF2B5EF4-FFF2-40B4-BE49-F238E27FC236}">
                <a16:creationId xmlns:a16="http://schemas.microsoft.com/office/drawing/2014/main" xmlns="" id="{0E081044-3D82-4D07-A96B-FCE62C483830}"/>
              </a:ext>
            </a:extLst>
          </p:cNvPr>
          <p:cNvSpPr>
            <a:spLocks noGrp="1"/>
          </p:cNvSpPr>
          <p:nvPr>
            <p:ph idx="1"/>
          </p:nvPr>
        </p:nvSpPr>
        <p:spPr>
          <a:xfrm>
            <a:off x="457200" y="1581665"/>
            <a:ext cx="8229600" cy="4794421"/>
          </a:xfrm>
        </p:spPr>
        <p:txBody>
          <a:bodyPr/>
          <a:lstStyle/>
          <a:p>
            <a:pPr marL="0" indent="0">
              <a:buNone/>
            </a:pPr>
            <a:r>
              <a:rPr lang="en-US" sz="1600" dirty="0"/>
              <a:t>Andrew Jackson believed the bank hurt the American Republic because:  </a:t>
            </a:r>
          </a:p>
          <a:p>
            <a:pPr lvl="0"/>
            <a:r>
              <a:rPr lang="en-US" sz="1600" dirty="0"/>
              <a:t>It concentrated the nation's money into one business controlled by one elite </a:t>
            </a:r>
            <a:r>
              <a:rPr lang="en-US" sz="1600" dirty="0" smtClean="0"/>
              <a:t>group</a:t>
            </a:r>
            <a:endParaRPr lang="en-US" sz="1600" dirty="0"/>
          </a:p>
          <a:p>
            <a:pPr lvl="0"/>
            <a:r>
              <a:rPr lang="en-US" sz="1600" dirty="0"/>
              <a:t>It gave cheaper and better loans to Congressmen than ordinary Americans; thus having too much control over members of </a:t>
            </a:r>
            <a:r>
              <a:rPr lang="en-US" sz="1600" dirty="0" smtClean="0"/>
              <a:t>Congress</a:t>
            </a:r>
            <a:endParaRPr lang="en-US" sz="1600" dirty="0"/>
          </a:p>
          <a:p>
            <a:pPr lvl="0"/>
            <a:r>
              <a:rPr lang="en-US" sz="1600" dirty="0"/>
              <a:t>It favored businessmen from the Northeast over farmers from the Southern and Western states</a:t>
            </a:r>
          </a:p>
          <a:p>
            <a:pPr lvl="0"/>
            <a:r>
              <a:rPr lang="en-US" sz="1600" dirty="0"/>
              <a:t>The bank was in charge of receiving Federal tax money and then used this tax money to give its owners and investors profit and to take advantage of state </a:t>
            </a:r>
            <a:r>
              <a:rPr lang="en-US" sz="1600" dirty="0" smtClean="0"/>
              <a:t>banks</a:t>
            </a:r>
            <a:endParaRPr lang="en-US" sz="1600" dirty="0"/>
          </a:p>
          <a:p>
            <a:pPr marL="0" lvl="0" indent="0" algn="just">
              <a:buNone/>
            </a:pPr>
            <a:r>
              <a:rPr lang="en-US" sz="1800" dirty="0">
                <a:solidFill>
                  <a:srgbClr val="005CB8"/>
                </a:solidFill>
              </a:rPr>
              <a:t>Jackson vetoed the renewal of the Charter (contract) of the </a:t>
            </a:r>
            <a:r>
              <a:rPr lang="en-US" sz="1800" b="1" dirty="0">
                <a:solidFill>
                  <a:srgbClr val="005CB8"/>
                </a:solidFill>
              </a:rPr>
              <a:t>BUS </a:t>
            </a:r>
            <a:r>
              <a:rPr lang="en-US" sz="1800" dirty="0">
                <a:solidFill>
                  <a:srgbClr val="005CB8"/>
                </a:solidFill>
              </a:rPr>
              <a:t>and it went out of business – each state now had its own main banks instead.  However, this led to lots of complications and eventually caused </a:t>
            </a:r>
            <a:r>
              <a:rPr lang="en-US" sz="1800" b="1" dirty="0">
                <a:solidFill>
                  <a:srgbClr val="005CB8"/>
                </a:solidFill>
              </a:rPr>
              <a:t>The Panic of 1837 </a:t>
            </a:r>
            <a:r>
              <a:rPr lang="en-US" sz="1800" dirty="0">
                <a:solidFill>
                  <a:srgbClr val="005CB8"/>
                </a:solidFill>
              </a:rPr>
              <a:t>– where local banks closed costing many people their savings, bankrupting hundreds of businesses and put 33% of the population of out of work</a:t>
            </a:r>
          </a:p>
          <a:p>
            <a:endParaRPr lang="en-US" dirty="0"/>
          </a:p>
        </p:txBody>
      </p:sp>
    </p:spTree>
    <p:extLst>
      <p:ext uri="{BB962C8B-B14F-4D97-AF65-F5344CB8AC3E}">
        <p14:creationId xmlns:p14="http://schemas.microsoft.com/office/powerpoint/2010/main" val="1637687215"/>
      </p:ext>
    </p:extLst>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F56D4B1-FD6A-4296-8B18-77C309C00C4C}"/>
              </a:ext>
            </a:extLst>
          </p:cNvPr>
          <p:cNvSpPr>
            <a:spLocks noGrp="1"/>
          </p:cNvSpPr>
          <p:nvPr>
            <p:ph type="title"/>
          </p:nvPr>
        </p:nvSpPr>
        <p:spPr>
          <a:xfrm>
            <a:off x="535073" y="1135463"/>
            <a:ext cx="8229600" cy="333632"/>
          </a:xfrm>
        </p:spPr>
        <p:txBody>
          <a:bodyPr/>
          <a:lstStyle/>
          <a:p>
            <a:r>
              <a:rPr lang="en-US" sz="4000" dirty="0"/>
              <a:t>Banking with no true National Bank</a:t>
            </a:r>
          </a:p>
        </p:txBody>
      </p:sp>
      <p:sp>
        <p:nvSpPr>
          <p:cNvPr id="3" name="Content Placeholder 2">
            <a:extLst>
              <a:ext uri="{FF2B5EF4-FFF2-40B4-BE49-F238E27FC236}">
                <a16:creationId xmlns:a16="http://schemas.microsoft.com/office/drawing/2014/main" xmlns="" id="{BCDE4E8E-68C1-449C-9310-225DDE7E6179}"/>
              </a:ext>
            </a:extLst>
          </p:cNvPr>
          <p:cNvSpPr>
            <a:spLocks noGrp="1"/>
          </p:cNvSpPr>
          <p:nvPr>
            <p:ph idx="1"/>
          </p:nvPr>
        </p:nvSpPr>
        <p:spPr>
          <a:xfrm>
            <a:off x="612948" y="1678075"/>
            <a:ext cx="8073851" cy="4932789"/>
          </a:xfrm>
        </p:spPr>
        <p:txBody>
          <a:bodyPr/>
          <a:lstStyle/>
          <a:p>
            <a:r>
              <a:rPr lang="en-US" sz="1800" dirty="0"/>
              <a:t>All banks were either chartered by the various states or given permission to operate without a charter by the national government “free banks</a:t>
            </a:r>
            <a:r>
              <a:rPr lang="en-US" sz="1800" dirty="0" smtClean="0"/>
              <a:t>” </a:t>
            </a:r>
            <a:endParaRPr lang="en-US" sz="1800" dirty="0"/>
          </a:p>
          <a:p>
            <a:r>
              <a:rPr lang="en-US" sz="1800" dirty="0"/>
              <a:t>No banks were allowed to branch across state lines, and some states prohibited branching </a:t>
            </a:r>
            <a:r>
              <a:rPr lang="en-US" sz="1800" dirty="0" smtClean="0"/>
              <a:t>altogether </a:t>
            </a:r>
            <a:endParaRPr lang="en-US" sz="1800" dirty="0"/>
          </a:p>
          <a:p>
            <a:r>
              <a:rPr lang="en-US" sz="1800" dirty="0"/>
              <a:t>This prevented a natural system of nationwide clearinghouses (3</a:t>
            </a:r>
            <a:r>
              <a:rPr lang="en-US" sz="1800" baseline="30000" dirty="0"/>
              <a:t>rd</a:t>
            </a:r>
            <a:r>
              <a:rPr lang="en-US" sz="1800" dirty="0"/>
              <a:t> party financial institutions) from developing to exchange banknotes and later, </a:t>
            </a:r>
            <a:r>
              <a:rPr lang="en-US" sz="1800" dirty="0" smtClean="0"/>
              <a:t>deposits </a:t>
            </a:r>
            <a:endParaRPr lang="en-US" sz="1800" dirty="0"/>
          </a:p>
          <a:p>
            <a:r>
              <a:rPr lang="en-US" sz="1800" dirty="0"/>
              <a:t>Banknote reporters tried to keep the public informed about the value of these various notes, but some fraudulent issuers were able to take advantage of the lapse of time until this information was disseminated</a:t>
            </a:r>
          </a:p>
          <a:p>
            <a:r>
              <a:rPr lang="en-US" sz="1800" dirty="0"/>
              <a:t>P</a:t>
            </a:r>
            <a:r>
              <a:rPr lang="en-US" sz="1800" dirty="0" smtClean="0"/>
              <a:t>re-Civil </a:t>
            </a:r>
            <a:r>
              <a:rPr lang="en-US" sz="1800" dirty="0"/>
              <a:t>War money supply, which had involved thousands of different </a:t>
            </a:r>
            <a:r>
              <a:rPr lang="en-US" sz="1800" dirty="0" smtClean="0"/>
              <a:t>varieties </a:t>
            </a:r>
            <a:r>
              <a:rPr lang="en-US" sz="1800" dirty="0"/>
              <a:t>of paper money issued by local banks, rampant counterfeiting, chronic uncertainty about the value of paper money, and, as a result, difficulty conducting private business</a:t>
            </a:r>
          </a:p>
          <a:p>
            <a:endParaRPr lang="en-US" dirty="0"/>
          </a:p>
        </p:txBody>
      </p:sp>
    </p:spTree>
    <p:extLst>
      <p:ext uri="{BB962C8B-B14F-4D97-AF65-F5344CB8AC3E}">
        <p14:creationId xmlns:p14="http://schemas.microsoft.com/office/powerpoint/2010/main" val="3805367037"/>
      </p:ext>
    </p:extLst>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9ECAD2A-9F08-43AE-9FB4-B69F2A45F650}"/>
              </a:ext>
            </a:extLst>
          </p:cNvPr>
          <p:cNvSpPr>
            <a:spLocks noGrp="1"/>
          </p:cNvSpPr>
          <p:nvPr>
            <p:ph type="title"/>
          </p:nvPr>
        </p:nvSpPr>
        <p:spPr>
          <a:xfrm>
            <a:off x="457200" y="688312"/>
            <a:ext cx="8229600" cy="1321358"/>
          </a:xfrm>
        </p:spPr>
        <p:txBody>
          <a:bodyPr/>
          <a:lstStyle/>
          <a:p>
            <a:r>
              <a:rPr lang="en-US" sz="2000" dirty="0"/>
              <a:t>National Bank Act – Pre-Cursor to Fed – 1863 and </a:t>
            </a:r>
            <a:r>
              <a:rPr lang="en-US" sz="2000" dirty="0" err="1"/>
              <a:t>Amdended</a:t>
            </a:r>
            <a:r>
              <a:rPr lang="en-US" sz="2000" dirty="0"/>
              <a:t> 1864</a:t>
            </a:r>
          </a:p>
        </p:txBody>
      </p:sp>
      <p:sp>
        <p:nvSpPr>
          <p:cNvPr id="3" name="Content Placeholder 2">
            <a:extLst>
              <a:ext uri="{FF2B5EF4-FFF2-40B4-BE49-F238E27FC236}">
                <a16:creationId xmlns:a16="http://schemas.microsoft.com/office/drawing/2014/main" xmlns="" id="{A42F1090-90D6-45EA-A34C-49B4E887D13B}"/>
              </a:ext>
            </a:extLst>
          </p:cNvPr>
          <p:cNvSpPr>
            <a:spLocks noGrp="1"/>
          </p:cNvSpPr>
          <p:nvPr>
            <p:ph idx="1"/>
          </p:nvPr>
        </p:nvSpPr>
        <p:spPr>
          <a:xfrm>
            <a:off x="457200" y="1848897"/>
            <a:ext cx="8229600" cy="4799037"/>
          </a:xfrm>
        </p:spPr>
        <p:txBody>
          <a:bodyPr/>
          <a:lstStyle/>
          <a:p>
            <a:r>
              <a:rPr lang="en-US" sz="1600" b="1" dirty="0"/>
              <a:t>The Act </a:t>
            </a:r>
            <a:r>
              <a:rPr lang="en-US" sz="1600" dirty="0"/>
              <a:t>established the </a:t>
            </a:r>
            <a:r>
              <a:rPr lang="en-US" sz="1600" dirty="0">
                <a:solidFill>
                  <a:srgbClr val="005CB8"/>
                </a:solidFill>
              </a:rPr>
              <a:t>Office of the Comptroller of the Currency (OCC), </a:t>
            </a:r>
            <a:r>
              <a:rPr lang="en-US" sz="1600" dirty="0"/>
              <a:t>charged with responsibility for organizing and administering a system of nationally chartered banks and a uniform national </a:t>
            </a:r>
            <a:r>
              <a:rPr lang="en-US" sz="1600" dirty="0" smtClean="0"/>
              <a:t>currency</a:t>
            </a:r>
            <a:endParaRPr lang="en-US" sz="1600" dirty="0"/>
          </a:p>
          <a:p>
            <a:r>
              <a:rPr lang="en-US" sz="1600" dirty="0"/>
              <a:t> </a:t>
            </a:r>
            <a:r>
              <a:rPr lang="en-US" sz="1600" b="1" dirty="0" smtClean="0"/>
              <a:t>Short </a:t>
            </a:r>
            <a:r>
              <a:rPr lang="en-US" sz="1600" b="1" dirty="0"/>
              <a:t>T</a:t>
            </a:r>
            <a:r>
              <a:rPr lang="en-US" sz="1600" b="1" dirty="0" smtClean="0"/>
              <a:t>erm </a:t>
            </a:r>
            <a:r>
              <a:rPr lang="en-US" sz="1600" b="1" dirty="0" smtClean="0"/>
              <a:t>G</a:t>
            </a:r>
            <a:r>
              <a:rPr lang="en-US" sz="1600" b="1" dirty="0" smtClean="0"/>
              <a:t>oal</a:t>
            </a:r>
            <a:r>
              <a:rPr lang="en-US" sz="1600" b="1" dirty="0"/>
              <a:t> </a:t>
            </a:r>
            <a:r>
              <a:rPr lang="en-US" sz="1600" b="1" dirty="0" smtClean="0"/>
              <a:t>=</a:t>
            </a:r>
            <a:r>
              <a:rPr lang="en-US" sz="1600" b="1" dirty="0" smtClean="0"/>
              <a:t>  Generate </a:t>
            </a:r>
            <a:r>
              <a:rPr lang="en-US" sz="1600" b="1" dirty="0" smtClean="0"/>
              <a:t>C</a:t>
            </a:r>
            <a:r>
              <a:rPr lang="en-US" sz="1600" b="1" dirty="0" smtClean="0"/>
              <a:t>ash</a:t>
            </a:r>
            <a:r>
              <a:rPr lang="en-US" sz="1600" dirty="0" smtClean="0"/>
              <a:t>.  Desperately </a:t>
            </a:r>
            <a:r>
              <a:rPr lang="en-US" sz="1600" dirty="0"/>
              <a:t>needed to finance and </a:t>
            </a:r>
            <a:r>
              <a:rPr lang="en-US" sz="1600" b="1" dirty="0">
                <a:solidFill>
                  <a:srgbClr val="7A9900"/>
                </a:solidFill>
              </a:rPr>
              <a:t>fight the Civil War</a:t>
            </a:r>
            <a:r>
              <a:rPr lang="en-US" sz="1600" dirty="0"/>
              <a:t>.  Early “National Banks” -- After prospective national bank organizers submitted a business plan and had it approved by the OCC, they were required to purchase interest-bearing U.S. government bonds in an amount equal to one-third of their paid-in capital. Millions of much-needed dollars flowed into the Treasury in this </a:t>
            </a:r>
            <a:r>
              <a:rPr lang="en-US" sz="1600" dirty="0" smtClean="0"/>
              <a:t>manner</a:t>
            </a:r>
            <a:endParaRPr lang="en-US" sz="1600" dirty="0"/>
          </a:p>
          <a:p>
            <a:r>
              <a:rPr lang="en-US" sz="1600" b="1" dirty="0"/>
              <a:t>Long Term </a:t>
            </a:r>
            <a:r>
              <a:rPr lang="en-US" sz="1600" b="1" dirty="0" smtClean="0"/>
              <a:t>Goal = </a:t>
            </a:r>
            <a:r>
              <a:rPr lang="en-US" sz="1600" b="1" dirty="0"/>
              <a:t>New National </a:t>
            </a:r>
            <a:r>
              <a:rPr lang="en-US" sz="1600" b="1" dirty="0" smtClean="0"/>
              <a:t>Currency. </a:t>
            </a:r>
            <a:r>
              <a:rPr lang="en-US" sz="1600" dirty="0" smtClean="0"/>
              <a:t>Purchased </a:t>
            </a:r>
            <a:r>
              <a:rPr lang="en-US" sz="1600" dirty="0"/>
              <a:t>bonds were to be deposited with the Treasury, where they were held as security for a new kind of </a:t>
            </a:r>
            <a:r>
              <a:rPr lang="en-US" sz="1600" b="1" dirty="0">
                <a:solidFill>
                  <a:srgbClr val="7A9900"/>
                </a:solidFill>
              </a:rPr>
              <a:t>paper </a:t>
            </a:r>
            <a:r>
              <a:rPr lang="en-US" sz="1600" b="1" dirty="0" smtClean="0">
                <a:solidFill>
                  <a:srgbClr val="7A9900"/>
                </a:solidFill>
              </a:rPr>
              <a:t>money, “</a:t>
            </a:r>
            <a:r>
              <a:rPr lang="en-US" sz="1600" b="1" dirty="0">
                <a:solidFill>
                  <a:srgbClr val="7A9900"/>
                </a:solidFill>
              </a:rPr>
              <a:t>The Green </a:t>
            </a:r>
            <a:r>
              <a:rPr lang="en-US" sz="1600" b="1" dirty="0" smtClean="0">
                <a:solidFill>
                  <a:srgbClr val="7A9900"/>
                </a:solidFill>
              </a:rPr>
              <a:t>Back.”</a:t>
            </a:r>
            <a:r>
              <a:rPr lang="en-US" sz="1600" dirty="0" smtClean="0"/>
              <a:t> </a:t>
            </a:r>
            <a:r>
              <a:rPr lang="en-US" sz="1600" dirty="0"/>
              <a:t>Bearing the name of the issuing national bank and the signatures of its officers, these notes were otherwise identical in design, size, and coloration. Anyone holding a national bank note could present it for redemption in, gold or silver coin, at the issuing bank or at reserve banks around the country. If, for whatever reason, the issuing bank was unable to meet the demand for cash redemption, the system was set up so that the government could sell the bank’s bonds and pay off the noteholders </a:t>
            </a:r>
            <a:r>
              <a:rPr lang="en-US" sz="1600" dirty="0" smtClean="0"/>
              <a:t>directly </a:t>
            </a:r>
            <a:endParaRPr lang="en-US" sz="1600" dirty="0"/>
          </a:p>
          <a:p>
            <a:endParaRPr lang="en-US" sz="1400" dirty="0"/>
          </a:p>
          <a:p>
            <a:endParaRPr lang="en-US" dirty="0"/>
          </a:p>
        </p:txBody>
      </p:sp>
    </p:spTree>
    <p:extLst>
      <p:ext uri="{BB962C8B-B14F-4D97-AF65-F5344CB8AC3E}">
        <p14:creationId xmlns:p14="http://schemas.microsoft.com/office/powerpoint/2010/main" val="2677669126"/>
      </p:ext>
    </p:extLst>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0BF90368-4D4D-4D2B-B2BB-ED5F95410A1A}"/>
              </a:ext>
            </a:extLst>
          </p:cNvPr>
          <p:cNvPicPr>
            <a:picLocks noChangeAspect="1"/>
          </p:cNvPicPr>
          <p:nvPr/>
        </p:nvPicPr>
        <p:blipFill>
          <a:blip r:embed="rId2"/>
          <a:stretch>
            <a:fillRect/>
          </a:stretch>
        </p:blipFill>
        <p:spPr>
          <a:xfrm>
            <a:off x="444843" y="1075038"/>
            <a:ext cx="8316097" cy="5498757"/>
          </a:xfrm>
          <a:prstGeom prst="rect">
            <a:avLst/>
          </a:prstGeom>
        </p:spPr>
      </p:pic>
    </p:spTree>
    <p:extLst>
      <p:ext uri="{BB962C8B-B14F-4D97-AF65-F5344CB8AC3E}">
        <p14:creationId xmlns:p14="http://schemas.microsoft.com/office/powerpoint/2010/main" val="1254366449"/>
      </p:ext>
    </p:extLst>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1A8E3DDB-6D2F-4686-93AC-81626CB9DC7E}"/>
              </a:ext>
            </a:extLst>
          </p:cNvPr>
          <p:cNvPicPr>
            <a:picLocks noChangeAspect="1"/>
          </p:cNvPicPr>
          <p:nvPr/>
        </p:nvPicPr>
        <p:blipFill>
          <a:blip r:embed="rId2"/>
          <a:stretch>
            <a:fillRect/>
          </a:stretch>
        </p:blipFill>
        <p:spPr>
          <a:xfrm>
            <a:off x="260908" y="1025612"/>
            <a:ext cx="8512389" cy="5350474"/>
          </a:xfrm>
          <a:prstGeom prst="rect">
            <a:avLst/>
          </a:prstGeom>
        </p:spPr>
      </p:pic>
    </p:spTree>
    <p:extLst>
      <p:ext uri="{BB962C8B-B14F-4D97-AF65-F5344CB8AC3E}">
        <p14:creationId xmlns:p14="http://schemas.microsoft.com/office/powerpoint/2010/main" val="1640558122"/>
      </p:ext>
    </p:extLst>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5E57D98-2CB7-4E03-A59F-FDCD81EDBA8B}"/>
              </a:ext>
            </a:extLst>
          </p:cNvPr>
          <p:cNvSpPr>
            <a:spLocks noGrp="1"/>
          </p:cNvSpPr>
          <p:nvPr>
            <p:ph type="title"/>
          </p:nvPr>
        </p:nvSpPr>
        <p:spPr/>
        <p:txBody>
          <a:bodyPr/>
          <a:lstStyle/>
          <a:p>
            <a:r>
              <a:rPr lang="en-US" dirty="0"/>
              <a:t>Lincoln and Banking </a:t>
            </a:r>
          </a:p>
        </p:txBody>
      </p:sp>
      <p:sp>
        <p:nvSpPr>
          <p:cNvPr id="3" name="Content Placeholder 2">
            <a:extLst>
              <a:ext uri="{FF2B5EF4-FFF2-40B4-BE49-F238E27FC236}">
                <a16:creationId xmlns:a16="http://schemas.microsoft.com/office/drawing/2014/main" xmlns="" id="{6B8F40AC-A800-4513-9961-CE58CF465CC0}"/>
              </a:ext>
            </a:extLst>
          </p:cNvPr>
          <p:cNvSpPr>
            <a:spLocks noGrp="1"/>
          </p:cNvSpPr>
          <p:nvPr>
            <p:ph idx="1"/>
          </p:nvPr>
        </p:nvSpPr>
        <p:spPr>
          <a:xfrm>
            <a:off x="457200" y="1865870"/>
            <a:ext cx="8229600" cy="4291090"/>
          </a:xfrm>
        </p:spPr>
        <p:txBody>
          <a:bodyPr/>
          <a:lstStyle/>
          <a:p>
            <a:r>
              <a:rPr lang="en-US" sz="1800" i="1" dirty="0"/>
              <a:t>"The [National] Bank was permitted to and did actually loan [public revenues] out to individuals, and hence the large amount of money annually collected for revenue purposes, which by any other plan would have been idle a great portion of time, was kept almost constantly in circulation. Any person ... will reflect, that money is only valuable while in circulation, [and] any device which will keep the government revenues, in constant circulation, instead of being locked up in idleness, is no inconsiderable advantage.</a:t>
            </a:r>
            <a:endParaRPr lang="en-US" sz="1800" i="1" dirty="0">
              <a:hlinkClick r:id="rId2"/>
            </a:endParaRPr>
          </a:p>
          <a:p>
            <a:r>
              <a:rPr lang="en-US" sz="1800" i="1" dirty="0"/>
              <a:t>"The national banking system is proving to be acceptable to capitalists and to the people ... That the government and the people will derive great benefit from this change in the banking systems of the country can hardly be questioned. The national system will create a reliable and permanent influence in support of the national credit and protect the people against losses in the use of paper money."</a:t>
            </a:r>
            <a:endParaRPr lang="en-US" sz="1800" dirty="0">
              <a:hlinkClick r:id="rId2"/>
            </a:endParaRPr>
          </a:p>
        </p:txBody>
      </p:sp>
    </p:spTree>
    <p:extLst>
      <p:ext uri="{BB962C8B-B14F-4D97-AF65-F5344CB8AC3E}">
        <p14:creationId xmlns:p14="http://schemas.microsoft.com/office/powerpoint/2010/main" val="4206024332"/>
      </p:ext>
    </p:extLst>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2AC36A9-E8A2-4B33-B765-FFB7F12BDD6C}"/>
              </a:ext>
            </a:extLst>
          </p:cNvPr>
          <p:cNvSpPr>
            <a:spLocks noGrp="1"/>
          </p:cNvSpPr>
          <p:nvPr>
            <p:ph type="title"/>
          </p:nvPr>
        </p:nvSpPr>
        <p:spPr>
          <a:xfrm>
            <a:off x="345989" y="818125"/>
            <a:ext cx="8229600" cy="1143000"/>
          </a:xfrm>
        </p:spPr>
        <p:txBody>
          <a:bodyPr/>
          <a:lstStyle/>
          <a:p>
            <a:r>
              <a:rPr lang="en-US" sz="2800" dirty="0"/>
              <a:t>1907 Panic and the Aldrich-Vreeland Act of 1908</a:t>
            </a:r>
          </a:p>
        </p:txBody>
      </p:sp>
      <p:sp>
        <p:nvSpPr>
          <p:cNvPr id="3" name="Content Placeholder 2">
            <a:extLst>
              <a:ext uri="{FF2B5EF4-FFF2-40B4-BE49-F238E27FC236}">
                <a16:creationId xmlns:a16="http://schemas.microsoft.com/office/drawing/2014/main" xmlns="" id="{FADA3DC1-D4A4-47EF-9B32-A7E1C27A5641}"/>
              </a:ext>
            </a:extLst>
          </p:cNvPr>
          <p:cNvSpPr>
            <a:spLocks noGrp="1"/>
          </p:cNvSpPr>
          <p:nvPr>
            <p:ph idx="1"/>
          </p:nvPr>
        </p:nvSpPr>
        <p:spPr>
          <a:xfrm>
            <a:off x="457200" y="1791729"/>
            <a:ext cx="8229600" cy="4819135"/>
          </a:xfrm>
        </p:spPr>
        <p:txBody>
          <a:bodyPr/>
          <a:lstStyle/>
          <a:p>
            <a:r>
              <a:rPr lang="en-US" sz="1800" dirty="0"/>
              <a:t> Stock market lost half its value (due to heavy shorting stocks)</a:t>
            </a:r>
          </a:p>
          <a:p>
            <a:r>
              <a:rPr lang="en-US" sz="1800" dirty="0"/>
              <a:t> The economy fell into recession</a:t>
            </a:r>
          </a:p>
          <a:p>
            <a:r>
              <a:rPr lang="en-US" sz="1800" dirty="0"/>
              <a:t>In the early 1900s, the United States had about 7,000 independently owned banks that were all vulnerable to depression, because there was no back-up plan in place.  Severe bank runs and loan calls called bank failures in many of these </a:t>
            </a:r>
            <a:r>
              <a:rPr lang="en-US" sz="1800" dirty="0" smtClean="0"/>
              <a:t>banks </a:t>
            </a:r>
            <a:endParaRPr lang="en-US" sz="1800" dirty="0"/>
          </a:p>
          <a:p>
            <a:r>
              <a:rPr lang="en-US" sz="1800" b="1" dirty="0"/>
              <a:t>National Bank of North America </a:t>
            </a:r>
            <a:r>
              <a:rPr lang="en-US" sz="1800" dirty="0" smtClean="0"/>
              <a:t>collapsed </a:t>
            </a:r>
            <a:endParaRPr lang="en-US" sz="1800" dirty="0"/>
          </a:p>
          <a:p>
            <a:r>
              <a:rPr lang="en-US" sz="1800" dirty="0"/>
              <a:t>Sparked, apparently, by a decision by a few New York banks to retract loans but soon spread nationwide</a:t>
            </a:r>
          </a:p>
          <a:p>
            <a:r>
              <a:rPr lang="en-US" sz="1800" dirty="0"/>
              <a:t>JP Morgan, who sorted the problem out by organizing money transfers between the banks, setting up international credit lines, and buying up cheap shares in fundamentally healthy outfits.  Morgan goes to John D. Rockefeller to help him finance these credit </a:t>
            </a:r>
            <a:r>
              <a:rPr lang="en-US" sz="1800" dirty="0" smtClean="0"/>
              <a:t>lines </a:t>
            </a:r>
            <a:endParaRPr lang="en-US" sz="1800" dirty="0"/>
          </a:p>
          <a:p>
            <a:endParaRPr lang="en-US" dirty="0"/>
          </a:p>
        </p:txBody>
      </p:sp>
    </p:spTree>
    <p:extLst>
      <p:ext uri="{BB962C8B-B14F-4D97-AF65-F5344CB8AC3E}">
        <p14:creationId xmlns:p14="http://schemas.microsoft.com/office/powerpoint/2010/main" val="790032476"/>
      </p:ext>
    </p:extLst>
  </p:cSld>
  <p:clrMapOvr>
    <a:masterClrMapping/>
  </p:clrMapOvr>
  <p:transition spd="slow"/>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37F205D-136D-44DA-BF8B-D9319B342039}"/>
              </a:ext>
            </a:extLst>
          </p:cNvPr>
          <p:cNvSpPr>
            <a:spLocks noGrp="1"/>
          </p:cNvSpPr>
          <p:nvPr>
            <p:ph type="title"/>
          </p:nvPr>
        </p:nvSpPr>
        <p:spPr>
          <a:xfrm>
            <a:off x="457200" y="1013254"/>
            <a:ext cx="8229600" cy="568411"/>
          </a:xfrm>
        </p:spPr>
        <p:txBody>
          <a:bodyPr/>
          <a:lstStyle/>
          <a:p>
            <a:r>
              <a:rPr lang="en-US" sz="4000" dirty="0"/>
              <a:t>Aldrich-Vreeland Act of 1908</a:t>
            </a:r>
          </a:p>
        </p:txBody>
      </p:sp>
      <p:sp>
        <p:nvSpPr>
          <p:cNvPr id="3" name="Content Placeholder 2">
            <a:extLst>
              <a:ext uri="{FF2B5EF4-FFF2-40B4-BE49-F238E27FC236}">
                <a16:creationId xmlns:a16="http://schemas.microsoft.com/office/drawing/2014/main" xmlns="" id="{5C6D059E-7B2A-4C83-B601-850B92BB86D2}"/>
              </a:ext>
            </a:extLst>
          </p:cNvPr>
          <p:cNvSpPr>
            <a:spLocks noGrp="1"/>
          </p:cNvSpPr>
          <p:nvPr>
            <p:ph idx="1"/>
          </p:nvPr>
        </p:nvSpPr>
        <p:spPr>
          <a:xfrm>
            <a:off x="457200" y="1581665"/>
            <a:ext cx="8229600" cy="5004486"/>
          </a:xfrm>
        </p:spPr>
        <p:txBody>
          <a:bodyPr/>
          <a:lstStyle/>
          <a:p>
            <a:r>
              <a:rPr lang="en-US" dirty="0"/>
              <a:t>The legislation allowed national banks to issue notes on a wider range of securities than previously </a:t>
            </a:r>
            <a:r>
              <a:rPr lang="en-US" dirty="0" smtClean="0"/>
              <a:t>allowed</a:t>
            </a:r>
            <a:endParaRPr lang="en-US" dirty="0"/>
          </a:p>
          <a:p>
            <a:r>
              <a:rPr lang="en-US" dirty="0"/>
              <a:t>In addition to federal government bonds, the Aldrich-Vreeland allowed banks to use the bonds of states, cities, and </a:t>
            </a:r>
            <a:r>
              <a:rPr lang="en-US" dirty="0" smtClean="0"/>
              <a:t>counties </a:t>
            </a:r>
            <a:r>
              <a:rPr lang="en-US" dirty="0"/>
              <a:t>along with commercial </a:t>
            </a:r>
            <a:r>
              <a:rPr lang="en-US" dirty="0" smtClean="0"/>
              <a:t>paper</a:t>
            </a:r>
            <a:endParaRPr lang="en-US" dirty="0"/>
          </a:p>
          <a:p>
            <a:r>
              <a:rPr lang="en-US" dirty="0"/>
              <a:t> The effect of that liberalization of policy was to put more money into </a:t>
            </a:r>
            <a:r>
              <a:rPr lang="en-US" dirty="0" smtClean="0"/>
              <a:t>circulation</a:t>
            </a:r>
            <a:endParaRPr lang="en-US" dirty="0"/>
          </a:p>
          <a:p>
            <a:r>
              <a:rPr lang="en-US" b="1" dirty="0"/>
              <a:t>National Monetary Commission</a:t>
            </a:r>
            <a:r>
              <a:rPr lang="en-US" dirty="0"/>
              <a:t>:  create a plan to prevent it from ever happening </a:t>
            </a:r>
            <a:r>
              <a:rPr lang="en-US" dirty="0" smtClean="0"/>
              <a:t>again</a:t>
            </a:r>
            <a:endParaRPr lang="en-US" dirty="0"/>
          </a:p>
        </p:txBody>
      </p:sp>
    </p:spTree>
    <p:extLst>
      <p:ext uri="{BB962C8B-B14F-4D97-AF65-F5344CB8AC3E}">
        <p14:creationId xmlns:p14="http://schemas.microsoft.com/office/powerpoint/2010/main" val="1132303079"/>
      </p:ext>
    </p:extLst>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1099F98-E272-447B-9A94-1F410587BF1D}"/>
              </a:ext>
            </a:extLst>
          </p:cNvPr>
          <p:cNvSpPr>
            <a:spLocks noGrp="1"/>
          </p:cNvSpPr>
          <p:nvPr>
            <p:ph type="title"/>
          </p:nvPr>
        </p:nvSpPr>
        <p:spPr>
          <a:xfrm>
            <a:off x="457200" y="1055077"/>
            <a:ext cx="8229600" cy="1143000"/>
          </a:xfrm>
        </p:spPr>
        <p:txBody>
          <a:bodyPr/>
          <a:lstStyle/>
          <a:p>
            <a:r>
              <a:rPr lang="en-US" sz="4400" dirty="0"/>
              <a:t>Federal Reserve Act</a:t>
            </a:r>
          </a:p>
        </p:txBody>
      </p:sp>
      <p:sp>
        <p:nvSpPr>
          <p:cNvPr id="3" name="Content Placeholder 2">
            <a:extLst>
              <a:ext uri="{FF2B5EF4-FFF2-40B4-BE49-F238E27FC236}">
                <a16:creationId xmlns:a16="http://schemas.microsoft.com/office/drawing/2014/main" xmlns="" id="{34E6E068-DDB4-412A-A897-EA89F9776830}"/>
              </a:ext>
            </a:extLst>
          </p:cNvPr>
          <p:cNvSpPr>
            <a:spLocks noGrp="1"/>
          </p:cNvSpPr>
          <p:nvPr>
            <p:ph idx="1"/>
          </p:nvPr>
        </p:nvSpPr>
        <p:spPr>
          <a:xfrm>
            <a:off x="457200" y="2377439"/>
            <a:ext cx="8229600" cy="4011003"/>
          </a:xfrm>
        </p:spPr>
        <p:txBody>
          <a:bodyPr/>
          <a:lstStyle/>
          <a:p>
            <a:r>
              <a:rPr lang="en-US" sz="2000" b="1" dirty="0"/>
              <a:t>House Committee on Banking and Finance</a:t>
            </a:r>
            <a:r>
              <a:rPr lang="en-US" sz="2000" dirty="0"/>
              <a:t> presented President Woodrow Wilson with what would become, with some modifications, the Federal Reserve </a:t>
            </a:r>
            <a:r>
              <a:rPr lang="en-US" sz="2000" dirty="0" smtClean="0"/>
              <a:t>Act</a:t>
            </a:r>
            <a:endParaRPr lang="en-US" sz="2000" dirty="0"/>
          </a:p>
          <a:p>
            <a:r>
              <a:rPr lang="en-US" sz="2000" dirty="0"/>
              <a:t>December 23, 1913:  President Wilson signed the Federal Reserve Act into law</a:t>
            </a:r>
          </a:p>
          <a:p>
            <a:r>
              <a:rPr lang="en-US" sz="2000" dirty="0"/>
              <a:t>American </a:t>
            </a:r>
            <a:r>
              <a:rPr lang="en-US" sz="2000" dirty="0" smtClean="0"/>
              <a:t>compromise — a </a:t>
            </a:r>
            <a:r>
              <a:rPr lang="en-US" sz="2000" dirty="0"/>
              <a:t>decentralized central bank that balanced the competing interests of private banks and populist sentiment (not too similar to </a:t>
            </a:r>
            <a:r>
              <a:rPr lang="en-US" sz="2000" dirty="0" smtClean="0"/>
              <a:t>BUS), </a:t>
            </a:r>
            <a:r>
              <a:rPr lang="en-US" sz="2000" dirty="0"/>
              <a:t>farmers interests, “money trust” or no “money trust,” </a:t>
            </a:r>
            <a:r>
              <a:rPr lang="en-US" sz="2000" dirty="0" smtClean="0"/>
              <a:t>bankers’ </a:t>
            </a:r>
            <a:r>
              <a:rPr lang="en-US" sz="2000" dirty="0"/>
              <a:t>interests, regulator of money supply, banker’s </a:t>
            </a:r>
            <a:r>
              <a:rPr lang="en-US" sz="2000" dirty="0" smtClean="0"/>
              <a:t>bank  </a:t>
            </a:r>
            <a:endParaRPr lang="en-US" sz="2000" dirty="0"/>
          </a:p>
          <a:p>
            <a:endParaRPr lang="en-US" dirty="0"/>
          </a:p>
        </p:txBody>
      </p:sp>
    </p:spTree>
    <p:extLst>
      <p:ext uri="{BB962C8B-B14F-4D97-AF65-F5344CB8AC3E}">
        <p14:creationId xmlns:p14="http://schemas.microsoft.com/office/powerpoint/2010/main" val="3963181378"/>
      </p:ext>
    </p:ext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3551" y="1061966"/>
            <a:ext cx="8229600" cy="1143000"/>
          </a:xfrm>
        </p:spPr>
        <p:txBody>
          <a:bodyPr rtlCol="0">
            <a:normAutofit/>
            <a:scene3d>
              <a:camera prst="orthographicFront"/>
              <a:lightRig rig="glow" dir="tl">
                <a:rot lat="0" lon="0" rev="5400000"/>
              </a:lightRig>
            </a:scene3d>
            <a:sp3d>
              <a:bevelT w="0" h="0"/>
              <a:contourClr>
                <a:schemeClr val="accent6">
                  <a:shade val="73000"/>
                </a:schemeClr>
              </a:contourClr>
            </a:sp3d>
          </a:bodyPr>
          <a:lstStyle/>
          <a:p>
            <a:pPr fontAlgn="auto">
              <a:spcAft>
                <a:spcPts val="0"/>
              </a:spcAft>
              <a:defRPr/>
            </a:pPr>
            <a:r>
              <a:rPr lang="en-US" sz="4000">
                <a:latin typeface="Calibri"/>
                <a:ea typeface="ＭＳ Ｐゴシック"/>
                <a:cs typeface="Calibri"/>
              </a:rPr>
              <a:t>Professional Development Certificate</a:t>
            </a:r>
            <a:endParaRPr lang="en-US" sz="4000" b="1">
              <a:solidFill>
                <a:srgbClr val="005CB8"/>
              </a:solidFill>
              <a:effectLst>
                <a:glow>
                  <a:srgbClr val="4F81BD">
                    <a:alpha val="0"/>
                  </a:srgbClr>
                </a:glow>
                <a:outerShdw blurRad="50800" dist="50800" dir="5400000" algn="ctr" rotWithShape="0">
                  <a:srgbClr val="000000">
                    <a:alpha val="0"/>
                  </a:srgbClr>
                </a:outerShdw>
                <a:reflection stA="0" endPos="65000" dist="50800" dir="5400000" sy="-100000" algn="bl" rotWithShape="0"/>
              </a:effectLst>
              <a:latin typeface="Calibri" panose="020F0502020204030204" pitchFamily="34" charset="0"/>
              <a:ea typeface="ＭＳ Ｐゴシック"/>
              <a:cs typeface="Calibri" panose="020F0502020204030204" pitchFamily="34" charset="0"/>
            </a:endParaRPr>
          </a:p>
        </p:txBody>
      </p:sp>
      <p:sp>
        <p:nvSpPr>
          <p:cNvPr id="3" name="TextBox 2">
            <a:extLst>
              <a:ext uri="{FF2B5EF4-FFF2-40B4-BE49-F238E27FC236}">
                <a16:creationId xmlns:a16="http://schemas.microsoft.com/office/drawing/2014/main" xmlns="" id="{D213714B-F9E8-8C44-9AF8-383F3F244D95}"/>
              </a:ext>
            </a:extLst>
          </p:cNvPr>
          <p:cNvSpPr txBox="1"/>
          <p:nvPr/>
        </p:nvSpPr>
        <p:spPr>
          <a:xfrm>
            <a:off x="588955" y="2359260"/>
            <a:ext cx="8175171" cy="3139321"/>
          </a:xfrm>
          <a:prstGeom prst="rect">
            <a:avLst/>
          </a:prstGeom>
          <a:noFill/>
        </p:spPr>
        <p:txBody>
          <a:bodyPr wrap="square" rtlCol="0" anchor="t">
            <a:spAutoFit/>
          </a:bodyPr>
          <a:lstStyle/>
          <a:p>
            <a:r>
              <a:rPr lang="en-US">
                <a:latin typeface="Arial"/>
                <a:ea typeface="ＭＳ Ｐゴシック"/>
              </a:rPr>
              <a:t>To earn your professional development certificate for this webinar, you must:</a:t>
            </a:r>
          </a:p>
          <a:p>
            <a:endParaRPr lang="en-US">
              <a:latin typeface="Arial"/>
              <a:ea typeface="ＭＳ Ｐゴシック"/>
            </a:endParaRPr>
          </a:p>
          <a:p>
            <a:pPr marL="285750" indent="-285750">
              <a:buFont typeface="Arial"/>
              <a:buChar char="•"/>
            </a:pPr>
            <a:r>
              <a:rPr lang="en-US" dirty="0">
                <a:latin typeface="Arial"/>
                <a:ea typeface="ＭＳ Ｐゴシック"/>
              </a:rPr>
              <a:t>Watch a minimum of 45-minutes and you will automatically receive a professional development </a:t>
            </a:r>
            <a:r>
              <a:rPr lang="en-US" b="1" dirty="0">
                <a:solidFill>
                  <a:srgbClr val="7A9900"/>
                </a:solidFill>
                <a:latin typeface="Arial"/>
                <a:ea typeface="ＭＳ Ｐゴシック"/>
              </a:rPr>
              <a:t>certificate </a:t>
            </a:r>
            <a:r>
              <a:rPr lang="en-US" dirty="0">
                <a:latin typeface="Arial"/>
                <a:ea typeface="ＭＳ Ｐゴシック"/>
              </a:rPr>
              <a:t>via e-mail within 24 hours.</a:t>
            </a:r>
          </a:p>
          <a:p>
            <a:endParaRPr lang="en-US">
              <a:latin typeface="Arial"/>
              <a:ea typeface="ＭＳ Ｐゴシック"/>
            </a:endParaRPr>
          </a:p>
          <a:p>
            <a:r>
              <a:rPr lang="en-US">
                <a:latin typeface="Arial"/>
                <a:ea typeface="ＭＳ Ｐゴシック"/>
                <a:cs typeface="Arial"/>
              </a:rPr>
              <a:t>Accessing resources: </a:t>
            </a:r>
            <a:endParaRPr lang="en-US"/>
          </a:p>
          <a:p>
            <a:endParaRPr lang="en-US">
              <a:cs typeface="Arial"/>
            </a:endParaRPr>
          </a:p>
          <a:p>
            <a:pPr marL="285750" indent="-285750">
              <a:buFont typeface="Arial,Sans-Serif"/>
              <a:buChar char="•"/>
            </a:pPr>
            <a:r>
              <a:rPr lang="en-US" dirty="0">
                <a:latin typeface="Arial"/>
                <a:ea typeface="ＭＳ Ｐゴシック"/>
                <a:cs typeface="Arial"/>
              </a:rPr>
              <a:t>You can now easily download presentations, lesson plan materials, and activities for each webinar from </a:t>
            </a:r>
            <a:r>
              <a:rPr lang="en-US" b="1" i="1" dirty="0">
                <a:solidFill>
                  <a:srgbClr val="005CB8"/>
                </a:solidFill>
                <a:latin typeface="Arial"/>
                <a:ea typeface="ＭＳ Ｐゴシック"/>
                <a:cs typeface="Arial"/>
              </a:rPr>
              <a:t>EconEdLink.org/professional-development/</a:t>
            </a:r>
          </a:p>
          <a:p>
            <a:endParaRPr lang="en-US" b="1" i="1" dirty="0">
              <a:solidFill>
                <a:srgbClr val="005CB8"/>
              </a:solidFill>
              <a:latin typeface="Arial"/>
              <a:ea typeface="ＭＳ Ｐゴシック"/>
              <a:cs typeface="Arial"/>
            </a:endParaRPr>
          </a:p>
        </p:txBody>
      </p:sp>
    </p:spTree>
    <p:extLst>
      <p:ext uri="{BB962C8B-B14F-4D97-AF65-F5344CB8AC3E}">
        <p14:creationId xmlns:p14="http://schemas.microsoft.com/office/powerpoint/2010/main" val="348903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E922372-E918-49A0-B860-BC08940353B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543F878F-04EA-4F70-A18A-3A215C569E58}"/>
              </a:ext>
            </a:extLst>
          </p:cNvPr>
          <p:cNvSpPr>
            <a:spLocks noGrp="1"/>
          </p:cNvSpPr>
          <p:nvPr>
            <p:ph idx="1"/>
          </p:nvPr>
        </p:nvSpPr>
        <p:spPr/>
        <p:txBody>
          <a:bodyPr/>
          <a:lstStyle/>
          <a:p>
            <a:endParaRPr lang="en-US" dirty="0"/>
          </a:p>
        </p:txBody>
      </p:sp>
      <p:pic>
        <p:nvPicPr>
          <p:cNvPr id="5" name="Picture 4">
            <a:extLst>
              <a:ext uri="{FF2B5EF4-FFF2-40B4-BE49-F238E27FC236}">
                <a16:creationId xmlns:a16="http://schemas.microsoft.com/office/drawing/2014/main" xmlns="" id="{F372C5AD-3B5F-487B-86AA-5B2D8D68F00A}"/>
              </a:ext>
            </a:extLst>
          </p:cNvPr>
          <p:cNvPicPr>
            <a:picLocks noChangeAspect="1"/>
          </p:cNvPicPr>
          <p:nvPr/>
        </p:nvPicPr>
        <p:blipFill>
          <a:blip r:embed="rId3"/>
          <a:stretch>
            <a:fillRect/>
          </a:stretch>
        </p:blipFill>
        <p:spPr>
          <a:xfrm>
            <a:off x="0" y="914400"/>
            <a:ext cx="9144000" cy="5844746"/>
          </a:xfrm>
          <a:prstGeom prst="rect">
            <a:avLst/>
          </a:prstGeom>
        </p:spPr>
      </p:pic>
    </p:spTree>
    <p:extLst>
      <p:ext uri="{BB962C8B-B14F-4D97-AF65-F5344CB8AC3E}">
        <p14:creationId xmlns:p14="http://schemas.microsoft.com/office/powerpoint/2010/main" val="3440632737"/>
      </p:ext>
    </p:extLst>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24F53488-B216-48FF-A4EF-829A84EF5F48}"/>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xmlns="" id="{6A001F89-B66B-4152-AE22-6E1BB30B307B}"/>
              </a:ext>
            </a:extLst>
          </p:cNvPr>
          <p:cNvPicPr>
            <a:picLocks noChangeAspect="1"/>
          </p:cNvPicPr>
          <p:nvPr/>
        </p:nvPicPr>
        <p:blipFill>
          <a:blip r:embed="rId2"/>
          <a:stretch>
            <a:fillRect/>
          </a:stretch>
        </p:blipFill>
        <p:spPr>
          <a:xfrm>
            <a:off x="457200" y="1186249"/>
            <a:ext cx="8229600" cy="4970711"/>
          </a:xfrm>
          <a:prstGeom prst="rect">
            <a:avLst/>
          </a:prstGeom>
        </p:spPr>
      </p:pic>
    </p:spTree>
    <p:extLst>
      <p:ext uri="{BB962C8B-B14F-4D97-AF65-F5344CB8AC3E}">
        <p14:creationId xmlns:p14="http://schemas.microsoft.com/office/powerpoint/2010/main" val="1038334307"/>
      </p:ext>
    </p:extLst>
  </p:cSld>
  <p:clrMapOvr>
    <a:masterClrMapping/>
  </p:clrMapOvr>
  <p:transition spd="slow"/>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4A58001-90FF-4369-BC7B-28CC901B60E0}"/>
              </a:ext>
            </a:extLst>
          </p:cNvPr>
          <p:cNvSpPr>
            <a:spLocks noGrp="1"/>
          </p:cNvSpPr>
          <p:nvPr>
            <p:ph type="title"/>
          </p:nvPr>
        </p:nvSpPr>
        <p:spPr>
          <a:xfrm>
            <a:off x="457200" y="1055077"/>
            <a:ext cx="8229600" cy="556054"/>
          </a:xfrm>
        </p:spPr>
        <p:txBody>
          <a:bodyPr/>
          <a:lstStyle/>
          <a:p>
            <a:r>
              <a:rPr lang="en-US" sz="4000" dirty="0"/>
              <a:t>Main Functions of the Fed</a:t>
            </a:r>
          </a:p>
        </p:txBody>
      </p:sp>
      <p:sp>
        <p:nvSpPr>
          <p:cNvPr id="3" name="Content Placeholder 2">
            <a:extLst>
              <a:ext uri="{FF2B5EF4-FFF2-40B4-BE49-F238E27FC236}">
                <a16:creationId xmlns:a16="http://schemas.microsoft.com/office/drawing/2014/main" xmlns="" id="{DFF8A6D1-9AE2-44C7-8A20-54B5407919FF}"/>
              </a:ext>
            </a:extLst>
          </p:cNvPr>
          <p:cNvSpPr>
            <a:spLocks noGrp="1"/>
          </p:cNvSpPr>
          <p:nvPr>
            <p:ph idx="1"/>
          </p:nvPr>
        </p:nvSpPr>
        <p:spPr>
          <a:xfrm>
            <a:off x="457200" y="2130251"/>
            <a:ext cx="8229600" cy="4026710"/>
          </a:xfrm>
        </p:spPr>
        <p:txBody>
          <a:bodyPr/>
          <a:lstStyle/>
          <a:p>
            <a:pPr>
              <a:buAutoNum type="arabicParenR"/>
            </a:pPr>
            <a:r>
              <a:rPr lang="en-US" sz="1600" dirty="0"/>
              <a:t>Conducts the nation’s monetary policy to promote maximum employment, stable prices, and moderate long-term interest rates in the U.S. </a:t>
            </a:r>
            <a:r>
              <a:rPr lang="en-US" sz="1600" dirty="0" smtClean="0"/>
              <a:t>economy</a:t>
            </a:r>
            <a:endParaRPr lang="en-US" sz="1600" dirty="0"/>
          </a:p>
          <a:p>
            <a:pPr>
              <a:buAutoNum type="arabicParenR"/>
            </a:pPr>
            <a:r>
              <a:rPr lang="en-US" sz="1600" dirty="0"/>
              <a:t>Promotes the stability of the financial system and seeks to minimize and contain systemic risks through active monitoring and engagement in the U.S. and abroad</a:t>
            </a:r>
          </a:p>
          <a:p>
            <a:pPr>
              <a:buAutoNum type="arabicParenR"/>
            </a:pPr>
            <a:r>
              <a:rPr lang="en-US" sz="1600" dirty="0"/>
              <a:t>Promotes the safety and soundness of individual financial institutions and monitors their impact on the financial system as a whole</a:t>
            </a:r>
          </a:p>
          <a:p>
            <a:pPr>
              <a:buAutoNum type="arabicParenR"/>
            </a:pPr>
            <a:r>
              <a:rPr lang="en-US" sz="1600" dirty="0"/>
              <a:t>Fosters payment and settlement system safety and efficiency through services to the banking industry and the U.S. government that facilitate U.S.-dollar transactions and payments</a:t>
            </a:r>
          </a:p>
          <a:p>
            <a:pPr>
              <a:buAutoNum type="arabicParenR"/>
            </a:pPr>
            <a:r>
              <a:rPr lang="en-US" sz="1600" dirty="0"/>
              <a:t>Promotes consumer protection and community development through consumer-focused supervision and examination, research and analysis of emerging consumer issues and trends, community economic development activities, and the administration of consumer laws and </a:t>
            </a:r>
            <a:r>
              <a:rPr lang="en-US" sz="1600" dirty="0" smtClean="0"/>
              <a:t>regulations</a:t>
            </a:r>
            <a:endParaRPr lang="en-US" sz="1600" dirty="0"/>
          </a:p>
          <a:p>
            <a:endParaRPr lang="en-US" dirty="0"/>
          </a:p>
        </p:txBody>
      </p:sp>
    </p:spTree>
    <p:extLst>
      <p:ext uri="{BB962C8B-B14F-4D97-AF65-F5344CB8AC3E}">
        <p14:creationId xmlns:p14="http://schemas.microsoft.com/office/powerpoint/2010/main" val="827347966"/>
      </p:ext>
    </p:extLst>
  </p:cSld>
  <p:clrMapOvr>
    <a:masterClrMapping/>
  </p:clrMapOvr>
  <p:transition spd="slow"/>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5269A44-888F-4B86-989E-6ED6B51D73EA}"/>
              </a:ext>
            </a:extLst>
          </p:cNvPr>
          <p:cNvSpPr>
            <a:spLocks noGrp="1"/>
          </p:cNvSpPr>
          <p:nvPr>
            <p:ph type="title"/>
          </p:nvPr>
        </p:nvSpPr>
        <p:spPr>
          <a:xfrm>
            <a:off x="457200" y="1145512"/>
            <a:ext cx="8229600" cy="1143000"/>
          </a:xfrm>
        </p:spPr>
        <p:txBody>
          <a:bodyPr/>
          <a:lstStyle/>
          <a:p>
            <a:r>
              <a:rPr lang="en-US" dirty="0" smtClean="0"/>
              <a:t>Breakdown </a:t>
            </a:r>
            <a:r>
              <a:rPr lang="en-US" dirty="0"/>
              <a:t>of the Fed</a:t>
            </a:r>
          </a:p>
        </p:txBody>
      </p:sp>
      <p:sp>
        <p:nvSpPr>
          <p:cNvPr id="3" name="Content Placeholder 2">
            <a:extLst>
              <a:ext uri="{FF2B5EF4-FFF2-40B4-BE49-F238E27FC236}">
                <a16:creationId xmlns:a16="http://schemas.microsoft.com/office/drawing/2014/main" xmlns="" id="{869FD5F4-2F0A-41A1-83DB-F8805E3512F6}"/>
              </a:ext>
            </a:extLst>
          </p:cNvPr>
          <p:cNvSpPr>
            <a:spLocks noGrp="1"/>
          </p:cNvSpPr>
          <p:nvPr>
            <p:ph idx="1"/>
          </p:nvPr>
        </p:nvSpPr>
        <p:spPr/>
        <p:txBody>
          <a:bodyPr/>
          <a:lstStyle/>
          <a:p>
            <a:r>
              <a:rPr lang="en-US" dirty="0">
                <a:hlinkClick r:id="rId2"/>
              </a:rPr>
              <a:t>https://www.federalreserve.gov/aboutthefed/pf.htm</a:t>
            </a:r>
            <a:endParaRPr lang="en-US" dirty="0"/>
          </a:p>
          <a:p>
            <a:pPr marL="0" indent="0">
              <a:buNone/>
            </a:pPr>
            <a:endParaRPr lang="en-US" dirty="0"/>
          </a:p>
          <a:p>
            <a:endParaRPr lang="en-US" dirty="0"/>
          </a:p>
        </p:txBody>
      </p:sp>
    </p:spTree>
    <p:extLst>
      <p:ext uri="{BB962C8B-B14F-4D97-AF65-F5344CB8AC3E}">
        <p14:creationId xmlns:p14="http://schemas.microsoft.com/office/powerpoint/2010/main" val="2807402589"/>
      </p:ext>
    </p:extLst>
  </p:cSld>
  <p:clrMapOvr>
    <a:masterClrMapping/>
  </p:clrMapOvr>
  <p:transition spd="slow"/>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3F1F91E-51CE-4EE9-8263-98624466E355}"/>
              </a:ext>
            </a:extLst>
          </p:cNvPr>
          <p:cNvSpPr>
            <a:spLocks noGrp="1"/>
          </p:cNvSpPr>
          <p:nvPr>
            <p:ph type="title"/>
          </p:nvPr>
        </p:nvSpPr>
        <p:spPr>
          <a:xfrm>
            <a:off x="457200" y="914400"/>
            <a:ext cx="8204479" cy="753626"/>
          </a:xfrm>
        </p:spPr>
        <p:txBody>
          <a:bodyPr/>
          <a:lstStyle/>
          <a:p>
            <a:r>
              <a:rPr lang="en-US" sz="2000" dirty="0"/>
              <a:t>Monetary Policy:  </a:t>
            </a:r>
            <a:r>
              <a:rPr lang="en-US" sz="2000" dirty="0" smtClean="0"/>
              <a:t>Controlling </a:t>
            </a:r>
            <a:r>
              <a:rPr lang="en-US" sz="2000" dirty="0"/>
              <a:t>the nation’s money supply (m1 and m2)</a:t>
            </a:r>
          </a:p>
        </p:txBody>
      </p:sp>
      <p:sp>
        <p:nvSpPr>
          <p:cNvPr id="3" name="Content Placeholder 2">
            <a:extLst>
              <a:ext uri="{FF2B5EF4-FFF2-40B4-BE49-F238E27FC236}">
                <a16:creationId xmlns:a16="http://schemas.microsoft.com/office/drawing/2014/main" xmlns="" id="{452B923D-25F3-41AA-A440-2E86820DC8F3}"/>
              </a:ext>
            </a:extLst>
          </p:cNvPr>
          <p:cNvSpPr>
            <a:spLocks noGrp="1"/>
          </p:cNvSpPr>
          <p:nvPr>
            <p:ph idx="1"/>
          </p:nvPr>
        </p:nvSpPr>
        <p:spPr>
          <a:xfrm>
            <a:off x="457200" y="2100105"/>
            <a:ext cx="8114044" cy="4160018"/>
          </a:xfrm>
        </p:spPr>
        <p:txBody>
          <a:bodyPr/>
          <a:lstStyle/>
          <a:p>
            <a:r>
              <a:rPr lang="en-US" sz="2400" dirty="0"/>
              <a:t>1)  </a:t>
            </a:r>
            <a:r>
              <a:rPr lang="en-US" sz="2400" b="1" dirty="0"/>
              <a:t>Required Reserve Ratio</a:t>
            </a:r>
            <a:r>
              <a:rPr lang="en-US" sz="2400" dirty="0"/>
              <a:t> (</a:t>
            </a:r>
            <a:r>
              <a:rPr lang="en-US" sz="2400" dirty="0" smtClean="0"/>
              <a:t>RRR).  The </a:t>
            </a:r>
            <a:r>
              <a:rPr lang="en-US" sz="2400" dirty="0"/>
              <a:t>Required Reserve Ratio is the percentage of required reserves the banks must keep in their vaults.  </a:t>
            </a:r>
            <a:r>
              <a:rPr lang="en-US" sz="2400" dirty="0" smtClean="0"/>
              <a:t/>
            </a:r>
            <a:br>
              <a:rPr lang="en-US" sz="2400" dirty="0" smtClean="0"/>
            </a:br>
            <a:r>
              <a:rPr lang="en-US" sz="2400" dirty="0" smtClean="0"/>
              <a:t/>
            </a:r>
            <a:br>
              <a:rPr lang="en-US" sz="2400" dirty="0" smtClean="0"/>
            </a:br>
            <a:r>
              <a:rPr lang="en-US" sz="2400" dirty="0" smtClean="0"/>
              <a:t>If </a:t>
            </a:r>
            <a:r>
              <a:rPr lang="en-US" sz="2400" dirty="0"/>
              <a:t>the Federal Reserve changes the RRR, then banks are forced to either keep more money aside (in terms of </a:t>
            </a:r>
            <a:r>
              <a:rPr lang="en-US" sz="2400" b="1" dirty="0"/>
              <a:t>vault cash </a:t>
            </a:r>
            <a:r>
              <a:rPr lang="en-US" sz="2400" dirty="0"/>
              <a:t>at the bank or reserve accounts at the Federal Reserve Bank) or are allowed to keep less (and lend out more).  The left over reserves that banks are allowed to lend are called </a:t>
            </a:r>
            <a:r>
              <a:rPr lang="en-US" sz="2400" b="1" dirty="0"/>
              <a:t>excess reserves</a:t>
            </a:r>
            <a:r>
              <a:rPr lang="en-US" sz="2400" dirty="0"/>
              <a:t>.  The change in excess reserves increases or decreases the money supply because this money is now liquid and able to be </a:t>
            </a:r>
            <a:r>
              <a:rPr lang="en-US" sz="2400" dirty="0" smtClean="0"/>
              <a:t>circulated </a:t>
            </a:r>
            <a:r>
              <a:rPr lang="en-US" sz="2400" dirty="0"/>
              <a:t> </a:t>
            </a:r>
          </a:p>
          <a:p>
            <a:endParaRPr lang="en-US" dirty="0"/>
          </a:p>
        </p:txBody>
      </p:sp>
    </p:spTree>
    <p:extLst>
      <p:ext uri="{BB962C8B-B14F-4D97-AF65-F5344CB8AC3E}">
        <p14:creationId xmlns:p14="http://schemas.microsoft.com/office/powerpoint/2010/main" val="2077178742"/>
      </p:ext>
    </p:extLst>
  </p:cSld>
  <p:clrMapOvr>
    <a:masterClrMapping/>
  </p:clrMapOvr>
  <p:transition spd="slow"/>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20017927-1BBE-4D27-B7F3-552BD936FC27}"/>
              </a:ext>
            </a:extLst>
          </p:cNvPr>
          <p:cNvSpPr>
            <a:spLocks noGrp="1"/>
          </p:cNvSpPr>
          <p:nvPr>
            <p:ph idx="1"/>
          </p:nvPr>
        </p:nvSpPr>
        <p:spPr>
          <a:xfrm>
            <a:off x="457200" y="2914022"/>
            <a:ext cx="8229600" cy="3242938"/>
          </a:xfrm>
        </p:spPr>
        <p:txBody>
          <a:bodyPr/>
          <a:lstStyle/>
          <a:p>
            <a:r>
              <a:rPr lang="en-US" dirty="0"/>
              <a:t>2)  </a:t>
            </a:r>
            <a:r>
              <a:rPr lang="en-US" b="1" dirty="0"/>
              <a:t>Discount </a:t>
            </a:r>
            <a:r>
              <a:rPr lang="en-US" b="1" dirty="0" smtClean="0"/>
              <a:t>Rate</a:t>
            </a:r>
            <a:r>
              <a:rPr lang="en-US" dirty="0"/>
              <a:t>.</a:t>
            </a:r>
            <a:r>
              <a:rPr lang="en-US" dirty="0" smtClean="0"/>
              <a:t>   </a:t>
            </a:r>
            <a:r>
              <a:rPr lang="en-US" dirty="0"/>
              <a:t>This is interest rate at which the FED lends money to banks.  This can either encourage or discourage banks to borrow money from the FED, which will increase or decrease the money </a:t>
            </a:r>
            <a:r>
              <a:rPr lang="en-US" dirty="0" smtClean="0"/>
              <a:t>supply, </a:t>
            </a:r>
            <a:r>
              <a:rPr lang="en-US" dirty="0"/>
              <a:t>since this will affect the banks’ willingness and ability to loan money (putting it in circulation</a:t>
            </a:r>
            <a:r>
              <a:rPr lang="en-US" dirty="0" smtClean="0"/>
              <a:t>) </a:t>
            </a:r>
            <a:endParaRPr lang="en-US" dirty="0"/>
          </a:p>
          <a:p>
            <a:endParaRPr lang="en-US" dirty="0"/>
          </a:p>
        </p:txBody>
      </p:sp>
      <p:sp>
        <p:nvSpPr>
          <p:cNvPr id="5" name="TextBox 4"/>
          <p:cNvSpPr txBox="1"/>
          <p:nvPr/>
        </p:nvSpPr>
        <p:spPr>
          <a:xfrm>
            <a:off x="592853" y="1356527"/>
            <a:ext cx="7737231" cy="1077218"/>
          </a:xfrm>
          <a:prstGeom prst="rect">
            <a:avLst/>
          </a:prstGeom>
          <a:noFill/>
        </p:spPr>
        <p:txBody>
          <a:bodyPr wrap="square" rtlCol="0">
            <a:spAutoFit/>
          </a:bodyPr>
          <a:lstStyle/>
          <a:p>
            <a:pPr algn="ctr"/>
            <a:r>
              <a:rPr lang="en-US" sz="3200" b="1" dirty="0">
                <a:solidFill>
                  <a:srgbClr val="005CB8"/>
                </a:solidFill>
                <a:effectLst>
                  <a:glow>
                    <a:srgbClr val="4F81BD">
                      <a:alpha val="0"/>
                    </a:srgbClr>
                  </a:glow>
                  <a:outerShdw blurRad="50800" dist="50800" dir="5400000" algn="ctr" rotWithShape="0">
                    <a:srgbClr val="000000">
                      <a:alpha val="0"/>
                    </a:srgbClr>
                  </a:outerShdw>
                  <a:reflection stA="0" endPos="65000" dist="50800" dir="5400000" sy="-100000" algn="bl" rotWithShape="0"/>
                </a:effectLst>
                <a:latin typeface="Calibri" panose="020F0502020204030204" pitchFamily="34" charset="0"/>
                <a:cs typeface="Calibri" panose="020F0502020204030204" pitchFamily="34" charset="0"/>
              </a:rPr>
              <a:t>Monetary Policy:  Controlling the nation’s money supply (m1 and m2)</a:t>
            </a:r>
            <a:endParaRPr lang="en-US" sz="3200" dirty="0"/>
          </a:p>
        </p:txBody>
      </p:sp>
    </p:spTree>
    <p:extLst>
      <p:ext uri="{BB962C8B-B14F-4D97-AF65-F5344CB8AC3E}">
        <p14:creationId xmlns:p14="http://schemas.microsoft.com/office/powerpoint/2010/main" val="2528163971"/>
      </p:ext>
    </p:extLst>
  </p:cSld>
  <p:clrMapOvr>
    <a:masterClrMapping/>
  </p:clrMapOvr>
  <p:transition spd="slow"/>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AAAE6B0B-5C36-47CA-9726-8B8011959854}"/>
              </a:ext>
            </a:extLst>
          </p:cNvPr>
          <p:cNvSpPr>
            <a:spLocks noGrp="1"/>
          </p:cNvSpPr>
          <p:nvPr>
            <p:ph idx="1"/>
          </p:nvPr>
        </p:nvSpPr>
        <p:spPr>
          <a:xfrm>
            <a:off x="457200" y="1637881"/>
            <a:ext cx="8229600" cy="4519079"/>
          </a:xfrm>
        </p:spPr>
        <p:txBody>
          <a:bodyPr/>
          <a:lstStyle/>
          <a:p>
            <a:r>
              <a:rPr lang="en-US" sz="2400" dirty="0"/>
              <a:t>3)  </a:t>
            </a:r>
            <a:r>
              <a:rPr lang="en-US" sz="2400" b="1" dirty="0"/>
              <a:t>Open Market Operations - </a:t>
            </a:r>
            <a:r>
              <a:rPr lang="en-US" sz="2400" dirty="0"/>
              <a:t>This is the main tool the FED uses because it influences monetary policy the quickest.   The FED buys and sells government securities like bonds and treasury bills or notes to banks to increase or decrease their excess reserves.  If the FED wants to increase their excess reserves (and increase the money supply), they will buy bonds from the </a:t>
            </a:r>
            <a:r>
              <a:rPr lang="en-US" sz="2400" dirty="0" smtClean="0"/>
              <a:t>banks, </a:t>
            </a:r>
            <a:r>
              <a:rPr lang="en-US" sz="2400" dirty="0"/>
              <a:t>giving the banks money in exchange for their </a:t>
            </a:r>
            <a:r>
              <a:rPr lang="en-US" sz="2400" dirty="0" smtClean="0"/>
              <a:t>securities</a:t>
            </a:r>
          </a:p>
          <a:p>
            <a:r>
              <a:rPr lang="en-US" sz="2400" dirty="0" smtClean="0"/>
              <a:t> If </a:t>
            </a:r>
            <a:r>
              <a:rPr lang="en-US" sz="2400" dirty="0"/>
              <a:t>the Fed wants to decrease the excess reserves (and decrease the money supply), they will sell bonds to the banks, which will take money out of the </a:t>
            </a:r>
            <a:r>
              <a:rPr lang="en-US" sz="2400" dirty="0" smtClean="0"/>
              <a:t>banks</a:t>
            </a:r>
            <a:endParaRPr lang="en-US" sz="2400" dirty="0"/>
          </a:p>
          <a:p>
            <a:pPr marL="0" indent="0">
              <a:buNone/>
            </a:pPr>
            <a:r>
              <a:rPr lang="en-US" sz="2400" b="1" dirty="0"/>
              <a:t>	</a:t>
            </a:r>
            <a:r>
              <a:rPr lang="en-US" sz="2400" b="1" dirty="0" smtClean="0"/>
              <a:t>*</a:t>
            </a:r>
            <a:r>
              <a:rPr lang="en-US" sz="1800" b="1" dirty="0" smtClean="0"/>
              <a:t>hint</a:t>
            </a:r>
            <a:r>
              <a:rPr lang="en-US" sz="1800" b="1" dirty="0"/>
              <a:t>:</a:t>
            </a:r>
            <a:r>
              <a:rPr lang="en-US" sz="1800" dirty="0"/>
              <a:t>  </a:t>
            </a:r>
            <a:r>
              <a:rPr lang="en-US" sz="1800" b="1" dirty="0"/>
              <a:t>B</a:t>
            </a:r>
            <a:r>
              <a:rPr lang="en-US" sz="1800" dirty="0"/>
              <a:t>uying </a:t>
            </a:r>
            <a:r>
              <a:rPr lang="en-US" sz="1800" b="1" dirty="0"/>
              <a:t>B</a:t>
            </a:r>
            <a:r>
              <a:rPr lang="en-US" sz="1800" dirty="0"/>
              <a:t>onds = </a:t>
            </a:r>
            <a:r>
              <a:rPr lang="en-US" sz="1800" b="1" dirty="0"/>
              <a:t>B</a:t>
            </a:r>
            <a:r>
              <a:rPr lang="en-US" sz="1800" dirty="0"/>
              <a:t>igger </a:t>
            </a:r>
            <a:r>
              <a:rPr lang="en-US" sz="1800" b="1" dirty="0" smtClean="0"/>
              <a:t>B</a:t>
            </a:r>
            <a:r>
              <a:rPr lang="en-US" sz="1800" dirty="0" smtClean="0"/>
              <a:t>ucks,  </a:t>
            </a:r>
            <a:r>
              <a:rPr lang="en-US" sz="1800" b="1" dirty="0"/>
              <a:t>S</a:t>
            </a:r>
            <a:r>
              <a:rPr lang="en-US" sz="1800" dirty="0"/>
              <a:t>elling </a:t>
            </a:r>
            <a:r>
              <a:rPr lang="en-US" sz="1800" b="1" dirty="0"/>
              <a:t>B</a:t>
            </a:r>
            <a:r>
              <a:rPr lang="en-US" sz="1800" dirty="0"/>
              <a:t>onds = </a:t>
            </a:r>
            <a:r>
              <a:rPr lang="en-US" sz="1800" b="1" dirty="0"/>
              <a:t>S</a:t>
            </a:r>
            <a:r>
              <a:rPr lang="en-US" sz="1800" dirty="0"/>
              <a:t>maller </a:t>
            </a:r>
            <a:r>
              <a:rPr lang="en-US" sz="1800" b="1" dirty="0"/>
              <a:t>B</a:t>
            </a:r>
            <a:r>
              <a:rPr lang="en-US" sz="1800" dirty="0"/>
              <a:t>ucks  </a:t>
            </a:r>
          </a:p>
          <a:p>
            <a:endParaRPr lang="en-US" dirty="0"/>
          </a:p>
        </p:txBody>
      </p:sp>
      <p:sp>
        <p:nvSpPr>
          <p:cNvPr id="2" name="TextBox 1"/>
          <p:cNvSpPr txBox="1"/>
          <p:nvPr/>
        </p:nvSpPr>
        <p:spPr>
          <a:xfrm>
            <a:off x="457200" y="1065125"/>
            <a:ext cx="8229600" cy="400110"/>
          </a:xfrm>
          <a:prstGeom prst="rect">
            <a:avLst/>
          </a:prstGeom>
          <a:noFill/>
        </p:spPr>
        <p:txBody>
          <a:bodyPr wrap="square" rtlCol="0">
            <a:spAutoFit/>
          </a:bodyPr>
          <a:lstStyle/>
          <a:p>
            <a:pPr algn="ctr"/>
            <a:r>
              <a:rPr lang="en-US" sz="2000" b="1" dirty="0">
                <a:solidFill>
                  <a:srgbClr val="005CB8"/>
                </a:solidFill>
                <a:effectLst>
                  <a:glow>
                    <a:srgbClr val="4F81BD">
                      <a:alpha val="0"/>
                    </a:srgbClr>
                  </a:glow>
                  <a:outerShdw blurRad="50800" dist="50800" dir="5400000" algn="ctr" rotWithShape="0">
                    <a:srgbClr val="000000">
                      <a:alpha val="0"/>
                    </a:srgbClr>
                  </a:outerShdw>
                  <a:reflection stA="0" endPos="65000" dist="50800" dir="5400000" sy="-100000" algn="bl" rotWithShape="0"/>
                </a:effectLst>
                <a:latin typeface="Calibri" panose="020F0502020204030204" pitchFamily="34" charset="0"/>
                <a:cs typeface="Calibri" panose="020F0502020204030204" pitchFamily="34" charset="0"/>
              </a:rPr>
              <a:t>Monetary Policy:  Controlling the nation’s money supply (m1 and m2)</a:t>
            </a:r>
            <a:endParaRPr lang="en-US" dirty="0"/>
          </a:p>
        </p:txBody>
      </p:sp>
    </p:spTree>
    <p:extLst>
      <p:ext uri="{BB962C8B-B14F-4D97-AF65-F5344CB8AC3E}">
        <p14:creationId xmlns:p14="http://schemas.microsoft.com/office/powerpoint/2010/main" val="927833045"/>
      </p:ext>
    </p:extLst>
  </p:cSld>
  <p:clrMapOvr>
    <a:masterClrMapping/>
  </p:clrMapOvr>
  <p:transition spd="slow"/>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1DFADF2-8B9E-48C7-8CB5-1655C5014EEE}"/>
              </a:ext>
            </a:extLst>
          </p:cNvPr>
          <p:cNvSpPr>
            <a:spLocks noGrp="1"/>
          </p:cNvSpPr>
          <p:nvPr>
            <p:ph type="title"/>
          </p:nvPr>
        </p:nvSpPr>
        <p:spPr/>
        <p:txBody>
          <a:bodyPr/>
          <a:lstStyle/>
          <a:p>
            <a:r>
              <a:rPr lang="en-US" sz="5400" dirty="0"/>
              <a:t>Effects of All 3</a:t>
            </a:r>
          </a:p>
        </p:txBody>
      </p:sp>
      <p:sp>
        <p:nvSpPr>
          <p:cNvPr id="3" name="Content Placeholder 2">
            <a:extLst>
              <a:ext uri="{FF2B5EF4-FFF2-40B4-BE49-F238E27FC236}">
                <a16:creationId xmlns:a16="http://schemas.microsoft.com/office/drawing/2014/main" xmlns="" id="{4AD749FE-6AEE-4601-8978-E484C23390EF}"/>
              </a:ext>
            </a:extLst>
          </p:cNvPr>
          <p:cNvSpPr>
            <a:spLocks noGrp="1"/>
          </p:cNvSpPr>
          <p:nvPr>
            <p:ph idx="1"/>
          </p:nvPr>
        </p:nvSpPr>
        <p:spPr>
          <a:xfrm>
            <a:off x="457200" y="1748413"/>
            <a:ext cx="8229600" cy="4408547"/>
          </a:xfrm>
        </p:spPr>
        <p:txBody>
          <a:bodyPr/>
          <a:lstStyle/>
          <a:p>
            <a:r>
              <a:rPr lang="en-US" sz="1800" dirty="0"/>
              <a:t>These mechanisms will affect the money supply, interest rates and money </a:t>
            </a:r>
            <a:r>
              <a:rPr lang="en-US" sz="1800" dirty="0" smtClean="0"/>
              <a:t>demanded </a:t>
            </a:r>
            <a:endParaRPr lang="en-US" sz="1800" dirty="0"/>
          </a:p>
          <a:p>
            <a:r>
              <a:rPr lang="en-US" sz="1800" dirty="0"/>
              <a:t>Also changes the Federal Funds Rate -- the rate that banks lend money to each </a:t>
            </a:r>
            <a:r>
              <a:rPr lang="en-US" sz="1800" dirty="0" smtClean="0"/>
              <a:t>other</a:t>
            </a:r>
            <a:endParaRPr lang="en-US" sz="1800" dirty="0"/>
          </a:p>
          <a:p>
            <a:r>
              <a:rPr lang="en-US" sz="1800" dirty="0" smtClean="0">
                <a:solidFill>
                  <a:srgbClr val="7A9900"/>
                </a:solidFill>
              </a:rPr>
              <a:t>When </a:t>
            </a:r>
            <a:r>
              <a:rPr lang="en-US" sz="1800" dirty="0">
                <a:solidFill>
                  <a:srgbClr val="7A9900"/>
                </a:solidFill>
              </a:rPr>
              <a:t>monetary policy is </a:t>
            </a:r>
            <a:r>
              <a:rPr lang="en-US" sz="1800" dirty="0" smtClean="0">
                <a:solidFill>
                  <a:srgbClr val="7A9900"/>
                </a:solidFill>
              </a:rPr>
              <a:t>expansionary, </a:t>
            </a:r>
            <a:r>
              <a:rPr lang="en-US" sz="1800" dirty="0" smtClean="0"/>
              <a:t> </a:t>
            </a:r>
            <a:r>
              <a:rPr lang="en-US" sz="1800" dirty="0"/>
              <a:t>the money supply increases, decreasing interest rates (banks will be more willing to lend money; thus lowering their interest rates) and increasing the demand for money by the public, so banks will decrease their Federal Funds Rate to each other (therefore also increasing the demand for money and investment</a:t>
            </a:r>
            <a:r>
              <a:rPr lang="en-US" sz="1800" dirty="0" smtClean="0"/>
              <a:t>)</a:t>
            </a:r>
            <a:endParaRPr lang="en-US" sz="1800" dirty="0"/>
          </a:p>
          <a:p>
            <a:r>
              <a:rPr lang="en-US" sz="1800" dirty="0" smtClean="0">
                <a:solidFill>
                  <a:srgbClr val="005CB8"/>
                </a:solidFill>
              </a:rPr>
              <a:t>When </a:t>
            </a:r>
            <a:r>
              <a:rPr lang="en-US" sz="1800" dirty="0">
                <a:solidFill>
                  <a:srgbClr val="005CB8"/>
                </a:solidFill>
              </a:rPr>
              <a:t>monetary policy is contractionary, </a:t>
            </a:r>
            <a:r>
              <a:rPr lang="en-US" sz="1800" dirty="0"/>
              <a:t>the money supply decreases, which increases the interest rate (since banks are less willing to loan money they will raise interest rates), decreasing the demand for money by the public, which also increases the Federal Funds rate (which further decreases money supply and demand for money and investment</a:t>
            </a:r>
            <a:r>
              <a:rPr lang="en-US" sz="1800" dirty="0" smtClean="0"/>
              <a:t>) </a:t>
            </a:r>
            <a:endParaRPr lang="en-US" sz="1800" dirty="0"/>
          </a:p>
          <a:p>
            <a:endParaRPr lang="en-US" dirty="0"/>
          </a:p>
        </p:txBody>
      </p:sp>
    </p:spTree>
    <p:extLst>
      <p:ext uri="{BB962C8B-B14F-4D97-AF65-F5344CB8AC3E}">
        <p14:creationId xmlns:p14="http://schemas.microsoft.com/office/powerpoint/2010/main" val="1083967524"/>
      </p:ext>
    </p:extLst>
  </p:cSld>
  <p:clrMapOvr>
    <a:masterClrMapping/>
  </p:clrMapOvr>
  <p:transition spd="slow"/>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430597541"/>
              </p:ext>
            </p:extLst>
          </p:nvPr>
        </p:nvGraphicFramePr>
        <p:xfrm>
          <a:off x="562230" y="1075037"/>
          <a:ext cx="8087500" cy="5660631"/>
        </p:xfrm>
        <a:graphic>
          <a:graphicData uri="http://schemas.openxmlformats.org/drawingml/2006/table">
            <a:tbl>
              <a:tblPr firstRow="1" firstCol="1" bandRow="1" bandCol="1">
                <a:tableStyleId>{5C22544A-7EE6-4342-B048-85BDC9FD1C3A}</a:tableStyleId>
              </a:tblPr>
              <a:tblGrid>
                <a:gridCol w="2021875">
                  <a:extLst>
                    <a:ext uri="{9D8B030D-6E8A-4147-A177-3AD203B41FA5}">
                      <a16:colId xmlns:a16="http://schemas.microsoft.com/office/drawing/2014/main" xmlns="" val="20000"/>
                    </a:ext>
                  </a:extLst>
                </a:gridCol>
                <a:gridCol w="2021875">
                  <a:extLst>
                    <a:ext uri="{9D8B030D-6E8A-4147-A177-3AD203B41FA5}">
                      <a16:colId xmlns:a16="http://schemas.microsoft.com/office/drawing/2014/main" xmlns="" val="20001"/>
                    </a:ext>
                  </a:extLst>
                </a:gridCol>
                <a:gridCol w="2021875">
                  <a:extLst>
                    <a:ext uri="{9D8B030D-6E8A-4147-A177-3AD203B41FA5}">
                      <a16:colId xmlns:a16="http://schemas.microsoft.com/office/drawing/2014/main" xmlns="" val="20002"/>
                    </a:ext>
                  </a:extLst>
                </a:gridCol>
                <a:gridCol w="2021875">
                  <a:extLst>
                    <a:ext uri="{9D8B030D-6E8A-4147-A177-3AD203B41FA5}">
                      <a16:colId xmlns:a16="http://schemas.microsoft.com/office/drawing/2014/main" xmlns="" val="20003"/>
                    </a:ext>
                  </a:extLst>
                </a:gridCol>
              </a:tblGrid>
              <a:tr h="537518">
                <a:tc>
                  <a:txBody>
                    <a:bodyPr/>
                    <a:lstStyle/>
                    <a:p>
                      <a:pPr marL="0" marR="0">
                        <a:spcBef>
                          <a:spcPts val="0"/>
                        </a:spcBef>
                        <a:spcAft>
                          <a:spcPts val="0"/>
                        </a:spcAft>
                      </a:pPr>
                      <a:r>
                        <a:rPr lang="en-US" sz="1800" dirty="0">
                          <a:effectLst/>
                        </a:rPr>
                        <a:t>Tool</a:t>
                      </a:r>
                      <a:endParaRPr lang="en-US" sz="1800"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spcBef>
                          <a:spcPts val="0"/>
                        </a:spcBef>
                        <a:spcAft>
                          <a:spcPts val="0"/>
                        </a:spcAft>
                      </a:pPr>
                      <a:r>
                        <a:rPr lang="en-US" sz="1800">
                          <a:effectLst/>
                        </a:rPr>
                        <a:t>Description</a:t>
                      </a:r>
                      <a:endParaRPr lang="en-US" sz="180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spcBef>
                          <a:spcPts val="0"/>
                        </a:spcBef>
                        <a:spcAft>
                          <a:spcPts val="0"/>
                        </a:spcAft>
                      </a:pPr>
                      <a:r>
                        <a:rPr lang="en-US" sz="1800" dirty="0">
                          <a:effectLst/>
                        </a:rPr>
                        <a:t>To Increase Money Supply</a:t>
                      </a:r>
                    </a:p>
                    <a:p>
                      <a:pPr marL="0" marR="0">
                        <a:spcBef>
                          <a:spcPts val="0"/>
                        </a:spcBef>
                        <a:spcAft>
                          <a:spcPts val="0"/>
                        </a:spcAft>
                      </a:pPr>
                      <a:r>
                        <a:rPr lang="en-US" sz="1800" dirty="0">
                          <a:effectLst/>
                          <a:latin typeface="Times New Roman" panose="02020603050405020304" pitchFamily="18" charset="0"/>
                          <a:ea typeface="Times New Roman" panose="02020603050405020304" pitchFamily="18" charset="0"/>
                        </a:rPr>
                        <a:t>(during recession)</a:t>
                      </a:r>
                    </a:p>
                  </a:txBody>
                  <a:tcPr marL="51435" marR="51435" marT="0" marB="0"/>
                </a:tc>
                <a:tc>
                  <a:txBody>
                    <a:bodyPr/>
                    <a:lstStyle/>
                    <a:p>
                      <a:pPr marL="0" marR="0">
                        <a:spcBef>
                          <a:spcPts val="0"/>
                        </a:spcBef>
                        <a:spcAft>
                          <a:spcPts val="0"/>
                        </a:spcAft>
                      </a:pPr>
                      <a:r>
                        <a:rPr lang="en-US" sz="1800" dirty="0">
                          <a:effectLst/>
                        </a:rPr>
                        <a:t>To Decrease Money Supply</a:t>
                      </a:r>
                    </a:p>
                    <a:p>
                      <a:pPr marL="0" marR="0">
                        <a:spcBef>
                          <a:spcPts val="0"/>
                        </a:spcBef>
                        <a:spcAft>
                          <a:spcPts val="0"/>
                        </a:spcAft>
                      </a:pPr>
                      <a:r>
                        <a:rPr lang="en-US" sz="1800" dirty="0">
                          <a:effectLst/>
                          <a:latin typeface="Times New Roman" panose="02020603050405020304" pitchFamily="18" charset="0"/>
                          <a:ea typeface="Times New Roman" panose="02020603050405020304" pitchFamily="18" charset="0"/>
                        </a:rPr>
                        <a:t>(during inflation)</a:t>
                      </a:r>
                    </a:p>
                  </a:txBody>
                  <a:tcPr marL="51435" marR="51435" marT="0" marB="0"/>
                </a:tc>
                <a:extLst>
                  <a:ext uri="{0D108BD9-81ED-4DB2-BD59-A6C34878D82A}">
                    <a16:rowId xmlns:a16="http://schemas.microsoft.com/office/drawing/2014/main" xmlns="" val="10000"/>
                  </a:ext>
                </a:extLst>
              </a:tr>
              <a:tr h="1612557">
                <a:tc>
                  <a:txBody>
                    <a:bodyPr/>
                    <a:lstStyle/>
                    <a:p>
                      <a:pPr marL="0" marR="0">
                        <a:spcBef>
                          <a:spcPts val="0"/>
                        </a:spcBef>
                        <a:spcAft>
                          <a:spcPts val="0"/>
                        </a:spcAft>
                      </a:pPr>
                      <a:r>
                        <a:rPr lang="en-US" sz="1800" dirty="0">
                          <a:effectLst/>
                        </a:rPr>
                        <a:t>Change Reserve Requirement Ratio (RRR)</a:t>
                      </a:r>
                    </a:p>
                    <a:p>
                      <a:pPr marL="0" marR="0">
                        <a:spcBef>
                          <a:spcPts val="0"/>
                        </a:spcBef>
                        <a:spcAft>
                          <a:spcPts val="0"/>
                        </a:spcAft>
                      </a:pPr>
                      <a:endParaRPr lang="en-US" sz="1800"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spcBef>
                          <a:spcPts val="0"/>
                        </a:spcBef>
                        <a:spcAft>
                          <a:spcPts val="0"/>
                        </a:spcAft>
                      </a:pPr>
                      <a:r>
                        <a:rPr lang="en-US" sz="1800">
                          <a:effectLst/>
                        </a:rPr>
                        <a:t>Change the percentage of each deposit that banks must hold aside.  </a:t>
                      </a:r>
                      <a:endParaRPr lang="en-US" sz="180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spcBef>
                          <a:spcPts val="0"/>
                        </a:spcBef>
                        <a:spcAft>
                          <a:spcPts val="0"/>
                        </a:spcAft>
                      </a:pPr>
                      <a:r>
                        <a:rPr lang="en-US" sz="1800">
                          <a:effectLst/>
                        </a:rPr>
                        <a:t>Lower the reserve requirement ratio.</a:t>
                      </a:r>
                      <a:endParaRPr lang="en-US" sz="180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spcBef>
                          <a:spcPts val="0"/>
                        </a:spcBef>
                        <a:spcAft>
                          <a:spcPts val="0"/>
                        </a:spcAft>
                      </a:pPr>
                      <a:r>
                        <a:rPr lang="en-US" sz="1800">
                          <a:effectLst/>
                        </a:rPr>
                        <a:t>Raise the reserve requirement</a:t>
                      </a:r>
                      <a:endParaRPr lang="en-US" sz="1800">
                        <a:effectLst/>
                        <a:latin typeface="Times New Roman" panose="02020603050405020304" pitchFamily="18" charset="0"/>
                        <a:ea typeface="Times New Roman" panose="02020603050405020304" pitchFamily="18" charset="0"/>
                      </a:endParaRPr>
                    </a:p>
                  </a:txBody>
                  <a:tcPr marL="51435" marR="51435" marT="0" marB="0"/>
                </a:tc>
                <a:extLst>
                  <a:ext uri="{0D108BD9-81ED-4DB2-BD59-A6C34878D82A}">
                    <a16:rowId xmlns:a16="http://schemas.microsoft.com/office/drawing/2014/main" xmlns="" val="10001"/>
                  </a:ext>
                </a:extLst>
              </a:tr>
              <a:tr h="1612557">
                <a:tc>
                  <a:txBody>
                    <a:bodyPr/>
                    <a:lstStyle/>
                    <a:p>
                      <a:pPr marL="0" marR="0">
                        <a:spcBef>
                          <a:spcPts val="0"/>
                        </a:spcBef>
                        <a:spcAft>
                          <a:spcPts val="0"/>
                        </a:spcAft>
                      </a:pPr>
                      <a:r>
                        <a:rPr lang="en-US" sz="1800" dirty="0">
                          <a:effectLst/>
                        </a:rPr>
                        <a:t>Change the Discount Rate</a:t>
                      </a:r>
                      <a:endParaRPr lang="en-US" sz="1800"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spcBef>
                          <a:spcPts val="0"/>
                        </a:spcBef>
                        <a:spcAft>
                          <a:spcPts val="0"/>
                        </a:spcAft>
                      </a:pPr>
                      <a:r>
                        <a:rPr lang="en-US" sz="1800">
                          <a:effectLst/>
                        </a:rPr>
                        <a:t>Change the rate of interest the FED charges on bank borrowings</a:t>
                      </a:r>
                      <a:endParaRPr lang="en-US" sz="180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spcBef>
                          <a:spcPts val="0"/>
                        </a:spcBef>
                        <a:spcAft>
                          <a:spcPts val="0"/>
                        </a:spcAft>
                      </a:pPr>
                      <a:r>
                        <a:rPr lang="en-US" sz="1800">
                          <a:effectLst/>
                        </a:rPr>
                        <a:t>Lower the discount rate</a:t>
                      </a:r>
                      <a:endParaRPr lang="en-US" sz="180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spcBef>
                          <a:spcPts val="0"/>
                        </a:spcBef>
                        <a:spcAft>
                          <a:spcPts val="0"/>
                        </a:spcAft>
                      </a:pPr>
                      <a:r>
                        <a:rPr lang="en-US" sz="1800" dirty="0">
                          <a:effectLst/>
                        </a:rPr>
                        <a:t>Raise the discount rate</a:t>
                      </a:r>
                      <a:endParaRPr lang="en-US" sz="1800" dirty="0">
                        <a:effectLst/>
                        <a:latin typeface="Times New Roman" panose="02020603050405020304" pitchFamily="18" charset="0"/>
                        <a:ea typeface="Times New Roman" panose="02020603050405020304" pitchFamily="18" charset="0"/>
                      </a:endParaRPr>
                    </a:p>
                  </a:txBody>
                  <a:tcPr marL="51435" marR="51435" marT="0" marB="0"/>
                </a:tc>
                <a:extLst>
                  <a:ext uri="{0D108BD9-81ED-4DB2-BD59-A6C34878D82A}">
                    <a16:rowId xmlns:a16="http://schemas.microsoft.com/office/drawing/2014/main" xmlns="" val="10002"/>
                  </a:ext>
                </a:extLst>
              </a:tr>
              <a:tr h="1612557">
                <a:tc>
                  <a:txBody>
                    <a:bodyPr/>
                    <a:lstStyle/>
                    <a:p>
                      <a:pPr marL="0" marR="0">
                        <a:spcBef>
                          <a:spcPts val="0"/>
                        </a:spcBef>
                        <a:spcAft>
                          <a:spcPts val="0"/>
                        </a:spcAft>
                      </a:pPr>
                      <a:r>
                        <a:rPr lang="en-US" sz="1800">
                          <a:effectLst/>
                        </a:rPr>
                        <a:t>Open Market Operation (most used)</a:t>
                      </a:r>
                      <a:endParaRPr lang="en-US" sz="180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spcBef>
                          <a:spcPts val="0"/>
                        </a:spcBef>
                        <a:spcAft>
                          <a:spcPts val="0"/>
                        </a:spcAft>
                      </a:pPr>
                      <a:r>
                        <a:rPr lang="en-US" sz="1800">
                          <a:effectLst/>
                        </a:rPr>
                        <a:t>Buy or sell government securities in the secondary market.</a:t>
                      </a:r>
                      <a:endParaRPr lang="en-US" sz="180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spcBef>
                          <a:spcPts val="0"/>
                        </a:spcBef>
                        <a:spcAft>
                          <a:spcPts val="0"/>
                        </a:spcAft>
                      </a:pPr>
                      <a:r>
                        <a:rPr lang="en-US" sz="1800" dirty="0">
                          <a:effectLst/>
                        </a:rPr>
                        <a:t>Buy government securities</a:t>
                      </a:r>
                      <a:endParaRPr lang="en-US" sz="1800"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spcBef>
                          <a:spcPts val="0"/>
                        </a:spcBef>
                        <a:spcAft>
                          <a:spcPts val="0"/>
                        </a:spcAft>
                      </a:pPr>
                      <a:r>
                        <a:rPr lang="en-US" sz="1800" dirty="0">
                          <a:effectLst/>
                        </a:rPr>
                        <a:t>Sell government securities</a:t>
                      </a:r>
                      <a:endParaRPr lang="en-US" sz="1800" dirty="0">
                        <a:effectLst/>
                        <a:latin typeface="Times New Roman" panose="02020603050405020304" pitchFamily="18" charset="0"/>
                        <a:ea typeface="Times New Roman" panose="02020603050405020304" pitchFamily="18" charset="0"/>
                      </a:endParaRPr>
                    </a:p>
                  </a:txBody>
                  <a:tcPr marL="51435" marR="51435" marT="0" marB="0"/>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75054665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2F9298F-EC1A-479F-86BE-E15005BA0DD1}"/>
              </a:ext>
            </a:extLst>
          </p:cNvPr>
          <p:cNvSpPr>
            <a:spLocks noGrp="1"/>
          </p:cNvSpPr>
          <p:nvPr>
            <p:ph type="title"/>
          </p:nvPr>
        </p:nvSpPr>
        <p:spPr/>
        <p:txBody>
          <a:bodyPr/>
          <a:lstStyle/>
          <a:p>
            <a:r>
              <a:rPr lang="en-US" sz="4800" dirty="0"/>
              <a:t>Money Multiplier Formula</a:t>
            </a:r>
          </a:p>
        </p:txBody>
      </p:sp>
      <p:sp>
        <p:nvSpPr>
          <p:cNvPr id="3" name="Content Placeholder 2">
            <a:extLst>
              <a:ext uri="{FF2B5EF4-FFF2-40B4-BE49-F238E27FC236}">
                <a16:creationId xmlns:a16="http://schemas.microsoft.com/office/drawing/2014/main" xmlns="" id="{7FCED662-E17E-4B27-8469-9DF2E7196901}"/>
              </a:ext>
            </a:extLst>
          </p:cNvPr>
          <p:cNvSpPr>
            <a:spLocks noGrp="1"/>
          </p:cNvSpPr>
          <p:nvPr>
            <p:ph idx="1"/>
          </p:nvPr>
        </p:nvSpPr>
        <p:spPr/>
        <p:txBody>
          <a:bodyPr/>
          <a:lstStyle/>
          <a:p>
            <a:pPr lvl="0"/>
            <a:r>
              <a:rPr lang="en-US" sz="2000" b="1" dirty="0"/>
              <a:t>The Money Multiplier (also known as the deposit expansion multiplier)</a:t>
            </a:r>
            <a:r>
              <a:rPr lang="en-US" sz="2000" dirty="0"/>
              <a:t> = 1/required reserve ratio. </a:t>
            </a:r>
          </a:p>
          <a:p>
            <a:pPr lvl="0"/>
            <a:r>
              <a:rPr lang="en-US" sz="2000" b="1" dirty="0"/>
              <a:t>The change in the money supply</a:t>
            </a:r>
            <a:r>
              <a:rPr lang="en-US" sz="2000" dirty="0"/>
              <a:t> = money multiplier x change in </a:t>
            </a:r>
            <a:r>
              <a:rPr lang="en-US" sz="2000" b="1" dirty="0"/>
              <a:t>excess</a:t>
            </a:r>
            <a:r>
              <a:rPr lang="en-US" sz="2000" dirty="0"/>
              <a:t> bank reserves.  </a:t>
            </a:r>
          </a:p>
          <a:p>
            <a:pPr marL="0" indent="0">
              <a:buNone/>
            </a:pPr>
            <a:r>
              <a:rPr lang="en-US" sz="2000" dirty="0"/>
              <a:t>So, if the required reserve ratio was 10%, the money multiplier would be </a:t>
            </a:r>
            <a:r>
              <a:rPr lang="en-US" sz="2000" dirty="0" smtClean="0"/>
              <a:t>10</a:t>
            </a:r>
            <a:endParaRPr lang="en-US" sz="2000" dirty="0"/>
          </a:p>
          <a:p>
            <a:pPr marL="0" indent="0">
              <a:buNone/>
            </a:pPr>
            <a:r>
              <a:rPr lang="en-US" sz="2000" dirty="0"/>
              <a:t>Then</a:t>
            </a:r>
            <a:r>
              <a:rPr lang="en-US" sz="2000" dirty="0" smtClean="0"/>
              <a:t>, if </a:t>
            </a:r>
            <a:r>
              <a:rPr lang="en-US" sz="2000" dirty="0"/>
              <a:t>open market operations led to an increase in bank reserves by $50 million dollars, the actual change in the money supply would be $500 million dollars.  </a:t>
            </a:r>
          </a:p>
          <a:p>
            <a:endParaRPr lang="en-US" dirty="0"/>
          </a:p>
        </p:txBody>
      </p:sp>
    </p:spTree>
    <p:extLst>
      <p:ext uri="{BB962C8B-B14F-4D97-AF65-F5344CB8AC3E}">
        <p14:creationId xmlns:p14="http://schemas.microsoft.com/office/powerpoint/2010/main" val="1134796700"/>
      </p:ext>
    </p:extLst>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9848"/>
            <a:ext cx="8229600" cy="1143000"/>
          </a:xfrm>
        </p:spPr>
        <p:txBody>
          <a:bodyPr rtlCol="0">
            <a:normAutofit/>
            <a:scene3d>
              <a:camera prst="orthographicFront"/>
              <a:lightRig rig="glow" dir="tl">
                <a:rot lat="0" lon="0" rev="5400000"/>
              </a:lightRig>
            </a:scene3d>
            <a:sp3d>
              <a:bevelT w="0" h="0"/>
              <a:contourClr>
                <a:schemeClr val="accent6">
                  <a:shade val="73000"/>
                </a:schemeClr>
              </a:contourClr>
            </a:sp3d>
          </a:bodyPr>
          <a:lstStyle/>
          <a:p>
            <a:pPr fontAlgn="auto">
              <a:spcAft>
                <a:spcPts val="0"/>
              </a:spcAft>
              <a:defRPr/>
            </a:pPr>
            <a:r>
              <a:rPr lang="en-US" sz="5500"/>
              <a:t>Agenda</a:t>
            </a:r>
            <a:endParaRPr lang="en-US" sz="5500" b="1">
              <a:ln w="11430"/>
              <a:solidFill>
                <a:srgbClr val="005CB8"/>
              </a:solidFill>
              <a:effectLst>
                <a:outerShdw blurRad="80000" dist="40000" dir="5040000" algn="tl">
                  <a:srgbClr val="000000">
                    <a:alpha val="0"/>
                  </a:srgbClr>
                </a:outerShdw>
              </a:effectLst>
              <a:latin typeface="Calibri" panose="020F0502020204030204" pitchFamily="34" charset="0"/>
              <a:ea typeface="+mj-ea"/>
              <a:cs typeface="Calibri" panose="020F0502020204030204" pitchFamily="34" charset="0"/>
            </a:endParaRPr>
          </a:p>
        </p:txBody>
      </p:sp>
      <p:sp>
        <p:nvSpPr>
          <p:cNvPr id="15363" name="Content Placeholder 2"/>
          <p:cNvSpPr>
            <a:spLocks noGrp="1"/>
          </p:cNvSpPr>
          <p:nvPr>
            <p:ph idx="4294967295"/>
          </p:nvPr>
        </p:nvSpPr>
        <p:spPr>
          <a:xfrm>
            <a:off x="457200" y="2377441"/>
            <a:ext cx="8229600" cy="4175760"/>
          </a:xfrm>
        </p:spPr>
        <p:txBody>
          <a:bodyPr/>
          <a:lstStyle/>
          <a:p>
            <a:r>
              <a:rPr lang="en-US" sz="2500" dirty="0"/>
              <a:t>Importance of </a:t>
            </a:r>
            <a:r>
              <a:rPr lang="en-US" sz="2500" dirty="0" smtClean="0"/>
              <a:t>banks </a:t>
            </a:r>
            <a:r>
              <a:rPr lang="en-US" sz="2500" dirty="0"/>
              <a:t>to an economy</a:t>
            </a:r>
          </a:p>
          <a:p>
            <a:r>
              <a:rPr lang="en-US" sz="2500" dirty="0"/>
              <a:t>Evolution of the American Banking System and Money</a:t>
            </a:r>
          </a:p>
          <a:p>
            <a:r>
              <a:rPr lang="en-US" sz="2500" dirty="0"/>
              <a:t>The Federal Reserve and </a:t>
            </a:r>
            <a:r>
              <a:rPr lang="en-US" sz="2500" dirty="0" smtClean="0"/>
              <a:t>its </a:t>
            </a:r>
            <a:r>
              <a:rPr lang="en-US" sz="2500" dirty="0"/>
              <a:t>powers</a:t>
            </a:r>
          </a:p>
          <a:p>
            <a:r>
              <a:rPr lang="en-US" sz="2500" dirty="0"/>
              <a:t>How has the Fed </a:t>
            </a:r>
            <a:r>
              <a:rPr lang="en-US" sz="2500" dirty="0" smtClean="0"/>
              <a:t>done</a:t>
            </a:r>
            <a:r>
              <a:rPr lang="en-US" sz="2500" dirty="0"/>
              <a:t>?</a:t>
            </a:r>
          </a:p>
          <a:p>
            <a:endParaRPr lang="en-US" sz="2500" dirty="0"/>
          </a:p>
          <a:p>
            <a:endParaRPr lang="en-US" sz="25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2C7AF23-F4D0-4194-9874-CF5CD46F9ECB}"/>
              </a:ext>
            </a:extLst>
          </p:cNvPr>
          <p:cNvSpPr>
            <a:spLocks noGrp="1"/>
          </p:cNvSpPr>
          <p:nvPr>
            <p:ph type="ctrTitle"/>
          </p:nvPr>
        </p:nvSpPr>
        <p:spPr/>
        <p:txBody>
          <a:bodyPr/>
          <a:lstStyle/>
          <a:p>
            <a:r>
              <a:rPr lang="en-US" dirty="0" smtClean="0"/>
              <a:t>So, </a:t>
            </a:r>
            <a:r>
              <a:rPr lang="en-US" dirty="0"/>
              <a:t>How Has the Fed Done?</a:t>
            </a:r>
          </a:p>
        </p:txBody>
      </p:sp>
    </p:spTree>
    <p:extLst>
      <p:ext uri="{BB962C8B-B14F-4D97-AF65-F5344CB8AC3E}">
        <p14:creationId xmlns:p14="http://schemas.microsoft.com/office/powerpoint/2010/main" val="1848728079"/>
      </p:ext>
    </p:extLst>
  </p:cSld>
  <p:clrMapOvr>
    <a:masterClrMapping/>
  </p:clrMapOvr>
  <p:transition spd="slow"/>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8E9A541-4445-4741-80DA-AFD90AF8D07C}"/>
              </a:ext>
            </a:extLst>
          </p:cNvPr>
          <p:cNvSpPr>
            <a:spLocks noGrp="1"/>
          </p:cNvSpPr>
          <p:nvPr>
            <p:ph type="title"/>
          </p:nvPr>
        </p:nvSpPr>
        <p:spPr>
          <a:xfrm>
            <a:off x="457200" y="1085222"/>
            <a:ext cx="8229600" cy="1143000"/>
          </a:xfrm>
        </p:spPr>
        <p:txBody>
          <a:bodyPr/>
          <a:lstStyle/>
          <a:p>
            <a:r>
              <a:rPr lang="en-US" dirty="0"/>
              <a:t>WWI</a:t>
            </a:r>
          </a:p>
        </p:txBody>
      </p:sp>
      <p:sp>
        <p:nvSpPr>
          <p:cNvPr id="3" name="Content Placeholder 2">
            <a:extLst>
              <a:ext uri="{FF2B5EF4-FFF2-40B4-BE49-F238E27FC236}">
                <a16:creationId xmlns:a16="http://schemas.microsoft.com/office/drawing/2014/main" xmlns="" id="{0A9C6E43-A9C8-44A4-A400-20B5B56CDBBA}"/>
              </a:ext>
            </a:extLst>
          </p:cNvPr>
          <p:cNvSpPr>
            <a:spLocks noGrp="1"/>
          </p:cNvSpPr>
          <p:nvPr>
            <p:ph idx="1"/>
          </p:nvPr>
        </p:nvSpPr>
        <p:spPr/>
        <p:txBody>
          <a:bodyPr/>
          <a:lstStyle/>
          <a:p>
            <a:r>
              <a:rPr lang="en-US" b="1" dirty="0"/>
              <a:t>World War I:  </a:t>
            </a:r>
            <a:r>
              <a:rPr lang="en-US" dirty="0"/>
              <a:t>By using the Fed as a bankers’ bank and now a stable form of currency (Federal Reserve Notes), the United States aided the flow of trade goods to Europe, indirectly helping to finance the war until 1917, when the United States officially declared war on Germany and financing our own war effort became paramount.  The Federal Reserve helped to secure the financial system to borrow to finance the war</a:t>
            </a:r>
          </a:p>
          <a:p>
            <a:endParaRPr lang="en-US" dirty="0"/>
          </a:p>
        </p:txBody>
      </p:sp>
    </p:spTree>
    <p:extLst>
      <p:ext uri="{BB962C8B-B14F-4D97-AF65-F5344CB8AC3E}">
        <p14:creationId xmlns:p14="http://schemas.microsoft.com/office/powerpoint/2010/main" val="3462845008"/>
      </p:ext>
    </p:extLst>
  </p:cSld>
  <p:clrMapOvr>
    <a:masterClrMapping/>
  </p:clrMapOvr>
  <p:transition spd="slow"/>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8FD9986-11D8-42B5-BE75-A600EC3A527B}"/>
              </a:ext>
            </a:extLst>
          </p:cNvPr>
          <p:cNvSpPr>
            <a:spLocks noGrp="1"/>
          </p:cNvSpPr>
          <p:nvPr>
            <p:ph type="title"/>
          </p:nvPr>
        </p:nvSpPr>
        <p:spPr>
          <a:xfrm>
            <a:off x="457200" y="1065126"/>
            <a:ext cx="8229600" cy="1143000"/>
          </a:xfrm>
        </p:spPr>
        <p:txBody>
          <a:bodyPr/>
          <a:lstStyle/>
          <a:p>
            <a:r>
              <a:rPr lang="en-US" dirty="0"/>
              <a:t>1920’s</a:t>
            </a:r>
          </a:p>
        </p:txBody>
      </p:sp>
      <p:sp>
        <p:nvSpPr>
          <p:cNvPr id="3" name="Content Placeholder 2">
            <a:extLst>
              <a:ext uri="{FF2B5EF4-FFF2-40B4-BE49-F238E27FC236}">
                <a16:creationId xmlns:a16="http://schemas.microsoft.com/office/drawing/2014/main" xmlns="" id="{E30D851C-4DAF-42C8-A604-ED706ED65F85}"/>
              </a:ext>
            </a:extLst>
          </p:cNvPr>
          <p:cNvSpPr>
            <a:spLocks noGrp="1"/>
          </p:cNvSpPr>
          <p:nvPr>
            <p:ph idx="1"/>
          </p:nvPr>
        </p:nvSpPr>
        <p:spPr/>
        <p:txBody>
          <a:bodyPr/>
          <a:lstStyle/>
          <a:p>
            <a:r>
              <a:rPr lang="en-US" b="1" dirty="0"/>
              <a:t>1920’s:  </a:t>
            </a:r>
            <a:r>
              <a:rPr lang="en-US" dirty="0"/>
              <a:t>Large purchase of government securities via open market operations helped to move the economy out the 1921 recession. During the 1920s, the Fed began using open market operations as a monetary policy tool. During his tenure, Chairman Benjamin Armstrong also elevated the stature of the Fed by promoting relations with other central banks, especially the Bank of England.</a:t>
            </a:r>
          </a:p>
          <a:p>
            <a:endParaRPr lang="en-US" dirty="0"/>
          </a:p>
        </p:txBody>
      </p:sp>
    </p:spTree>
    <p:extLst>
      <p:ext uri="{BB962C8B-B14F-4D97-AF65-F5344CB8AC3E}">
        <p14:creationId xmlns:p14="http://schemas.microsoft.com/office/powerpoint/2010/main" val="1621167976"/>
      </p:ext>
    </p:extLst>
  </p:cSld>
  <p:clrMapOvr>
    <a:masterClrMapping/>
  </p:clrMapOvr>
  <p:transition spd="slow"/>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D1FF66F-80F9-49D6-B124-A9B43143C994}"/>
              </a:ext>
            </a:extLst>
          </p:cNvPr>
          <p:cNvSpPr>
            <a:spLocks noGrp="1"/>
          </p:cNvSpPr>
          <p:nvPr>
            <p:ph type="title"/>
          </p:nvPr>
        </p:nvSpPr>
        <p:spPr>
          <a:xfrm>
            <a:off x="457200" y="994787"/>
            <a:ext cx="8229600" cy="1143000"/>
          </a:xfrm>
        </p:spPr>
        <p:txBody>
          <a:bodyPr/>
          <a:lstStyle/>
          <a:p>
            <a:r>
              <a:rPr lang="en-US" dirty="0"/>
              <a:t>The Great Depression</a:t>
            </a:r>
          </a:p>
        </p:txBody>
      </p:sp>
      <p:sp>
        <p:nvSpPr>
          <p:cNvPr id="3" name="Content Placeholder 2">
            <a:extLst>
              <a:ext uri="{FF2B5EF4-FFF2-40B4-BE49-F238E27FC236}">
                <a16:creationId xmlns:a16="http://schemas.microsoft.com/office/drawing/2014/main" xmlns="" id="{C0F13084-B894-4E43-BA84-66EE4D02A659}"/>
              </a:ext>
            </a:extLst>
          </p:cNvPr>
          <p:cNvSpPr>
            <a:spLocks noGrp="1"/>
          </p:cNvSpPr>
          <p:nvPr>
            <p:ph idx="1"/>
          </p:nvPr>
        </p:nvSpPr>
        <p:spPr>
          <a:xfrm>
            <a:off x="386861" y="1975505"/>
            <a:ext cx="8229600" cy="4109857"/>
          </a:xfrm>
        </p:spPr>
        <p:txBody>
          <a:bodyPr/>
          <a:lstStyle/>
          <a:p>
            <a:r>
              <a:rPr lang="en-US" sz="1800" dirty="0"/>
              <a:t>Federal Reserve Chairman Ben </a:t>
            </a:r>
            <a:r>
              <a:rPr lang="en-US" sz="1800" dirty="0" err="1"/>
              <a:t>Bernake</a:t>
            </a:r>
            <a:r>
              <a:rPr lang="en-US" sz="1800" dirty="0"/>
              <a:t> at Milton Friedman’s 90</a:t>
            </a:r>
            <a:r>
              <a:rPr lang="en-US" sz="1800" baseline="30000" dirty="0"/>
              <a:t>th</a:t>
            </a:r>
            <a:r>
              <a:rPr lang="en-US" sz="1800" dirty="0"/>
              <a:t> birthday:  </a:t>
            </a:r>
            <a:r>
              <a:rPr lang="en-US" sz="1800" dirty="0">
                <a:solidFill>
                  <a:srgbClr val="005CB8"/>
                </a:solidFill>
              </a:rPr>
              <a:t>“Let me end my talk by abusing slightly my status as an official representative of the Federal Reserve. I would like to say to Milton and Anna: Regarding the Great Depression. You're right, we did it. We're very sorry. But thanks to you, we won't do it again.” </a:t>
            </a:r>
            <a:endParaRPr lang="en-US" sz="1800" dirty="0" smtClean="0">
              <a:solidFill>
                <a:srgbClr val="005CB8"/>
              </a:solidFill>
            </a:endParaRPr>
          </a:p>
          <a:p>
            <a:r>
              <a:rPr lang="en-US" sz="1800" dirty="0" smtClean="0"/>
              <a:t>Stock </a:t>
            </a:r>
            <a:r>
              <a:rPr lang="en-US" sz="1800" dirty="0"/>
              <a:t>Market Crash, Poor Banking Practices and Collapse of Bank of America leads to Bank Run:  5,000 banks close through 1933 and 1/3 of the nation’s money supply is lost. </a:t>
            </a:r>
          </a:p>
          <a:p>
            <a:r>
              <a:rPr lang="en-US" sz="1800" dirty="0"/>
              <a:t>1933:  ¼ Americans is unemployed with millions more </a:t>
            </a:r>
            <a:r>
              <a:rPr lang="en-US" sz="1800" dirty="0" smtClean="0"/>
              <a:t>underemployed. 1929-1933 </a:t>
            </a:r>
            <a:r>
              <a:rPr lang="en-US" sz="1800" dirty="0"/>
              <a:t>Federal Reserve creates a </a:t>
            </a:r>
            <a:r>
              <a:rPr lang="en-US" sz="1800" b="1" dirty="0"/>
              <a:t>contractionary monetary policy; exacerbating the Recession into a Depression</a:t>
            </a:r>
          </a:p>
          <a:p>
            <a:r>
              <a:rPr lang="en-US" sz="1800" b="1" dirty="0"/>
              <a:t>Utah Branch “Counting Slow” Story</a:t>
            </a:r>
          </a:p>
          <a:p>
            <a:r>
              <a:rPr lang="en-US" sz="1800" dirty="0"/>
              <a:t>Being tied to the Gold Standard made our Depression more severe; less liquidity and price adjustment</a:t>
            </a:r>
          </a:p>
          <a:p>
            <a:endParaRPr lang="en-US" dirty="0"/>
          </a:p>
        </p:txBody>
      </p:sp>
    </p:spTree>
    <p:extLst>
      <p:ext uri="{BB962C8B-B14F-4D97-AF65-F5344CB8AC3E}">
        <p14:creationId xmlns:p14="http://schemas.microsoft.com/office/powerpoint/2010/main" val="1341362348"/>
      </p:ext>
    </p:extLst>
  </p:cSld>
  <p:clrMapOvr>
    <a:masterClrMapping/>
  </p:clrMapOvr>
  <p:transition spd="slow"/>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4521F28-84AF-4E62-A39D-ECA210DD9A00}"/>
              </a:ext>
            </a:extLst>
          </p:cNvPr>
          <p:cNvSpPr>
            <a:spLocks noGrp="1"/>
          </p:cNvSpPr>
          <p:nvPr>
            <p:ph type="title"/>
          </p:nvPr>
        </p:nvSpPr>
        <p:spPr>
          <a:xfrm>
            <a:off x="457200" y="1235947"/>
            <a:ext cx="8229600" cy="753762"/>
          </a:xfrm>
        </p:spPr>
        <p:txBody>
          <a:bodyPr/>
          <a:lstStyle/>
          <a:p>
            <a:r>
              <a:rPr lang="en-US" sz="5400" dirty="0"/>
              <a:t>Why do the opposite?</a:t>
            </a:r>
          </a:p>
        </p:txBody>
      </p:sp>
      <p:sp>
        <p:nvSpPr>
          <p:cNvPr id="3" name="Content Placeholder 2">
            <a:extLst>
              <a:ext uri="{FF2B5EF4-FFF2-40B4-BE49-F238E27FC236}">
                <a16:creationId xmlns:a16="http://schemas.microsoft.com/office/drawing/2014/main" xmlns="" id="{AC6774E9-5F5C-4E58-A386-35727B671857}"/>
              </a:ext>
            </a:extLst>
          </p:cNvPr>
          <p:cNvSpPr>
            <a:spLocks noGrp="1"/>
          </p:cNvSpPr>
          <p:nvPr>
            <p:ph idx="1"/>
          </p:nvPr>
        </p:nvSpPr>
        <p:spPr>
          <a:xfrm>
            <a:off x="457200" y="2291024"/>
            <a:ext cx="8229600" cy="4328160"/>
          </a:xfrm>
        </p:spPr>
        <p:txBody>
          <a:bodyPr/>
          <a:lstStyle/>
          <a:p>
            <a:r>
              <a:rPr lang="en-US" sz="1800" dirty="0"/>
              <a:t>1)  </a:t>
            </a:r>
            <a:r>
              <a:rPr lang="en-US" sz="1800" dirty="0">
                <a:solidFill>
                  <a:srgbClr val="7A9900"/>
                </a:solidFill>
              </a:rPr>
              <a:t>Poor leadership:  </a:t>
            </a:r>
            <a:r>
              <a:rPr lang="en-US" sz="1800" dirty="0"/>
              <a:t>death of chairman Benjamin Armstrong (1</a:t>
            </a:r>
            <a:r>
              <a:rPr lang="en-US" sz="1800" baseline="30000" dirty="0"/>
              <a:t>st</a:t>
            </a:r>
            <a:r>
              <a:rPr lang="en-US" sz="1800" dirty="0"/>
              <a:t> chair) in 1928</a:t>
            </a:r>
          </a:p>
          <a:p>
            <a:r>
              <a:rPr lang="en-US" sz="1800" dirty="0"/>
              <a:t>2)  </a:t>
            </a:r>
            <a:r>
              <a:rPr lang="en-US" sz="1800" dirty="0">
                <a:solidFill>
                  <a:srgbClr val="7A9900"/>
                </a:solidFill>
              </a:rPr>
              <a:t>Fear of speculation:  </a:t>
            </a:r>
            <a:r>
              <a:rPr lang="en-US" sz="1800" dirty="0"/>
              <a:t>trying to use a tight monetary policy to slow down Wall Street Speculation.  New Chairman Roy Young sees Federal Reserve goal to protect banking system, not monetary policy.  </a:t>
            </a:r>
          </a:p>
          <a:p>
            <a:r>
              <a:rPr lang="en-US" sz="1800" dirty="0"/>
              <a:t>3)  </a:t>
            </a:r>
            <a:r>
              <a:rPr lang="en-US" sz="1800" dirty="0">
                <a:solidFill>
                  <a:srgbClr val="7A9900"/>
                </a:solidFill>
              </a:rPr>
              <a:t>Fear of a run </a:t>
            </a:r>
            <a:r>
              <a:rPr lang="en-US" sz="1800" dirty="0"/>
              <a:t>on U.S. gold by foreign powers and banks</a:t>
            </a:r>
          </a:p>
          <a:p>
            <a:r>
              <a:rPr lang="en-US" sz="1800" dirty="0"/>
              <a:t>4)  </a:t>
            </a:r>
            <a:r>
              <a:rPr lang="en-US" sz="1800" dirty="0">
                <a:solidFill>
                  <a:srgbClr val="7A9900"/>
                </a:solidFill>
              </a:rPr>
              <a:t>Fear itself:  </a:t>
            </a:r>
            <a:r>
              <a:rPr lang="en-US" sz="1800" dirty="0"/>
              <a:t>many Fed officials wanted to hold onto dollars and gold fearing a run on each.  Fed officials were also weary of Roosevelt’s new policies before he was inaugurated.   </a:t>
            </a:r>
          </a:p>
          <a:p>
            <a:pPr marL="0" indent="0">
              <a:buNone/>
            </a:pPr>
            <a:r>
              <a:rPr lang="en-US" sz="1800" dirty="0">
                <a:hlinkClick r:id="rId2"/>
              </a:rPr>
              <a:t>https://www.federalreserve.gov/BOARDDOCS/SPEECHES/2002/20021108</a:t>
            </a:r>
            <a:endParaRPr lang="en-US" sz="1800" dirty="0"/>
          </a:p>
        </p:txBody>
      </p:sp>
    </p:spTree>
    <p:extLst>
      <p:ext uri="{BB962C8B-B14F-4D97-AF65-F5344CB8AC3E}">
        <p14:creationId xmlns:p14="http://schemas.microsoft.com/office/powerpoint/2010/main" val="65151276"/>
      </p:ext>
    </p:extLst>
  </p:cSld>
  <p:clrMapOvr>
    <a:masterClrMapping/>
  </p:clrMapOvr>
  <p:transition spd="slow"/>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D4CE9D7-BD49-4786-BC19-D0905089F0CA}"/>
              </a:ext>
            </a:extLst>
          </p:cNvPr>
          <p:cNvSpPr>
            <a:spLocks noGrp="1"/>
          </p:cNvSpPr>
          <p:nvPr>
            <p:ph type="title"/>
          </p:nvPr>
        </p:nvSpPr>
        <p:spPr>
          <a:xfrm>
            <a:off x="457200" y="1071507"/>
            <a:ext cx="8229600" cy="518984"/>
          </a:xfrm>
        </p:spPr>
        <p:txBody>
          <a:bodyPr/>
          <a:lstStyle/>
          <a:p>
            <a:r>
              <a:rPr lang="en-US" sz="3600" dirty="0"/>
              <a:t>Depression Aftermath</a:t>
            </a:r>
          </a:p>
        </p:txBody>
      </p:sp>
      <p:sp>
        <p:nvSpPr>
          <p:cNvPr id="3" name="Content Placeholder 2">
            <a:extLst>
              <a:ext uri="{FF2B5EF4-FFF2-40B4-BE49-F238E27FC236}">
                <a16:creationId xmlns:a16="http://schemas.microsoft.com/office/drawing/2014/main" xmlns="" id="{07620C47-6280-4E42-920B-60C0AC687ED2}"/>
              </a:ext>
            </a:extLst>
          </p:cNvPr>
          <p:cNvSpPr>
            <a:spLocks noGrp="1"/>
          </p:cNvSpPr>
          <p:nvPr>
            <p:ph idx="1"/>
          </p:nvPr>
        </p:nvSpPr>
        <p:spPr>
          <a:xfrm>
            <a:off x="457200" y="1818752"/>
            <a:ext cx="8229600" cy="4717972"/>
          </a:xfrm>
        </p:spPr>
        <p:txBody>
          <a:bodyPr/>
          <a:lstStyle/>
          <a:p>
            <a:r>
              <a:rPr lang="en-US" sz="1800" dirty="0"/>
              <a:t>Bank Holiday (1933)</a:t>
            </a:r>
          </a:p>
          <a:p>
            <a:r>
              <a:rPr lang="en-US" sz="1800" dirty="0" smtClean="0"/>
              <a:t>FDIC + FOMC </a:t>
            </a:r>
            <a:r>
              <a:rPr lang="en-US" sz="1800" dirty="0"/>
              <a:t>as separate entity with 14 year term limits</a:t>
            </a:r>
          </a:p>
          <a:p>
            <a:r>
              <a:rPr lang="en-US" sz="1800" dirty="0"/>
              <a:t>Employment Act:  </a:t>
            </a:r>
            <a:r>
              <a:rPr lang="en-US" sz="1800" dirty="0" smtClean="0"/>
              <a:t>Added </a:t>
            </a:r>
            <a:r>
              <a:rPr lang="en-US" sz="1800" dirty="0"/>
              <a:t>the goal of promising maximum employment to the list of the Fed’s responsibilities</a:t>
            </a:r>
          </a:p>
          <a:p>
            <a:r>
              <a:rPr lang="en-US" sz="1800" dirty="0"/>
              <a:t>Bank Holding Company Act (1956):  </a:t>
            </a:r>
            <a:r>
              <a:rPr lang="en-US" sz="1800" dirty="0" smtClean="0"/>
              <a:t>Named </a:t>
            </a:r>
            <a:r>
              <a:rPr lang="en-US" sz="1800" dirty="0"/>
              <a:t>the Fed as the regulator of bank holding companies owning more than one bank</a:t>
            </a:r>
          </a:p>
          <a:p>
            <a:r>
              <a:rPr lang="en-US" sz="1800" dirty="0"/>
              <a:t>Humphrey-Hawkins Act (1978</a:t>
            </a:r>
            <a:r>
              <a:rPr lang="en-US" sz="1800" dirty="0" smtClean="0"/>
              <a:t>): Required </a:t>
            </a:r>
            <a:r>
              <a:rPr lang="en-US" sz="1800" dirty="0"/>
              <a:t>the Fed chairman to report to Congress twice annually on monetary policy goals and objectives.</a:t>
            </a:r>
          </a:p>
          <a:p>
            <a:r>
              <a:rPr lang="en-US" sz="1800" dirty="0"/>
              <a:t>Treasury-Fed Accord:  This eliminated the obligation of the Fed to monetize the debt of the Treasury (buying bonds from the government) at a fixed rate and became essential to the independence of central banking and how monetary policy is pursued by the Federal Reserve today.</a:t>
            </a:r>
          </a:p>
          <a:p>
            <a:endParaRPr lang="en-US" dirty="0"/>
          </a:p>
        </p:txBody>
      </p:sp>
    </p:spTree>
    <p:extLst>
      <p:ext uri="{BB962C8B-B14F-4D97-AF65-F5344CB8AC3E}">
        <p14:creationId xmlns:p14="http://schemas.microsoft.com/office/powerpoint/2010/main" val="203613833"/>
      </p:ext>
    </p:extLst>
  </p:cSld>
  <p:clrMapOvr>
    <a:masterClrMapping/>
  </p:clrMapOvr>
  <p:transition spd="slow"/>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B51DD156-ADE0-45C0-B905-DCA6E7049FDA}"/>
              </a:ext>
            </a:extLst>
          </p:cNvPr>
          <p:cNvSpPr>
            <a:spLocks noGrp="1"/>
          </p:cNvSpPr>
          <p:nvPr>
            <p:ph idx="1"/>
          </p:nvPr>
        </p:nvSpPr>
        <p:spPr>
          <a:xfrm>
            <a:off x="457200" y="1136822"/>
            <a:ext cx="8229600" cy="5020138"/>
          </a:xfrm>
        </p:spPr>
        <p:txBody>
          <a:bodyPr/>
          <a:lstStyle/>
          <a:p>
            <a:r>
              <a:rPr lang="en-US" sz="1800" b="1" dirty="0"/>
              <a:t>Fighting Stagflation:   </a:t>
            </a:r>
            <a:r>
              <a:rPr lang="en-US" sz="1800" dirty="0"/>
              <a:t>Chairman Paul </a:t>
            </a:r>
            <a:r>
              <a:rPr lang="en-US" sz="1800" dirty="0" err="1"/>
              <a:t>Volkner</a:t>
            </a:r>
            <a:r>
              <a:rPr lang="en-US" sz="1800" dirty="0"/>
              <a:t> raises interest rates to slow down inflation while President Reagan’s tax cuts decrease inflation</a:t>
            </a:r>
          </a:p>
          <a:p>
            <a:r>
              <a:rPr lang="en-US" sz="1800" b="1" dirty="0"/>
              <a:t>Chairman Alan Greenspan:  </a:t>
            </a:r>
            <a:r>
              <a:rPr lang="en-US" sz="1800" dirty="0"/>
              <a:t>Throughout the 1990s, the Fed used monetary policy on a number of occasions including the credit crunch of the early 1990s and the Russian default on government securities to keep potential financial problems from adversely affecting the real economy. The decade was marked by generally declining inflation and the longest peacetime economic expansion in our country’s history.</a:t>
            </a:r>
          </a:p>
          <a:p>
            <a:r>
              <a:rPr lang="en-US" sz="1800" b="1" dirty="0"/>
              <a:t>9/11:  </a:t>
            </a:r>
            <a:r>
              <a:rPr lang="en-US" sz="1800" dirty="0"/>
              <a:t>The Fed issued a short statement reminiscent of its announcement in 1987: </a:t>
            </a:r>
            <a:r>
              <a:rPr lang="en-US" sz="1800" dirty="0">
                <a:solidFill>
                  <a:srgbClr val="7A9900"/>
                </a:solidFill>
              </a:rPr>
              <a:t>“The Federal Reserve System is open and operating. The discount window is available to meet liquidity needs.” </a:t>
            </a:r>
            <a:r>
              <a:rPr lang="en-US" sz="1800" dirty="0"/>
              <a:t>In the days that followed, the Fed lowered interest rates and loaned more than $45 billion to financial institutions in order to provide stability to the U.S. economy. By the end of September, Fed lending had returned to pre-September 11 levels and a potential liquidity crunch had been averted. The Fed played the pivotal role in dampening the effects of the September 11 attacks on U.S. financial markets.</a:t>
            </a:r>
          </a:p>
          <a:p>
            <a:endParaRPr lang="en-US" dirty="0"/>
          </a:p>
        </p:txBody>
      </p:sp>
    </p:spTree>
    <p:extLst>
      <p:ext uri="{BB962C8B-B14F-4D97-AF65-F5344CB8AC3E}">
        <p14:creationId xmlns:p14="http://schemas.microsoft.com/office/powerpoint/2010/main" val="3787239637"/>
      </p:ext>
    </p:extLst>
  </p:cSld>
  <p:clrMapOvr>
    <a:masterClrMapping/>
  </p:clrMapOvr>
  <p:transition spd="slow"/>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74552AA-9BF7-431E-808A-B835E388EC4A}"/>
              </a:ext>
            </a:extLst>
          </p:cNvPr>
          <p:cNvSpPr>
            <a:spLocks noGrp="1"/>
          </p:cNvSpPr>
          <p:nvPr>
            <p:ph type="title"/>
          </p:nvPr>
        </p:nvSpPr>
        <p:spPr>
          <a:xfrm>
            <a:off x="457200" y="1115367"/>
            <a:ext cx="8229600" cy="729049"/>
          </a:xfrm>
        </p:spPr>
        <p:txBody>
          <a:bodyPr/>
          <a:lstStyle/>
          <a:p>
            <a:r>
              <a:rPr lang="en-US" sz="3600" dirty="0"/>
              <a:t>2007-2010 Housing Crisis</a:t>
            </a:r>
          </a:p>
        </p:txBody>
      </p:sp>
      <p:sp>
        <p:nvSpPr>
          <p:cNvPr id="3" name="Content Placeholder 2">
            <a:extLst>
              <a:ext uri="{FF2B5EF4-FFF2-40B4-BE49-F238E27FC236}">
                <a16:creationId xmlns:a16="http://schemas.microsoft.com/office/drawing/2014/main" xmlns="" id="{2B1A67F6-4359-49A1-9C08-69ACA14C0D32}"/>
              </a:ext>
            </a:extLst>
          </p:cNvPr>
          <p:cNvSpPr>
            <a:spLocks noGrp="1"/>
          </p:cNvSpPr>
          <p:nvPr>
            <p:ph idx="1"/>
          </p:nvPr>
        </p:nvSpPr>
        <p:spPr>
          <a:xfrm>
            <a:off x="457200" y="2381459"/>
            <a:ext cx="8229600" cy="3775501"/>
          </a:xfrm>
        </p:spPr>
        <p:txBody>
          <a:bodyPr/>
          <a:lstStyle/>
          <a:p>
            <a:r>
              <a:rPr lang="en-US" dirty="0">
                <a:hlinkClick r:id="rId2"/>
              </a:rPr>
              <a:t>https://www.youtube.com/watch?v=N9YLta5Tr2A</a:t>
            </a:r>
            <a:r>
              <a:rPr lang="en-US" dirty="0"/>
              <a:t> </a:t>
            </a:r>
          </a:p>
          <a:p>
            <a:endParaRPr lang="en-US" dirty="0"/>
          </a:p>
        </p:txBody>
      </p:sp>
    </p:spTree>
    <p:extLst>
      <p:ext uri="{BB962C8B-B14F-4D97-AF65-F5344CB8AC3E}">
        <p14:creationId xmlns:p14="http://schemas.microsoft.com/office/powerpoint/2010/main" val="1549165290"/>
      </p:ext>
    </p:extLst>
  </p:cSld>
  <p:clrMapOvr>
    <a:masterClrMapping/>
  </p:clrMapOvr>
  <p:transition spd="slow"/>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xmlns="" id="{587AB8DA-8C87-4FBE-A2E9-54E630E84ADC}"/>
              </a:ext>
            </a:extLst>
          </p:cNvPr>
          <p:cNvPicPr>
            <a:picLocks noGrp="1" noChangeAspect="1"/>
          </p:cNvPicPr>
          <p:nvPr>
            <p:ph idx="1"/>
          </p:nvPr>
        </p:nvPicPr>
        <p:blipFill>
          <a:blip r:embed="rId2"/>
          <a:stretch>
            <a:fillRect/>
          </a:stretch>
        </p:blipFill>
        <p:spPr>
          <a:xfrm>
            <a:off x="1" y="939114"/>
            <a:ext cx="8699156" cy="5217211"/>
          </a:xfrm>
        </p:spPr>
      </p:pic>
    </p:spTree>
    <p:extLst>
      <p:ext uri="{BB962C8B-B14F-4D97-AF65-F5344CB8AC3E}">
        <p14:creationId xmlns:p14="http://schemas.microsoft.com/office/powerpoint/2010/main" val="2369213434"/>
      </p:ext>
    </p:extLst>
  </p:cSld>
  <p:clrMapOvr>
    <a:masterClrMapping/>
  </p:clrMapOvr>
  <p:transition spd="slow"/>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xmlns="" id="{2BE93D94-C3FC-4B6B-A78D-70356A06BCAE}"/>
              </a:ext>
            </a:extLst>
          </p:cNvPr>
          <p:cNvPicPr>
            <a:picLocks noGrp="1" noChangeAspect="1"/>
          </p:cNvPicPr>
          <p:nvPr>
            <p:ph idx="1"/>
          </p:nvPr>
        </p:nvPicPr>
        <p:blipFill>
          <a:blip r:embed="rId2"/>
          <a:stretch>
            <a:fillRect/>
          </a:stretch>
        </p:blipFill>
        <p:spPr>
          <a:xfrm>
            <a:off x="383059" y="1075039"/>
            <a:ext cx="8007179" cy="4625674"/>
          </a:xfrm>
          <a:prstGeom prst="rect">
            <a:avLst/>
          </a:prstGeom>
        </p:spPr>
      </p:pic>
    </p:spTree>
    <p:extLst>
      <p:ext uri="{BB962C8B-B14F-4D97-AF65-F5344CB8AC3E}">
        <p14:creationId xmlns:p14="http://schemas.microsoft.com/office/powerpoint/2010/main" val="2860186740"/>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9848"/>
            <a:ext cx="8229600" cy="1143000"/>
          </a:xfrm>
        </p:spPr>
        <p:txBody>
          <a:bodyPr rtlCol="0">
            <a:normAutofit/>
            <a:scene3d>
              <a:camera prst="orthographicFront"/>
              <a:lightRig rig="glow" dir="tl">
                <a:rot lat="0" lon="0" rev="5400000"/>
              </a:lightRig>
            </a:scene3d>
            <a:sp3d>
              <a:bevelT w="0" h="0"/>
              <a:contourClr>
                <a:schemeClr val="accent6">
                  <a:shade val="73000"/>
                </a:schemeClr>
              </a:contourClr>
            </a:sp3d>
          </a:bodyPr>
          <a:lstStyle/>
          <a:p>
            <a:pPr fontAlgn="auto">
              <a:spcAft>
                <a:spcPts val="0"/>
              </a:spcAft>
              <a:defRPr/>
            </a:pPr>
            <a:r>
              <a:rPr lang="en-US" sz="5500"/>
              <a:t>Objectives</a:t>
            </a:r>
            <a:endParaRPr lang="en-US" sz="5500" b="1">
              <a:ln w="11430">
                <a:noFill/>
              </a:ln>
              <a:effectLst>
                <a:outerShdw blurRad="80000" dist="40000" dir="5040000" algn="tl">
                  <a:srgbClr val="000000">
                    <a:alpha val="0"/>
                  </a:srgbClr>
                </a:outerShdw>
              </a:effectLst>
              <a:ea typeface="+mj-ea"/>
              <a:cs typeface="+mj-cs"/>
            </a:endParaRPr>
          </a:p>
        </p:txBody>
      </p:sp>
      <p:sp>
        <p:nvSpPr>
          <p:cNvPr id="3" name="Content Placeholder 2"/>
          <p:cNvSpPr>
            <a:spLocks noGrp="1"/>
          </p:cNvSpPr>
          <p:nvPr>
            <p:ph idx="4294967295"/>
          </p:nvPr>
        </p:nvSpPr>
        <p:spPr>
          <a:xfrm>
            <a:off x="457200" y="2377441"/>
            <a:ext cx="8229600" cy="4175760"/>
          </a:xfrm>
        </p:spPr>
        <p:txBody>
          <a:bodyPr>
            <a:noAutofit/>
          </a:bodyPr>
          <a:lstStyle/>
          <a:p>
            <a:pPr defTabSz="905255">
              <a:defRPr sz="3168"/>
            </a:pPr>
            <a:r>
              <a:rPr lang="en-US" sz="2500" dirty="0">
                <a:latin typeface="Calibri" panose="020F0502020204030204" pitchFamily="34" charset="0"/>
                <a:cs typeface="Calibri" panose="020F0502020204030204" pitchFamily="34" charset="0"/>
              </a:rPr>
              <a:t>Understand the history and evolution of the American Banking System</a:t>
            </a:r>
          </a:p>
          <a:p>
            <a:pPr defTabSz="905255">
              <a:defRPr sz="3168"/>
            </a:pPr>
            <a:r>
              <a:rPr lang="en-US" sz="2500" dirty="0">
                <a:latin typeface="Calibri" panose="020F0502020204030204" pitchFamily="34" charset="0"/>
                <a:cs typeface="Calibri" panose="020F0502020204030204" pitchFamily="34" charset="0"/>
              </a:rPr>
              <a:t>Understand why banks are integral to an industrialized and capitalist society and economy</a:t>
            </a:r>
          </a:p>
          <a:p>
            <a:pPr defTabSz="905255">
              <a:defRPr sz="3168"/>
            </a:pPr>
            <a:r>
              <a:rPr lang="en-US" sz="2500" dirty="0">
                <a:latin typeface="Calibri" panose="020F0502020204030204" pitchFamily="34" charset="0"/>
                <a:cs typeface="Calibri" panose="020F0502020204030204" pitchFamily="34" charset="0"/>
              </a:rPr>
              <a:t>Materials for Students</a:t>
            </a:r>
          </a:p>
          <a:p>
            <a:pPr defTabSz="905255">
              <a:defRPr sz="3168"/>
            </a:pPr>
            <a:r>
              <a:rPr lang="en-US" sz="2500" dirty="0" smtClean="0">
                <a:latin typeface="Calibri" panose="020F0502020204030204" pitchFamily="34" charset="0"/>
                <a:cs typeface="Calibri" panose="020F0502020204030204" pitchFamily="34" charset="0"/>
              </a:rPr>
              <a:t>Evaluate: How </a:t>
            </a:r>
            <a:r>
              <a:rPr lang="en-US" sz="2500" dirty="0">
                <a:latin typeface="Calibri" panose="020F0502020204030204" pitchFamily="34" charset="0"/>
                <a:cs typeface="Calibri" panose="020F0502020204030204" pitchFamily="34" charset="0"/>
              </a:rPr>
              <a:t>has the Federal Reserve done in the face of economic crisis?</a:t>
            </a:r>
            <a:endParaRPr lang="en-US" sz="2500" dirty="0"/>
          </a:p>
          <a:p>
            <a:pPr marL="0" indent="0" defTabSz="905255">
              <a:buNone/>
              <a:defRPr sz="3168"/>
            </a:pPr>
            <a:endParaRPr lang="en-US" sz="2750" dirty="0"/>
          </a:p>
        </p:txBody>
      </p:sp>
    </p:spTree>
    <p:extLst>
      <p:ext uri="{BB962C8B-B14F-4D97-AF65-F5344CB8AC3E}">
        <p14:creationId xmlns:p14="http://schemas.microsoft.com/office/powerpoint/2010/main" val="1000496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347842F-9495-4F3B-988E-DBB926169238}"/>
              </a:ext>
            </a:extLst>
          </p:cNvPr>
          <p:cNvSpPr>
            <a:spLocks noGrp="1"/>
          </p:cNvSpPr>
          <p:nvPr>
            <p:ph type="title"/>
          </p:nvPr>
        </p:nvSpPr>
        <p:spPr>
          <a:xfrm>
            <a:off x="457200" y="844062"/>
            <a:ext cx="8229600" cy="552252"/>
          </a:xfrm>
        </p:spPr>
        <p:txBody>
          <a:bodyPr/>
          <a:lstStyle/>
          <a:p>
            <a:r>
              <a:rPr lang="en-US" sz="2000" dirty="0"/>
              <a:t>Should the Federal Reserve be blamed for 2007?</a:t>
            </a:r>
          </a:p>
        </p:txBody>
      </p:sp>
      <p:sp>
        <p:nvSpPr>
          <p:cNvPr id="4" name="Text Placeholder 3">
            <a:extLst>
              <a:ext uri="{FF2B5EF4-FFF2-40B4-BE49-F238E27FC236}">
                <a16:creationId xmlns:a16="http://schemas.microsoft.com/office/drawing/2014/main" xmlns="" id="{0842CA97-F9C0-4DFB-A01A-4AD7625BD9EF}"/>
              </a:ext>
            </a:extLst>
          </p:cNvPr>
          <p:cNvSpPr>
            <a:spLocks noGrp="1"/>
          </p:cNvSpPr>
          <p:nvPr>
            <p:ph type="body" idx="1"/>
          </p:nvPr>
        </p:nvSpPr>
        <p:spPr>
          <a:xfrm>
            <a:off x="531812" y="1173422"/>
            <a:ext cx="4040188" cy="639762"/>
          </a:xfrm>
        </p:spPr>
        <p:txBody>
          <a:bodyPr/>
          <a:lstStyle/>
          <a:p>
            <a:pPr algn="ctr"/>
            <a:r>
              <a:rPr lang="en-US" i="1" dirty="0"/>
              <a:t>YES</a:t>
            </a:r>
            <a:r>
              <a:rPr lang="en-US" dirty="0"/>
              <a:t>	</a:t>
            </a:r>
          </a:p>
        </p:txBody>
      </p:sp>
      <p:sp>
        <p:nvSpPr>
          <p:cNvPr id="5" name="Content Placeholder 4">
            <a:extLst>
              <a:ext uri="{FF2B5EF4-FFF2-40B4-BE49-F238E27FC236}">
                <a16:creationId xmlns:a16="http://schemas.microsoft.com/office/drawing/2014/main" xmlns="" id="{06B46EA5-B57A-49CE-A9FC-76487649DD5C}"/>
              </a:ext>
            </a:extLst>
          </p:cNvPr>
          <p:cNvSpPr>
            <a:spLocks noGrp="1"/>
          </p:cNvSpPr>
          <p:nvPr>
            <p:ph sz="half" idx="2"/>
          </p:nvPr>
        </p:nvSpPr>
        <p:spPr>
          <a:xfrm>
            <a:off x="457200" y="1785594"/>
            <a:ext cx="4040188" cy="4340569"/>
          </a:xfrm>
        </p:spPr>
        <p:txBody>
          <a:bodyPr/>
          <a:lstStyle/>
          <a:p>
            <a:pPr lvl="1"/>
            <a:r>
              <a:rPr lang="en-US" sz="1800" dirty="0"/>
              <a:t>Historically low interest rates for extended periods of time</a:t>
            </a:r>
          </a:p>
          <a:p>
            <a:pPr lvl="1"/>
            <a:r>
              <a:rPr lang="en-US" sz="1800" dirty="0"/>
              <a:t>Long term expansionary policies; ultimately printing money and over-expanding credit</a:t>
            </a:r>
          </a:p>
          <a:p>
            <a:pPr lvl="1"/>
            <a:r>
              <a:rPr lang="en-US" sz="1800" dirty="0"/>
              <a:t>Not reigning in financial institutions (</a:t>
            </a:r>
            <a:r>
              <a:rPr lang="en-US" sz="1800" dirty="0" err="1"/>
              <a:t>ie</a:t>
            </a:r>
            <a:r>
              <a:rPr lang="en-US" sz="1800" dirty="0"/>
              <a:t> – Citi Bank?)</a:t>
            </a:r>
          </a:p>
          <a:p>
            <a:pPr lvl="1"/>
            <a:r>
              <a:rPr lang="en-US" sz="1800" dirty="0"/>
              <a:t>De-regulation of Banking System under Alan Greenspan and Ben </a:t>
            </a:r>
            <a:r>
              <a:rPr lang="en-US" sz="1800" dirty="0" smtClean="0"/>
              <a:t>Bernanke</a:t>
            </a:r>
            <a:endParaRPr lang="en-US" sz="1800" dirty="0"/>
          </a:p>
          <a:p>
            <a:pPr lvl="1"/>
            <a:r>
              <a:rPr lang="en-US" sz="1800" dirty="0"/>
              <a:t>“Cavalier” attitude about no future recession</a:t>
            </a:r>
          </a:p>
          <a:p>
            <a:endParaRPr lang="en-US" dirty="0"/>
          </a:p>
        </p:txBody>
      </p:sp>
      <p:sp>
        <p:nvSpPr>
          <p:cNvPr id="6" name="Text Placeholder 5">
            <a:extLst>
              <a:ext uri="{FF2B5EF4-FFF2-40B4-BE49-F238E27FC236}">
                <a16:creationId xmlns:a16="http://schemas.microsoft.com/office/drawing/2014/main" xmlns="" id="{D685E916-B6A9-4358-8B5A-C5423E30C90A}"/>
              </a:ext>
            </a:extLst>
          </p:cNvPr>
          <p:cNvSpPr>
            <a:spLocks noGrp="1"/>
          </p:cNvSpPr>
          <p:nvPr>
            <p:ph type="body" sz="quarter" idx="3"/>
          </p:nvPr>
        </p:nvSpPr>
        <p:spPr>
          <a:xfrm>
            <a:off x="4681537" y="1145832"/>
            <a:ext cx="4041775" cy="639762"/>
          </a:xfrm>
        </p:spPr>
        <p:txBody>
          <a:bodyPr/>
          <a:lstStyle/>
          <a:p>
            <a:pPr algn="ctr"/>
            <a:r>
              <a:rPr lang="en-US" i="1" dirty="0"/>
              <a:t>NO</a:t>
            </a:r>
          </a:p>
        </p:txBody>
      </p:sp>
      <p:sp>
        <p:nvSpPr>
          <p:cNvPr id="7" name="Content Placeholder 6">
            <a:extLst>
              <a:ext uri="{FF2B5EF4-FFF2-40B4-BE49-F238E27FC236}">
                <a16:creationId xmlns:a16="http://schemas.microsoft.com/office/drawing/2014/main" xmlns="" id="{D1ADA364-76B6-4D20-BFA3-66F9D839B1DA}"/>
              </a:ext>
            </a:extLst>
          </p:cNvPr>
          <p:cNvSpPr>
            <a:spLocks noGrp="1"/>
          </p:cNvSpPr>
          <p:nvPr>
            <p:ph sz="quarter" idx="4"/>
          </p:nvPr>
        </p:nvSpPr>
        <p:spPr>
          <a:xfrm>
            <a:off x="4645025" y="1813184"/>
            <a:ext cx="4041775" cy="4312979"/>
          </a:xfrm>
        </p:spPr>
        <p:txBody>
          <a:bodyPr/>
          <a:lstStyle/>
          <a:p>
            <a:pPr lvl="1"/>
            <a:r>
              <a:rPr lang="en-US" dirty="0"/>
              <a:t>Fair Housing Act (1995)</a:t>
            </a:r>
          </a:p>
          <a:p>
            <a:pPr lvl="1"/>
            <a:r>
              <a:rPr lang="en-US" dirty="0"/>
              <a:t>Failure of Congress to reign in Fannie Mae and Freddy Mac</a:t>
            </a:r>
          </a:p>
          <a:p>
            <a:pPr lvl="1"/>
            <a:r>
              <a:rPr lang="en-US" dirty="0"/>
              <a:t>Greed of individual banks and financial institutions: predatory lending, toxic mortgages, MBSs </a:t>
            </a:r>
          </a:p>
          <a:p>
            <a:endParaRPr lang="en-US" dirty="0"/>
          </a:p>
        </p:txBody>
      </p:sp>
    </p:spTree>
    <p:extLst>
      <p:ext uri="{BB962C8B-B14F-4D97-AF65-F5344CB8AC3E}">
        <p14:creationId xmlns:p14="http://schemas.microsoft.com/office/powerpoint/2010/main" val="3379326041"/>
      </p:ext>
    </p:extLst>
  </p:cSld>
  <p:clrMapOvr>
    <a:masterClrMapping/>
  </p:clrMapOvr>
  <p:transition spd="slow"/>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xmlns="" id="{8AF7D4DA-5B38-4216-B67A-0A772A8BE803}"/>
              </a:ext>
            </a:extLst>
          </p:cNvPr>
          <p:cNvSpPr>
            <a:spLocks noGrp="1"/>
          </p:cNvSpPr>
          <p:nvPr>
            <p:ph type="title"/>
          </p:nvPr>
        </p:nvSpPr>
        <p:spPr>
          <a:xfrm>
            <a:off x="457200" y="519936"/>
            <a:ext cx="8229600" cy="1507524"/>
          </a:xfrm>
        </p:spPr>
        <p:txBody>
          <a:bodyPr/>
          <a:lstStyle/>
          <a:p>
            <a:r>
              <a:rPr lang="en-US" sz="3600" dirty="0"/>
              <a:t>Fed’s Response to the Great Recession</a:t>
            </a:r>
          </a:p>
        </p:txBody>
      </p:sp>
      <p:sp>
        <p:nvSpPr>
          <p:cNvPr id="8" name="Content Placeholder 7">
            <a:extLst>
              <a:ext uri="{FF2B5EF4-FFF2-40B4-BE49-F238E27FC236}">
                <a16:creationId xmlns:a16="http://schemas.microsoft.com/office/drawing/2014/main" xmlns="" id="{7DFBD340-2A77-436E-95F2-DFB4FDDEBD5C}"/>
              </a:ext>
            </a:extLst>
          </p:cNvPr>
          <p:cNvSpPr>
            <a:spLocks noGrp="1"/>
          </p:cNvSpPr>
          <p:nvPr>
            <p:ph idx="1"/>
          </p:nvPr>
        </p:nvSpPr>
        <p:spPr>
          <a:xfrm>
            <a:off x="457200" y="1909186"/>
            <a:ext cx="8229600" cy="4247773"/>
          </a:xfrm>
        </p:spPr>
        <p:txBody>
          <a:bodyPr/>
          <a:lstStyle/>
          <a:p>
            <a:r>
              <a:rPr lang="en-US" sz="2400" dirty="0">
                <a:solidFill>
                  <a:srgbClr val="7A9900"/>
                </a:solidFill>
              </a:rPr>
              <a:t>Federal Reserve </a:t>
            </a:r>
            <a:r>
              <a:rPr lang="en-US" sz="2400" dirty="0"/>
              <a:t>expanded its own collateralized lending to financial institutions to ensure that they had access to the critical funding needed for day-to-day operations</a:t>
            </a:r>
          </a:p>
          <a:p>
            <a:r>
              <a:rPr lang="en-US" sz="2400" dirty="0" smtClean="0"/>
              <a:t>March </a:t>
            </a:r>
            <a:r>
              <a:rPr lang="en-US" sz="2400" dirty="0"/>
              <a:t>2008, the Federal Reserve created two programs to provide short-term secured loans to banks to buy other banks’ assets (for example Chase receiving loans to </a:t>
            </a:r>
            <a:r>
              <a:rPr lang="en-US" sz="2400" dirty="0">
                <a:solidFill>
                  <a:srgbClr val="7A9900"/>
                </a:solidFill>
              </a:rPr>
              <a:t>buy Bear Sterns</a:t>
            </a:r>
            <a:r>
              <a:rPr lang="en-US" sz="2400" dirty="0"/>
              <a:t>’ assets)</a:t>
            </a:r>
          </a:p>
          <a:p>
            <a:r>
              <a:rPr lang="en-US" sz="2400" dirty="0" smtClean="0"/>
              <a:t>Provided </a:t>
            </a:r>
            <a:r>
              <a:rPr lang="en-US" sz="2400" dirty="0"/>
              <a:t>secured loans to the giant insurance company </a:t>
            </a:r>
            <a:r>
              <a:rPr lang="en-US" sz="2400" dirty="0">
                <a:solidFill>
                  <a:srgbClr val="7A9900"/>
                </a:solidFill>
              </a:rPr>
              <a:t>American International Group (AIG) </a:t>
            </a:r>
            <a:r>
              <a:rPr lang="en-US" sz="2400" dirty="0"/>
              <a:t>because of its central role guaranteeing financial instruments</a:t>
            </a:r>
          </a:p>
          <a:p>
            <a:endParaRPr lang="en-US" dirty="0"/>
          </a:p>
        </p:txBody>
      </p:sp>
    </p:spTree>
    <p:extLst>
      <p:ext uri="{BB962C8B-B14F-4D97-AF65-F5344CB8AC3E}">
        <p14:creationId xmlns:p14="http://schemas.microsoft.com/office/powerpoint/2010/main" val="908035023"/>
      </p:ext>
    </p:extLst>
  </p:cSld>
  <p:clrMapOvr>
    <a:masterClrMapping/>
  </p:clrMapOvr>
  <p:transition spd="slow"/>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AC8C214-EEC0-43FC-8FC3-E35AF39D1FF6}"/>
              </a:ext>
            </a:extLst>
          </p:cNvPr>
          <p:cNvSpPr>
            <a:spLocks noGrp="1"/>
          </p:cNvSpPr>
          <p:nvPr>
            <p:ph type="title"/>
          </p:nvPr>
        </p:nvSpPr>
        <p:spPr>
          <a:xfrm>
            <a:off x="386862" y="1286189"/>
            <a:ext cx="8229600" cy="679622"/>
          </a:xfrm>
        </p:spPr>
        <p:txBody>
          <a:bodyPr/>
          <a:lstStyle/>
          <a:p>
            <a:r>
              <a:rPr lang="en-US" sz="4400" dirty="0"/>
              <a:t>Response Cont’d</a:t>
            </a:r>
          </a:p>
        </p:txBody>
      </p:sp>
      <p:sp>
        <p:nvSpPr>
          <p:cNvPr id="3" name="Content Placeholder 2">
            <a:extLst>
              <a:ext uri="{FF2B5EF4-FFF2-40B4-BE49-F238E27FC236}">
                <a16:creationId xmlns:a16="http://schemas.microsoft.com/office/drawing/2014/main" xmlns="" id="{1D662BE4-EED8-43C7-9C14-90D399A08BF8}"/>
              </a:ext>
            </a:extLst>
          </p:cNvPr>
          <p:cNvSpPr>
            <a:spLocks noGrp="1"/>
          </p:cNvSpPr>
          <p:nvPr>
            <p:ph idx="1"/>
          </p:nvPr>
        </p:nvSpPr>
        <p:spPr>
          <a:xfrm>
            <a:off x="457200" y="2090057"/>
            <a:ext cx="8229600" cy="4236601"/>
          </a:xfrm>
        </p:spPr>
        <p:txBody>
          <a:bodyPr/>
          <a:lstStyle/>
          <a:p>
            <a:r>
              <a:rPr lang="en-US" sz="2400" dirty="0"/>
              <a:t>Unprecedented review of the financial condition of the 19 largest U.S. </a:t>
            </a:r>
            <a:r>
              <a:rPr lang="en-US" sz="2400" dirty="0" smtClean="0"/>
              <a:t>banks </a:t>
            </a:r>
            <a:endParaRPr lang="en-US" sz="2400" dirty="0"/>
          </a:p>
          <a:p>
            <a:r>
              <a:rPr lang="en-US" sz="2400" dirty="0"/>
              <a:t>This included a </a:t>
            </a:r>
            <a:r>
              <a:rPr lang="en-US" sz="2400" dirty="0">
                <a:solidFill>
                  <a:srgbClr val="7A9900"/>
                </a:solidFill>
              </a:rPr>
              <a:t>"stress test" </a:t>
            </a:r>
            <a:r>
              <a:rPr lang="en-US" sz="2400" dirty="0"/>
              <a:t>that measured how well these banks could weather a bad economy over the next two </a:t>
            </a:r>
            <a:r>
              <a:rPr lang="en-US" sz="2400" dirty="0" smtClean="0"/>
              <a:t>years </a:t>
            </a:r>
            <a:endParaRPr lang="en-US" sz="2400" dirty="0"/>
          </a:p>
          <a:p>
            <a:r>
              <a:rPr lang="en-US" sz="2400" dirty="0"/>
              <a:t>Banks that didn't have enough of a capital cushion to protect them from loan losses under the most adverse economic scenario were required to raise new money from the private sector or accept federal government funds from the </a:t>
            </a:r>
            <a:r>
              <a:rPr lang="en-US" sz="2400" dirty="0">
                <a:solidFill>
                  <a:srgbClr val="7A9900"/>
                </a:solidFill>
              </a:rPr>
              <a:t>Troubled Asset Relief Program (TARP I and TARP </a:t>
            </a:r>
            <a:r>
              <a:rPr lang="en-US" sz="2400" dirty="0" smtClean="0">
                <a:solidFill>
                  <a:srgbClr val="7A9900"/>
                </a:solidFill>
              </a:rPr>
              <a:t>II)</a:t>
            </a:r>
            <a:r>
              <a:rPr lang="en-US" sz="2400" dirty="0" smtClean="0"/>
              <a:t> under </a:t>
            </a:r>
            <a:r>
              <a:rPr lang="en-US" sz="2400" dirty="0"/>
              <a:t>Presidents George W. Bush and Barack Obama</a:t>
            </a:r>
          </a:p>
          <a:p>
            <a:endParaRPr lang="en-US" dirty="0"/>
          </a:p>
        </p:txBody>
      </p:sp>
    </p:spTree>
    <p:extLst>
      <p:ext uri="{BB962C8B-B14F-4D97-AF65-F5344CB8AC3E}">
        <p14:creationId xmlns:p14="http://schemas.microsoft.com/office/powerpoint/2010/main" val="3202549654"/>
      </p:ext>
    </p:extLst>
  </p:cSld>
  <p:clrMapOvr>
    <a:masterClrMapping/>
  </p:clrMapOvr>
  <p:transition spd="slow"/>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95934FB-9392-4B70-BD5A-E2A402965FE2}"/>
              </a:ext>
            </a:extLst>
          </p:cNvPr>
          <p:cNvSpPr>
            <a:spLocks noGrp="1"/>
          </p:cNvSpPr>
          <p:nvPr>
            <p:ph type="title"/>
          </p:nvPr>
        </p:nvSpPr>
        <p:spPr>
          <a:xfrm>
            <a:off x="457200" y="914400"/>
            <a:ext cx="8229600" cy="691978"/>
          </a:xfrm>
        </p:spPr>
        <p:txBody>
          <a:bodyPr/>
          <a:lstStyle/>
          <a:p>
            <a:r>
              <a:rPr lang="en-US" sz="4400" dirty="0"/>
              <a:t>Response </a:t>
            </a:r>
            <a:r>
              <a:rPr lang="en-US" sz="4400" dirty="0" smtClean="0"/>
              <a:t>Cont’d</a:t>
            </a:r>
            <a:endParaRPr lang="en-US" sz="4400" dirty="0"/>
          </a:p>
        </p:txBody>
      </p:sp>
      <p:sp>
        <p:nvSpPr>
          <p:cNvPr id="3" name="Content Placeholder 2">
            <a:extLst>
              <a:ext uri="{FF2B5EF4-FFF2-40B4-BE49-F238E27FC236}">
                <a16:creationId xmlns:a16="http://schemas.microsoft.com/office/drawing/2014/main" xmlns="" id="{3FD45276-F223-49D9-9D22-22D948C8D06A}"/>
              </a:ext>
            </a:extLst>
          </p:cNvPr>
          <p:cNvSpPr>
            <a:spLocks noGrp="1"/>
          </p:cNvSpPr>
          <p:nvPr>
            <p:ph idx="1"/>
          </p:nvPr>
        </p:nvSpPr>
        <p:spPr>
          <a:xfrm>
            <a:off x="457200" y="1606378"/>
            <a:ext cx="8229600" cy="4550582"/>
          </a:xfrm>
        </p:spPr>
        <p:txBody>
          <a:bodyPr/>
          <a:lstStyle/>
          <a:p>
            <a:r>
              <a:rPr lang="en-US" sz="1800" dirty="0">
                <a:solidFill>
                  <a:srgbClr val="7A9900"/>
                </a:solidFill>
              </a:rPr>
              <a:t>Federal Open Market Committee</a:t>
            </a:r>
            <a:r>
              <a:rPr lang="en-US" sz="1800" dirty="0"/>
              <a:t>, slashed its target for the federal funds rate to nearly </a:t>
            </a:r>
            <a:r>
              <a:rPr lang="en-US" sz="1800" dirty="0" smtClean="0"/>
              <a:t>0 </a:t>
            </a:r>
            <a:endParaRPr lang="en-US" sz="1800" dirty="0"/>
          </a:p>
          <a:p>
            <a:r>
              <a:rPr lang="en-US" sz="1800" dirty="0"/>
              <a:t>It purchased $300 billion in longer-term </a:t>
            </a:r>
            <a:r>
              <a:rPr lang="en-US" sz="1800" dirty="0">
                <a:solidFill>
                  <a:srgbClr val="7A9900"/>
                </a:solidFill>
              </a:rPr>
              <a:t>Treasury securities</a:t>
            </a:r>
            <a:r>
              <a:rPr lang="en-US" sz="1800" dirty="0"/>
              <a:t>, which are used as benchmarks for a variety of longer-term interest rates, such as corporate bonds and fixed-rate </a:t>
            </a:r>
            <a:r>
              <a:rPr lang="en-US" sz="1800" dirty="0" smtClean="0"/>
              <a:t>mortgages</a:t>
            </a:r>
            <a:endParaRPr lang="en-US" sz="1800" dirty="0"/>
          </a:p>
          <a:p>
            <a:r>
              <a:rPr lang="en-US" sz="1800" dirty="0"/>
              <a:t>To support the housing market, the Federal Reserve authorized the purchase of $1.25 trillion in mortgage-backed securities guaranteed by agencies such as </a:t>
            </a:r>
            <a:r>
              <a:rPr lang="en-US" sz="1800" dirty="0">
                <a:solidFill>
                  <a:srgbClr val="7A9900"/>
                </a:solidFill>
              </a:rPr>
              <a:t>Freddie Mac and Fannie Mae </a:t>
            </a:r>
            <a:r>
              <a:rPr lang="en-US" sz="1800" dirty="0"/>
              <a:t>and about $175 billion of mortgage agency longer-term debt. These Federal Reserve purchases have reduced mortgage interest rates, making home purchases more </a:t>
            </a:r>
            <a:r>
              <a:rPr lang="en-US" sz="1800" dirty="0" smtClean="0"/>
              <a:t>affordable</a:t>
            </a:r>
            <a:endParaRPr lang="en-US" sz="1800" dirty="0"/>
          </a:p>
          <a:p>
            <a:r>
              <a:rPr lang="en-US" sz="1800" b="1" dirty="0"/>
              <a:t>Debt Monetization:  </a:t>
            </a:r>
            <a:r>
              <a:rPr lang="en-US" sz="1800" dirty="0"/>
              <a:t>Government sells bonds to raise money for government debt.   Treasury Department prints money so Federal Reserve can buy bonds back from secondary bond market, so this way the Federal Reserve owns the government </a:t>
            </a:r>
            <a:r>
              <a:rPr lang="en-US" sz="1800" dirty="0" smtClean="0"/>
              <a:t>debt</a:t>
            </a:r>
            <a:endParaRPr lang="en-US" sz="1800" dirty="0"/>
          </a:p>
          <a:p>
            <a:endParaRPr lang="en-US" dirty="0"/>
          </a:p>
        </p:txBody>
      </p:sp>
    </p:spTree>
    <p:extLst>
      <p:ext uri="{BB962C8B-B14F-4D97-AF65-F5344CB8AC3E}">
        <p14:creationId xmlns:p14="http://schemas.microsoft.com/office/powerpoint/2010/main" val="2546989735"/>
      </p:ext>
    </p:extLst>
  </p:cSld>
  <p:clrMapOvr>
    <a:masterClrMapping/>
  </p:clrMapOvr>
  <p:transition spd="slow"/>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BC04126-B7DB-4933-BF7F-5CBCFD57646F}"/>
              </a:ext>
            </a:extLst>
          </p:cNvPr>
          <p:cNvSpPr>
            <a:spLocks noGrp="1"/>
          </p:cNvSpPr>
          <p:nvPr>
            <p:ph type="title"/>
          </p:nvPr>
        </p:nvSpPr>
        <p:spPr>
          <a:xfrm>
            <a:off x="457200" y="1014883"/>
            <a:ext cx="8229600" cy="642551"/>
          </a:xfrm>
        </p:spPr>
        <p:txBody>
          <a:bodyPr/>
          <a:lstStyle/>
          <a:p>
            <a:r>
              <a:rPr lang="en-US" sz="3200" dirty="0"/>
              <a:t>Response to Coronavirus</a:t>
            </a:r>
          </a:p>
        </p:txBody>
      </p:sp>
      <p:sp>
        <p:nvSpPr>
          <p:cNvPr id="3" name="Content Placeholder 2">
            <a:extLst>
              <a:ext uri="{FF2B5EF4-FFF2-40B4-BE49-F238E27FC236}">
                <a16:creationId xmlns:a16="http://schemas.microsoft.com/office/drawing/2014/main" xmlns="" id="{E9C6408D-9E8B-4D24-B71E-9A192BCDFA59}"/>
              </a:ext>
            </a:extLst>
          </p:cNvPr>
          <p:cNvSpPr>
            <a:spLocks noGrp="1"/>
          </p:cNvSpPr>
          <p:nvPr>
            <p:ph idx="1"/>
          </p:nvPr>
        </p:nvSpPr>
        <p:spPr>
          <a:xfrm>
            <a:off x="457200" y="1728316"/>
            <a:ext cx="8229600" cy="4428644"/>
          </a:xfrm>
        </p:spPr>
        <p:txBody>
          <a:bodyPr/>
          <a:lstStyle/>
          <a:p>
            <a:pPr marL="0" indent="0" algn="ctr">
              <a:buNone/>
            </a:pPr>
            <a:r>
              <a:rPr lang="en-US" dirty="0"/>
              <a:t>1)  Targets nominal and federal funds interest rates to 0%</a:t>
            </a:r>
          </a:p>
          <a:p>
            <a:pPr marL="0" indent="0" algn="ctr">
              <a:buNone/>
            </a:pPr>
            <a:r>
              <a:rPr lang="en-US" dirty="0"/>
              <a:t>2)  Emergency credit facilities </a:t>
            </a:r>
          </a:p>
          <a:p>
            <a:pPr marL="0" indent="0" algn="ctr">
              <a:buNone/>
            </a:pPr>
            <a:r>
              <a:rPr lang="en-US" dirty="0"/>
              <a:t>3)  Scaling back banking regulations, oversight, bank capital requirements</a:t>
            </a:r>
          </a:p>
          <a:p>
            <a:pPr marL="0" indent="0" algn="ctr">
              <a:buNone/>
            </a:pPr>
            <a:r>
              <a:rPr lang="en-US" dirty="0"/>
              <a:t>4)  New York Fed Buys Commercial Mortgage-Backed Securities</a:t>
            </a:r>
          </a:p>
          <a:p>
            <a:pPr marL="0" indent="0" algn="ctr">
              <a:buNone/>
            </a:pPr>
            <a:r>
              <a:rPr lang="en-US" dirty="0"/>
              <a:t>5)  Currently over 1.5 Trillion…can go to 4 Trillion in lending and liquidity</a:t>
            </a:r>
            <a:br>
              <a:rPr lang="en-US" dirty="0"/>
            </a:br>
            <a:r>
              <a:rPr lang="en-US" dirty="0"/>
              <a:t/>
            </a:r>
            <a:br>
              <a:rPr lang="en-US" dirty="0"/>
            </a:br>
            <a:endParaRPr lang="en-US" dirty="0"/>
          </a:p>
        </p:txBody>
      </p:sp>
    </p:spTree>
    <p:extLst>
      <p:ext uri="{BB962C8B-B14F-4D97-AF65-F5344CB8AC3E}">
        <p14:creationId xmlns:p14="http://schemas.microsoft.com/office/powerpoint/2010/main" val="341818423"/>
      </p:ext>
    </p:extLst>
  </p:cSld>
  <p:clrMapOvr>
    <a:masterClrMapping/>
  </p:clrMapOvr>
  <p:transition spd="slow"/>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25E340A-C2DE-4C83-8124-15F47A15BD04}"/>
              </a:ext>
            </a:extLst>
          </p:cNvPr>
          <p:cNvSpPr>
            <a:spLocks noGrp="1"/>
          </p:cNvSpPr>
          <p:nvPr>
            <p:ph type="title"/>
          </p:nvPr>
        </p:nvSpPr>
        <p:spPr/>
        <p:txBody>
          <a:bodyPr/>
          <a:lstStyle/>
          <a:p>
            <a:r>
              <a:rPr lang="en-US" sz="2800" dirty="0"/>
              <a:t>Emergency Credit Facilities</a:t>
            </a:r>
          </a:p>
        </p:txBody>
      </p:sp>
      <p:pic>
        <p:nvPicPr>
          <p:cNvPr id="4" name="Content Placeholder 3">
            <a:extLst>
              <a:ext uri="{FF2B5EF4-FFF2-40B4-BE49-F238E27FC236}">
                <a16:creationId xmlns:a16="http://schemas.microsoft.com/office/drawing/2014/main" xmlns="" id="{E2ADEBFF-82E4-4EC5-9235-43AE24B101BB}"/>
              </a:ext>
            </a:extLst>
          </p:cNvPr>
          <p:cNvPicPr>
            <a:picLocks noGrp="1" noChangeAspect="1"/>
          </p:cNvPicPr>
          <p:nvPr>
            <p:ph idx="1"/>
          </p:nvPr>
        </p:nvPicPr>
        <p:blipFill>
          <a:blip r:embed="rId2"/>
          <a:stretch>
            <a:fillRect/>
          </a:stretch>
        </p:blipFill>
        <p:spPr>
          <a:xfrm>
            <a:off x="97897" y="1798655"/>
            <a:ext cx="8965716" cy="4913643"/>
          </a:xfrm>
          <a:prstGeom prst="rect">
            <a:avLst/>
          </a:prstGeom>
        </p:spPr>
      </p:pic>
    </p:spTree>
    <p:extLst>
      <p:ext uri="{BB962C8B-B14F-4D97-AF65-F5344CB8AC3E}">
        <p14:creationId xmlns:p14="http://schemas.microsoft.com/office/powerpoint/2010/main" val="3304989820"/>
      </p:ext>
    </p:extLst>
  </p:cSld>
  <p:clrMapOvr>
    <a:masterClrMapping/>
  </p:clrMapOvr>
  <p:transition spd="slow"/>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4C80BFB-6741-481C-9BD8-3CCF0ED6E6C6}"/>
              </a:ext>
            </a:extLst>
          </p:cNvPr>
          <p:cNvSpPr>
            <a:spLocks noGrp="1"/>
          </p:cNvSpPr>
          <p:nvPr>
            <p:ph type="title"/>
          </p:nvPr>
        </p:nvSpPr>
        <p:spPr>
          <a:xfrm>
            <a:off x="457200" y="914400"/>
            <a:ext cx="8229600" cy="691978"/>
          </a:xfrm>
        </p:spPr>
        <p:txBody>
          <a:bodyPr/>
          <a:lstStyle/>
          <a:p>
            <a:r>
              <a:rPr lang="en-US" sz="2800" dirty="0"/>
              <a:t>Response to Coronavirus</a:t>
            </a:r>
          </a:p>
        </p:txBody>
      </p:sp>
      <p:sp>
        <p:nvSpPr>
          <p:cNvPr id="3" name="Content Placeholder 2">
            <a:extLst>
              <a:ext uri="{FF2B5EF4-FFF2-40B4-BE49-F238E27FC236}">
                <a16:creationId xmlns:a16="http://schemas.microsoft.com/office/drawing/2014/main" xmlns="" id="{3C74CAD0-0939-4845-ADAD-607D4FFE00AD}"/>
              </a:ext>
            </a:extLst>
          </p:cNvPr>
          <p:cNvSpPr>
            <a:spLocks noGrp="1"/>
          </p:cNvSpPr>
          <p:nvPr>
            <p:ph idx="1"/>
          </p:nvPr>
        </p:nvSpPr>
        <p:spPr>
          <a:xfrm>
            <a:off x="457200" y="1705232"/>
            <a:ext cx="8229600" cy="4451728"/>
          </a:xfrm>
        </p:spPr>
        <p:txBody>
          <a:bodyPr/>
          <a:lstStyle/>
          <a:p>
            <a:r>
              <a:rPr lang="en-US" dirty="0"/>
              <a:t>Great Timeline:  </a:t>
            </a:r>
            <a:r>
              <a:rPr lang="en-US" dirty="0">
                <a:hlinkClick r:id="rId2"/>
              </a:rPr>
              <a:t>https://www.americanactionforum.org/insight/timeline-the-federal-reserve-responds-to-the-threat-of-coronavirus/</a:t>
            </a:r>
            <a:endParaRPr lang="en-US" dirty="0"/>
          </a:p>
          <a:p>
            <a:endParaRPr lang="en-US" dirty="0"/>
          </a:p>
          <a:p>
            <a:r>
              <a:rPr lang="en-US" dirty="0">
                <a:hlinkClick r:id="rId3"/>
              </a:rPr>
              <a:t>https://www.brookings.edu/research/fed-response-to-covid19/</a:t>
            </a:r>
            <a:endParaRPr lang="en-US" dirty="0"/>
          </a:p>
        </p:txBody>
      </p:sp>
    </p:spTree>
    <p:extLst>
      <p:ext uri="{BB962C8B-B14F-4D97-AF65-F5344CB8AC3E}">
        <p14:creationId xmlns:p14="http://schemas.microsoft.com/office/powerpoint/2010/main" val="106423338"/>
      </p:ext>
    </p:extLst>
  </p:cSld>
  <p:clrMapOvr>
    <a:masterClrMapping/>
  </p:clrMapOvr>
  <p:transition spd="slow"/>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9848"/>
            <a:ext cx="8229600" cy="596906"/>
          </a:xfrm>
        </p:spPr>
        <p:txBody>
          <a:bodyPr rtlCol="0">
            <a:noAutofit/>
            <a:scene3d>
              <a:camera prst="orthographicFront"/>
              <a:lightRig rig="glow" dir="tl">
                <a:rot lat="0" lon="0" rev="5400000"/>
              </a:lightRig>
            </a:scene3d>
            <a:sp3d>
              <a:bevelT w="0" h="0"/>
              <a:contourClr>
                <a:schemeClr val="accent6">
                  <a:shade val="73000"/>
                </a:schemeClr>
              </a:contourClr>
            </a:sp3d>
          </a:bodyPr>
          <a:lstStyle/>
          <a:p>
            <a:pPr fontAlgn="auto">
              <a:spcAft>
                <a:spcPts val="0"/>
              </a:spcAft>
              <a:defRPr/>
            </a:pPr>
            <a:r>
              <a:rPr lang="en-US" sz="4800" dirty="0"/>
              <a:t>Assessment Questions</a:t>
            </a:r>
            <a:endParaRPr lang="en-US" sz="4800" b="1" dirty="0">
              <a:ln w="11430">
                <a:noFill/>
              </a:ln>
              <a:effectLst>
                <a:outerShdw blurRad="80000" dist="40000" dir="5040000" algn="tl">
                  <a:srgbClr val="000000">
                    <a:alpha val="0"/>
                  </a:srgbClr>
                </a:outerShdw>
              </a:effectLst>
              <a:ea typeface="+mj-ea"/>
              <a:cs typeface="+mj-cs"/>
            </a:endParaRPr>
          </a:p>
        </p:txBody>
      </p:sp>
      <p:sp>
        <p:nvSpPr>
          <p:cNvPr id="3" name="Content Placeholder 2"/>
          <p:cNvSpPr>
            <a:spLocks noGrp="1"/>
          </p:cNvSpPr>
          <p:nvPr>
            <p:ph idx="4294967295"/>
          </p:nvPr>
        </p:nvSpPr>
        <p:spPr>
          <a:xfrm>
            <a:off x="580768" y="2049864"/>
            <a:ext cx="8229600" cy="4559280"/>
          </a:xfrm>
        </p:spPr>
        <p:txBody>
          <a:bodyPr>
            <a:noAutofit/>
          </a:bodyPr>
          <a:lstStyle/>
          <a:p>
            <a:pPr defTabSz="905255">
              <a:defRPr sz="3168"/>
            </a:pPr>
            <a:r>
              <a:rPr lang="en-US" sz="1800" dirty="0">
                <a:latin typeface="Calibri" panose="020F0502020204030204" pitchFamily="34" charset="0"/>
                <a:cs typeface="Calibri" panose="020F0502020204030204" pitchFamily="34" charset="0"/>
              </a:rPr>
              <a:t>Evaluate the Constitutional Arguments of Hamilton, Jefferson and Jackson around the Bank of the United States and evaluate the impact of those arguments.  </a:t>
            </a:r>
          </a:p>
          <a:p>
            <a:pPr defTabSz="905255">
              <a:defRPr sz="3168"/>
            </a:pPr>
            <a:r>
              <a:rPr lang="en-US" sz="1800" dirty="0">
                <a:latin typeface="Calibri" panose="020F0502020204030204" pitchFamily="34" charset="0"/>
                <a:cs typeface="Calibri" panose="020F0502020204030204" pitchFamily="34" charset="0"/>
              </a:rPr>
              <a:t>To what extent should the Great Depression be seen as a failure of laissez-faire capitalism or as a failure of government and government institutions?</a:t>
            </a:r>
          </a:p>
          <a:p>
            <a:pPr defTabSz="905255">
              <a:defRPr sz="3168"/>
            </a:pPr>
            <a:r>
              <a:rPr lang="en-US" sz="1800" dirty="0">
                <a:latin typeface="Calibri" panose="020F0502020204030204" pitchFamily="34" charset="0"/>
                <a:cs typeface="Calibri" panose="020F0502020204030204" pitchFamily="34" charset="0"/>
              </a:rPr>
              <a:t>Explain in your own words the process and importance of the money multiplier. </a:t>
            </a:r>
          </a:p>
          <a:p>
            <a:pPr defTabSz="905255">
              <a:defRPr sz="3168"/>
            </a:pPr>
            <a:r>
              <a:rPr lang="en-US" sz="1800" dirty="0">
                <a:latin typeface="Calibri" panose="020F0502020204030204" pitchFamily="34" charset="0"/>
                <a:cs typeface="Calibri" panose="020F0502020204030204" pitchFamily="34" charset="0"/>
              </a:rPr>
              <a:t>To what extent should the Federal Reserve use monetary policy to correct and adjust the economy?  </a:t>
            </a:r>
          </a:p>
          <a:p>
            <a:pPr defTabSz="905255">
              <a:defRPr sz="3168"/>
            </a:pPr>
            <a:r>
              <a:rPr lang="en-US" sz="1800" dirty="0">
                <a:latin typeface="Calibri" panose="020F0502020204030204" pitchFamily="34" charset="0"/>
                <a:cs typeface="Calibri" panose="020F0502020204030204" pitchFamily="34" charset="0"/>
              </a:rPr>
              <a:t>How might actions of the Federal Reserve affect the everyday personal finance decisions of individuals?</a:t>
            </a:r>
          </a:p>
          <a:p>
            <a:pPr defTabSz="905255">
              <a:defRPr sz="3168"/>
            </a:pPr>
            <a:r>
              <a:rPr lang="en-US" sz="1800" dirty="0">
                <a:latin typeface="Calibri" panose="020F0502020204030204" pitchFamily="34" charset="0"/>
                <a:cs typeface="Calibri" panose="020F0502020204030204" pitchFamily="34" charset="0"/>
              </a:rPr>
              <a:t>Choose an economic crisis in American History since the creation of the Federal Reserve and evaluate how the Federal Reserve’s actions handled that crisis.  </a:t>
            </a:r>
          </a:p>
          <a:p>
            <a:pPr defTabSz="905255">
              <a:defRPr sz="3168"/>
            </a:pPr>
            <a:endParaRPr lang="en-US" sz="2000" dirty="0">
              <a:latin typeface="Calibri" panose="020F0502020204030204" pitchFamily="34" charset="0"/>
              <a:cs typeface="Calibri" panose="020F0502020204030204" pitchFamily="34" charset="0"/>
            </a:endParaRPr>
          </a:p>
          <a:p>
            <a:pPr defTabSz="905255">
              <a:defRPr sz="3168"/>
            </a:pPr>
            <a:endParaRPr lang="en-US" sz="2000" dirty="0">
              <a:latin typeface="Calibri" panose="020F0502020204030204" pitchFamily="34" charset="0"/>
              <a:cs typeface="Calibri" panose="020F0502020204030204" pitchFamily="34" charset="0"/>
            </a:endParaRPr>
          </a:p>
          <a:p>
            <a:pPr defTabSz="905255">
              <a:defRPr sz="3168"/>
            </a:pPr>
            <a:endParaRPr lang="en-US" sz="2000" dirty="0"/>
          </a:p>
          <a:p>
            <a:pPr marL="0" indent="0" defTabSz="905255">
              <a:buNone/>
              <a:defRPr sz="3168"/>
            </a:pPr>
            <a:endParaRPr lang="en-US" sz="2000" dirty="0"/>
          </a:p>
        </p:txBody>
      </p:sp>
    </p:spTree>
    <p:extLst>
      <p:ext uri="{BB962C8B-B14F-4D97-AF65-F5344CB8AC3E}">
        <p14:creationId xmlns:p14="http://schemas.microsoft.com/office/powerpoint/2010/main" val="1287334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19606"/>
            <a:ext cx="8229600" cy="1143000"/>
          </a:xfrm>
          <a:noFill/>
        </p:spPr>
        <p:txBody>
          <a:bodyPr rtlCol="0">
            <a:normAutofit/>
            <a:scene3d>
              <a:camera prst="orthographicFront"/>
              <a:lightRig rig="glow" dir="tl">
                <a:rot lat="0" lon="0" rev="5400000"/>
              </a:lightRig>
            </a:scene3d>
            <a:sp3d>
              <a:bevelT w="0" h="0"/>
              <a:contourClr>
                <a:schemeClr val="accent6">
                  <a:shade val="73000"/>
                </a:schemeClr>
              </a:contourClr>
            </a:sp3d>
          </a:bodyPr>
          <a:lstStyle/>
          <a:p>
            <a:pPr fontAlgn="auto">
              <a:spcAft>
                <a:spcPts val="0"/>
              </a:spcAft>
              <a:defRPr/>
            </a:pPr>
            <a:r>
              <a:rPr lang="en-US" sz="5400" dirty="0"/>
              <a:t>References</a:t>
            </a:r>
            <a:endParaRPr lang="en-US" sz="5400" b="1" dirty="0">
              <a:ln w="11430"/>
              <a:effectLst>
                <a:outerShdw blurRad="80000" dist="40000" dir="5040000" algn="tl">
                  <a:srgbClr val="000000">
                    <a:alpha val="0"/>
                  </a:srgbClr>
                </a:outerShdw>
              </a:effectLst>
              <a:ea typeface="+mj-ea"/>
              <a:cs typeface="+mj-cs"/>
            </a:endParaRPr>
          </a:p>
        </p:txBody>
      </p:sp>
      <p:sp>
        <p:nvSpPr>
          <p:cNvPr id="3" name="Rectangle 2">
            <a:extLst>
              <a:ext uri="{FF2B5EF4-FFF2-40B4-BE49-F238E27FC236}">
                <a16:creationId xmlns:a16="http://schemas.microsoft.com/office/drawing/2014/main" xmlns="" id="{A167D33D-A58B-48CC-BDC0-E586A16E8DEE}"/>
              </a:ext>
            </a:extLst>
          </p:cNvPr>
          <p:cNvSpPr/>
          <p:nvPr/>
        </p:nvSpPr>
        <p:spPr>
          <a:xfrm>
            <a:off x="633046" y="1959429"/>
            <a:ext cx="8177320" cy="4524315"/>
          </a:xfrm>
          <a:prstGeom prst="rect">
            <a:avLst/>
          </a:prstGeom>
        </p:spPr>
        <p:txBody>
          <a:bodyPr wrap="square">
            <a:spAutoFit/>
          </a:bodyPr>
          <a:lstStyle/>
          <a:p>
            <a:r>
              <a:rPr lang="en-US" dirty="0">
                <a:latin typeface="Calibri Light" panose="020F0302020204030204" pitchFamily="34" charset="0"/>
                <a:cs typeface="Calibri Light" panose="020F0302020204030204" pitchFamily="34" charset="0"/>
                <a:hlinkClick r:id="rId3"/>
              </a:rPr>
              <a:t>https://www.occ.treas.gov/about/who-we-are/history/founding-occ-national-bank-system/in-his-own-words-abraham-lincoln-on-banking.html</a:t>
            </a:r>
            <a:endParaRPr lang="en-US" dirty="0">
              <a:latin typeface="Calibri Light" panose="020F0302020204030204" pitchFamily="34" charset="0"/>
              <a:cs typeface="Calibri Light" panose="020F0302020204030204" pitchFamily="34" charset="0"/>
            </a:endParaRPr>
          </a:p>
          <a:p>
            <a:endParaRPr lang="en-US" dirty="0">
              <a:latin typeface="Calibri Light" panose="020F0302020204030204" pitchFamily="34" charset="0"/>
              <a:cs typeface="Calibri Light" panose="020F0302020204030204" pitchFamily="34" charset="0"/>
            </a:endParaRPr>
          </a:p>
          <a:p>
            <a:r>
              <a:rPr lang="en-US" dirty="0">
                <a:latin typeface="Calibri Light" panose="020F0302020204030204" pitchFamily="34" charset="0"/>
                <a:cs typeface="Calibri Light" panose="020F0302020204030204" pitchFamily="34" charset="0"/>
                <a:hlinkClick r:id="rId4"/>
              </a:rPr>
              <a:t>https://www.dhakatribune.com/business/2019/02/07/a-history-of-banking</a:t>
            </a:r>
            <a:endParaRPr lang="en-US" dirty="0">
              <a:latin typeface="Calibri Light" panose="020F0302020204030204" pitchFamily="34" charset="0"/>
              <a:cs typeface="Calibri Light" panose="020F0302020204030204" pitchFamily="34" charset="0"/>
            </a:endParaRPr>
          </a:p>
          <a:p>
            <a:r>
              <a:rPr lang="en-US" dirty="0">
                <a:latin typeface="Calibri Light" panose="020F0302020204030204" pitchFamily="34" charset="0"/>
                <a:cs typeface="Calibri Light" panose="020F0302020204030204" pitchFamily="34" charset="0"/>
                <a:hlinkClick r:id="rId5"/>
              </a:rPr>
              <a:t>https://www.federalreservehistory.org/essays/gold_convertibility_ends</a:t>
            </a:r>
            <a:endParaRPr lang="en-US" dirty="0">
              <a:latin typeface="Calibri Light" panose="020F0302020204030204" pitchFamily="34" charset="0"/>
              <a:cs typeface="Calibri Light" panose="020F0302020204030204" pitchFamily="34" charset="0"/>
            </a:endParaRPr>
          </a:p>
          <a:p>
            <a:endParaRPr lang="en-US" dirty="0">
              <a:latin typeface="Calibri Light" panose="020F0302020204030204" pitchFamily="34" charset="0"/>
              <a:cs typeface="Calibri Light" panose="020F0302020204030204" pitchFamily="34" charset="0"/>
            </a:endParaRPr>
          </a:p>
          <a:p>
            <a:r>
              <a:rPr lang="en-US" dirty="0">
                <a:latin typeface="Calibri Light" panose="020F0302020204030204" pitchFamily="34" charset="0"/>
                <a:cs typeface="Calibri Light" panose="020F0302020204030204" pitchFamily="34" charset="0"/>
                <a:hlinkClick r:id="rId6"/>
              </a:rPr>
              <a:t>https://fee.org/articles/banking-before-the-federal-reserve-the-us-and-canada-compared/</a:t>
            </a:r>
            <a:endParaRPr lang="en-US" dirty="0">
              <a:latin typeface="Calibri Light" panose="020F0302020204030204" pitchFamily="34" charset="0"/>
              <a:cs typeface="Calibri Light" panose="020F0302020204030204" pitchFamily="34" charset="0"/>
            </a:endParaRPr>
          </a:p>
          <a:p>
            <a:endParaRPr lang="en-US" dirty="0">
              <a:latin typeface="Calibri Light" panose="020F0302020204030204" pitchFamily="34" charset="0"/>
              <a:cs typeface="Calibri Light" panose="020F0302020204030204" pitchFamily="34" charset="0"/>
            </a:endParaRPr>
          </a:p>
          <a:p>
            <a:r>
              <a:rPr lang="en-US" dirty="0">
                <a:latin typeface="Calibri Light" panose="020F0302020204030204" pitchFamily="34" charset="0"/>
                <a:cs typeface="Calibri Light" panose="020F0302020204030204" pitchFamily="34" charset="0"/>
                <a:hlinkClick r:id="rId7"/>
              </a:rPr>
              <a:t>https://www.economist.com/news/essays/21600451-finance-not-merely-prone-crises-it-shaped-them-five-historical-crises-show-how-aspects-today-s-fina</a:t>
            </a:r>
            <a:endParaRPr lang="en-US" dirty="0">
              <a:latin typeface="Calibri Light" panose="020F0302020204030204" pitchFamily="34" charset="0"/>
              <a:cs typeface="Calibri Light" panose="020F0302020204030204" pitchFamily="34" charset="0"/>
            </a:endParaRPr>
          </a:p>
          <a:p>
            <a:endParaRPr lang="en-US" dirty="0">
              <a:latin typeface="Calibri Light" panose="020F0302020204030204" pitchFamily="34" charset="0"/>
              <a:cs typeface="Calibri Light" panose="020F0302020204030204" pitchFamily="34" charset="0"/>
              <a:hlinkClick r:id="rId8"/>
            </a:endParaRPr>
          </a:p>
          <a:p>
            <a:r>
              <a:rPr lang="en-US" dirty="0">
                <a:latin typeface="Calibri Light" panose="020F0302020204030204" pitchFamily="34" charset="0"/>
                <a:cs typeface="Calibri Light" panose="020F0302020204030204" pitchFamily="34" charset="0"/>
                <a:hlinkClick r:id="rId8"/>
              </a:rPr>
              <a:t>https://www0.gsb.columbia.edu/mygsb/faculty/research/pubfiles/5416/banking%20crises.pdf</a:t>
            </a:r>
            <a:endParaRPr lang="en-US" dirty="0">
              <a:latin typeface="Calibri Light" panose="020F0302020204030204" pitchFamily="34" charset="0"/>
              <a:cs typeface="Calibri Light" panose="020F0302020204030204" pitchFamily="34" charset="0"/>
            </a:endParaRPr>
          </a:p>
          <a:p>
            <a:endParaRPr lang="en-US" dirty="0"/>
          </a:p>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BCF7052-3770-4017-88F0-2A73DB5809AC}"/>
              </a:ext>
            </a:extLst>
          </p:cNvPr>
          <p:cNvSpPr>
            <a:spLocks noGrp="1"/>
          </p:cNvSpPr>
          <p:nvPr>
            <p:ph type="title"/>
          </p:nvPr>
        </p:nvSpPr>
        <p:spPr/>
        <p:txBody>
          <a:bodyPr/>
          <a:lstStyle/>
          <a:p>
            <a:r>
              <a:rPr lang="en-US" sz="5400" dirty="0"/>
              <a:t>Resources</a:t>
            </a:r>
          </a:p>
        </p:txBody>
      </p:sp>
      <p:sp>
        <p:nvSpPr>
          <p:cNvPr id="3" name="Content Placeholder 2">
            <a:extLst>
              <a:ext uri="{FF2B5EF4-FFF2-40B4-BE49-F238E27FC236}">
                <a16:creationId xmlns:a16="http://schemas.microsoft.com/office/drawing/2014/main" xmlns="" id="{AB1F8A2C-C9A1-4123-B909-12AC34A836B4}"/>
              </a:ext>
            </a:extLst>
          </p:cNvPr>
          <p:cNvSpPr>
            <a:spLocks noGrp="1"/>
          </p:cNvSpPr>
          <p:nvPr>
            <p:ph idx="1"/>
          </p:nvPr>
        </p:nvSpPr>
        <p:spPr/>
        <p:txBody>
          <a:bodyPr/>
          <a:lstStyle/>
          <a:p>
            <a:r>
              <a:rPr lang="en-US" sz="1800" dirty="0">
                <a:hlinkClick r:id="rId2"/>
              </a:rPr>
              <a:t>https://www.investopedia.com/terms/c/clearinghouse.asp</a:t>
            </a:r>
            <a:endParaRPr lang="en-US" sz="1800" dirty="0"/>
          </a:p>
          <a:p>
            <a:r>
              <a:rPr lang="en-US" sz="1800" dirty="0">
                <a:hlinkClick r:id="rId3"/>
              </a:rPr>
              <a:t>https://www.kansascityfed.org/aboutus/federalreservesystem</a:t>
            </a:r>
            <a:endParaRPr lang="en-US" sz="1800" dirty="0"/>
          </a:p>
          <a:p>
            <a:r>
              <a:rPr lang="en-US" sz="1800" dirty="0">
                <a:hlinkClick r:id="rId4"/>
              </a:rPr>
              <a:t>https://www.federalreserveeducation.org/about-the-fed/history</a:t>
            </a:r>
            <a:endParaRPr lang="en-US" sz="1800" dirty="0"/>
          </a:p>
          <a:p>
            <a:r>
              <a:rPr lang="en-US" sz="1800" dirty="0">
                <a:hlinkClick r:id="rId5"/>
              </a:rPr>
              <a:t>https://www.federalreserve.gov/BOARDDOCS/SPEECHES/2002/20021108/</a:t>
            </a:r>
            <a:r>
              <a:rPr lang="en-US" sz="1800" dirty="0"/>
              <a:t> </a:t>
            </a:r>
          </a:p>
          <a:p>
            <a:r>
              <a:rPr lang="en-US" sz="1800" dirty="0">
                <a:hlinkClick r:id="rId6"/>
              </a:rPr>
              <a:t>https://www.forbes.com/sites/richardsalsman/2011/07/17/how-bernankes-fed-triggered-the-great-recession/#3c32f5c61d93</a:t>
            </a:r>
            <a:r>
              <a:rPr lang="en-US" sz="1800" dirty="0"/>
              <a:t> </a:t>
            </a:r>
          </a:p>
          <a:p>
            <a:endParaRPr lang="en-US" dirty="0"/>
          </a:p>
        </p:txBody>
      </p:sp>
    </p:spTree>
    <p:extLst>
      <p:ext uri="{BB962C8B-B14F-4D97-AF65-F5344CB8AC3E}">
        <p14:creationId xmlns:p14="http://schemas.microsoft.com/office/powerpoint/2010/main" val="4257803438"/>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9848"/>
            <a:ext cx="8229600" cy="1143000"/>
          </a:xfrm>
        </p:spPr>
        <p:txBody>
          <a:bodyPr rtlCol="0">
            <a:normAutofit/>
            <a:scene3d>
              <a:camera prst="orthographicFront"/>
              <a:lightRig rig="glow" dir="tl">
                <a:rot lat="0" lon="0" rev="5400000"/>
              </a:lightRig>
            </a:scene3d>
            <a:sp3d>
              <a:bevelT w="0" h="0"/>
              <a:contourClr>
                <a:schemeClr val="accent6">
                  <a:shade val="73000"/>
                </a:schemeClr>
              </a:contourClr>
            </a:sp3d>
          </a:bodyPr>
          <a:lstStyle/>
          <a:p>
            <a:pPr fontAlgn="auto">
              <a:spcAft>
                <a:spcPts val="0"/>
              </a:spcAft>
              <a:defRPr/>
            </a:pPr>
            <a:r>
              <a:rPr lang="en-US" sz="5500"/>
              <a:t>National Standards</a:t>
            </a:r>
            <a:endParaRPr lang="en-US" sz="5500" b="1">
              <a:ln w="11430">
                <a:noFill/>
              </a:ln>
              <a:effectLst>
                <a:outerShdw blurRad="80000" dist="40000" dir="5040000" algn="tl">
                  <a:srgbClr val="000000">
                    <a:alpha val="0"/>
                  </a:srgbClr>
                </a:outerShdw>
              </a:effectLst>
              <a:ea typeface="+mj-ea"/>
              <a:cs typeface="+mj-cs"/>
            </a:endParaRPr>
          </a:p>
        </p:txBody>
      </p:sp>
      <p:sp>
        <p:nvSpPr>
          <p:cNvPr id="3" name="Content Placeholder 2"/>
          <p:cNvSpPr>
            <a:spLocks noGrp="1"/>
          </p:cNvSpPr>
          <p:nvPr>
            <p:ph idx="4294967295"/>
          </p:nvPr>
        </p:nvSpPr>
        <p:spPr>
          <a:xfrm>
            <a:off x="457200" y="2377441"/>
            <a:ext cx="8229600" cy="4175760"/>
          </a:xfrm>
        </p:spPr>
        <p:txBody>
          <a:bodyPr>
            <a:noAutofit/>
          </a:bodyPr>
          <a:lstStyle/>
          <a:p>
            <a:pPr defTabSz="905255">
              <a:defRPr sz="3168"/>
            </a:pPr>
            <a:r>
              <a:rPr lang="en-US" sz="1600" dirty="0">
                <a:latin typeface="Calibri" panose="020F0502020204030204" pitchFamily="34" charset="0"/>
                <a:cs typeface="Calibri" panose="020F0502020204030204" pitchFamily="34" charset="0"/>
              </a:rPr>
              <a:t>20.7 Monetary policies are decisions by the Federal reserve System that lead to changes in the supply of money, short term interest rates, and the availability of credit. Changes in the growth rate of the money supply can influence overall levels of spending, employment, and prices in the economy by inducing changes in the levels of personal and business investment spending. </a:t>
            </a:r>
          </a:p>
          <a:p>
            <a:pPr defTabSz="905255">
              <a:defRPr sz="3168"/>
            </a:pPr>
            <a:r>
              <a:rPr lang="en-US" sz="1600" dirty="0">
                <a:latin typeface="Calibri" panose="020F0502020204030204" pitchFamily="34" charset="0"/>
                <a:cs typeface="Calibri" panose="020F0502020204030204" pitchFamily="34" charset="0"/>
              </a:rPr>
              <a:t>20.8. the Federal reserve System’s major monetary policy tool is open market purchases or sales of government securities, which affects the money supply and short-term interest rates. other policy tools used by the Federal reserve System include making loans to banks (and charging a rate of interest called the discount rate). in emergency situations, the Federal reserve may make loans to other institutions. the Federal reserve can also  influence monetary conditions by changing  depository institutions’ reserve requirements. </a:t>
            </a:r>
            <a:endParaRPr lang="en-US" sz="1600" dirty="0"/>
          </a:p>
        </p:txBody>
      </p:sp>
    </p:spTree>
    <p:extLst>
      <p:ext uri="{BB962C8B-B14F-4D97-AF65-F5344CB8AC3E}">
        <p14:creationId xmlns:p14="http://schemas.microsoft.com/office/powerpoint/2010/main" val="485028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9848"/>
            <a:ext cx="8229600" cy="1143000"/>
          </a:xfrm>
          <a:noFill/>
        </p:spPr>
        <p:txBody>
          <a:bodyPr rtlCol="0">
            <a:normAutofit/>
            <a:scene3d>
              <a:camera prst="orthographicFront"/>
              <a:lightRig rig="glow" dir="tl">
                <a:rot lat="0" lon="0" rev="5400000"/>
              </a:lightRig>
            </a:scene3d>
            <a:sp3d>
              <a:bevelT w="0" h="0"/>
              <a:contourClr>
                <a:schemeClr val="accent6">
                  <a:shade val="73000"/>
                </a:schemeClr>
              </a:contourClr>
            </a:sp3d>
          </a:bodyPr>
          <a:lstStyle/>
          <a:p>
            <a:pPr fontAlgn="auto">
              <a:spcAft>
                <a:spcPts val="0"/>
              </a:spcAft>
              <a:defRPr/>
            </a:pPr>
            <a:r>
              <a:rPr lang="en-US" sz="5500">
                <a:latin typeface="Calibri"/>
                <a:ea typeface="ＭＳ Ｐゴシック"/>
                <a:cs typeface="Calibri"/>
              </a:rPr>
              <a:t>CEE Affiliates</a:t>
            </a:r>
            <a:endParaRPr lang="en-US" sz="5500" b="1">
              <a:ln w="11430"/>
              <a:effectLst>
                <a:outerShdw blurRad="80000" dist="40000" dir="5040000" algn="tl">
                  <a:srgbClr val="000000">
                    <a:alpha val="0"/>
                  </a:srgbClr>
                </a:outerShdw>
              </a:effectLst>
              <a:ea typeface="+mj-ea"/>
              <a:cs typeface="+mj-cs"/>
            </a:endParaRPr>
          </a:p>
        </p:txBody>
      </p:sp>
      <p:sp>
        <p:nvSpPr>
          <p:cNvPr id="3" name="TextBox 2">
            <a:extLst>
              <a:ext uri="{FF2B5EF4-FFF2-40B4-BE49-F238E27FC236}">
                <a16:creationId xmlns:a16="http://schemas.microsoft.com/office/drawing/2014/main" xmlns="" id="{03AF44DA-7F29-495C-9279-01A773172FC7}"/>
              </a:ext>
            </a:extLst>
          </p:cNvPr>
          <p:cNvSpPr txBox="1"/>
          <p:nvPr/>
        </p:nvSpPr>
        <p:spPr>
          <a:xfrm>
            <a:off x="1501666" y="5134678"/>
            <a:ext cx="6140667"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Arial"/>
                <a:cs typeface="Arial"/>
                <a:hlinkClick r:id="rId3"/>
              </a:rPr>
              <a:t>https://www.councilforeconed.org/resources/local-affiliates/</a:t>
            </a:r>
            <a:endParaRPr lang="en-US"/>
          </a:p>
          <a:p>
            <a:pPr algn="l"/>
            <a:endParaRPr lang="en-US"/>
          </a:p>
        </p:txBody>
      </p:sp>
      <p:pic>
        <p:nvPicPr>
          <p:cNvPr id="4" name="Picture 4" descr="A picture containing bird&#10;&#10;Description generated with very high confidence">
            <a:extLst>
              <a:ext uri="{FF2B5EF4-FFF2-40B4-BE49-F238E27FC236}">
                <a16:creationId xmlns:a16="http://schemas.microsoft.com/office/drawing/2014/main" xmlns="" id="{85988BD1-7DE7-45DD-9D4C-654DA4937CCE}"/>
              </a:ext>
            </a:extLst>
          </p:cNvPr>
          <p:cNvPicPr>
            <a:picLocks noChangeAspect="1"/>
          </p:cNvPicPr>
          <p:nvPr/>
        </p:nvPicPr>
        <p:blipFill>
          <a:blip r:embed="rId4"/>
          <a:stretch>
            <a:fillRect/>
          </a:stretch>
        </p:blipFill>
        <p:spPr>
          <a:xfrm>
            <a:off x="1524001" y="2335947"/>
            <a:ext cx="6095999" cy="2403817"/>
          </a:xfrm>
          <a:prstGeom prst="rect">
            <a:avLst/>
          </a:prstGeom>
        </p:spPr>
      </p:pic>
    </p:spTree>
    <p:extLst>
      <p:ext uri="{BB962C8B-B14F-4D97-AF65-F5344CB8AC3E}">
        <p14:creationId xmlns:p14="http://schemas.microsoft.com/office/powerpoint/2010/main" val="3342615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9848"/>
            <a:ext cx="8229600" cy="1143000"/>
          </a:xfrm>
        </p:spPr>
        <p:txBody>
          <a:bodyPr rtlCol="0">
            <a:normAutofit/>
            <a:scene3d>
              <a:camera prst="orthographicFront"/>
              <a:lightRig rig="glow" dir="tl">
                <a:rot lat="0" lon="0" rev="5400000"/>
              </a:lightRig>
            </a:scene3d>
            <a:sp3d>
              <a:bevelT w="0" h="0"/>
              <a:contourClr>
                <a:schemeClr val="accent6">
                  <a:shade val="73000"/>
                </a:schemeClr>
              </a:contourClr>
            </a:sp3d>
          </a:bodyPr>
          <a:lstStyle/>
          <a:p>
            <a:pPr fontAlgn="auto">
              <a:spcAft>
                <a:spcPts val="0"/>
              </a:spcAft>
              <a:defRPr/>
            </a:pPr>
            <a:r>
              <a:rPr lang="en-US" sz="5500"/>
              <a:t>State Standards</a:t>
            </a:r>
            <a:endParaRPr lang="en-US" sz="5500" b="1">
              <a:ln w="11430">
                <a:noFill/>
              </a:ln>
              <a:effectLst>
                <a:outerShdw blurRad="80000" dist="40000" dir="5040000" algn="tl">
                  <a:srgbClr val="000000">
                    <a:alpha val="0"/>
                  </a:srgbClr>
                </a:outerShdw>
              </a:effectLst>
              <a:ea typeface="+mj-ea"/>
              <a:cs typeface="+mj-cs"/>
            </a:endParaRPr>
          </a:p>
        </p:txBody>
      </p:sp>
      <p:sp>
        <p:nvSpPr>
          <p:cNvPr id="3" name="Content Placeholder 2"/>
          <p:cNvSpPr>
            <a:spLocks noGrp="1"/>
          </p:cNvSpPr>
          <p:nvPr>
            <p:ph idx="4294967295"/>
          </p:nvPr>
        </p:nvSpPr>
        <p:spPr>
          <a:xfrm>
            <a:off x="457200" y="2377441"/>
            <a:ext cx="8229600" cy="4175760"/>
          </a:xfrm>
        </p:spPr>
        <p:txBody>
          <a:bodyPr>
            <a:noAutofit/>
          </a:bodyPr>
          <a:lstStyle/>
          <a:p>
            <a:pPr defTabSz="905255">
              <a:defRPr sz="3168"/>
            </a:pPr>
            <a:r>
              <a:rPr lang="en-US" sz="2000" dirty="0"/>
              <a:t>12.E3d A degree of regulation, oversight, or government control is necessary in some markets to ensure free and fair competition and to limit unintended consequences of American capitalism. Government attempts to protect the worker, ensure property rights, and to regulate the marketplace, as well as to promote income equality and social mobility, have had varied results.</a:t>
            </a:r>
          </a:p>
          <a:p>
            <a:pPr defTabSz="905255">
              <a:defRPr sz="3168"/>
            </a:pPr>
            <a:r>
              <a:rPr lang="en-US" sz="2000" dirty="0"/>
              <a:t>12.E4c The Federal Reserve is the government institution responsible for managing the nation’s monetary policy, including regulating the amount of money in circulation and interest rates. </a:t>
            </a:r>
          </a:p>
        </p:txBody>
      </p:sp>
    </p:spTree>
    <p:extLst>
      <p:ext uri="{BB962C8B-B14F-4D97-AF65-F5344CB8AC3E}">
        <p14:creationId xmlns:p14="http://schemas.microsoft.com/office/powerpoint/2010/main" val="4232275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CD4878F-D6AC-4033-94F0-8C464665A400}"/>
              </a:ext>
            </a:extLst>
          </p:cNvPr>
          <p:cNvSpPr>
            <a:spLocks noGrp="1"/>
          </p:cNvSpPr>
          <p:nvPr>
            <p:ph type="title"/>
          </p:nvPr>
        </p:nvSpPr>
        <p:spPr/>
        <p:txBody>
          <a:bodyPr/>
          <a:lstStyle/>
          <a:p>
            <a:r>
              <a:rPr lang="en-US" sz="4800" dirty="0"/>
              <a:t>Introduction to Banking</a:t>
            </a:r>
          </a:p>
        </p:txBody>
      </p:sp>
      <p:sp>
        <p:nvSpPr>
          <p:cNvPr id="3" name="Content Placeholder 2">
            <a:extLst>
              <a:ext uri="{FF2B5EF4-FFF2-40B4-BE49-F238E27FC236}">
                <a16:creationId xmlns:a16="http://schemas.microsoft.com/office/drawing/2014/main" xmlns="" id="{43A76BB5-D50F-4ED9-9C22-465B070CD985}"/>
              </a:ext>
            </a:extLst>
          </p:cNvPr>
          <p:cNvSpPr>
            <a:spLocks noGrp="1"/>
          </p:cNvSpPr>
          <p:nvPr>
            <p:ph idx="1"/>
          </p:nvPr>
        </p:nvSpPr>
        <p:spPr/>
        <p:txBody>
          <a:bodyPr/>
          <a:lstStyle/>
          <a:p>
            <a:r>
              <a:rPr lang="en-US" sz="2000" dirty="0"/>
              <a:t>Motivation for students regardless of lesson:</a:t>
            </a:r>
          </a:p>
          <a:p>
            <a:pPr lvl="1"/>
            <a:r>
              <a:rPr lang="en-US" sz="2000" dirty="0"/>
              <a:t>Why do people put their money in the bank?</a:t>
            </a:r>
          </a:p>
          <a:p>
            <a:pPr lvl="2"/>
            <a:r>
              <a:rPr lang="en-US" sz="2000" dirty="0"/>
              <a:t>Introduction discussions to interest rates and </a:t>
            </a:r>
            <a:r>
              <a:rPr lang="en-US" sz="2000" dirty="0" smtClean="0"/>
              <a:t>safety</a:t>
            </a:r>
            <a:endParaRPr lang="en-US" sz="2000" dirty="0"/>
          </a:p>
          <a:p>
            <a:pPr lvl="2"/>
            <a:r>
              <a:rPr lang="en-US" sz="2000" dirty="0"/>
              <a:t>Introduction to different types of bank accounts and their merits:  checking, savings, certificate of deposit, money market</a:t>
            </a:r>
          </a:p>
          <a:p>
            <a:pPr lvl="2"/>
            <a:r>
              <a:rPr lang="en-US" sz="2000" dirty="0"/>
              <a:t>Why do banks want us to put our money in them?</a:t>
            </a:r>
          </a:p>
          <a:p>
            <a:pPr lvl="2"/>
            <a:r>
              <a:rPr lang="en-US" sz="2000" dirty="0"/>
              <a:t>Activity:  </a:t>
            </a:r>
            <a:r>
              <a:rPr lang="en-US" sz="2000" b="1" dirty="0"/>
              <a:t>Shopping for a bank </a:t>
            </a:r>
            <a:r>
              <a:rPr lang="en-US" sz="2000" b="1" dirty="0" smtClean="0"/>
              <a:t>worksheet</a:t>
            </a:r>
            <a:r>
              <a:rPr lang="en-US" sz="2000" dirty="0"/>
              <a:t>.</a:t>
            </a:r>
            <a:r>
              <a:rPr lang="en-US" sz="2000" dirty="0" smtClean="0"/>
              <a:t>  Compare </a:t>
            </a:r>
            <a:r>
              <a:rPr lang="en-US" sz="2000" dirty="0"/>
              <a:t>and contrast the ways to put your money in 2-3 different banks</a:t>
            </a:r>
          </a:p>
          <a:p>
            <a:endParaRPr lang="en-US" dirty="0"/>
          </a:p>
        </p:txBody>
      </p:sp>
    </p:spTree>
    <p:extLst>
      <p:ext uri="{BB962C8B-B14F-4D97-AF65-F5344CB8AC3E}">
        <p14:creationId xmlns:p14="http://schemas.microsoft.com/office/powerpoint/2010/main" val="4206320746"/>
      </p:ext>
    </p:extLst>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7884D78-3DB7-4DB0-B345-32DB496C48C7}"/>
              </a:ext>
            </a:extLst>
          </p:cNvPr>
          <p:cNvSpPr>
            <a:spLocks noGrp="1"/>
          </p:cNvSpPr>
          <p:nvPr>
            <p:ph type="title"/>
          </p:nvPr>
        </p:nvSpPr>
        <p:spPr>
          <a:xfrm>
            <a:off x="457200" y="854110"/>
            <a:ext cx="8229600" cy="1143000"/>
          </a:xfrm>
        </p:spPr>
        <p:txBody>
          <a:bodyPr/>
          <a:lstStyle/>
          <a:p>
            <a:r>
              <a:rPr lang="en-US" sz="6000" dirty="0" smtClean="0"/>
              <a:t>Keywords</a:t>
            </a:r>
            <a:endParaRPr lang="en-US" sz="6000" dirty="0"/>
          </a:p>
        </p:txBody>
      </p:sp>
      <p:sp>
        <p:nvSpPr>
          <p:cNvPr id="3" name="Content Placeholder 2">
            <a:extLst>
              <a:ext uri="{FF2B5EF4-FFF2-40B4-BE49-F238E27FC236}">
                <a16:creationId xmlns:a16="http://schemas.microsoft.com/office/drawing/2014/main" xmlns="" id="{84E793A3-D22C-4F5A-B4E9-AB17DF7112E5}"/>
              </a:ext>
            </a:extLst>
          </p:cNvPr>
          <p:cNvSpPr>
            <a:spLocks noGrp="1"/>
          </p:cNvSpPr>
          <p:nvPr>
            <p:ph idx="1"/>
          </p:nvPr>
        </p:nvSpPr>
        <p:spPr>
          <a:xfrm>
            <a:off x="457200" y="1674055"/>
            <a:ext cx="8229600" cy="4035717"/>
          </a:xfrm>
        </p:spPr>
        <p:txBody>
          <a:bodyPr/>
          <a:lstStyle/>
          <a:p>
            <a:r>
              <a:rPr lang="en-US" sz="1800" b="1" dirty="0"/>
              <a:t>Deposit</a:t>
            </a:r>
            <a:r>
              <a:rPr lang="en-US" sz="1800" dirty="0"/>
              <a:t> - Amount of money put into a bank (M1 or M2</a:t>
            </a:r>
            <a:r>
              <a:rPr lang="en-US" sz="1800" dirty="0" smtClean="0"/>
              <a:t>).</a:t>
            </a:r>
            <a:endParaRPr lang="en-US" sz="1800" dirty="0"/>
          </a:p>
          <a:p>
            <a:r>
              <a:rPr lang="en-US" sz="1800" b="1" dirty="0"/>
              <a:t>Required Reserves</a:t>
            </a:r>
            <a:r>
              <a:rPr lang="en-US" sz="1800" dirty="0"/>
              <a:t> - Amount the FED forces banks to keep as cash reserves on hand and in their vaults.</a:t>
            </a:r>
          </a:p>
          <a:p>
            <a:r>
              <a:rPr lang="en-US" sz="1800" b="1" dirty="0"/>
              <a:t>Excess Reserves</a:t>
            </a:r>
            <a:r>
              <a:rPr lang="en-US" sz="1800" dirty="0"/>
              <a:t> - Amount banks can lend out after their required reserves are kept aside.  </a:t>
            </a:r>
          </a:p>
          <a:p>
            <a:r>
              <a:rPr lang="en-US" sz="1800" b="1" dirty="0"/>
              <a:t>Federal Funds Rate</a:t>
            </a:r>
            <a:r>
              <a:rPr lang="en-US" sz="1800" dirty="0"/>
              <a:t> - </a:t>
            </a:r>
            <a:r>
              <a:rPr lang="en-US" sz="1800" dirty="0" smtClean="0"/>
              <a:t>The </a:t>
            </a:r>
            <a:r>
              <a:rPr lang="en-US" sz="1800" dirty="0"/>
              <a:t>rate in which banks lend money to each other (changes when the FED changes monetary policy -- affected by the change in interest rates).</a:t>
            </a:r>
          </a:p>
          <a:p>
            <a:pPr lvl="0"/>
            <a:r>
              <a:rPr lang="en-US" sz="1800" b="1" dirty="0"/>
              <a:t>Assets:</a:t>
            </a:r>
            <a:r>
              <a:rPr lang="en-US" sz="1800" dirty="0"/>
              <a:t>  </a:t>
            </a:r>
            <a:r>
              <a:rPr lang="en-US" sz="1800" dirty="0" smtClean="0"/>
              <a:t>Anything </a:t>
            </a:r>
            <a:r>
              <a:rPr lang="en-US" sz="1800" dirty="0"/>
              <a:t>owned by the bank or owed to the bank is an asset of the bank.  Cash on reserve is an asset and so are loans made to citizens.</a:t>
            </a:r>
          </a:p>
          <a:p>
            <a:pPr lvl="0"/>
            <a:r>
              <a:rPr lang="en-US" sz="1800" b="1" dirty="0"/>
              <a:t>Liability:</a:t>
            </a:r>
            <a:r>
              <a:rPr lang="en-US" sz="1800" dirty="0"/>
              <a:t>  Anything owned by depositors or lenders to the bank is a liability.  Checking deposits or loans made to the bank are liabilities to the bank.</a:t>
            </a:r>
          </a:p>
          <a:p>
            <a:pPr marL="0" indent="0">
              <a:buNone/>
            </a:pPr>
            <a:r>
              <a:rPr lang="en-US" sz="1800" dirty="0"/>
              <a:t>*A bank’s liabilities cannot exceed its </a:t>
            </a:r>
            <a:r>
              <a:rPr lang="en-US" sz="1800" dirty="0" smtClean="0"/>
              <a:t>assets  </a:t>
            </a:r>
            <a:r>
              <a:rPr lang="en-US" sz="1800" dirty="0"/>
              <a:t>(Balance Sheet)</a:t>
            </a:r>
          </a:p>
          <a:p>
            <a:endParaRPr lang="en-US" dirty="0"/>
          </a:p>
        </p:txBody>
      </p:sp>
    </p:spTree>
    <p:extLst>
      <p:ext uri="{BB962C8B-B14F-4D97-AF65-F5344CB8AC3E}">
        <p14:creationId xmlns:p14="http://schemas.microsoft.com/office/powerpoint/2010/main" val="2960280751"/>
      </p:ext>
    </p:extLst>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1A42C9A1FF0C4E8EFDD6E1EC68268E" ma:contentTypeVersion="12" ma:contentTypeDescription="Create a new document." ma:contentTypeScope="" ma:versionID="74f415700e677f67570d1265c4de6c02">
  <xsd:schema xmlns:xsd="http://www.w3.org/2001/XMLSchema" xmlns:xs="http://www.w3.org/2001/XMLSchema" xmlns:p="http://schemas.microsoft.com/office/2006/metadata/properties" xmlns:ns2="bfa4db11-c700-41fb-b639-f7e6b4e680b5" xmlns:ns3="9cd82c5b-74c9-4827-94f1-5bf219ae6b20" targetNamespace="http://schemas.microsoft.com/office/2006/metadata/properties" ma:root="true" ma:fieldsID="60f53a838a094153ce095486d560252d" ns2:_="" ns3:_="">
    <xsd:import namespace="bfa4db11-c700-41fb-b639-f7e6b4e680b5"/>
    <xsd:import namespace="9cd82c5b-74c9-4827-94f1-5bf219ae6b2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fa4db11-c700-41fb-b639-f7e6b4e680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cd82c5b-74c9-4827-94f1-5bf219ae6b20"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9cd82c5b-74c9-4827-94f1-5bf219ae6b20">
      <UserInfo>
        <DisplayName/>
        <AccountId xsi:nil="true"/>
        <AccountType/>
      </UserInfo>
    </SharedWithUsers>
  </documentManagement>
</p:properties>
</file>

<file path=customXml/itemProps1.xml><?xml version="1.0" encoding="utf-8"?>
<ds:datastoreItem xmlns:ds="http://schemas.openxmlformats.org/officeDocument/2006/customXml" ds:itemID="{3D6113DE-D385-4A48-8B16-CD7F492379D6}">
  <ds:schemaRefs>
    <ds:schemaRef ds:uri="9cd82c5b-74c9-4827-94f1-5bf219ae6b20"/>
    <ds:schemaRef ds:uri="bfa4db11-c700-41fb-b639-f7e6b4e680b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0F85DF1F-BC57-4156-92DD-D8D43BF52544}">
  <ds:schemaRefs>
    <ds:schemaRef ds:uri="http://schemas.microsoft.com/sharepoint/v3/contenttype/forms"/>
  </ds:schemaRefs>
</ds:datastoreItem>
</file>

<file path=customXml/itemProps3.xml><?xml version="1.0" encoding="utf-8"?>
<ds:datastoreItem xmlns:ds="http://schemas.openxmlformats.org/officeDocument/2006/customXml" ds:itemID="{7F8332A4-542C-494D-8506-1C720B46413C}">
  <ds:schemaRefs>
    <ds:schemaRef ds:uri="9cd82c5b-74c9-4827-94f1-5bf219ae6b20"/>
    <ds:schemaRef ds:uri="bfa4db11-c700-41fb-b639-f7e6b4e680b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385</TotalTime>
  <Words>4762</Words>
  <Application>Microsoft Office PowerPoint</Application>
  <PresentationFormat>On-screen Show (4:3)</PresentationFormat>
  <Paragraphs>310</Paragraphs>
  <Slides>60</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60</vt:i4>
      </vt:variant>
    </vt:vector>
  </HeadingPairs>
  <TitlesOfParts>
    <vt:vector size="67" baseType="lpstr">
      <vt:lpstr>ＭＳ Ｐゴシック</vt:lpstr>
      <vt:lpstr>Arial</vt:lpstr>
      <vt:lpstr>Arial,Sans-Serif</vt:lpstr>
      <vt:lpstr>Calibri</vt:lpstr>
      <vt:lpstr>Calibri Light</vt:lpstr>
      <vt:lpstr>Times New Roman</vt:lpstr>
      <vt:lpstr>Office Theme</vt:lpstr>
      <vt:lpstr>  The American Banking System Presented by Date Professional Email</vt:lpstr>
      <vt:lpstr>EconEdLink Membership</vt:lpstr>
      <vt:lpstr>Professional Development Certificate</vt:lpstr>
      <vt:lpstr>Agenda</vt:lpstr>
      <vt:lpstr>Objectives</vt:lpstr>
      <vt:lpstr>National Standards</vt:lpstr>
      <vt:lpstr>State Standards</vt:lpstr>
      <vt:lpstr>Introduction to Banking</vt:lpstr>
      <vt:lpstr>Keywords</vt:lpstr>
      <vt:lpstr>Money Multiplier and the balance sheet  Why banks are so important to an economy</vt:lpstr>
      <vt:lpstr>Money Multiplier</vt:lpstr>
      <vt:lpstr>PowerPoint Presentation</vt:lpstr>
      <vt:lpstr>PowerPoint Presentation</vt:lpstr>
      <vt:lpstr>PowerPoint Presentation</vt:lpstr>
      <vt:lpstr>Evolution of the Federal Reserve System</vt:lpstr>
      <vt:lpstr>Banks and Economic Crisis</vt:lpstr>
      <vt:lpstr>Start of National Banking</vt:lpstr>
      <vt:lpstr>The BUS</vt:lpstr>
      <vt:lpstr>PowerPoint Presentation</vt:lpstr>
      <vt:lpstr>Andrew Jackson and the 2nd BUS</vt:lpstr>
      <vt:lpstr>The Bank War and the Panic of 1837</vt:lpstr>
      <vt:lpstr>Banking with no true National Bank</vt:lpstr>
      <vt:lpstr>National Bank Act – Pre-Cursor to Fed – 1863 and Amdended 1864</vt:lpstr>
      <vt:lpstr>PowerPoint Presentation</vt:lpstr>
      <vt:lpstr>PowerPoint Presentation</vt:lpstr>
      <vt:lpstr>Lincoln and Banking </vt:lpstr>
      <vt:lpstr>1907 Panic and the Aldrich-Vreeland Act of 1908</vt:lpstr>
      <vt:lpstr>Aldrich-Vreeland Act of 1908</vt:lpstr>
      <vt:lpstr>Federal Reserve Act</vt:lpstr>
      <vt:lpstr>PowerPoint Presentation</vt:lpstr>
      <vt:lpstr>PowerPoint Presentation</vt:lpstr>
      <vt:lpstr>Main Functions of the Fed</vt:lpstr>
      <vt:lpstr>Breakdown of the Fed</vt:lpstr>
      <vt:lpstr>Monetary Policy:  Controlling the nation’s money supply (m1 and m2)</vt:lpstr>
      <vt:lpstr>PowerPoint Presentation</vt:lpstr>
      <vt:lpstr>PowerPoint Presentation</vt:lpstr>
      <vt:lpstr>Effects of All 3</vt:lpstr>
      <vt:lpstr>PowerPoint Presentation</vt:lpstr>
      <vt:lpstr>Money Multiplier Formula</vt:lpstr>
      <vt:lpstr>So, How Has the Fed Done?</vt:lpstr>
      <vt:lpstr>WWI</vt:lpstr>
      <vt:lpstr>1920’s</vt:lpstr>
      <vt:lpstr>The Great Depression</vt:lpstr>
      <vt:lpstr>Why do the opposite?</vt:lpstr>
      <vt:lpstr>Depression Aftermath</vt:lpstr>
      <vt:lpstr>PowerPoint Presentation</vt:lpstr>
      <vt:lpstr>2007-2010 Housing Crisis</vt:lpstr>
      <vt:lpstr>PowerPoint Presentation</vt:lpstr>
      <vt:lpstr>PowerPoint Presentation</vt:lpstr>
      <vt:lpstr>Should the Federal Reserve be blamed for 2007?</vt:lpstr>
      <vt:lpstr>Fed’s Response to the Great Recession</vt:lpstr>
      <vt:lpstr>Response Cont’d</vt:lpstr>
      <vt:lpstr>Response Cont’d</vt:lpstr>
      <vt:lpstr>Response to Coronavirus</vt:lpstr>
      <vt:lpstr>Emergency Credit Facilities</vt:lpstr>
      <vt:lpstr>Response to Coronavirus</vt:lpstr>
      <vt:lpstr>Assessment Questions</vt:lpstr>
      <vt:lpstr>References</vt:lpstr>
      <vt:lpstr>Resources</vt:lpstr>
      <vt:lpstr>CEE Affiliates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 the Business of….?</dc:title>
  <dc:creator>Marsha Masters</dc:creator>
  <cp:lastModifiedBy>Conference3 NoteBook</cp:lastModifiedBy>
  <cp:revision>107</cp:revision>
  <dcterms:created xsi:type="dcterms:W3CDTF">2012-09-11T15:07:18Z</dcterms:created>
  <dcterms:modified xsi:type="dcterms:W3CDTF">2020-07-20T16:53:12Z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0x010100481A42C9A1FF0C4E8EFDD6E1EC68268E</vt:lpwstr>
  </property>
  <property fmtid="{D5CDD505-2E9C-101B-9397-08002B2CF9AE}" pid="3" name="Order">
    <vt:r8>2199100</vt:r8>
  </property>
  <property fmtid="{D5CDD505-2E9C-101B-9397-08002B2CF9AE}" pid="4" name="xd_Signature">
    <vt:bool>false</vt:bool>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ComplianceAssetId">
    <vt:lpwstr/>
  </property>
  <property fmtid="{D5CDD505-2E9C-101B-9397-08002B2CF9AE}" pid="9" name="TemplateUrl">
    <vt:lpwstr/>
  </property>
</Properties>
</file>