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sldIdLst>
    <p:sldId id="256" r:id="rId5"/>
    <p:sldId id="261" r:id="rId6"/>
    <p:sldId id="267" r:id="rId7"/>
    <p:sldId id="325" r:id="rId8"/>
    <p:sldId id="326" r:id="rId9"/>
    <p:sldId id="258" r:id="rId10"/>
    <p:sldId id="268" r:id="rId11"/>
    <p:sldId id="269" r:id="rId12"/>
    <p:sldId id="270" r:id="rId13"/>
    <p:sldId id="283" r:id="rId14"/>
    <p:sldId id="271" r:id="rId15"/>
    <p:sldId id="272" r:id="rId16"/>
    <p:sldId id="273" r:id="rId17"/>
    <p:sldId id="274" r:id="rId18"/>
    <p:sldId id="275" r:id="rId19"/>
    <p:sldId id="276" r:id="rId20"/>
    <p:sldId id="278" r:id="rId21"/>
    <p:sldId id="280" r:id="rId22"/>
    <p:sldId id="281" r:id="rId23"/>
    <p:sldId id="265" r:id="rId24"/>
    <p:sldId id="277" r:id="rId25"/>
    <p:sldId id="282" r:id="rId26"/>
    <p:sldId id="284"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9" r:id="rId40"/>
    <p:sldId id="300" r:id="rId41"/>
    <p:sldId id="298"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3" r:id="rId64"/>
    <p:sldId id="324" r:id="rId65"/>
    <p:sldId id="322" r:id="rId66"/>
    <p:sldId id="266"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8"/>
    <a:srgbClr val="7A9900"/>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20" autoAdjust="0"/>
    <p:restoredTop sz="94660"/>
  </p:normalViewPr>
  <p:slideViewPr>
    <p:cSldViewPr snapToGrid="0">
      <p:cViewPr varScale="1">
        <p:scale>
          <a:sx n="80" d="100"/>
          <a:sy n="80" d="100"/>
        </p:scale>
        <p:origin x="16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6/25/2020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17</a:t>
            </a:fld>
            <a:endParaRPr lang="en-US"/>
          </a:p>
        </p:txBody>
      </p:sp>
    </p:spTree>
    <p:extLst>
      <p:ext uri="{BB962C8B-B14F-4D97-AF65-F5344CB8AC3E}">
        <p14:creationId xmlns:p14="http://schemas.microsoft.com/office/powerpoint/2010/main" val="8646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18</a:t>
            </a:fld>
            <a:endParaRPr lang="en-US"/>
          </a:p>
        </p:txBody>
      </p:sp>
    </p:spTree>
    <p:extLst>
      <p:ext uri="{BB962C8B-B14F-4D97-AF65-F5344CB8AC3E}">
        <p14:creationId xmlns:p14="http://schemas.microsoft.com/office/powerpoint/2010/main" val="3958845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19</a:t>
            </a:fld>
            <a:endParaRPr lang="en-US"/>
          </a:p>
        </p:txBody>
      </p:sp>
    </p:spTree>
    <p:extLst>
      <p:ext uri="{BB962C8B-B14F-4D97-AF65-F5344CB8AC3E}">
        <p14:creationId xmlns:p14="http://schemas.microsoft.com/office/powerpoint/2010/main" val="1386318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20</a:t>
            </a:fld>
            <a:endParaRPr lang="en-US"/>
          </a:p>
        </p:txBody>
      </p:sp>
    </p:spTree>
    <p:extLst>
      <p:ext uri="{BB962C8B-B14F-4D97-AF65-F5344CB8AC3E}">
        <p14:creationId xmlns:p14="http://schemas.microsoft.com/office/powerpoint/2010/main" val="333169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63</a:t>
            </a:fld>
            <a:endParaRPr lang="en-US"/>
          </a:p>
        </p:txBody>
      </p:sp>
    </p:spTree>
    <p:extLst>
      <p:ext uri="{BB962C8B-B14F-4D97-AF65-F5344CB8AC3E}">
        <p14:creationId xmlns:p14="http://schemas.microsoft.com/office/powerpoint/2010/main" val="357378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IuyejHOGCro"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EIFtc0DWKxU" TargetMode="External"/><Relationship Id="rId2" Type="http://schemas.openxmlformats.org/officeDocument/2006/relationships/hyperlink" Target="https://www.youtube.com/watch?v=fn3y1hNVgA4"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indexq.org/economy/gdp.ph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usdebtclock.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5RXRr8PKun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6000" dirty="0"/>
              <a:t/>
            </a:r>
            <a:br>
              <a:rPr lang="en-US" sz="6000" dirty="0"/>
            </a:br>
            <a:r>
              <a:rPr lang="en-US" sz="6000" dirty="0"/>
              <a:t/>
            </a:r>
            <a:br>
              <a:rPr lang="en-US" sz="6000" dirty="0"/>
            </a:br>
            <a:r>
              <a:rPr lang="en-US" sz="6000" dirty="0">
                <a:latin typeface="Calibri"/>
                <a:ea typeface="ＭＳ Ｐゴシック"/>
                <a:cs typeface="Calibri"/>
              </a:rPr>
              <a:t>Economic Indicators</a:t>
            </a:r>
            <a:r>
              <a:rPr lang="en-US" sz="6000" b="1" dirty="0">
                <a:ln w="11430"/>
                <a:effectLst>
                  <a:outerShdw blurRad="80000" dist="40000" dir="5040000" algn="tl">
                    <a:srgbClr val="000000">
                      <a:alpha val="0"/>
                    </a:srgbClr>
                  </a:outerShdw>
                </a:effectLst>
                <a:ea typeface="+mj-ea"/>
                <a:cs typeface="+mj-cs"/>
              </a:rPr>
              <a:t/>
            </a:r>
            <a:br>
              <a:rPr lang="en-US" sz="6000" b="1" dirty="0">
                <a:ln w="11430"/>
                <a:effectLst>
                  <a:outerShdw blurRad="80000" dist="40000" dir="5040000" algn="tl">
                    <a:srgbClr val="000000">
                      <a:alpha val="0"/>
                    </a:srgbClr>
                  </a:outerShdw>
                </a:effectLst>
                <a:ea typeface="+mj-ea"/>
                <a:cs typeface="+mj-cs"/>
              </a:rPr>
            </a:br>
            <a:r>
              <a:rPr lang="en-US" sz="4400" dirty="0">
                <a:ln w="11430"/>
                <a:solidFill>
                  <a:schemeClr val="tx1"/>
                </a:solidFill>
                <a:effectLst>
                  <a:outerShdw blurRad="80000" dist="40000" dir="5040000" algn="tl">
                    <a:srgbClr val="000000">
                      <a:alpha val="0"/>
                    </a:srgbClr>
                  </a:outerShdw>
                </a:effectLst>
                <a:latin typeface="Calibri"/>
                <a:ea typeface="ＭＳ Ｐゴシック"/>
                <a:cs typeface="Calibri"/>
              </a:rPr>
              <a:t>Unemployment, Inflation and RGDP</a:t>
            </a:r>
            <a:r>
              <a:rPr lang="en-US" sz="4400" dirty="0"/>
              <a:t/>
            </a:r>
            <a:br>
              <a:rPr lang="en-US" sz="4400" dirty="0"/>
            </a:br>
            <a:r>
              <a:rPr lang="en-US" sz="1600" dirty="0">
                <a:solidFill>
                  <a:schemeClr val="tx1"/>
                </a:solidFill>
                <a:latin typeface="Calibri"/>
                <a:ea typeface="ＭＳ Ｐゴシック"/>
                <a:cs typeface="Calibri"/>
              </a:rPr>
              <a:t>Presented by</a:t>
            </a:r>
            <a:r>
              <a:rPr lang="en-US" sz="1600" dirty="0"/>
              <a:t/>
            </a:r>
            <a:br>
              <a:rPr lang="en-US" sz="1600" dirty="0"/>
            </a:br>
            <a:r>
              <a:rPr lang="en-US" sz="1600" dirty="0">
                <a:solidFill>
                  <a:schemeClr val="tx1"/>
                </a:solidFill>
                <a:latin typeface="Calibri"/>
                <a:ea typeface="ＭＳ Ｐゴシック"/>
                <a:cs typeface="Calibri"/>
              </a:rPr>
              <a:t>Date</a:t>
            </a:r>
            <a:br>
              <a:rPr lang="en-US" sz="1600" dirty="0">
                <a:solidFill>
                  <a:schemeClr val="tx1"/>
                </a:solidFill>
                <a:latin typeface="Calibri"/>
                <a:ea typeface="ＭＳ Ｐゴシック"/>
                <a:cs typeface="Calibri"/>
              </a:rPr>
            </a:br>
            <a:r>
              <a:rPr lang="en-US" sz="1600" dirty="0">
                <a:solidFill>
                  <a:schemeClr val="tx1"/>
                </a:solidFill>
                <a:latin typeface="Calibri"/>
                <a:ea typeface="ＭＳ Ｐゴシック"/>
                <a:cs typeface="Calibri"/>
              </a:rPr>
              <a:t>Professional Email</a:t>
            </a:r>
            <a:endParaRPr lang="en-US" sz="1600" dirty="0">
              <a:ln w="11430"/>
              <a:solidFill>
                <a:schemeClr val="tx1"/>
              </a:solidFill>
              <a:effectLst>
                <a:outerShdw blurRad="80000" dist="40000" dir="5040000" algn="tl">
                  <a:srgbClr val="000000">
                    <a:alpha val="0"/>
                  </a:srgbClr>
                </a:outerShdw>
              </a:effectLst>
              <a:ea typeface="+mj-ea"/>
              <a:cs typeface="Calibri"/>
            </a:endParaRPr>
          </a:p>
        </p:txBody>
      </p:sp>
      <p:sp>
        <p:nvSpPr>
          <p:cNvPr id="3" name="Rectangle 2">
            <a:extLst>
              <a:ext uri="{FF2B5EF4-FFF2-40B4-BE49-F238E27FC236}">
                <a16:creationId xmlns="" xmlns:a16="http://schemas.microsoft.com/office/drawing/2014/main" id="{559FAFFA-C8CE-4C4D-87BD-D2557FF5521B}"/>
              </a:ext>
            </a:extLst>
          </p:cNvPr>
          <p:cNvSpPr/>
          <p:nvPr/>
        </p:nvSpPr>
        <p:spPr>
          <a:xfrm>
            <a:off x="2644155" y="3774421"/>
            <a:ext cx="3855690" cy="2031325"/>
          </a:xfrm>
          <a:prstGeom prst="rect">
            <a:avLst/>
          </a:prstGeom>
        </p:spPr>
        <p:txBody>
          <a:bodyPr wrap="square">
            <a:spAutoFit/>
          </a:bodyPr>
          <a:lstStyle/>
          <a:p>
            <a:pPr algn="ctr"/>
            <a:r>
              <a:rPr lang="en-US" dirty="0"/>
              <a:t>      </a:t>
            </a:r>
            <a:r>
              <a:rPr lang="en-US" dirty="0">
                <a:solidFill>
                  <a:schemeClr val="tx2"/>
                </a:solidFill>
              </a:rPr>
              <a:t>Matthew </a:t>
            </a:r>
            <a:r>
              <a:rPr lang="en-US" dirty="0" err="1">
                <a:solidFill>
                  <a:schemeClr val="tx2"/>
                </a:solidFill>
              </a:rPr>
              <a:t>Gherman</a:t>
            </a:r>
            <a:endParaRPr lang="en-US" dirty="0">
              <a:solidFill>
                <a:schemeClr val="tx2"/>
              </a:solidFill>
            </a:endParaRPr>
          </a:p>
          <a:p>
            <a:pPr algn="ctr"/>
            <a:endParaRPr lang="en-US" dirty="0">
              <a:solidFill>
                <a:schemeClr val="tx2"/>
              </a:solidFill>
            </a:endParaRPr>
          </a:p>
          <a:p>
            <a:pPr algn="ctr"/>
            <a:endParaRPr lang="en-US" dirty="0">
              <a:solidFill>
                <a:schemeClr val="tx2"/>
              </a:solidFill>
            </a:endParaRPr>
          </a:p>
          <a:p>
            <a:pPr algn="ctr"/>
            <a:r>
              <a:rPr lang="en-US" dirty="0">
                <a:solidFill>
                  <a:schemeClr val="tx2"/>
                </a:solidFill>
              </a:rPr>
              <a:t>July 2, 2020</a:t>
            </a:r>
          </a:p>
          <a:p>
            <a:pPr algn="ctr"/>
            <a:endParaRPr lang="en-US" dirty="0">
              <a:solidFill>
                <a:schemeClr val="tx2"/>
              </a:solidFill>
            </a:endParaRPr>
          </a:p>
          <a:p>
            <a:pPr algn="ctr"/>
            <a:endParaRPr lang="en-US" dirty="0">
              <a:solidFill>
                <a:schemeClr val="tx2"/>
              </a:solidFill>
            </a:endParaRPr>
          </a:p>
          <a:p>
            <a:pPr algn="ctr"/>
            <a:r>
              <a:rPr lang="en-US" dirty="0">
                <a:solidFill>
                  <a:schemeClr val="tx2"/>
                </a:solidFill>
              </a:rPr>
              <a:t>mgherman@schools.nyc.gov</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CB700D-A07D-4FAF-B610-DAAF34E7DE83}"/>
              </a:ext>
            </a:extLst>
          </p:cNvPr>
          <p:cNvSpPr>
            <a:spLocks noGrp="1"/>
          </p:cNvSpPr>
          <p:nvPr>
            <p:ph type="title"/>
          </p:nvPr>
        </p:nvSpPr>
        <p:spPr>
          <a:xfrm>
            <a:off x="457200" y="1390650"/>
            <a:ext cx="8229600" cy="986790"/>
          </a:xfrm>
        </p:spPr>
        <p:txBody>
          <a:bodyPr/>
          <a:lstStyle/>
          <a:p>
            <a:r>
              <a:rPr lang="en-US" dirty="0"/>
              <a:t>Labor Force Participation Rate</a:t>
            </a:r>
          </a:p>
        </p:txBody>
      </p:sp>
      <p:sp>
        <p:nvSpPr>
          <p:cNvPr id="3" name="Content Placeholder 2">
            <a:extLst>
              <a:ext uri="{FF2B5EF4-FFF2-40B4-BE49-F238E27FC236}">
                <a16:creationId xmlns="" xmlns:a16="http://schemas.microsoft.com/office/drawing/2014/main" id="{C8436BFF-07D4-423A-BD1A-011B59F96315}"/>
              </a:ext>
            </a:extLst>
          </p:cNvPr>
          <p:cNvSpPr>
            <a:spLocks noGrp="1"/>
          </p:cNvSpPr>
          <p:nvPr>
            <p:ph idx="1"/>
          </p:nvPr>
        </p:nvSpPr>
        <p:spPr>
          <a:xfrm>
            <a:off x="457200" y="2663190"/>
            <a:ext cx="8229600" cy="3779520"/>
          </a:xfrm>
        </p:spPr>
        <p:txBody>
          <a:bodyPr/>
          <a:lstStyle/>
          <a:p>
            <a:r>
              <a:rPr lang="en-US" sz="2000" dirty="0"/>
              <a:t>Before we measure the unemployment rate, we first have to measure who is "participating in the economy...“</a:t>
            </a:r>
          </a:p>
          <a:p>
            <a:r>
              <a:rPr lang="en-US" sz="2000" b="1" dirty="0"/>
              <a:t>Labor Force:  All work eligible adults (ages 16-65) </a:t>
            </a:r>
            <a:r>
              <a:rPr lang="en-US" sz="2000" dirty="0"/>
              <a:t>who are working </a:t>
            </a:r>
            <a:r>
              <a:rPr lang="en-US" sz="2000" b="1" dirty="0"/>
              <a:t>(employed)</a:t>
            </a:r>
            <a:r>
              <a:rPr lang="en-US" sz="2000" dirty="0"/>
              <a:t> or not working, but actively seeking work (</a:t>
            </a:r>
            <a:r>
              <a:rPr lang="en-US" sz="2000" b="1" dirty="0"/>
              <a:t>unemployed).  </a:t>
            </a:r>
            <a:r>
              <a:rPr lang="en-US" sz="2000" dirty="0"/>
              <a:t> </a:t>
            </a:r>
          </a:p>
          <a:p>
            <a:r>
              <a:rPr lang="en-US" sz="2000" dirty="0"/>
              <a:t>The labor force </a:t>
            </a:r>
            <a:r>
              <a:rPr lang="en-US" sz="2000" i="1" dirty="0"/>
              <a:t>excludes </a:t>
            </a:r>
            <a:r>
              <a:rPr lang="en-US" sz="2000" dirty="0"/>
              <a:t>retired people, those too young to work, anyone not actively seeking employment).  </a:t>
            </a:r>
          </a:p>
          <a:p>
            <a:r>
              <a:rPr lang="en-US" sz="2000" dirty="0"/>
              <a:t> In other words, out of the adult population, how many people are </a:t>
            </a:r>
            <a:r>
              <a:rPr lang="en-US" sz="2000" b="1" dirty="0"/>
              <a:t>participating</a:t>
            </a:r>
            <a:r>
              <a:rPr lang="en-US" sz="2000" dirty="0"/>
              <a:t> in the economy.  </a:t>
            </a:r>
          </a:p>
          <a:p>
            <a:endParaRPr lang="en-US" dirty="0"/>
          </a:p>
        </p:txBody>
      </p:sp>
    </p:spTree>
    <p:extLst>
      <p:ext uri="{BB962C8B-B14F-4D97-AF65-F5344CB8AC3E}">
        <p14:creationId xmlns:p14="http://schemas.microsoft.com/office/powerpoint/2010/main" val="360037029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176321-9EF6-4504-A284-A53635584322}"/>
              </a:ext>
            </a:extLst>
          </p:cNvPr>
          <p:cNvSpPr>
            <a:spLocks noGrp="1"/>
          </p:cNvSpPr>
          <p:nvPr>
            <p:ph type="title"/>
          </p:nvPr>
        </p:nvSpPr>
        <p:spPr/>
        <p:txBody>
          <a:bodyPr/>
          <a:lstStyle/>
          <a:p>
            <a:r>
              <a:rPr lang="en-US" sz="2400" i="1" dirty="0"/>
              <a:t> </a:t>
            </a:r>
            <a:r>
              <a:rPr lang="en-US" sz="2400" i="1" dirty="0" smtClean="0">
                <a:effectLst>
                  <a:glow>
                    <a:schemeClr val="accent1">
                      <a:alpha val="0"/>
                    </a:schemeClr>
                  </a:glow>
                  <a:reflection stA="0" endPos="65000" dist="50800" dir="5400000" sy="-100000" algn="bl" rotWithShape="0"/>
                </a:effectLst>
              </a:rPr>
              <a:t>How </a:t>
            </a:r>
            <a:r>
              <a:rPr lang="en-US" sz="2400" i="1" dirty="0">
                <a:effectLst>
                  <a:glow>
                    <a:schemeClr val="accent1">
                      <a:alpha val="0"/>
                    </a:schemeClr>
                  </a:glow>
                  <a:reflection stA="0" endPos="65000" dist="50800" dir="5400000" sy="-100000" algn="bl" rotWithShape="0"/>
                </a:effectLst>
              </a:rPr>
              <a:t>do we know if someone who is actively seeking work?</a:t>
            </a:r>
            <a:endParaRPr lang="en-US" sz="2400" dirty="0">
              <a:effectLst>
                <a:glow>
                  <a:schemeClr val="accent1">
                    <a:alpha val="0"/>
                  </a:schemeClr>
                </a:glow>
                <a:reflection stA="0" endPos="65000" dist="50800" dir="5400000" sy="-100000" algn="bl" rotWithShape="0"/>
              </a:effectLst>
            </a:endParaRPr>
          </a:p>
        </p:txBody>
      </p:sp>
      <p:sp>
        <p:nvSpPr>
          <p:cNvPr id="3" name="Content Placeholder 2">
            <a:extLst>
              <a:ext uri="{FF2B5EF4-FFF2-40B4-BE49-F238E27FC236}">
                <a16:creationId xmlns="" xmlns:a16="http://schemas.microsoft.com/office/drawing/2014/main" id="{9CCAFCB4-9D06-48F7-8E1F-1CBF8FE7F5E2}"/>
              </a:ext>
            </a:extLst>
          </p:cNvPr>
          <p:cNvSpPr>
            <a:spLocks noGrp="1"/>
          </p:cNvSpPr>
          <p:nvPr>
            <p:ph idx="1"/>
          </p:nvPr>
        </p:nvSpPr>
        <p:spPr>
          <a:xfrm>
            <a:off x="457200" y="1890584"/>
            <a:ext cx="8229600" cy="4266376"/>
          </a:xfrm>
        </p:spPr>
        <p:txBody>
          <a:bodyPr/>
          <a:lstStyle/>
          <a:p>
            <a:r>
              <a:rPr lang="en-US" sz="2400" dirty="0"/>
              <a:t>seeking employment = collecting unemployment benefits</a:t>
            </a:r>
          </a:p>
          <a:p>
            <a:r>
              <a:rPr lang="en-US" sz="2400" dirty="0" smtClean="0"/>
              <a:t>unemployment </a:t>
            </a:r>
            <a:r>
              <a:rPr lang="en-US" sz="2400" dirty="0"/>
              <a:t>benefits run out = no longer actively looking = no </a:t>
            </a:r>
            <a:r>
              <a:rPr lang="en-US" sz="2400" dirty="0" smtClean="0"/>
              <a:t>longer </a:t>
            </a:r>
            <a:r>
              <a:rPr lang="en-US" sz="2400" dirty="0"/>
              <a:t>participating.  People not actively looking for work, yet are able to are not counted in the labor force and are called the </a:t>
            </a:r>
            <a:r>
              <a:rPr lang="en-US" sz="2400" b="1" dirty="0"/>
              <a:t>discouraged or hidden unemployed.  </a:t>
            </a:r>
            <a:endParaRPr lang="en-US" sz="2400" dirty="0"/>
          </a:p>
          <a:p>
            <a:pPr marL="0" indent="0" algn="ctr">
              <a:buNone/>
            </a:pPr>
            <a:r>
              <a:rPr lang="en-US" sz="2400" b="1" dirty="0">
                <a:solidFill>
                  <a:srgbClr val="005CB8"/>
                </a:solidFill>
              </a:rPr>
              <a:t> </a:t>
            </a:r>
            <a:r>
              <a:rPr lang="en-US" sz="2400" b="1" i="1" dirty="0">
                <a:solidFill>
                  <a:srgbClr val="005CB8"/>
                </a:solidFill>
                <a:latin typeface="+mn-lt"/>
              </a:rPr>
              <a:t>Why would they be called the hidden unemployed/discouraged unemployed?</a:t>
            </a:r>
          </a:p>
          <a:p>
            <a:endParaRPr lang="en-US" dirty="0"/>
          </a:p>
        </p:txBody>
      </p:sp>
    </p:spTree>
    <p:extLst>
      <p:ext uri="{BB962C8B-B14F-4D97-AF65-F5344CB8AC3E}">
        <p14:creationId xmlns:p14="http://schemas.microsoft.com/office/powerpoint/2010/main" val="137718096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6AFC54-FACD-47E2-B8A5-6D1FFBB234BF}"/>
              </a:ext>
            </a:extLst>
          </p:cNvPr>
          <p:cNvSpPr>
            <a:spLocks noGrp="1"/>
          </p:cNvSpPr>
          <p:nvPr>
            <p:ph type="title"/>
          </p:nvPr>
        </p:nvSpPr>
        <p:spPr>
          <a:xfrm>
            <a:off x="457200" y="1343025"/>
            <a:ext cx="8229600" cy="1143000"/>
          </a:xfrm>
        </p:spPr>
        <p:txBody>
          <a:bodyPr/>
          <a:lstStyle/>
          <a:p>
            <a:r>
              <a:rPr lang="en-US" sz="3200" dirty="0"/>
              <a:t>The labor force participation rate (LFPR) </a:t>
            </a:r>
            <a:br>
              <a:rPr lang="en-US" sz="3200" dirty="0"/>
            </a:br>
            <a:endParaRPr lang="en-US" sz="3200" dirty="0"/>
          </a:p>
        </p:txBody>
      </p:sp>
      <p:sp>
        <p:nvSpPr>
          <p:cNvPr id="3" name="Content Placeholder 2">
            <a:extLst>
              <a:ext uri="{FF2B5EF4-FFF2-40B4-BE49-F238E27FC236}">
                <a16:creationId xmlns="" xmlns:a16="http://schemas.microsoft.com/office/drawing/2014/main" id="{68C20C8B-D14C-4575-9917-DA3EC6E6A33E}"/>
              </a:ext>
            </a:extLst>
          </p:cNvPr>
          <p:cNvSpPr>
            <a:spLocks noGrp="1"/>
          </p:cNvSpPr>
          <p:nvPr>
            <p:ph idx="1"/>
          </p:nvPr>
        </p:nvSpPr>
        <p:spPr/>
        <p:txBody>
          <a:bodyPr/>
          <a:lstStyle/>
          <a:p>
            <a:pPr marL="0" indent="0" algn="ctr">
              <a:buNone/>
            </a:pPr>
            <a:r>
              <a:rPr lang="en-US" dirty="0"/>
              <a:t>[Number in labor force/adult population (16-65)]    </a:t>
            </a:r>
          </a:p>
          <a:p>
            <a:pPr marL="6160" indent="0" algn="ctr">
              <a:buNone/>
            </a:pPr>
            <a:r>
              <a:rPr lang="en-US" dirty="0"/>
              <a:t>X100 = LFPR</a:t>
            </a:r>
          </a:p>
          <a:p>
            <a:endParaRPr lang="en-US" dirty="0"/>
          </a:p>
        </p:txBody>
      </p:sp>
    </p:spTree>
    <p:extLst>
      <p:ext uri="{BB962C8B-B14F-4D97-AF65-F5344CB8AC3E}">
        <p14:creationId xmlns:p14="http://schemas.microsoft.com/office/powerpoint/2010/main" val="81726556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5C31BF-DE52-4AF3-B9F2-EE26DD07145D}"/>
              </a:ext>
            </a:extLst>
          </p:cNvPr>
          <p:cNvSpPr>
            <a:spLocks noGrp="1"/>
          </p:cNvSpPr>
          <p:nvPr>
            <p:ph type="title"/>
          </p:nvPr>
        </p:nvSpPr>
        <p:spPr/>
        <p:txBody>
          <a:bodyPr/>
          <a:lstStyle/>
          <a:p>
            <a:r>
              <a:rPr lang="en-US" sz="6000" dirty="0"/>
              <a:t>Unemployment </a:t>
            </a:r>
            <a:r>
              <a:rPr lang="en-US" sz="6000" dirty="0" smtClean="0"/>
              <a:t>Rate</a:t>
            </a:r>
            <a:endParaRPr lang="en-US" sz="6000" dirty="0"/>
          </a:p>
        </p:txBody>
      </p:sp>
      <p:sp>
        <p:nvSpPr>
          <p:cNvPr id="3" name="Content Placeholder 2">
            <a:extLst>
              <a:ext uri="{FF2B5EF4-FFF2-40B4-BE49-F238E27FC236}">
                <a16:creationId xmlns="" xmlns:a16="http://schemas.microsoft.com/office/drawing/2014/main" id="{A6A855E3-55EE-455B-AF94-FFE8F2B5417A}"/>
              </a:ext>
            </a:extLst>
          </p:cNvPr>
          <p:cNvSpPr>
            <a:spLocks noGrp="1"/>
          </p:cNvSpPr>
          <p:nvPr>
            <p:ph idx="1"/>
          </p:nvPr>
        </p:nvSpPr>
        <p:spPr/>
        <p:txBody>
          <a:bodyPr/>
          <a:lstStyle/>
          <a:p>
            <a:pPr marL="6160" indent="0" algn="ctr">
              <a:buNone/>
            </a:pPr>
            <a:r>
              <a:rPr lang="en-US" dirty="0" smtClean="0"/>
              <a:t>Out </a:t>
            </a:r>
            <a:r>
              <a:rPr lang="en-US" dirty="0"/>
              <a:t>of the people participating, how many are unemployed?  This measures the percentage of work eligible adults not </a:t>
            </a:r>
            <a:r>
              <a:rPr lang="en-US" dirty="0" smtClean="0"/>
              <a:t>employed</a:t>
            </a:r>
            <a:r>
              <a:rPr lang="en-US" dirty="0"/>
              <a:t>. </a:t>
            </a:r>
          </a:p>
          <a:p>
            <a:pPr marL="6160" indent="0">
              <a:buNone/>
            </a:pPr>
            <a:endParaRPr lang="en-US" dirty="0"/>
          </a:p>
          <a:p>
            <a:pPr marL="6160" indent="0" algn="ctr">
              <a:buNone/>
            </a:pPr>
            <a:r>
              <a:rPr lang="en-US" dirty="0"/>
              <a:t>(Number of unemployed</a:t>
            </a:r>
            <a:r>
              <a:rPr lang="en-US" dirty="0" smtClean="0"/>
              <a:t>)/(Labor </a:t>
            </a:r>
            <a:r>
              <a:rPr lang="en-US" dirty="0"/>
              <a:t>F</a:t>
            </a:r>
            <a:r>
              <a:rPr lang="en-US" dirty="0" smtClean="0"/>
              <a:t>orce</a:t>
            </a:r>
            <a:r>
              <a:rPr lang="en-US" dirty="0"/>
              <a:t>) X100 = Unemployment Rate</a:t>
            </a:r>
          </a:p>
          <a:p>
            <a:endParaRPr lang="en-US" dirty="0"/>
          </a:p>
        </p:txBody>
      </p:sp>
    </p:spTree>
    <p:extLst>
      <p:ext uri="{BB962C8B-B14F-4D97-AF65-F5344CB8AC3E}">
        <p14:creationId xmlns:p14="http://schemas.microsoft.com/office/powerpoint/2010/main" val="122867066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7425F4-06D6-4C4B-A0E9-2EE80B7A15AD}"/>
              </a:ext>
            </a:extLst>
          </p:cNvPr>
          <p:cNvSpPr>
            <a:spLocks noGrp="1"/>
          </p:cNvSpPr>
          <p:nvPr>
            <p:ph type="title"/>
          </p:nvPr>
        </p:nvSpPr>
        <p:spPr>
          <a:xfrm>
            <a:off x="457200" y="1692876"/>
            <a:ext cx="8229600" cy="684564"/>
          </a:xfrm>
        </p:spPr>
        <p:txBody>
          <a:bodyPr/>
          <a:lstStyle/>
          <a:p>
            <a:pPr>
              <a:lnSpc>
                <a:spcPct val="150000"/>
              </a:lnSpc>
            </a:pPr>
            <a:r>
              <a:rPr lang="en-US" sz="2000" i="1" dirty="0"/>
              <a:t>In order to get an accurate reading of the economy, why must we compare the </a:t>
            </a:r>
            <a:r>
              <a:rPr lang="en-US" sz="2000" i="1" u="sng" dirty="0"/>
              <a:t>unemployment rate </a:t>
            </a:r>
            <a:r>
              <a:rPr lang="en-US" sz="2000" i="1" dirty="0"/>
              <a:t>to the </a:t>
            </a:r>
            <a:r>
              <a:rPr lang="en-US" sz="2000" i="1" u="sng" dirty="0"/>
              <a:t>labor force participation rate</a:t>
            </a:r>
            <a:r>
              <a:rPr lang="en-US" sz="2000" i="1" dirty="0"/>
              <a:t>?</a:t>
            </a:r>
            <a:br>
              <a:rPr lang="en-US" sz="2000" i="1" dirty="0"/>
            </a:br>
            <a:endParaRPr lang="en-US" sz="2000" dirty="0"/>
          </a:p>
        </p:txBody>
      </p:sp>
      <p:sp>
        <p:nvSpPr>
          <p:cNvPr id="3" name="Content Placeholder 2">
            <a:extLst>
              <a:ext uri="{FF2B5EF4-FFF2-40B4-BE49-F238E27FC236}">
                <a16:creationId xmlns="" xmlns:a16="http://schemas.microsoft.com/office/drawing/2014/main" id="{4EC505D9-3C06-46D7-9309-D51C72E88E22}"/>
              </a:ext>
            </a:extLst>
          </p:cNvPr>
          <p:cNvSpPr>
            <a:spLocks noGrp="1"/>
          </p:cNvSpPr>
          <p:nvPr>
            <p:ph idx="1"/>
          </p:nvPr>
        </p:nvSpPr>
        <p:spPr/>
        <p:txBody>
          <a:bodyPr/>
          <a:lstStyle/>
          <a:p>
            <a:endParaRPr lang="en-US" sz="1800" dirty="0"/>
          </a:p>
          <a:p>
            <a:pPr algn="just"/>
            <a:r>
              <a:rPr lang="en-US" sz="1800" dirty="0"/>
              <a:t>Unemployment Rate decreases as Labor Force Participation Rate increases represents that more people are working because their is more participation in economy.  </a:t>
            </a:r>
          </a:p>
          <a:p>
            <a:endParaRPr lang="en-US" sz="1800" b="1" i="1" dirty="0"/>
          </a:p>
          <a:p>
            <a:pPr algn="just"/>
            <a:r>
              <a:rPr lang="en-US" sz="1800" dirty="0"/>
              <a:t>Unemployment </a:t>
            </a:r>
            <a:r>
              <a:rPr lang="en-US" sz="1800" dirty="0" smtClean="0"/>
              <a:t>Rate </a:t>
            </a:r>
            <a:r>
              <a:rPr lang="en-US" sz="1800" dirty="0"/>
              <a:t>decreases as the Labor Force Participation Rate decreases may represent that there is not an increase in employment, but rather the percentage is decreasing because less people are participating in </a:t>
            </a:r>
            <a:r>
              <a:rPr lang="en-US" sz="1800" dirty="0" smtClean="0"/>
              <a:t>economy </a:t>
            </a:r>
            <a:r>
              <a:rPr lang="en-US" sz="1800" dirty="0"/>
              <a:t>(counted unemployed is decreasing but hidden unemployed is increasing</a:t>
            </a:r>
            <a:r>
              <a:rPr lang="en-US" sz="1800" dirty="0" smtClean="0"/>
              <a:t>). </a:t>
            </a:r>
            <a:endParaRPr lang="en-US" sz="1800" dirty="0"/>
          </a:p>
          <a:p>
            <a:endParaRPr lang="en-US" sz="1800" dirty="0"/>
          </a:p>
        </p:txBody>
      </p:sp>
    </p:spTree>
    <p:extLst>
      <p:ext uri="{BB962C8B-B14F-4D97-AF65-F5344CB8AC3E}">
        <p14:creationId xmlns:p14="http://schemas.microsoft.com/office/powerpoint/2010/main" val="202554183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7B948C-DBEE-4D97-9511-6023E2A490F2}"/>
              </a:ext>
            </a:extLst>
          </p:cNvPr>
          <p:cNvSpPr>
            <a:spLocks noGrp="1"/>
          </p:cNvSpPr>
          <p:nvPr>
            <p:ph type="title"/>
          </p:nvPr>
        </p:nvSpPr>
        <p:spPr>
          <a:xfrm>
            <a:off x="457200" y="1241082"/>
            <a:ext cx="8229600" cy="271849"/>
          </a:xfrm>
        </p:spPr>
        <p:txBody>
          <a:bodyPr/>
          <a:lstStyle/>
          <a:p>
            <a:r>
              <a:rPr lang="en-US" sz="3600" dirty="0" smtClean="0">
                <a:effectLst>
                  <a:glow>
                    <a:schemeClr val="accent1">
                      <a:alpha val="0"/>
                    </a:schemeClr>
                  </a:glow>
                  <a:reflection stA="0" endPos="65000" dist="50800" dir="5400000" sy="-100000" algn="bl" rotWithShape="0"/>
                </a:effectLst>
              </a:rPr>
              <a:t>Types </a:t>
            </a:r>
            <a:r>
              <a:rPr lang="en-US" sz="3600" dirty="0">
                <a:effectLst>
                  <a:glow>
                    <a:schemeClr val="accent1">
                      <a:alpha val="0"/>
                    </a:schemeClr>
                  </a:glow>
                  <a:reflection stA="0" endPos="65000" dist="50800" dir="5400000" sy="-100000" algn="bl" rotWithShape="0"/>
                </a:effectLst>
              </a:rPr>
              <a:t>of </a:t>
            </a:r>
            <a:r>
              <a:rPr lang="en-US" sz="3600" dirty="0" smtClean="0">
                <a:effectLst>
                  <a:glow>
                    <a:schemeClr val="accent1">
                      <a:alpha val="0"/>
                    </a:schemeClr>
                  </a:glow>
                  <a:reflection stA="0" endPos="65000" dist="50800" dir="5400000" sy="-100000" algn="bl" rotWithShape="0"/>
                </a:effectLst>
              </a:rPr>
              <a:t>Unemployment</a:t>
            </a:r>
            <a:endParaRPr lang="en-US" sz="3600" dirty="0">
              <a:effectLst>
                <a:glow>
                  <a:schemeClr val="accent1">
                    <a:alpha val="0"/>
                  </a:schemeClr>
                </a:glow>
                <a:reflection stA="0" endPos="65000" dist="50800" dir="5400000" sy="-100000" algn="bl" rotWithShape="0"/>
              </a:effectLst>
            </a:endParaRPr>
          </a:p>
        </p:txBody>
      </p:sp>
      <p:sp>
        <p:nvSpPr>
          <p:cNvPr id="3" name="Content Placeholder 2">
            <a:extLst>
              <a:ext uri="{FF2B5EF4-FFF2-40B4-BE49-F238E27FC236}">
                <a16:creationId xmlns="" xmlns:a16="http://schemas.microsoft.com/office/drawing/2014/main" id="{A47C61B9-8F1A-4ED4-91E5-C4D433E6E6AF}"/>
              </a:ext>
            </a:extLst>
          </p:cNvPr>
          <p:cNvSpPr>
            <a:spLocks noGrp="1"/>
          </p:cNvSpPr>
          <p:nvPr>
            <p:ph idx="1"/>
          </p:nvPr>
        </p:nvSpPr>
        <p:spPr>
          <a:xfrm>
            <a:off x="457200" y="1729689"/>
            <a:ext cx="8229600" cy="4760646"/>
          </a:xfrm>
        </p:spPr>
        <p:txBody>
          <a:bodyPr/>
          <a:lstStyle/>
          <a:p>
            <a:pPr marL="6160" indent="0">
              <a:buNone/>
            </a:pPr>
            <a:r>
              <a:rPr lang="en-US" sz="2000" b="1" dirty="0"/>
              <a:t> </a:t>
            </a:r>
            <a:r>
              <a:rPr lang="en-US" sz="2000" dirty="0"/>
              <a:t>1)</a:t>
            </a:r>
            <a:r>
              <a:rPr lang="en-US" sz="1600" dirty="0"/>
              <a:t>  </a:t>
            </a:r>
            <a:r>
              <a:rPr lang="en-US" sz="1600" b="1" dirty="0"/>
              <a:t>Structural:</a:t>
            </a:r>
            <a:r>
              <a:rPr lang="en-US" sz="1600" dirty="0"/>
              <a:t>  </a:t>
            </a:r>
            <a:r>
              <a:rPr lang="en-US" sz="1600" dirty="0" smtClean="0"/>
              <a:t>Mismatches </a:t>
            </a:r>
            <a:r>
              <a:rPr lang="en-US" sz="1600" dirty="0"/>
              <a:t>between skills and openings</a:t>
            </a:r>
          </a:p>
          <a:p>
            <a:pPr marL="6160" indent="0" algn="ctr">
              <a:buNone/>
            </a:pPr>
            <a:r>
              <a:rPr lang="en-US" sz="1600" dirty="0"/>
              <a:t>	 (ex - </a:t>
            </a:r>
            <a:r>
              <a:rPr lang="en-US" sz="1600" b="1" dirty="0"/>
              <a:t>replaced by technology</a:t>
            </a:r>
            <a:r>
              <a:rPr lang="en-US" sz="1600" dirty="0"/>
              <a:t>, lack of education, welders in Cleveland but jobs in Dallas)</a:t>
            </a:r>
          </a:p>
          <a:p>
            <a:pPr marL="6160" indent="0">
              <a:buNone/>
            </a:pPr>
            <a:r>
              <a:rPr lang="en-US" sz="2000" dirty="0"/>
              <a:t>  2) </a:t>
            </a:r>
            <a:r>
              <a:rPr lang="en-US" sz="2000" dirty="0" smtClean="0"/>
              <a:t> </a:t>
            </a:r>
            <a:r>
              <a:rPr lang="en-US" sz="1600" b="1" dirty="0" smtClean="0"/>
              <a:t>Frictional</a:t>
            </a:r>
            <a:r>
              <a:rPr lang="en-US" sz="1600" b="1" dirty="0"/>
              <a:t>:</a:t>
            </a:r>
            <a:r>
              <a:rPr lang="en-US" sz="1600" dirty="0"/>
              <a:t>  People who are between jobs.</a:t>
            </a:r>
          </a:p>
          <a:p>
            <a:pPr marL="6160" indent="0" algn="ctr">
              <a:buNone/>
            </a:pPr>
            <a:r>
              <a:rPr lang="en-US" sz="1600" dirty="0"/>
              <a:t> 	(ex:  </a:t>
            </a:r>
            <a:r>
              <a:rPr lang="en-US" sz="1600" dirty="0" smtClean="0"/>
              <a:t>just </a:t>
            </a:r>
            <a:r>
              <a:rPr lang="en-US" sz="1600" dirty="0"/>
              <a:t>out of school or scheduled to start a new job next </a:t>
            </a:r>
            <a:r>
              <a:rPr lang="en-US" sz="1600" dirty="0" smtClean="0"/>
              <a:t>month</a:t>
            </a:r>
            <a:r>
              <a:rPr lang="en-US" sz="1600" dirty="0"/>
              <a:t>, quit and moved and now looking) can include </a:t>
            </a:r>
            <a:r>
              <a:rPr lang="en-US" sz="1600" b="1" dirty="0"/>
              <a:t>Seasonal </a:t>
            </a:r>
            <a:r>
              <a:rPr lang="en-US" sz="1600" b="1" dirty="0" smtClean="0"/>
              <a:t>unemployment </a:t>
            </a:r>
            <a:r>
              <a:rPr lang="en-US" sz="1600" dirty="0" smtClean="0"/>
              <a:t>or people </a:t>
            </a:r>
            <a:r>
              <a:rPr lang="en-US" sz="1600" dirty="0"/>
              <a:t>hired for a portion of year</a:t>
            </a:r>
          </a:p>
          <a:p>
            <a:pPr marL="6160" indent="0">
              <a:buNone/>
            </a:pPr>
            <a:r>
              <a:rPr lang="en-US" sz="1600" dirty="0" smtClean="0"/>
              <a:t>***There </a:t>
            </a:r>
            <a:r>
              <a:rPr lang="en-US" sz="1600" dirty="0"/>
              <a:t>is naturally structural and frictional unemployment at any give </a:t>
            </a:r>
            <a:br>
              <a:rPr lang="en-US" sz="1600" dirty="0"/>
            </a:br>
            <a:r>
              <a:rPr lang="en-US" sz="1600" dirty="0"/>
              <a:t>time, which is why the </a:t>
            </a:r>
            <a:r>
              <a:rPr lang="en-US" sz="1600" b="1" u="sng" dirty="0"/>
              <a:t>natural rate of unemployment </a:t>
            </a:r>
            <a:r>
              <a:rPr lang="en-US" sz="1600" dirty="0"/>
              <a:t>or </a:t>
            </a:r>
            <a:r>
              <a:rPr lang="en-US" sz="1600" b="1" u="sng" dirty="0"/>
              <a:t>Full Employment</a:t>
            </a:r>
            <a:r>
              <a:rPr lang="en-US" sz="1600" u="sng" dirty="0"/>
              <a:t> </a:t>
            </a:r>
            <a:r>
              <a:rPr lang="en-US" sz="1600" dirty="0"/>
              <a:t>is considered 4%.  </a:t>
            </a:r>
          </a:p>
          <a:p>
            <a:pPr marL="6160" indent="0">
              <a:buNone/>
            </a:pPr>
            <a:r>
              <a:rPr lang="en-US" sz="2000" dirty="0"/>
              <a:t>3) </a:t>
            </a:r>
            <a:r>
              <a:rPr lang="en-US" sz="1600" b="1" dirty="0"/>
              <a:t>Cyclical:</a:t>
            </a:r>
            <a:r>
              <a:rPr lang="en-US" sz="1600" dirty="0"/>
              <a:t>  people who lose their jobs due to a </a:t>
            </a:r>
            <a:r>
              <a:rPr lang="en-US" sz="1600" b="1" dirty="0"/>
              <a:t>recession - negative growth in the economy</a:t>
            </a:r>
            <a:endParaRPr lang="en-US" sz="1600" dirty="0"/>
          </a:p>
          <a:p>
            <a:pPr marL="6160" indent="0">
              <a:buNone/>
            </a:pPr>
            <a:r>
              <a:rPr lang="en-US" sz="1600" dirty="0"/>
              <a:t> </a:t>
            </a:r>
            <a:r>
              <a:rPr lang="en-US" sz="2000" dirty="0"/>
              <a:t>4) </a:t>
            </a:r>
            <a:r>
              <a:rPr lang="en-US" sz="1600" b="1" dirty="0" smtClean="0"/>
              <a:t>Discouraged </a:t>
            </a:r>
            <a:r>
              <a:rPr lang="en-US" sz="1600" b="1" dirty="0"/>
              <a:t>or Hidden unemployed:  </a:t>
            </a:r>
            <a:r>
              <a:rPr lang="en-US" sz="1600" dirty="0"/>
              <a:t>People who are able to  work, but don't pursue employment.  Not considered part of the labor </a:t>
            </a:r>
            <a:r>
              <a:rPr lang="en-US" sz="1600" dirty="0" smtClean="0"/>
              <a:t>force</a:t>
            </a:r>
            <a:r>
              <a:rPr lang="en-US" sz="1600" dirty="0"/>
              <a:t>. </a:t>
            </a:r>
          </a:p>
          <a:p>
            <a:endParaRPr lang="en-US" sz="1100" dirty="0"/>
          </a:p>
        </p:txBody>
      </p:sp>
    </p:spTree>
    <p:extLst>
      <p:ext uri="{BB962C8B-B14F-4D97-AF65-F5344CB8AC3E}">
        <p14:creationId xmlns:p14="http://schemas.microsoft.com/office/powerpoint/2010/main" val="14936584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C5D9F6-1BAE-42AC-85A0-45F612B14EA7}"/>
              </a:ext>
            </a:extLst>
          </p:cNvPr>
          <p:cNvSpPr>
            <a:spLocks noGrp="1"/>
          </p:cNvSpPr>
          <p:nvPr>
            <p:ph type="title"/>
          </p:nvPr>
        </p:nvSpPr>
        <p:spPr/>
        <p:txBody>
          <a:bodyPr/>
          <a:lstStyle/>
          <a:p>
            <a:r>
              <a:rPr lang="en-US" sz="2800" dirty="0"/>
              <a:t>Interesting problems with the unemployment rate</a:t>
            </a:r>
          </a:p>
        </p:txBody>
      </p:sp>
      <p:sp>
        <p:nvSpPr>
          <p:cNvPr id="3" name="Content Placeholder 2">
            <a:extLst>
              <a:ext uri="{FF2B5EF4-FFF2-40B4-BE49-F238E27FC236}">
                <a16:creationId xmlns="" xmlns:a16="http://schemas.microsoft.com/office/drawing/2014/main" id="{D7DD1CE8-8D59-40D6-A576-CCEA4458C825}"/>
              </a:ext>
            </a:extLst>
          </p:cNvPr>
          <p:cNvSpPr>
            <a:spLocks noGrp="1"/>
          </p:cNvSpPr>
          <p:nvPr>
            <p:ph idx="1"/>
          </p:nvPr>
        </p:nvSpPr>
        <p:spPr/>
        <p:txBody>
          <a:bodyPr/>
          <a:lstStyle/>
          <a:p>
            <a:r>
              <a:rPr lang="en-US" dirty="0"/>
              <a:t>BLS survey style</a:t>
            </a:r>
          </a:p>
          <a:p>
            <a:r>
              <a:rPr lang="en-US" dirty="0"/>
              <a:t>60,000 households broken into geographic and demographic factors</a:t>
            </a:r>
          </a:p>
          <a:p>
            <a:r>
              <a:rPr lang="en-US" dirty="0"/>
              <a:t>Hidden unemployed</a:t>
            </a:r>
          </a:p>
          <a:p>
            <a:r>
              <a:rPr lang="en-US" dirty="0"/>
              <a:t>Part time = employed</a:t>
            </a:r>
          </a:p>
          <a:p>
            <a:endParaRPr lang="en-US" dirty="0"/>
          </a:p>
        </p:txBody>
      </p:sp>
    </p:spTree>
    <p:extLst>
      <p:ext uri="{BB962C8B-B14F-4D97-AF65-F5344CB8AC3E}">
        <p14:creationId xmlns:p14="http://schemas.microsoft.com/office/powerpoint/2010/main" val="337929463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Assessment Questions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6160" indent="0">
              <a:buNone/>
            </a:pPr>
            <a:r>
              <a:rPr lang="en-US" sz="2400" b="1" dirty="0"/>
              <a:t>Which of the following people would be considered </a:t>
            </a:r>
            <a:r>
              <a:rPr lang="en-US" sz="2400" b="1" i="1" dirty="0"/>
              <a:t>cyclically </a:t>
            </a:r>
            <a:r>
              <a:rPr lang="en-US" sz="2400" b="1" dirty="0"/>
              <a:t>unemployed?</a:t>
            </a:r>
            <a:br>
              <a:rPr lang="en-US" sz="2400" b="1" dirty="0"/>
            </a:br>
            <a:r>
              <a:rPr lang="en-US" sz="2400" dirty="0"/>
              <a:t>	</a:t>
            </a:r>
            <a:r>
              <a:rPr lang="en-US" sz="2000" dirty="0"/>
              <a:t>a. A person who quits work to find another job</a:t>
            </a:r>
          </a:p>
          <a:p>
            <a:pPr marL="6160" indent="0">
              <a:buNone/>
            </a:pPr>
            <a:r>
              <a:rPr lang="en-US" sz="2000" dirty="0"/>
              <a:t>	b. A person who stayed home to raise his children and now </a:t>
            </a:r>
            <a:br>
              <a:rPr lang="en-US" sz="2000" dirty="0"/>
            </a:br>
            <a:r>
              <a:rPr lang="en-US" sz="2000" dirty="0"/>
              <a:t>starts looking for a </a:t>
            </a:r>
            <a:r>
              <a:rPr lang="en-US" sz="2000" dirty="0" smtClean="0"/>
              <a:t>job</a:t>
            </a:r>
            <a:endParaRPr lang="en-US" sz="2000" dirty="0"/>
          </a:p>
          <a:p>
            <a:pPr marL="6160" indent="0">
              <a:buNone/>
            </a:pPr>
            <a:r>
              <a:rPr lang="en-US" sz="2000" dirty="0"/>
              <a:t>	c. A person who was laid-off due to cut backs</a:t>
            </a:r>
          </a:p>
          <a:p>
            <a:pPr marL="6160" indent="0">
              <a:buNone/>
            </a:pPr>
            <a:r>
              <a:rPr lang="en-US" sz="2000" dirty="0"/>
              <a:t>	d. A person who is qualified to teach but is driving a bus until a teaching job is </a:t>
            </a:r>
            <a:r>
              <a:rPr lang="en-US" sz="2000" dirty="0" smtClean="0"/>
              <a:t>available</a:t>
            </a:r>
            <a:endParaRPr lang="en-US" sz="2000" dirty="0"/>
          </a:p>
          <a:p>
            <a:pPr marL="6160" indent="0">
              <a:buNone/>
            </a:pPr>
            <a:r>
              <a:rPr lang="en-US" sz="2000" dirty="0"/>
              <a:t>	e. A person who works two part-time jobs but is looking for a full-time job</a:t>
            </a:r>
          </a:p>
          <a:p>
            <a:endParaRPr lang="en-US" sz="2400" dirty="0"/>
          </a:p>
          <a:p>
            <a:endParaRPr lang="en-US" sz="2400" dirty="0"/>
          </a:p>
        </p:txBody>
      </p:sp>
    </p:spTree>
    <p:extLst>
      <p:ext uri="{BB962C8B-B14F-4D97-AF65-F5344CB8AC3E}">
        <p14:creationId xmlns:p14="http://schemas.microsoft.com/office/powerpoint/2010/main" val="116359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Assessment Questions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6160" indent="0">
              <a:buNone/>
            </a:pPr>
            <a:r>
              <a:rPr lang="en-US" sz="2400" b="1" dirty="0"/>
              <a:t>Of the following, which is the best example of </a:t>
            </a:r>
            <a:r>
              <a:rPr lang="en-US" sz="2400" b="1" i="1" dirty="0"/>
              <a:t>structural </a:t>
            </a:r>
            <a:r>
              <a:rPr lang="en-US" sz="2400" b="1" dirty="0"/>
              <a:t>unemployment?</a:t>
            </a:r>
            <a:br>
              <a:rPr lang="en-US" sz="2400" b="1" dirty="0"/>
            </a:br>
            <a:r>
              <a:rPr lang="en-US" sz="2400" dirty="0"/>
              <a:t> a. a computer programmer who quits her job to move to a warmer climate</a:t>
            </a:r>
          </a:p>
          <a:p>
            <a:pPr marL="6160" indent="0">
              <a:buNone/>
            </a:pPr>
            <a:r>
              <a:rPr lang="en-US" sz="2400" dirty="0"/>
              <a:t>b. a construction worker who loses his job in the winter</a:t>
            </a:r>
          </a:p>
          <a:p>
            <a:pPr marL="6160" indent="0">
              <a:buNone/>
            </a:pPr>
            <a:r>
              <a:rPr lang="en-US" sz="2400" dirty="0"/>
              <a:t>c. an auto worker who loses her job during a recession</a:t>
            </a:r>
          </a:p>
          <a:p>
            <a:pPr marL="6160" indent="0">
              <a:buNone/>
            </a:pPr>
            <a:r>
              <a:rPr lang="en-US" sz="2400" dirty="0"/>
              <a:t>d. a steel worker who is replaced by a robot</a:t>
            </a:r>
          </a:p>
          <a:p>
            <a:pPr marL="6160" indent="0">
              <a:buNone/>
            </a:pPr>
            <a:r>
              <a:rPr lang="en-US" sz="2400" dirty="0"/>
              <a:t>e. a toy maker who worked for a company that closed because consumers did not buy its toys</a:t>
            </a:r>
          </a:p>
          <a:p>
            <a:endParaRPr lang="en-US" sz="2400" dirty="0"/>
          </a:p>
        </p:txBody>
      </p:sp>
    </p:spTree>
    <p:extLst>
      <p:ext uri="{BB962C8B-B14F-4D97-AF65-F5344CB8AC3E}">
        <p14:creationId xmlns:p14="http://schemas.microsoft.com/office/powerpoint/2010/main" val="202478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Assessment Questions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1921397"/>
            <a:ext cx="8229600" cy="4631804"/>
          </a:xfrm>
        </p:spPr>
        <p:txBody>
          <a:bodyPr>
            <a:noAutofit/>
          </a:bodyPr>
          <a:lstStyle/>
          <a:p>
            <a:pPr marL="6160" indent="0">
              <a:buNone/>
            </a:pPr>
            <a:r>
              <a:rPr lang="en-US" sz="1800" b="1" dirty="0"/>
              <a:t>Which of the following is a positive as opposed to a normative economic statement about unemployment?</a:t>
            </a:r>
            <a:r>
              <a:rPr lang="en-US" sz="1800" dirty="0"/>
              <a:t/>
            </a:r>
            <a:br>
              <a:rPr lang="en-US" sz="1800" dirty="0"/>
            </a:br>
            <a:r>
              <a:rPr lang="en-US" sz="1800" dirty="0"/>
              <a:t>	a)  the unemployment rate for teenagers has been historically higher </a:t>
            </a:r>
            <a:br>
              <a:rPr lang="en-US" sz="1800" dirty="0"/>
            </a:br>
            <a:r>
              <a:rPr lang="en-US" sz="1800" dirty="0"/>
              <a:t>than the unemployment rate for adults</a:t>
            </a:r>
          </a:p>
          <a:p>
            <a:pPr marL="6160" indent="0">
              <a:buNone/>
            </a:pPr>
            <a:r>
              <a:rPr lang="en-US" sz="1800" dirty="0"/>
              <a:t>	b)  unemployment is the most serious economic problem facing the </a:t>
            </a:r>
            <a:br>
              <a:rPr lang="en-US" sz="1800" dirty="0"/>
            </a:br>
            <a:r>
              <a:rPr lang="en-US" sz="1800" dirty="0"/>
              <a:t>country today</a:t>
            </a:r>
          </a:p>
          <a:p>
            <a:pPr marL="6160" indent="0">
              <a:buNone/>
            </a:pPr>
            <a:r>
              <a:rPr lang="en-US" sz="1800" dirty="0"/>
              <a:t>	c)  If part-time workers were counted as fully employed, the </a:t>
            </a:r>
            <a:br>
              <a:rPr lang="en-US" sz="1800" dirty="0"/>
            </a:br>
            <a:r>
              <a:rPr lang="en-US" sz="1800" dirty="0"/>
              <a:t>unemployment rate would be a more accurate measure of </a:t>
            </a:r>
            <a:br>
              <a:rPr lang="en-US" sz="1800" dirty="0"/>
            </a:br>
            <a:r>
              <a:rPr lang="en-US" sz="1800" dirty="0"/>
              <a:t>unemployment</a:t>
            </a:r>
          </a:p>
          <a:p>
            <a:pPr marL="6160" indent="0">
              <a:buNone/>
            </a:pPr>
            <a:r>
              <a:rPr lang="en-US" sz="1800" dirty="0"/>
              <a:t>	d)  government should be willing to provide incomes for those who are </a:t>
            </a:r>
            <a:br>
              <a:rPr lang="en-US" sz="1800" dirty="0"/>
            </a:br>
            <a:r>
              <a:rPr lang="en-US" sz="1800" dirty="0"/>
              <a:t>not able to provide for themselves</a:t>
            </a:r>
          </a:p>
          <a:p>
            <a:pPr marL="6160" indent="0">
              <a:buNone/>
            </a:pPr>
            <a:r>
              <a:rPr lang="en-US" sz="1800" dirty="0"/>
              <a:t>	e)  trade barriers should be eliminated to promote free trade</a:t>
            </a:r>
          </a:p>
          <a:p>
            <a:endParaRPr lang="en-US" sz="2400" dirty="0"/>
          </a:p>
        </p:txBody>
      </p:sp>
    </p:spTree>
    <p:extLst>
      <p:ext uri="{BB962C8B-B14F-4D97-AF65-F5344CB8AC3E}">
        <p14:creationId xmlns:p14="http://schemas.microsoft.com/office/powerpoint/2010/main" val="97112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err="1">
                <a:latin typeface="Calibri"/>
                <a:ea typeface="ＭＳ Ｐゴシック"/>
                <a:cs typeface="Calibri"/>
              </a:rPr>
              <a:t>EconEdLink</a:t>
            </a:r>
            <a:r>
              <a:rPr lang="en-US" sz="4000">
                <a:latin typeface="Calibri"/>
                <a:ea typeface="ＭＳ Ｐゴシック"/>
                <a:cs typeface="Calibri"/>
              </a:rPr>
              <a:t> Membership</a:t>
            </a:r>
            <a:endParaRPr lang="en-US"/>
          </a:p>
        </p:txBody>
      </p:sp>
      <p:sp>
        <p:nvSpPr>
          <p:cNvPr id="3" name="TextBox 2">
            <a:extLst>
              <a:ext uri="{FF2B5EF4-FFF2-40B4-BE49-F238E27FC236}">
                <a16:creationId xmlns=""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a:t>
            </a:r>
            <a:r>
              <a:rPr lang="en-US" b="1" dirty="0" err="1">
                <a:latin typeface="Arial"/>
                <a:ea typeface="ＭＳ Ｐゴシック"/>
                <a:cs typeface="Arial"/>
              </a:rPr>
              <a:t>EconEdLink</a:t>
            </a:r>
            <a:r>
              <a:rPr lang="en-US" b="1" dirty="0">
                <a:latin typeface="Arial"/>
                <a:ea typeface="ＭＳ Ｐゴシック"/>
                <a:cs typeface="Arial"/>
              </a:rPr>
              <a:t>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a:t>
            </a:r>
            <a:r>
              <a:rPr lang="en-US" dirty="0" err="1">
                <a:latin typeface="Arial"/>
                <a:ea typeface="ＭＳ Ｐゴシック"/>
                <a:cs typeface="Arial"/>
              </a:rPr>
              <a:t>EconEdLink</a:t>
            </a:r>
            <a:r>
              <a:rPr lang="en-US" dirty="0">
                <a:latin typeface="Arial"/>
                <a:ea typeface="ＭＳ Ｐゴシック"/>
                <a:cs typeface="Arial"/>
              </a:rPr>
              <a:t> dashboard for easy access to the event</a:t>
            </a:r>
            <a:endParaRPr lang="en-US" dirty="0"/>
          </a:p>
          <a:p>
            <a:endParaRPr lang="en-US">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Assessment Questions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0" indent="0">
              <a:buNone/>
            </a:pPr>
            <a:r>
              <a:rPr lang="en-US" sz="2400" b="1" dirty="0"/>
              <a:t>When an economy is experiencing a recession and </a:t>
            </a:r>
            <a:br>
              <a:rPr lang="en-US" sz="2400" b="1" dirty="0"/>
            </a:br>
            <a:r>
              <a:rPr lang="en-US" sz="2400" b="1" dirty="0"/>
              <a:t>unemployment, this would be located on which </a:t>
            </a:r>
            <a:br>
              <a:rPr lang="en-US" sz="2400" b="1" dirty="0"/>
            </a:br>
            <a:r>
              <a:rPr lang="en-US" sz="2400" b="1" dirty="0"/>
              <a:t>point of a Production Possibilities Curve?</a:t>
            </a:r>
            <a:r>
              <a:rPr lang="en-US" sz="2400" dirty="0"/>
              <a:t> </a:t>
            </a:r>
          </a:p>
          <a:p>
            <a:pPr marL="6160" indent="0">
              <a:buNone/>
            </a:pPr>
            <a:r>
              <a:rPr lang="en-US" sz="2400" dirty="0"/>
              <a:t>	a. a point along the production possibilities curve</a:t>
            </a:r>
          </a:p>
          <a:p>
            <a:pPr marL="6160" indent="0">
              <a:buNone/>
            </a:pPr>
            <a:r>
              <a:rPr lang="en-US" sz="2400" dirty="0"/>
              <a:t>	b. a point outside the production possibilities curve </a:t>
            </a:r>
          </a:p>
          <a:p>
            <a:pPr marL="6160" indent="0">
              <a:buNone/>
            </a:pPr>
            <a:r>
              <a:rPr lang="en-US" sz="2400" dirty="0"/>
              <a:t>	c. a point inside the production possibilities curve </a:t>
            </a:r>
          </a:p>
          <a:p>
            <a:pPr marL="6160" indent="0">
              <a:buNone/>
            </a:pPr>
            <a:r>
              <a:rPr lang="en-US" sz="2400" dirty="0"/>
              <a:t>	d. a shift to the right of the production possibilities curve</a:t>
            </a:r>
          </a:p>
          <a:p>
            <a:pPr marL="6160" indent="0">
              <a:buNone/>
            </a:pPr>
            <a:r>
              <a:rPr lang="en-US" sz="2400" dirty="0"/>
              <a:t>	e. a shift to the left of the production possibilities curve</a:t>
            </a:r>
          </a:p>
          <a:p>
            <a:endParaRPr lang="en-US" sz="2400" dirty="0"/>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427427DC-62C6-4014-8AFE-6F831799E12A}"/>
              </a:ext>
            </a:extLst>
          </p:cNvPr>
          <p:cNvPicPr>
            <a:picLocks noGrp="1" noChangeAspect="1"/>
          </p:cNvPicPr>
          <p:nvPr>
            <p:ph sz="half" idx="1"/>
          </p:nvPr>
        </p:nvPicPr>
        <p:blipFill>
          <a:blip r:embed="rId2"/>
          <a:stretch>
            <a:fillRect/>
          </a:stretch>
        </p:blipFill>
        <p:spPr>
          <a:xfrm>
            <a:off x="125740" y="1058862"/>
            <a:ext cx="4419392" cy="4924749"/>
          </a:xfrm>
          <a:prstGeom prst="rect">
            <a:avLst/>
          </a:prstGeom>
          <a:ln w="31750">
            <a:solidFill>
              <a:schemeClr val="accent1"/>
            </a:solidFill>
          </a:ln>
        </p:spPr>
      </p:pic>
      <p:pic>
        <p:nvPicPr>
          <p:cNvPr id="8" name="Content Placeholder 7">
            <a:extLst>
              <a:ext uri="{FF2B5EF4-FFF2-40B4-BE49-F238E27FC236}">
                <a16:creationId xmlns="" xmlns:a16="http://schemas.microsoft.com/office/drawing/2014/main" id="{91F625A8-9FC2-43DC-AF78-A34F50A07812}"/>
              </a:ext>
            </a:extLst>
          </p:cNvPr>
          <p:cNvPicPr>
            <a:picLocks noGrp="1" noChangeAspect="1"/>
          </p:cNvPicPr>
          <p:nvPr>
            <p:ph sz="half" idx="2"/>
          </p:nvPr>
        </p:nvPicPr>
        <p:blipFill>
          <a:blip r:embed="rId3"/>
          <a:stretch>
            <a:fillRect/>
          </a:stretch>
        </p:blipFill>
        <p:spPr>
          <a:xfrm>
            <a:off x="4832364" y="1058863"/>
            <a:ext cx="4156866" cy="4924749"/>
          </a:xfrm>
          <a:prstGeom prst="rect">
            <a:avLst/>
          </a:prstGeom>
          <a:ln w="25400">
            <a:solidFill>
              <a:schemeClr val="accent1"/>
            </a:solidFill>
          </a:ln>
        </p:spPr>
      </p:pic>
      <p:sp>
        <p:nvSpPr>
          <p:cNvPr id="9" name="TextBox 8">
            <a:extLst>
              <a:ext uri="{FF2B5EF4-FFF2-40B4-BE49-F238E27FC236}">
                <a16:creationId xmlns="" xmlns:a16="http://schemas.microsoft.com/office/drawing/2014/main" id="{7CCEFC67-F2E7-4050-BB55-73D54CCEDBF7}"/>
              </a:ext>
            </a:extLst>
          </p:cNvPr>
          <p:cNvSpPr txBox="1"/>
          <p:nvPr/>
        </p:nvSpPr>
        <p:spPr>
          <a:xfrm>
            <a:off x="125740" y="5934670"/>
            <a:ext cx="4615366" cy="923330"/>
          </a:xfrm>
          <a:prstGeom prst="rect">
            <a:avLst/>
          </a:prstGeom>
          <a:noFill/>
        </p:spPr>
        <p:txBody>
          <a:bodyPr wrap="none" rtlCol="0">
            <a:spAutoFit/>
          </a:bodyPr>
          <a:lstStyle/>
          <a:p>
            <a:r>
              <a:rPr lang="en-US" dirty="0" smtClean="0"/>
              <a:t>G = </a:t>
            </a:r>
            <a:r>
              <a:rPr lang="en-US" dirty="0"/>
              <a:t>have the resources, </a:t>
            </a:r>
            <a:r>
              <a:rPr lang="en-US" i="1" dirty="0"/>
              <a:t>bu</a:t>
            </a:r>
            <a:r>
              <a:rPr lang="en-US" dirty="0"/>
              <a:t>t not using them</a:t>
            </a:r>
          </a:p>
          <a:p>
            <a:r>
              <a:rPr lang="en-US" dirty="0"/>
              <a:t>Ex – have people, but not using them</a:t>
            </a:r>
          </a:p>
          <a:p>
            <a:endParaRPr lang="en-US" dirty="0"/>
          </a:p>
        </p:txBody>
      </p:sp>
      <p:sp>
        <p:nvSpPr>
          <p:cNvPr id="10" name="TextBox 9">
            <a:extLst>
              <a:ext uri="{FF2B5EF4-FFF2-40B4-BE49-F238E27FC236}">
                <a16:creationId xmlns="" xmlns:a16="http://schemas.microsoft.com/office/drawing/2014/main" id="{69356D55-5340-449F-A156-59232639CD84}"/>
              </a:ext>
            </a:extLst>
          </p:cNvPr>
          <p:cNvSpPr txBox="1"/>
          <p:nvPr/>
        </p:nvSpPr>
        <p:spPr>
          <a:xfrm>
            <a:off x="4802726" y="5934399"/>
            <a:ext cx="4341274" cy="923330"/>
          </a:xfrm>
          <a:prstGeom prst="rect">
            <a:avLst/>
          </a:prstGeom>
          <a:noFill/>
        </p:spPr>
        <p:txBody>
          <a:bodyPr wrap="square" rtlCol="0">
            <a:spAutoFit/>
          </a:bodyPr>
          <a:lstStyle/>
          <a:p>
            <a:r>
              <a:rPr lang="en-US" dirty="0"/>
              <a:t>Long Term/Permanent Decrease in quality/quantity of resources</a:t>
            </a:r>
          </a:p>
          <a:p>
            <a:endParaRPr lang="en-US" dirty="0"/>
          </a:p>
        </p:txBody>
      </p:sp>
    </p:spTree>
    <p:extLst>
      <p:ext uri="{BB962C8B-B14F-4D97-AF65-F5344CB8AC3E}">
        <p14:creationId xmlns:p14="http://schemas.microsoft.com/office/powerpoint/2010/main" val="317078439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2EB0572D-F848-4A6C-A4F1-522A0DAC45DC}"/>
              </a:ext>
            </a:extLst>
          </p:cNvPr>
          <p:cNvSpPr>
            <a:spLocks noGrp="1"/>
          </p:cNvSpPr>
          <p:nvPr>
            <p:ph type="body" idx="1"/>
          </p:nvPr>
        </p:nvSpPr>
        <p:spPr>
          <a:xfrm>
            <a:off x="627063" y="2154238"/>
            <a:ext cx="7772400" cy="1500187"/>
          </a:xfrm>
        </p:spPr>
        <p:txBody>
          <a:bodyPr/>
          <a:lstStyle/>
          <a:p>
            <a:pPr algn="ctr"/>
            <a:r>
              <a:rPr lang="en-US" sz="4400" b="1" dirty="0" smtClean="0">
                <a:solidFill>
                  <a:srgbClr val="005CB8"/>
                </a:solidFill>
                <a:latin typeface="+mn-lt"/>
              </a:rPr>
              <a:t>INFLATION</a:t>
            </a:r>
            <a:endParaRPr lang="en-US" sz="4400" b="1" dirty="0">
              <a:solidFill>
                <a:srgbClr val="005CB8"/>
              </a:solidFill>
              <a:latin typeface="+mn-lt"/>
            </a:endParaRPr>
          </a:p>
        </p:txBody>
      </p:sp>
    </p:spTree>
    <p:extLst>
      <p:ext uri="{BB962C8B-B14F-4D97-AF65-F5344CB8AC3E}">
        <p14:creationId xmlns:p14="http://schemas.microsoft.com/office/powerpoint/2010/main" val="374089418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BC32791-5FC8-4941-BD2D-F0FC74FEBACC}"/>
              </a:ext>
            </a:extLst>
          </p:cNvPr>
          <p:cNvSpPr>
            <a:spLocks noGrp="1"/>
          </p:cNvSpPr>
          <p:nvPr>
            <p:ph type="title"/>
          </p:nvPr>
        </p:nvSpPr>
        <p:spPr/>
        <p:txBody>
          <a:bodyPr/>
          <a:lstStyle/>
          <a:p>
            <a:r>
              <a:rPr lang="en-US" sz="2800" dirty="0"/>
              <a:t>Motivation:  Loans, </a:t>
            </a:r>
            <a:r>
              <a:rPr lang="en-US" sz="2800" dirty="0" smtClean="0"/>
              <a:t>Interest </a:t>
            </a:r>
            <a:r>
              <a:rPr lang="en-US" sz="2800" dirty="0"/>
              <a:t>R</a:t>
            </a:r>
            <a:r>
              <a:rPr lang="en-US" sz="2800" dirty="0" smtClean="0"/>
              <a:t>ates</a:t>
            </a:r>
            <a:r>
              <a:rPr lang="en-US" sz="2800" dirty="0"/>
              <a:t>, </a:t>
            </a:r>
            <a:r>
              <a:rPr lang="en-US" sz="2800" dirty="0" smtClean="0"/>
              <a:t>Cost </a:t>
            </a:r>
            <a:r>
              <a:rPr lang="en-US" sz="2800" dirty="0"/>
              <a:t>of </a:t>
            </a:r>
            <a:r>
              <a:rPr lang="en-US" sz="2800" dirty="0" smtClean="0"/>
              <a:t>College</a:t>
            </a:r>
            <a:endParaRPr lang="en-US" sz="2800" dirty="0"/>
          </a:p>
        </p:txBody>
      </p:sp>
      <p:pic>
        <p:nvPicPr>
          <p:cNvPr id="9" name="Content Placeholder 8">
            <a:extLst>
              <a:ext uri="{FF2B5EF4-FFF2-40B4-BE49-F238E27FC236}">
                <a16:creationId xmlns="" xmlns:a16="http://schemas.microsoft.com/office/drawing/2014/main" id="{89D9E4D0-491E-4C63-AFF6-9F047143436E}"/>
              </a:ext>
            </a:extLst>
          </p:cNvPr>
          <p:cNvPicPr>
            <a:picLocks noGrp="1" noChangeAspect="1"/>
          </p:cNvPicPr>
          <p:nvPr>
            <p:ph idx="1"/>
          </p:nvPr>
        </p:nvPicPr>
        <p:blipFill>
          <a:blip r:embed="rId2"/>
          <a:stretch>
            <a:fillRect/>
          </a:stretch>
        </p:blipFill>
        <p:spPr>
          <a:xfrm>
            <a:off x="47978" y="1714500"/>
            <a:ext cx="9000772" cy="4688283"/>
          </a:xfrm>
          <a:prstGeom prst="rect">
            <a:avLst/>
          </a:prstGeom>
        </p:spPr>
      </p:pic>
    </p:spTree>
    <p:extLst>
      <p:ext uri="{BB962C8B-B14F-4D97-AF65-F5344CB8AC3E}">
        <p14:creationId xmlns:p14="http://schemas.microsoft.com/office/powerpoint/2010/main" val="204797440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BC32791-5FC8-4941-BD2D-F0FC74FEBACC}"/>
              </a:ext>
            </a:extLst>
          </p:cNvPr>
          <p:cNvSpPr>
            <a:spLocks noGrp="1"/>
          </p:cNvSpPr>
          <p:nvPr>
            <p:ph type="title"/>
          </p:nvPr>
        </p:nvSpPr>
        <p:spPr/>
        <p:txBody>
          <a:bodyPr/>
          <a:lstStyle/>
          <a:p>
            <a:r>
              <a:rPr lang="en-US" sz="2800" dirty="0"/>
              <a:t>Motivation:  Loans, </a:t>
            </a:r>
            <a:r>
              <a:rPr lang="en-US" sz="2800" dirty="0" smtClean="0"/>
              <a:t>Interest </a:t>
            </a:r>
            <a:r>
              <a:rPr lang="en-US" sz="2800" dirty="0"/>
              <a:t>R</a:t>
            </a:r>
            <a:r>
              <a:rPr lang="en-US" sz="2800" dirty="0" smtClean="0"/>
              <a:t>ates</a:t>
            </a:r>
            <a:r>
              <a:rPr lang="en-US" sz="2800" dirty="0"/>
              <a:t>, </a:t>
            </a:r>
            <a:r>
              <a:rPr lang="en-US" sz="2800" dirty="0" smtClean="0"/>
              <a:t>Cost </a:t>
            </a:r>
            <a:r>
              <a:rPr lang="en-US" sz="2800" dirty="0"/>
              <a:t>of </a:t>
            </a:r>
            <a:r>
              <a:rPr lang="en-US" sz="2800" dirty="0" smtClean="0"/>
              <a:t>College</a:t>
            </a:r>
            <a:endParaRPr lang="en-US" sz="2800" dirty="0"/>
          </a:p>
        </p:txBody>
      </p:sp>
      <p:pic>
        <p:nvPicPr>
          <p:cNvPr id="6" name="Content Placeholder 5">
            <a:extLst>
              <a:ext uri="{FF2B5EF4-FFF2-40B4-BE49-F238E27FC236}">
                <a16:creationId xmlns="" xmlns:a16="http://schemas.microsoft.com/office/drawing/2014/main" id="{B58F3156-5B1A-49C0-A828-9BA0D03DF7B6}"/>
              </a:ext>
            </a:extLst>
          </p:cNvPr>
          <p:cNvPicPr>
            <a:picLocks noGrp="1" noChangeAspect="1"/>
          </p:cNvPicPr>
          <p:nvPr>
            <p:ph idx="1"/>
          </p:nvPr>
        </p:nvPicPr>
        <p:blipFill>
          <a:blip r:embed="rId2"/>
          <a:stretch>
            <a:fillRect/>
          </a:stretch>
        </p:blipFill>
        <p:spPr>
          <a:xfrm>
            <a:off x="840260" y="1804086"/>
            <a:ext cx="7846540" cy="4352239"/>
          </a:xfrm>
          <a:prstGeom prst="rect">
            <a:avLst/>
          </a:prstGeom>
        </p:spPr>
      </p:pic>
    </p:spTree>
    <p:extLst>
      <p:ext uri="{BB962C8B-B14F-4D97-AF65-F5344CB8AC3E}">
        <p14:creationId xmlns:p14="http://schemas.microsoft.com/office/powerpoint/2010/main" val="139904831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667A2ABE-6943-4428-BC9A-0D7F8233ACE6}"/>
              </a:ext>
            </a:extLst>
          </p:cNvPr>
          <p:cNvPicPr>
            <a:picLocks noGrp="1" noChangeAspect="1"/>
          </p:cNvPicPr>
          <p:nvPr>
            <p:ph idx="1"/>
          </p:nvPr>
        </p:nvPicPr>
        <p:blipFill>
          <a:blip r:embed="rId2"/>
          <a:stretch>
            <a:fillRect/>
          </a:stretch>
        </p:blipFill>
        <p:spPr>
          <a:xfrm>
            <a:off x="655938" y="1133991"/>
            <a:ext cx="7989681" cy="4180960"/>
          </a:xfrm>
          <a:prstGeom prst="rect">
            <a:avLst/>
          </a:prstGeom>
        </p:spPr>
      </p:pic>
    </p:spTree>
    <p:extLst>
      <p:ext uri="{BB962C8B-B14F-4D97-AF65-F5344CB8AC3E}">
        <p14:creationId xmlns:p14="http://schemas.microsoft.com/office/powerpoint/2010/main" val="187542522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153246-860D-4ECC-8004-D93A788069D1}"/>
              </a:ext>
            </a:extLst>
          </p:cNvPr>
          <p:cNvSpPr>
            <a:spLocks noGrp="1"/>
          </p:cNvSpPr>
          <p:nvPr>
            <p:ph type="title"/>
          </p:nvPr>
        </p:nvSpPr>
        <p:spPr>
          <a:xfrm>
            <a:off x="457200" y="914400"/>
            <a:ext cx="8229600" cy="914400"/>
          </a:xfrm>
        </p:spPr>
        <p:txBody>
          <a:bodyPr/>
          <a:lstStyle/>
          <a:p>
            <a:r>
              <a:rPr lang="en-US" sz="4000" dirty="0"/>
              <a:t>Handouts and Activities</a:t>
            </a:r>
          </a:p>
        </p:txBody>
      </p:sp>
      <p:sp>
        <p:nvSpPr>
          <p:cNvPr id="3" name="Content Placeholder 2">
            <a:extLst>
              <a:ext uri="{FF2B5EF4-FFF2-40B4-BE49-F238E27FC236}">
                <a16:creationId xmlns="" xmlns:a16="http://schemas.microsoft.com/office/drawing/2014/main" id="{2750C614-BF1B-439D-B43B-997DA4268346}"/>
              </a:ext>
            </a:extLst>
          </p:cNvPr>
          <p:cNvSpPr>
            <a:spLocks noGrp="1"/>
          </p:cNvSpPr>
          <p:nvPr>
            <p:ph idx="1"/>
          </p:nvPr>
        </p:nvSpPr>
        <p:spPr>
          <a:xfrm>
            <a:off x="457200" y="1717589"/>
            <a:ext cx="8229600" cy="4439371"/>
          </a:xfrm>
        </p:spPr>
        <p:txBody>
          <a:bodyPr/>
          <a:lstStyle/>
          <a:p>
            <a:r>
              <a:rPr lang="en-US" dirty="0"/>
              <a:t>1)  Student loans and interest rates</a:t>
            </a:r>
          </a:p>
          <a:p>
            <a:r>
              <a:rPr lang="en-US" dirty="0"/>
              <a:t>2)  Introduction to formulas – what is being measured?  </a:t>
            </a:r>
          </a:p>
          <a:p>
            <a:r>
              <a:rPr lang="en-US" dirty="0"/>
              <a:t>3)  Causes with graphical analysis</a:t>
            </a:r>
          </a:p>
          <a:p>
            <a:r>
              <a:rPr lang="en-US" dirty="0"/>
              <a:t>4)  Breakdown of effects with T-Charts</a:t>
            </a:r>
          </a:p>
          <a:p>
            <a:r>
              <a:rPr lang="en-US" dirty="0"/>
              <a:t>5)  AP Practice Questions</a:t>
            </a:r>
          </a:p>
        </p:txBody>
      </p:sp>
    </p:spTree>
    <p:extLst>
      <p:ext uri="{BB962C8B-B14F-4D97-AF65-F5344CB8AC3E}">
        <p14:creationId xmlns:p14="http://schemas.microsoft.com/office/powerpoint/2010/main" val="1707400941"/>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E82FF5-DB25-4ADE-AD12-86F1D11503F4}"/>
              </a:ext>
            </a:extLst>
          </p:cNvPr>
          <p:cNvSpPr>
            <a:spLocks noGrp="1"/>
          </p:cNvSpPr>
          <p:nvPr>
            <p:ph type="title"/>
          </p:nvPr>
        </p:nvSpPr>
        <p:spPr>
          <a:xfrm>
            <a:off x="457200" y="1114425"/>
            <a:ext cx="8229600" cy="741405"/>
          </a:xfrm>
        </p:spPr>
        <p:txBody>
          <a:bodyPr/>
          <a:lstStyle/>
          <a:p>
            <a:r>
              <a:rPr lang="en-US" sz="4800" dirty="0"/>
              <a:t>How is it measured?</a:t>
            </a:r>
          </a:p>
        </p:txBody>
      </p:sp>
      <p:sp>
        <p:nvSpPr>
          <p:cNvPr id="3" name="Content Placeholder 2">
            <a:extLst>
              <a:ext uri="{FF2B5EF4-FFF2-40B4-BE49-F238E27FC236}">
                <a16:creationId xmlns="" xmlns:a16="http://schemas.microsoft.com/office/drawing/2014/main" id="{6F7FC0B8-E4F1-4E95-A47C-318E86D6B3A2}"/>
              </a:ext>
            </a:extLst>
          </p:cNvPr>
          <p:cNvSpPr>
            <a:spLocks noGrp="1"/>
          </p:cNvSpPr>
          <p:nvPr>
            <p:ph idx="1"/>
          </p:nvPr>
        </p:nvSpPr>
        <p:spPr>
          <a:xfrm>
            <a:off x="457200" y="1771650"/>
            <a:ext cx="8229600" cy="4385310"/>
          </a:xfrm>
        </p:spPr>
        <p:txBody>
          <a:bodyPr/>
          <a:lstStyle/>
          <a:p>
            <a:pPr>
              <a:buFont typeface="Arial" panose="020B0604020202020204" pitchFamily="34" charset="0"/>
              <a:buChar char="•"/>
            </a:pPr>
            <a:r>
              <a:rPr lang="en-US" dirty="0"/>
              <a:t>Price Stability </a:t>
            </a:r>
          </a:p>
          <a:p>
            <a:pPr>
              <a:buFont typeface="Arial" panose="020B0604020202020204" pitchFamily="34" charset="0"/>
              <a:buChar char="•"/>
            </a:pPr>
            <a:r>
              <a:rPr lang="en-US" dirty="0"/>
              <a:t>CPI</a:t>
            </a:r>
          </a:p>
          <a:p>
            <a:pPr>
              <a:buFont typeface="Arial" panose="020B0604020202020204" pitchFamily="34" charset="0"/>
              <a:buChar char="•"/>
            </a:pPr>
            <a:r>
              <a:rPr lang="en-US" dirty="0" smtClean="0"/>
              <a:t>Market Basket</a:t>
            </a:r>
            <a:endParaRPr lang="en-US" dirty="0"/>
          </a:p>
          <a:p>
            <a:pPr>
              <a:buFont typeface="Arial" panose="020B0604020202020204" pitchFamily="34" charset="0"/>
              <a:buChar char="•"/>
            </a:pPr>
            <a:r>
              <a:rPr lang="en-US" dirty="0" smtClean="0"/>
              <a:t>Inflation Rate</a:t>
            </a:r>
            <a:endParaRPr lang="en-US" dirty="0"/>
          </a:p>
          <a:p>
            <a:endParaRPr lang="en-US" dirty="0"/>
          </a:p>
        </p:txBody>
      </p:sp>
    </p:spTree>
    <p:extLst>
      <p:ext uri="{BB962C8B-B14F-4D97-AF65-F5344CB8AC3E}">
        <p14:creationId xmlns:p14="http://schemas.microsoft.com/office/powerpoint/2010/main" val="302522366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70A073-C014-45D7-9BD9-99B54BC2BFD5}"/>
              </a:ext>
            </a:extLst>
          </p:cNvPr>
          <p:cNvSpPr>
            <a:spLocks noGrp="1"/>
          </p:cNvSpPr>
          <p:nvPr>
            <p:ph type="title"/>
          </p:nvPr>
        </p:nvSpPr>
        <p:spPr>
          <a:xfrm>
            <a:off x="457200" y="1000554"/>
            <a:ext cx="8229600" cy="654908"/>
          </a:xfrm>
        </p:spPr>
        <p:txBody>
          <a:bodyPr/>
          <a:lstStyle/>
          <a:p>
            <a:r>
              <a:rPr lang="en-US" sz="4800" dirty="0"/>
              <a:t>Consumer Price Index</a:t>
            </a:r>
          </a:p>
        </p:txBody>
      </p:sp>
      <p:sp>
        <p:nvSpPr>
          <p:cNvPr id="3" name="Content Placeholder 2">
            <a:extLst>
              <a:ext uri="{FF2B5EF4-FFF2-40B4-BE49-F238E27FC236}">
                <a16:creationId xmlns="" xmlns:a16="http://schemas.microsoft.com/office/drawing/2014/main" id="{F530E719-18A4-4313-89D0-4C9FE943793F}"/>
              </a:ext>
            </a:extLst>
          </p:cNvPr>
          <p:cNvSpPr>
            <a:spLocks noGrp="1"/>
          </p:cNvSpPr>
          <p:nvPr>
            <p:ph idx="1"/>
          </p:nvPr>
        </p:nvSpPr>
        <p:spPr>
          <a:xfrm>
            <a:off x="457200" y="1569308"/>
            <a:ext cx="8229600" cy="4587652"/>
          </a:xfrm>
        </p:spPr>
        <p:txBody>
          <a:bodyPr/>
          <a:lstStyle/>
          <a:p>
            <a:pPr>
              <a:buFont typeface="Arial" panose="020B0604020202020204" pitchFamily="34" charset="0"/>
              <a:buChar char="•"/>
            </a:pPr>
            <a:r>
              <a:rPr lang="en-US" sz="2400" dirty="0"/>
              <a:t>Price stability measures the change in </a:t>
            </a:r>
            <a:r>
              <a:rPr lang="en-US" sz="2400" b="1" dirty="0"/>
              <a:t>the price level</a:t>
            </a:r>
            <a:r>
              <a:rPr lang="en-US" sz="2400" dirty="0"/>
              <a:t>. </a:t>
            </a:r>
          </a:p>
          <a:p>
            <a:pPr>
              <a:buFont typeface="Arial" panose="020B0604020202020204" pitchFamily="34" charset="0"/>
              <a:buChar char="•"/>
            </a:pPr>
            <a:r>
              <a:rPr lang="en-US" sz="2400" dirty="0"/>
              <a:t>The price level measures the average change over time in the prices paid by </a:t>
            </a:r>
            <a:r>
              <a:rPr lang="en-US" sz="2400" b="1" i="1" dirty="0"/>
              <a:t>urban consumers</a:t>
            </a:r>
            <a:r>
              <a:rPr lang="en-US" sz="2400" dirty="0"/>
              <a:t> for a </a:t>
            </a:r>
            <a:r>
              <a:rPr lang="en-US" sz="2400" b="1" dirty="0"/>
              <a:t>market basket (collection of goods)</a:t>
            </a:r>
            <a:r>
              <a:rPr lang="en-US" sz="2400" dirty="0"/>
              <a:t> of consumer goods and services (how much it would cost today, for last year’s goods). This is also known as the </a:t>
            </a:r>
            <a:r>
              <a:rPr lang="en-US" sz="2400" b="1" dirty="0"/>
              <a:t>Consumer Price Index.  </a:t>
            </a:r>
          </a:p>
          <a:p>
            <a:pPr>
              <a:buFont typeface="Arial" panose="020B0604020202020204" pitchFamily="34" charset="0"/>
              <a:buChar char="•"/>
            </a:pPr>
            <a:r>
              <a:rPr lang="en-US" sz="2400" b="1" dirty="0"/>
              <a:t>300 </a:t>
            </a:r>
            <a:r>
              <a:rPr lang="en-US" sz="2400" dirty="0"/>
              <a:t>goods and services broken into different categories and weighted.  </a:t>
            </a:r>
            <a:endParaRPr lang="en-US" sz="2400" b="1" dirty="0"/>
          </a:p>
          <a:p>
            <a:endParaRPr lang="en-US" dirty="0"/>
          </a:p>
          <a:p>
            <a:endParaRPr lang="en-US" dirty="0"/>
          </a:p>
          <a:p>
            <a:endParaRPr lang="en-US" dirty="0"/>
          </a:p>
          <a:p>
            <a:endParaRPr lang="en-US" dirty="0"/>
          </a:p>
        </p:txBody>
      </p:sp>
      <p:pic>
        <p:nvPicPr>
          <p:cNvPr id="4" name="Picture 3">
            <a:extLst>
              <a:ext uri="{FF2B5EF4-FFF2-40B4-BE49-F238E27FC236}">
                <a16:creationId xmlns="" xmlns:a16="http://schemas.microsoft.com/office/drawing/2014/main" id="{4E10FCDD-AEBE-4E6D-80C3-4443E77C141E}"/>
              </a:ext>
            </a:extLst>
          </p:cNvPr>
          <p:cNvPicPr>
            <a:picLocks noChangeAspect="1"/>
          </p:cNvPicPr>
          <p:nvPr/>
        </p:nvPicPr>
        <p:blipFill>
          <a:blip r:embed="rId2"/>
          <a:stretch>
            <a:fillRect/>
          </a:stretch>
        </p:blipFill>
        <p:spPr>
          <a:xfrm>
            <a:off x="908050" y="5031740"/>
            <a:ext cx="7200000" cy="1366520"/>
          </a:xfrm>
          <a:prstGeom prst="rect">
            <a:avLst/>
          </a:prstGeom>
        </p:spPr>
      </p:pic>
    </p:spTree>
    <p:extLst>
      <p:ext uri="{BB962C8B-B14F-4D97-AF65-F5344CB8AC3E}">
        <p14:creationId xmlns:p14="http://schemas.microsoft.com/office/powerpoint/2010/main" val="246501745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37EE27-626B-4E92-8551-5C7D73A87A35}"/>
              </a:ext>
            </a:extLst>
          </p:cNvPr>
          <p:cNvSpPr>
            <a:spLocks noGrp="1"/>
          </p:cNvSpPr>
          <p:nvPr>
            <p:ph type="title"/>
          </p:nvPr>
        </p:nvSpPr>
        <p:spPr>
          <a:xfrm>
            <a:off x="457200" y="914400"/>
            <a:ext cx="8229600" cy="593124"/>
          </a:xfrm>
        </p:spPr>
        <p:txBody>
          <a:bodyPr/>
          <a:lstStyle/>
          <a:p>
            <a:r>
              <a:rPr lang="en-US" sz="4000" dirty="0"/>
              <a:t>Inflation Rate</a:t>
            </a:r>
          </a:p>
        </p:txBody>
      </p:sp>
      <p:sp>
        <p:nvSpPr>
          <p:cNvPr id="3" name="Content Placeholder 2">
            <a:extLst>
              <a:ext uri="{FF2B5EF4-FFF2-40B4-BE49-F238E27FC236}">
                <a16:creationId xmlns="" xmlns:a16="http://schemas.microsoft.com/office/drawing/2014/main" id="{427F84B8-7B37-4B48-870C-15F75F29F167}"/>
              </a:ext>
            </a:extLst>
          </p:cNvPr>
          <p:cNvSpPr>
            <a:spLocks noGrp="1"/>
          </p:cNvSpPr>
          <p:nvPr>
            <p:ph idx="1"/>
          </p:nvPr>
        </p:nvSpPr>
        <p:spPr>
          <a:xfrm>
            <a:off x="457200" y="1507524"/>
            <a:ext cx="8229600" cy="4649436"/>
          </a:xfrm>
        </p:spPr>
        <p:txBody>
          <a:bodyPr/>
          <a:lstStyle/>
          <a:p>
            <a:pPr>
              <a:buFont typeface="Arial" panose="020B0604020202020204" pitchFamily="34" charset="0"/>
              <a:buChar char="•"/>
            </a:pPr>
            <a:r>
              <a:rPr lang="en-US" dirty="0"/>
              <a:t>The rate of change of one period to another period is known as the </a:t>
            </a:r>
            <a:r>
              <a:rPr lang="en-US" b="1" dirty="0"/>
              <a:t>inflation rate</a:t>
            </a:r>
            <a:r>
              <a:rPr lang="en-US" dirty="0"/>
              <a:t>. </a:t>
            </a:r>
          </a:p>
          <a:p>
            <a:pPr>
              <a:buFont typeface="Arial" panose="020B0604020202020204" pitchFamily="34" charset="0"/>
              <a:buChar char="•"/>
            </a:pPr>
            <a:r>
              <a:rPr lang="en-US" dirty="0"/>
              <a:t>When inflation increases or decreases this is referred to as a change in the </a:t>
            </a:r>
            <a:r>
              <a:rPr lang="en-US" b="1" dirty="0"/>
              <a:t>price level</a:t>
            </a:r>
            <a:r>
              <a:rPr lang="en-US" dirty="0"/>
              <a:t>. </a:t>
            </a:r>
          </a:p>
          <a:p>
            <a:pPr>
              <a:buFont typeface="Arial" panose="020B0604020202020204" pitchFamily="34" charset="0"/>
              <a:buChar char="•"/>
            </a:pPr>
            <a:r>
              <a:rPr lang="en-US" dirty="0"/>
              <a:t>This is percentage change in the market </a:t>
            </a:r>
            <a:r>
              <a:rPr lang="en-US" dirty="0" smtClean="0"/>
              <a:t>basket/price. </a:t>
            </a:r>
            <a:r>
              <a:rPr lang="en-US" dirty="0"/>
              <a:t>index.  </a:t>
            </a:r>
          </a:p>
          <a:p>
            <a:endParaRPr lang="en-US" dirty="0"/>
          </a:p>
        </p:txBody>
      </p:sp>
      <p:pic>
        <p:nvPicPr>
          <p:cNvPr id="4" name="Picture 3">
            <a:extLst>
              <a:ext uri="{FF2B5EF4-FFF2-40B4-BE49-F238E27FC236}">
                <a16:creationId xmlns="" xmlns:a16="http://schemas.microsoft.com/office/drawing/2014/main" id="{AA0F7A2C-3D27-46AE-8BD5-A9600A64F1A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7730" y="4191000"/>
            <a:ext cx="8053421" cy="1696951"/>
          </a:xfrm>
          <a:prstGeom prst="rect">
            <a:avLst/>
          </a:prstGeom>
          <a:noFill/>
          <a:ln>
            <a:noFill/>
          </a:ln>
        </p:spPr>
      </p:pic>
    </p:spTree>
    <p:extLst>
      <p:ext uri="{BB962C8B-B14F-4D97-AF65-F5344CB8AC3E}">
        <p14:creationId xmlns:p14="http://schemas.microsoft.com/office/powerpoint/2010/main" val="391290817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 xmlns:a16="http://schemas.microsoft.com/office/drawing/2014/main" id="{D213714B-F9E8-8C44-9AF8-383F3F244D95}"/>
              </a:ext>
            </a:extLst>
          </p:cNvPr>
          <p:cNvSpPr txBox="1"/>
          <p:nvPr/>
        </p:nvSpPr>
        <p:spPr>
          <a:xfrm>
            <a:off x="588955" y="2359260"/>
            <a:ext cx="8175171" cy="3139321"/>
          </a:xfrm>
          <a:prstGeom prst="rect">
            <a:avLst/>
          </a:prstGeom>
          <a:noFill/>
        </p:spPr>
        <p:txBody>
          <a:bodyPr wrap="square" rtlCol="0" anchor="t">
            <a:spAutoFit/>
          </a:bodyPr>
          <a:lstStyle/>
          <a:p>
            <a:r>
              <a:rPr lang="en-US">
                <a:latin typeface="Arial"/>
                <a:ea typeface="ＭＳ Ｐゴシック"/>
              </a:rPr>
              <a:t>To earn your professional development certificate for this webinar, you must:</a:t>
            </a:r>
          </a:p>
          <a:p>
            <a:endParaRPr lang="en-US">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a:latin typeface="Arial"/>
              <a:ea typeface="ＭＳ Ｐゴシック"/>
            </a:endParaRPr>
          </a:p>
          <a:p>
            <a:r>
              <a:rPr lang="en-US">
                <a:latin typeface="Arial"/>
                <a:ea typeface="ＭＳ Ｐゴシック"/>
                <a:cs typeface="Arial"/>
              </a:rPr>
              <a:t>Accessing resources: </a:t>
            </a:r>
            <a:endParaRPr lang="en-US"/>
          </a:p>
          <a:p>
            <a:endParaRPr lang="en-US">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905DB8-5567-4D2C-B3E9-0D8DD36968E5}"/>
              </a:ext>
            </a:extLst>
          </p:cNvPr>
          <p:cNvSpPr>
            <a:spLocks noGrp="1"/>
          </p:cNvSpPr>
          <p:nvPr>
            <p:ph type="title"/>
          </p:nvPr>
        </p:nvSpPr>
        <p:spPr>
          <a:xfrm>
            <a:off x="457200" y="895351"/>
            <a:ext cx="8229600" cy="639762"/>
          </a:xfrm>
        </p:spPr>
        <p:txBody>
          <a:bodyPr/>
          <a:lstStyle/>
          <a:p>
            <a:r>
              <a:rPr lang="en-US" sz="4000" dirty="0"/>
              <a:t>What are the causes?</a:t>
            </a:r>
          </a:p>
        </p:txBody>
      </p:sp>
      <p:sp>
        <p:nvSpPr>
          <p:cNvPr id="4" name="Text Placeholder 3">
            <a:extLst>
              <a:ext uri="{FF2B5EF4-FFF2-40B4-BE49-F238E27FC236}">
                <a16:creationId xmlns="" xmlns:a16="http://schemas.microsoft.com/office/drawing/2014/main" id="{23DEA855-8437-46B8-A1AB-C4F0B9339777}"/>
              </a:ext>
            </a:extLst>
          </p:cNvPr>
          <p:cNvSpPr>
            <a:spLocks noGrp="1"/>
          </p:cNvSpPr>
          <p:nvPr>
            <p:ph type="body" idx="1"/>
          </p:nvPr>
        </p:nvSpPr>
        <p:spPr>
          <a:xfrm>
            <a:off x="457200" y="1535113"/>
            <a:ext cx="4040188" cy="306044"/>
          </a:xfrm>
        </p:spPr>
        <p:txBody>
          <a:bodyPr/>
          <a:lstStyle/>
          <a:p>
            <a:r>
              <a:rPr lang="en-US" dirty="0"/>
              <a:t>Demand Pull</a:t>
            </a:r>
          </a:p>
        </p:txBody>
      </p:sp>
      <p:sp>
        <p:nvSpPr>
          <p:cNvPr id="5" name="Content Placeholder 4">
            <a:extLst>
              <a:ext uri="{FF2B5EF4-FFF2-40B4-BE49-F238E27FC236}">
                <a16:creationId xmlns="" xmlns:a16="http://schemas.microsoft.com/office/drawing/2014/main" id="{1ABB10F7-409E-4F6A-9709-32CB8F85530B}"/>
              </a:ext>
            </a:extLst>
          </p:cNvPr>
          <p:cNvSpPr>
            <a:spLocks noGrp="1"/>
          </p:cNvSpPr>
          <p:nvPr>
            <p:ph sz="half" idx="2"/>
          </p:nvPr>
        </p:nvSpPr>
        <p:spPr>
          <a:xfrm>
            <a:off x="457200" y="1964724"/>
            <a:ext cx="4040188" cy="4161439"/>
          </a:xfrm>
        </p:spPr>
        <p:txBody>
          <a:bodyPr/>
          <a:lstStyle/>
          <a:p>
            <a:r>
              <a:rPr lang="en-US" sz="2000" dirty="0"/>
              <a:t>Increase in total spending (AD) in the economy</a:t>
            </a:r>
          </a:p>
          <a:p>
            <a:r>
              <a:rPr lang="en-US" sz="2000" dirty="0"/>
              <a:t>Not necessarily bad at first</a:t>
            </a:r>
          </a:p>
          <a:p>
            <a:r>
              <a:rPr lang="en-US" sz="2000" dirty="0"/>
              <a:t>Increase in ability and willingness to spend = increase in production and rise in prices</a:t>
            </a:r>
          </a:p>
          <a:p>
            <a:r>
              <a:rPr lang="en-US" sz="2000" dirty="0"/>
              <a:t>Becomes bad when too much money starts to chase too few goods and services…Spending is greater than production</a:t>
            </a:r>
          </a:p>
          <a:p>
            <a:endParaRPr lang="en-US" dirty="0"/>
          </a:p>
        </p:txBody>
      </p:sp>
      <p:sp>
        <p:nvSpPr>
          <p:cNvPr id="6" name="Text Placeholder 5">
            <a:extLst>
              <a:ext uri="{FF2B5EF4-FFF2-40B4-BE49-F238E27FC236}">
                <a16:creationId xmlns="" xmlns:a16="http://schemas.microsoft.com/office/drawing/2014/main" id="{CE83F0F9-7E2D-4FB2-AA39-71E812A299DA}"/>
              </a:ext>
            </a:extLst>
          </p:cNvPr>
          <p:cNvSpPr>
            <a:spLocks noGrp="1"/>
          </p:cNvSpPr>
          <p:nvPr>
            <p:ph type="body" sz="quarter" idx="3"/>
          </p:nvPr>
        </p:nvSpPr>
        <p:spPr/>
        <p:txBody>
          <a:bodyPr/>
          <a:lstStyle/>
          <a:p>
            <a:endParaRPr lang="en-US"/>
          </a:p>
        </p:txBody>
      </p:sp>
      <p:pic>
        <p:nvPicPr>
          <p:cNvPr id="8" name="Content Placeholder 11">
            <a:extLst>
              <a:ext uri="{FF2B5EF4-FFF2-40B4-BE49-F238E27FC236}">
                <a16:creationId xmlns="" xmlns:a16="http://schemas.microsoft.com/office/drawing/2014/main" id="{303A3206-A991-4437-93FF-648301E50752}"/>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497388" y="1535113"/>
            <a:ext cx="4189412" cy="4729763"/>
          </a:xfrm>
        </p:spPr>
      </p:pic>
    </p:spTree>
    <p:extLst>
      <p:ext uri="{BB962C8B-B14F-4D97-AF65-F5344CB8AC3E}">
        <p14:creationId xmlns:p14="http://schemas.microsoft.com/office/powerpoint/2010/main" val="377225748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E6B222-599A-4C89-9195-0FF3C75493A0}"/>
              </a:ext>
            </a:extLst>
          </p:cNvPr>
          <p:cNvSpPr>
            <a:spLocks noGrp="1"/>
          </p:cNvSpPr>
          <p:nvPr>
            <p:ph type="title"/>
          </p:nvPr>
        </p:nvSpPr>
        <p:spPr>
          <a:xfrm>
            <a:off x="457200" y="1069848"/>
            <a:ext cx="8229600" cy="465265"/>
          </a:xfrm>
        </p:spPr>
        <p:txBody>
          <a:bodyPr/>
          <a:lstStyle/>
          <a:p>
            <a:r>
              <a:rPr lang="en-US" sz="4000" dirty="0"/>
              <a:t>Causes</a:t>
            </a:r>
          </a:p>
        </p:txBody>
      </p:sp>
      <p:sp>
        <p:nvSpPr>
          <p:cNvPr id="3" name="Text Placeholder 2">
            <a:extLst>
              <a:ext uri="{FF2B5EF4-FFF2-40B4-BE49-F238E27FC236}">
                <a16:creationId xmlns="" xmlns:a16="http://schemas.microsoft.com/office/drawing/2014/main" id="{41B808E6-8E87-482E-B944-A32FF05CDFF8}"/>
              </a:ext>
            </a:extLst>
          </p:cNvPr>
          <p:cNvSpPr>
            <a:spLocks noGrp="1"/>
          </p:cNvSpPr>
          <p:nvPr>
            <p:ph type="body" idx="1"/>
          </p:nvPr>
        </p:nvSpPr>
        <p:spPr>
          <a:xfrm>
            <a:off x="457200" y="1205750"/>
            <a:ext cx="4040188" cy="639762"/>
          </a:xfrm>
        </p:spPr>
        <p:txBody>
          <a:bodyPr/>
          <a:lstStyle/>
          <a:p>
            <a:r>
              <a:rPr lang="en-US" dirty="0"/>
              <a:t>Cost-Push Inflation</a:t>
            </a:r>
          </a:p>
        </p:txBody>
      </p:sp>
      <p:sp>
        <p:nvSpPr>
          <p:cNvPr id="4" name="Content Placeholder 3">
            <a:extLst>
              <a:ext uri="{FF2B5EF4-FFF2-40B4-BE49-F238E27FC236}">
                <a16:creationId xmlns="" xmlns:a16="http://schemas.microsoft.com/office/drawing/2014/main" id="{17B99F02-A932-425C-B4FA-8B53D1D72AAE}"/>
              </a:ext>
            </a:extLst>
          </p:cNvPr>
          <p:cNvSpPr>
            <a:spLocks noGrp="1"/>
          </p:cNvSpPr>
          <p:nvPr>
            <p:ph sz="half" idx="2"/>
          </p:nvPr>
        </p:nvSpPr>
        <p:spPr/>
        <p:txBody>
          <a:bodyPr/>
          <a:lstStyle/>
          <a:p>
            <a:r>
              <a:rPr lang="en-US" sz="1800" dirty="0"/>
              <a:t>Bad</a:t>
            </a:r>
          </a:p>
          <a:p>
            <a:r>
              <a:rPr lang="en-US" sz="1800" dirty="0"/>
              <a:t>Increase in the cost of resources</a:t>
            </a:r>
          </a:p>
          <a:p>
            <a:r>
              <a:rPr lang="en-US" sz="1800" dirty="0"/>
              <a:t>Increase in expectation of prices</a:t>
            </a:r>
          </a:p>
          <a:p>
            <a:r>
              <a:rPr lang="en-US" sz="1800" dirty="0"/>
              <a:t>Decrease in businesses ability and willingness to produce</a:t>
            </a:r>
          </a:p>
          <a:p>
            <a:r>
              <a:rPr lang="en-US" sz="1800" dirty="0"/>
              <a:t>Decrease in production leads to higher prices and more unemployment </a:t>
            </a:r>
          </a:p>
          <a:p>
            <a:r>
              <a:rPr lang="en-US" sz="1800" b="1" dirty="0"/>
              <a:t>STAGFLATION!  Worst economic condition</a:t>
            </a:r>
            <a:endParaRPr lang="en-US" sz="1800" dirty="0"/>
          </a:p>
          <a:p>
            <a:endParaRPr lang="en-US" dirty="0"/>
          </a:p>
        </p:txBody>
      </p:sp>
      <p:sp>
        <p:nvSpPr>
          <p:cNvPr id="5" name="Text Placeholder 4">
            <a:extLst>
              <a:ext uri="{FF2B5EF4-FFF2-40B4-BE49-F238E27FC236}">
                <a16:creationId xmlns="" xmlns:a16="http://schemas.microsoft.com/office/drawing/2014/main" id="{00C639D6-0488-4277-863A-47DCFD29BE0E}"/>
              </a:ext>
            </a:extLst>
          </p:cNvPr>
          <p:cNvSpPr>
            <a:spLocks noGrp="1"/>
          </p:cNvSpPr>
          <p:nvPr>
            <p:ph type="body" sz="quarter" idx="3"/>
          </p:nvPr>
        </p:nvSpPr>
        <p:spPr/>
        <p:txBody>
          <a:bodyPr/>
          <a:lstStyle/>
          <a:p>
            <a:endParaRPr lang="en-US"/>
          </a:p>
        </p:txBody>
      </p:sp>
      <p:pic>
        <p:nvPicPr>
          <p:cNvPr id="7" name="Content Placeholder 8">
            <a:extLst>
              <a:ext uri="{FF2B5EF4-FFF2-40B4-BE49-F238E27FC236}">
                <a16:creationId xmlns="" xmlns:a16="http://schemas.microsoft.com/office/drawing/2014/main" id="{9EE20DD8-92E1-47FA-A129-93F9020D22B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5025" y="1535113"/>
            <a:ext cx="4189412" cy="4591050"/>
          </a:xfrm>
        </p:spPr>
      </p:pic>
    </p:spTree>
    <p:extLst>
      <p:ext uri="{BB962C8B-B14F-4D97-AF65-F5344CB8AC3E}">
        <p14:creationId xmlns:p14="http://schemas.microsoft.com/office/powerpoint/2010/main" val="65050504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E4E3C0-FE70-4031-AF19-37F14F7B63D1}"/>
              </a:ext>
            </a:extLst>
          </p:cNvPr>
          <p:cNvSpPr>
            <a:spLocks noGrp="1"/>
          </p:cNvSpPr>
          <p:nvPr>
            <p:ph type="title"/>
          </p:nvPr>
        </p:nvSpPr>
        <p:spPr>
          <a:xfrm>
            <a:off x="457200" y="1069848"/>
            <a:ext cx="8229600" cy="264682"/>
          </a:xfrm>
        </p:spPr>
        <p:txBody>
          <a:bodyPr/>
          <a:lstStyle/>
          <a:p>
            <a:r>
              <a:rPr lang="en-US" sz="2800" dirty="0"/>
              <a:t>The </a:t>
            </a:r>
            <a:r>
              <a:rPr lang="en-US" sz="2800" dirty="0" smtClean="0"/>
              <a:t>Inflation “Spiral</a:t>
            </a:r>
            <a:r>
              <a:rPr lang="en-US" sz="2800" dirty="0"/>
              <a:t>”</a:t>
            </a:r>
          </a:p>
        </p:txBody>
      </p:sp>
      <p:sp>
        <p:nvSpPr>
          <p:cNvPr id="4" name="Content Placeholder 3">
            <a:extLst>
              <a:ext uri="{FF2B5EF4-FFF2-40B4-BE49-F238E27FC236}">
                <a16:creationId xmlns="" xmlns:a16="http://schemas.microsoft.com/office/drawing/2014/main" id="{4E2E6861-D32C-4C36-BCB2-1816C62B9891}"/>
              </a:ext>
            </a:extLst>
          </p:cNvPr>
          <p:cNvSpPr>
            <a:spLocks noGrp="1"/>
          </p:cNvSpPr>
          <p:nvPr>
            <p:ph sz="half" idx="2"/>
          </p:nvPr>
        </p:nvSpPr>
        <p:spPr>
          <a:xfrm>
            <a:off x="457200" y="1535113"/>
            <a:ext cx="4040188" cy="4591049"/>
          </a:xfrm>
        </p:spPr>
        <p:txBody>
          <a:bodyPr/>
          <a:lstStyle/>
          <a:p>
            <a:r>
              <a:rPr lang="en-US" sz="1800" dirty="0"/>
              <a:t>Self-sustaining upward trend in general price levels due to interaction of demand pull and cost push </a:t>
            </a:r>
            <a:r>
              <a:rPr lang="en-US" sz="1800" dirty="0" smtClean="0"/>
              <a:t>inflation</a:t>
            </a:r>
            <a:endParaRPr lang="en-US" sz="1800" dirty="0"/>
          </a:p>
          <a:p>
            <a:r>
              <a:rPr lang="en-US" sz="1800" dirty="0"/>
              <a:t>“Wage-price spiral” </a:t>
            </a:r>
          </a:p>
          <a:p>
            <a:r>
              <a:rPr lang="en-US" sz="1800" dirty="0"/>
              <a:t>High cost of living prompts demands for higher wages </a:t>
            </a:r>
          </a:p>
          <a:p>
            <a:r>
              <a:rPr lang="en-US" sz="1800" dirty="0"/>
              <a:t>This pushes production costs up forcing firms to increases prices</a:t>
            </a:r>
          </a:p>
          <a:p>
            <a:r>
              <a:rPr lang="en-US" sz="1800" dirty="0"/>
              <a:t>This in turn triggers calls for fresh wage increases ... and so </a:t>
            </a:r>
            <a:r>
              <a:rPr lang="en-US" sz="1800" dirty="0" smtClean="0"/>
              <a:t>on</a:t>
            </a:r>
            <a:endParaRPr lang="en-US" sz="1800" dirty="0"/>
          </a:p>
          <a:p>
            <a:endParaRPr lang="en-US" dirty="0"/>
          </a:p>
        </p:txBody>
      </p:sp>
      <p:pic>
        <p:nvPicPr>
          <p:cNvPr id="7" name="Content Placeholder 10">
            <a:extLst>
              <a:ext uri="{FF2B5EF4-FFF2-40B4-BE49-F238E27FC236}">
                <a16:creationId xmlns="" xmlns:a16="http://schemas.microsoft.com/office/drawing/2014/main" id="{E17F36CD-3D0F-4347-ABF3-D615B110A89E}"/>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497388" y="1535113"/>
            <a:ext cx="4040188" cy="4591048"/>
          </a:xfrm>
        </p:spPr>
      </p:pic>
    </p:spTree>
    <p:extLst>
      <p:ext uri="{BB962C8B-B14F-4D97-AF65-F5344CB8AC3E}">
        <p14:creationId xmlns:p14="http://schemas.microsoft.com/office/powerpoint/2010/main" val="384047543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C10645A4-AC6A-47F2-8AB5-436E0BB14DC3}"/>
              </a:ext>
            </a:extLst>
          </p:cNvPr>
          <p:cNvSpPr>
            <a:spLocks noGrp="1"/>
          </p:cNvSpPr>
          <p:nvPr>
            <p:ph type="title"/>
          </p:nvPr>
        </p:nvSpPr>
        <p:spPr/>
        <p:txBody>
          <a:bodyPr/>
          <a:lstStyle/>
          <a:p>
            <a:r>
              <a:rPr lang="en-US" dirty="0"/>
              <a:t>Effects</a:t>
            </a:r>
          </a:p>
        </p:txBody>
      </p:sp>
      <p:sp>
        <p:nvSpPr>
          <p:cNvPr id="8" name="Content Placeholder 7">
            <a:extLst>
              <a:ext uri="{FF2B5EF4-FFF2-40B4-BE49-F238E27FC236}">
                <a16:creationId xmlns="" xmlns:a16="http://schemas.microsoft.com/office/drawing/2014/main" id="{BE1BE4E9-026B-4EEC-92D9-EA72CAAC003D}"/>
              </a:ext>
            </a:extLst>
          </p:cNvPr>
          <p:cNvSpPr>
            <a:spLocks noGrp="1"/>
          </p:cNvSpPr>
          <p:nvPr>
            <p:ph idx="1"/>
          </p:nvPr>
        </p:nvSpPr>
        <p:spPr/>
        <p:txBody>
          <a:bodyPr/>
          <a:lstStyle/>
          <a:p>
            <a:r>
              <a:rPr lang="en-US" sz="2400" dirty="0"/>
              <a:t>Main Effect:  “Erosion Formula”</a:t>
            </a:r>
          </a:p>
          <a:p>
            <a:endParaRPr lang="en-US" sz="2400" dirty="0"/>
          </a:p>
          <a:p>
            <a:pPr lvl="0"/>
            <a:r>
              <a:rPr lang="en-US" sz="2400" dirty="0">
                <a:solidFill>
                  <a:schemeClr val="accent1"/>
                </a:solidFill>
              </a:rPr>
              <a:t>Real (true value/adjusted for </a:t>
            </a:r>
            <a:r>
              <a:rPr lang="en-US" sz="2400" dirty="0" smtClean="0">
                <a:solidFill>
                  <a:schemeClr val="accent1"/>
                </a:solidFill>
              </a:rPr>
              <a:t>inflation </a:t>
            </a:r>
            <a:r>
              <a:rPr lang="en-US" sz="2400" dirty="0">
                <a:solidFill>
                  <a:schemeClr val="accent1"/>
                </a:solidFill>
              </a:rPr>
              <a:t>value) </a:t>
            </a:r>
          </a:p>
          <a:p>
            <a:pPr lvl="0"/>
            <a:endParaRPr lang="en-US" sz="2400" dirty="0"/>
          </a:p>
          <a:p>
            <a:pPr lvl="0"/>
            <a:r>
              <a:rPr lang="en-US" sz="2400" dirty="0"/>
              <a:t>Nominal (on paper/unadjusted value) </a:t>
            </a:r>
          </a:p>
          <a:p>
            <a:pPr lvl="0"/>
            <a:endParaRPr lang="en-US" sz="2400" dirty="0"/>
          </a:p>
          <a:p>
            <a:pPr lvl="0"/>
            <a:r>
              <a:rPr lang="en-US" sz="2400" dirty="0"/>
              <a:t>Real _____ = </a:t>
            </a:r>
            <a:r>
              <a:rPr lang="en-US" sz="2400" dirty="0">
                <a:solidFill>
                  <a:schemeClr val="accent1"/>
                </a:solidFill>
              </a:rPr>
              <a:t>nominal</a:t>
            </a:r>
            <a:r>
              <a:rPr lang="en-US" sz="2400" dirty="0"/>
              <a:t> ______ - </a:t>
            </a:r>
            <a:r>
              <a:rPr lang="en-US" sz="2400" dirty="0">
                <a:solidFill>
                  <a:srgbClr val="FF0000"/>
                </a:solidFill>
              </a:rPr>
              <a:t>inflation rate</a:t>
            </a:r>
          </a:p>
          <a:p>
            <a:endParaRPr lang="en-US" sz="1800" dirty="0"/>
          </a:p>
          <a:p>
            <a:pPr marL="0" indent="0">
              <a:buNone/>
            </a:pPr>
            <a:endParaRPr lang="en-US" sz="1800" dirty="0"/>
          </a:p>
        </p:txBody>
      </p:sp>
    </p:spTree>
    <p:extLst>
      <p:ext uri="{BB962C8B-B14F-4D97-AF65-F5344CB8AC3E}">
        <p14:creationId xmlns:p14="http://schemas.microsoft.com/office/powerpoint/2010/main" val="344495594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68E440-D862-4CA0-BED4-6D18649EF3CA}"/>
              </a:ext>
            </a:extLst>
          </p:cNvPr>
          <p:cNvSpPr>
            <a:spLocks noGrp="1"/>
          </p:cNvSpPr>
          <p:nvPr>
            <p:ph type="title"/>
          </p:nvPr>
        </p:nvSpPr>
        <p:spPr>
          <a:xfrm>
            <a:off x="457200" y="778474"/>
            <a:ext cx="8229600" cy="766119"/>
          </a:xfrm>
        </p:spPr>
        <p:txBody>
          <a:bodyPr/>
          <a:lstStyle/>
          <a:p>
            <a:r>
              <a:rPr lang="en-US" sz="2800" dirty="0"/>
              <a:t>Effects Graphic Organizer </a:t>
            </a:r>
            <a:br>
              <a:rPr lang="en-US" sz="2800" dirty="0"/>
            </a:br>
            <a:r>
              <a:rPr lang="en-US" sz="2800" b="0" dirty="0"/>
              <a:t>Use the handout reading to complete activity</a:t>
            </a:r>
          </a:p>
        </p:txBody>
      </p:sp>
      <p:graphicFrame>
        <p:nvGraphicFramePr>
          <p:cNvPr id="4" name="Content Placeholder 3">
            <a:extLst>
              <a:ext uri="{FF2B5EF4-FFF2-40B4-BE49-F238E27FC236}">
                <a16:creationId xmlns="" xmlns:a16="http://schemas.microsoft.com/office/drawing/2014/main" id="{6B468680-88A9-4F70-9D89-51C9CBD6D667}"/>
              </a:ext>
            </a:extLst>
          </p:cNvPr>
          <p:cNvGraphicFramePr>
            <a:graphicFrameLocks noGrp="1"/>
          </p:cNvGraphicFramePr>
          <p:nvPr>
            <p:ph idx="1"/>
            <p:extLst>
              <p:ext uri="{D42A27DB-BD31-4B8C-83A1-F6EECF244321}">
                <p14:modId xmlns:p14="http://schemas.microsoft.com/office/powerpoint/2010/main" val="1417532088"/>
              </p:ext>
            </p:extLst>
          </p:nvPr>
        </p:nvGraphicFramePr>
        <p:xfrm>
          <a:off x="457200" y="1964723"/>
          <a:ext cx="7600952" cy="4557391"/>
        </p:xfrm>
        <a:graphic>
          <a:graphicData uri="http://schemas.openxmlformats.org/drawingml/2006/table">
            <a:tbl>
              <a:tblPr firstRow="1" bandRow="1">
                <a:tableStyleId>{5C22544A-7EE6-4342-B048-85BDC9FD1C3A}</a:tableStyleId>
              </a:tblPr>
              <a:tblGrid>
                <a:gridCol w="1276352">
                  <a:extLst>
                    <a:ext uri="{9D8B030D-6E8A-4147-A177-3AD203B41FA5}">
                      <a16:colId xmlns="" xmlns:a16="http://schemas.microsoft.com/office/drawing/2014/main" val="1603884306"/>
                    </a:ext>
                  </a:extLst>
                </a:gridCol>
                <a:gridCol w="2667000">
                  <a:extLst>
                    <a:ext uri="{9D8B030D-6E8A-4147-A177-3AD203B41FA5}">
                      <a16:colId xmlns="" xmlns:a16="http://schemas.microsoft.com/office/drawing/2014/main" val="2194360579"/>
                    </a:ext>
                  </a:extLst>
                </a:gridCol>
                <a:gridCol w="1757362">
                  <a:extLst>
                    <a:ext uri="{9D8B030D-6E8A-4147-A177-3AD203B41FA5}">
                      <a16:colId xmlns="" xmlns:a16="http://schemas.microsoft.com/office/drawing/2014/main" val="3466709015"/>
                    </a:ext>
                  </a:extLst>
                </a:gridCol>
                <a:gridCol w="1900238">
                  <a:extLst>
                    <a:ext uri="{9D8B030D-6E8A-4147-A177-3AD203B41FA5}">
                      <a16:colId xmlns="" xmlns:a16="http://schemas.microsoft.com/office/drawing/2014/main" val="1936311754"/>
                    </a:ext>
                  </a:extLst>
                </a:gridCol>
              </a:tblGrid>
              <a:tr h="703925">
                <a:tc>
                  <a:txBody>
                    <a:bodyPr/>
                    <a:lstStyle/>
                    <a:p>
                      <a:r>
                        <a:rPr lang="en-US" dirty="0"/>
                        <a:t>Banks</a:t>
                      </a:r>
                    </a:p>
                  </a:txBody>
                  <a:tcPr/>
                </a:tc>
                <a:tc>
                  <a:txBody>
                    <a:bodyPr/>
                    <a:lstStyle/>
                    <a:p>
                      <a:r>
                        <a:rPr lang="en-US" dirty="0"/>
                        <a:t>Consumers</a:t>
                      </a:r>
                    </a:p>
                  </a:txBody>
                  <a:tcPr/>
                </a:tc>
                <a:tc>
                  <a:txBody>
                    <a:bodyPr/>
                    <a:lstStyle/>
                    <a:p>
                      <a:r>
                        <a:rPr lang="en-US" dirty="0"/>
                        <a:t>Businesses</a:t>
                      </a:r>
                    </a:p>
                  </a:txBody>
                  <a:tcPr/>
                </a:tc>
                <a:tc>
                  <a:txBody>
                    <a:bodyPr/>
                    <a:lstStyle/>
                    <a:p>
                      <a:r>
                        <a:rPr lang="en-US" dirty="0"/>
                        <a:t>Government and International</a:t>
                      </a:r>
                    </a:p>
                  </a:txBody>
                  <a:tcPr/>
                </a:tc>
                <a:extLst>
                  <a:ext uri="{0D108BD9-81ED-4DB2-BD59-A6C34878D82A}">
                    <a16:rowId xmlns="" xmlns:a16="http://schemas.microsoft.com/office/drawing/2014/main" val="581024832"/>
                  </a:ext>
                </a:extLst>
              </a:tr>
              <a:tr h="3853466">
                <a:tc>
                  <a:txBody>
                    <a:bodyPr/>
                    <a:lstStyle/>
                    <a:p>
                      <a:pPr marL="285750" indent="-285750">
                        <a:buFont typeface="Arial" panose="020B0604020202020204" pitchFamily="34" charset="0"/>
                        <a:buChar char="•"/>
                      </a:pPr>
                      <a:r>
                        <a:rPr lang="en-US" dirty="0"/>
                        <a:t>Inflation Tax</a:t>
                      </a:r>
                    </a:p>
                    <a:p>
                      <a:endParaRPr lang="en-US" dirty="0"/>
                    </a:p>
                  </a:txBody>
                  <a:tcPr/>
                </a:tc>
                <a:tc>
                  <a:txBody>
                    <a:bodyPr/>
                    <a:lstStyle/>
                    <a:p>
                      <a:pPr marL="285750" indent="-285750">
                        <a:buFont typeface="Arial" panose="020B0604020202020204" pitchFamily="34" charset="0"/>
                        <a:buChar char="•"/>
                      </a:pPr>
                      <a:r>
                        <a:rPr lang="en-US" dirty="0"/>
                        <a:t>Real = nominal</a:t>
                      </a:r>
                      <a:r>
                        <a:rPr lang="en-US" baseline="0" dirty="0"/>
                        <a:t> – inflation</a:t>
                      </a:r>
                    </a:p>
                    <a:p>
                      <a:pPr marL="285750" indent="-285750">
                        <a:buFont typeface="Arial" panose="020B0604020202020204" pitchFamily="34" charset="0"/>
                        <a:buChar char="•"/>
                      </a:pPr>
                      <a:r>
                        <a:rPr lang="en-US" baseline="0" dirty="0"/>
                        <a:t>Erodes purchasing power</a:t>
                      </a:r>
                      <a:endParaRPr lang="en-US" dirty="0"/>
                    </a:p>
                    <a:p>
                      <a:pPr marL="285750" indent="-285750">
                        <a:buFont typeface="Arial" panose="020B0604020202020204" pitchFamily="34" charset="0"/>
                        <a:buChar char="•"/>
                      </a:pPr>
                      <a:r>
                        <a:rPr lang="en-US" dirty="0"/>
                        <a:t>Erodes Savings</a:t>
                      </a:r>
                    </a:p>
                    <a:p>
                      <a:pPr marL="285750" indent="-285750">
                        <a:buFont typeface="Arial" panose="020B0604020202020204" pitchFamily="34" charset="0"/>
                        <a:buChar char="•"/>
                      </a:pPr>
                      <a:r>
                        <a:rPr lang="en-US" dirty="0"/>
                        <a:t>Erodes Fixed</a:t>
                      </a:r>
                      <a:r>
                        <a:rPr lang="en-US" baseline="0" dirty="0"/>
                        <a:t> income</a:t>
                      </a:r>
                    </a:p>
                    <a:p>
                      <a:pPr marL="285750" indent="-285750">
                        <a:buFont typeface="Arial" panose="020B0604020202020204" pitchFamily="34" charset="0"/>
                        <a:buChar char="•"/>
                      </a:pPr>
                      <a:r>
                        <a:rPr lang="en-US" baseline="0" dirty="0"/>
                        <a:t>Erodes wage gains</a:t>
                      </a:r>
                    </a:p>
                    <a:p>
                      <a:pPr marL="285750" indent="-285750">
                        <a:buFont typeface="Arial" panose="020B0604020202020204" pitchFamily="34" charset="0"/>
                        <a:buChar char="•"/>
                      </a:pPr>
                      <a:r>
                        <a:rPr lang="en-US" baseline="0" dirty="0"/>
                        <a:t>Erodes Bond Values</a:t>
                      </a:r>
                    </a:p>
                    <a:p>
                      <a:pPr marL="285750" indent="-285750">
                        <a:buFont typeface="Arial" panose="020B0604020202020204" pitchFamily="34" charset="0"/>
                        <a:buChar char="•"/>
                      </a:pPr>
                      <a:r>
                        <a:rPr lang="en-US" baseline="0" dirty="0"/>
                        <a:t>Expected vs. unexpected inflation</a:t>
                      </a:r>
                    </a:p>
                    <a:p>
                      <a:endParaRPr lang="en-US" dirty="0"/>
                    </a:p>
                  </a:txBody>
                  <a:tcPr/>
                </a:tc>
                <a:tc>
                  <a:txBody>
                    <a:bodyPr/>
                    <a:lstStyle/>
                    <a:p>
                      <a:pPr marL="285750" indent="-285750">
                        <a:buFont typeface="Arial" panose="020B0604020202020204" pitchFamily="34" charset="0"/>
                        <a:buChar char="•"/>
                      </a:pPr>
                      <a:r>
                        <a:rPr lang="en-US" dirty="0"/>
                        <a:t>Unit of Account Effect</a:t>
                      </a:r>
                    </a:p>
                    <a:p>
                      <a:pPr marL="285750" indent="-285750">
                        <a:buFont typeface="Arial" panose="020B0604020202020204" pitchFamily="34" charset="0"/>
                        <a:buChar char="•"/>
                      </a:pPr>
                      <a:r>
                        <a:rPr lang="en-US" dirty="0"/>
                        <a:t>Menu</a:t>
                      </a:r>
                      <a:r>
                        <a:rPr lang="en-US" baseline="0" dirty="0"/>
                        <a:t> Costs</a:t>
                      </a:r>
                    </a:p>
                    <a:p>
                      <a:pPr marL="285750" indent="-285750">
                        <a:buFont typeface="Arial" panose="020B0604020202020204" pitchFamily="34" charset="0"/>
                        <a:buChar char="•"/>
                      </a:pPr>
                      <a:r>
                        <a:rPr lang="en-US" baseline="0" dirty="0"/>
                        <a:t>Elastic Businesses lose money</a:t>
                      </a:r>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a:t>Inflation Temptation</a:t>
                      </a:r>
                    </a:p>
                    <a:p>
                      <a:pPr marL="285750" indent="-285750">
                        <a:buFont typeface="Arial" panose="020B0604020202020204" pitchFamily="34" charset="0"/>
                        <a:buChar char="•"/>
                      </a:pPr>
                      <a:r>
                        <a:rPr lang="en-US" dirty="0"/>
                        <a:t>Depreciation</a:t>
                      </a:r>
                      <a:r>
                        <a:rPr lang="en-US" baseline="0" dirty="0"/>
                        <a:t> of currency</a:t>
                      </a:r>
                    </a:p>
                    <a:p>
                      <a:pPr marL="285750" indent="-285750">
                        <a:buFont typeface="Arial" panose="020B0604020202020204" pitchFamily="34" charset="0"/>
                        <a:buChar char="•"/>
                      </a:pPr>
                      <a:r>
                        <a:rPr lang="en-US" baseline="0" dirty="0"/>
                        <a:t>Lack of foreign capital</a:t>
                      </a:r>
                      <a:endParaRPr lang="en-US" dirty="0"/>
                    </a:p>
                    <a:p>
                      <a:endParaRPr lang="en-US" dirty="0"/>
                    </a:p>
                    <a:p>
                      <a:endParaRPr lang="en-US" dirty="0"/>
                    </a:p>
                  </a:txBody>
                  <a:tcPr/>
                </a:tc>
                <a:extLst>
                  <a:ext uri="{0D108BD9-81ED-4DB2-BD59-A6C34878D82A}">
                    <a16:rowId xmlns="" xmlns:a16="http://schemas.microsoft.com/office/drawing/2014/main" val="3597668597"/>
                  </a:ext>
                </a:extLst>
              </a:tr>
            </a:tbl>
          </a:graphicData>
        </a:graphic>
      </p:graphicFrame>
    </p:spTree>
    <p:extLst>
      <p:ext uri="{BB962C8B-B14F-4D97-AF65-F5344CB8AC3E}">
        <p14:creationId xmlns:p14="http://schemas.microsoft.com/office/powerpoint/2010/main" val="152303461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C84535-C78C-4B19-8D43-9028EB964CDD}"/>
              </a:ext>
            </a:extLst>
          </p:cNvPr>
          <p:cNvSpPr>
            <a:spLocks noGrp="1"/>
          </p:cNvSpPr>
          <p:nvPr>
            <p:ph type="title"/>
          </p:nvPr>
        </p:nvSpPr>
        <p:spPr>
          <a:xfrm>
            <a:off x="457200" y="1112107"/>
            <a:ext cx="8229600" cy="518984"/>
          </a:xfrm>
        </p:spPr>
        <p:txBody>
          <a:bodyPr/>
          <a:lstStyle/>
          <a:p>
            <a:r>
              <a:rPr lang="en-US" sz="4400" dirty="0"/>
              <a:t>Bonds</a:t>
            </a:r>
          </a:p>
        </p:txBody>
      </p:sp>
      <p:sp>
        <p:nvSpPr>
          <p:cNvPr id="3" name="Content Placeholder 2">
            <a:extLst>
              <a:ext uri="{FF2B5EF4-FFF2-40B4-BE49-F238E27FC236}">
                <a16:creationId xmlns="" xmlns:a16="http://schemas.microsoft.com/office/drawing/2014/main" id="{DDAF01E6-17B1-454F-A79B-74DFD8D81C1C}"/>
              </a:ext>
            </a:extLst>
          </p:cNvPr>
          <p:cNvSpPr>
            <a:spLocks noGrp="1"/>
          </p:cNvSpPr>
          <p:nvPr>
            <p:ph idx="1"/>
          </p:nvPr>
        </p:nvSpPr>
        <p:spPr>
          <a:xfrm>
            <a:off x="457200" y="1631091"/>
            <a:ext cx="8229600" cy="4757351"/>
          </a:xfrm>
        </p:spPr>
        <p:txBody>
          <a:bodyPr/>
          <a:lstStyle/>
          <a:p>
            <a:pPr marL="0" indent="0">
              <a:buNone/>
            </a:pPr>
            <a:r>
              <a:rPr lang="en-US" sz="1800" dirty="0">
                <a:hlinkClick r:id="rId2"/>
              </a:rPr>
              <a:t>https://www.youtube.com/watch?v=IuyejHOGCro</a:t>
            </a:r>
            <a:endParaRPr lang="en-US" sz="1800" dirty="0"/>
          </a:p>
          <a:p>
            <a:pPr marL="0" indent="0">
              <a:buNone/>
            </a:pPr>
            <a:r>
              <a:rPr lang="en-US" sz="1800" b="1" dirty="0"/>
              <a:t>For bonds, assume:</a:t>
            </a:r>
          </a:p>
          <a:p>
            <a:pPr lvl="1"/>
            <a:r>
              <a:rPr lang="en-US" sz="1800" dirty="0"/>
              <a:t>1) bonds’ interest rate is </a:t>
            </a:r>
            <a:r>
              <a:rPr lang="en-US" sz="1800" b="1" dirty="0"/>
              <a:t>non-variable (does not change)</a:t>
            </a:r>
            <a:r>
              <a:rPr lang="en-US" sz="1800" dirty="0"/>
              <a:t>; </a:t>
            </a:r>
          </a:p>
          <a:p>
            <a:pPr lvl="1"/>
            <a:r>
              <a:rPr lang="en-US" sz="1800" dirty="0"/>
              <a:t>2) bonds are traded like stocks – they can increase and decrease in value. </a:t>
            </a:r>
          </a:p>
          <a:p>
            <a:pPr marL="0" indent="0" algn="just">
              <a:buNone/>
            </a:pPr>
            <a:r>
              <a:rPr lang="en-US" sz="1800" dirty="0"/>
              <a:t>Bonds are “IOU’s” from the government, corporations and the Federal Reserve. People give these entities loans and are paid back after a certain period of time (</a:t>
            </a:r>
            <a:r>
              <a:rPr lang="en-US" sz="1800" b="1" dirty="0"/>
              <a:t>called a maturity date</a:t>
            </a:r>
            <a:r>
              <a:rPr lang="en-US" sz="1800" dirty="0"/>
              <a:t>) with the </a:t>
            </a:r>
            <a:r>
              <a:rPr lang="en-US" sz="1800" b="1" dirty="0"/>
              <a:t>principal (initial amount)</a:t>
            </a:r>
            <a:r>
              <a:rPr lang="en-US" sz="1800" dirty="0"/>
              <a:t> plus a yearly </a:t>
            </a:r>
            <a:r>
              <a:rPr lang="en-US" sz="1800" b="1" dirty="0"/>
              <a:t>compounded interest</a:t>
            </a:r>
            <a:r>
              <a:rPr lang="en-US" sz="1800" dirty="0"/>
              <a:t>. For example, a </a:t>
            </a:r>
            <a:r>
              <a:rPr lang="en-US" sz="1800" b="1" dirty="0"/>
              <a:t>$1,000 5% bond</a:t>
            </a:r>
            <a:r>
              <a:rPr lang="en-US" sz="1800" dirty="0"/>
              <a:t> over the course of 5 years = </a:t>
            </a:r>
            <a:r>
              <a:rPr lang="en-US" sz="1800" b="1" dirty="0"/>
              <a:t>year 1:</a:t>
            </a:r>
            <a:r>
              <a:rPr lang="en-US" sz="1800" dirty="0"/>
              <a:t> 1,050; </a:t>
            </a:r>
            <a:r>
              <a:rPr lang="en-US" sz="1800" b="1" dirty="0"/>
              <a:t>year 2:</a:t>
            </a:r>
            <a:r>
              <a:rPr lang="en-US" sz="1800" dirty="0"/>
              <a:t> 5% interest of$1,050 = $1,152 and so forth up until year 5.</a:t>
            </a:r>
          </a:p>
          <a:p>
            <a:pPr marL="0" indent="0">
              <a:buNone/>
            </a:pPr>
            <a:r>
              <a:rPr lang="en-US" sz="1800" dirty="0"/>
              <a:t>		OR</a:t>
            </a:r>
          </a:p>
          <a:p>
            <a:pPr marL="0" indent="0">
              <a:buNone/>
            </a:pPr>
            <a:r>
              <a:rPr lang="en-US" sz="1800" dirty="0"/>
              <a:t>the bond rate (or coupon rate) creates a yearly income; so a $1,000 bond with a 5% coupon rate will give you an income of $50 per bond.  </a:t>
            </a:r>
          </a:p>
          <a:p>
            <a:endParaRPr lang="en-US" sz="1800" dirty="0"/>
          </a:p>
        </p:txBody>
      </p:sp>
    </p:spTree>
    <p:extLst>
      <p:ext uri="{BB962C8B-B14F-4D97-AF65-F5344CB8AC3E}">
        <p14:creationId xmlns:p14="http://schemas.microsoft.com/office/powerpoint/2010/main" val="22668077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DDBA64-4D52-41C7-9FD5-3A0A49CF27E0}"/>
              </a:ext>
            </a:extLst>
          </p:cNvPr>
          <p:cNvSpPr>
            <a:spLocks noGrp="1"/>
          </p:cNvSpPr>
          <p:nvPr>
            <p:ph type="title"/>
          </p:nvPr>
        </p:nvSpPr>
        <p:spPr>
          <a:xfrm>
            <a:off x="457200" y="914400"/>
            <a:ext cx="8229600" cy="691978"/>
          </a:xfrm>
        </p:spPr>
        <p:txBody>
          <a:bodyPr/>
          <a:lstStyle/>
          <a:p>
            <a:r>
              <a:rPr lang="en-US" sz="4800" dirty="0"/>
              <a:t>Assessment Questions</a:t>
            </a:r>
          </a:p>
        </p:txBody>
      </p:sp>
      <p:sp>
        <p:nvSpPr>
          <p:cNvPr id="3" name="Content Placeholder 2">
            <a:extLst>
              <a:ext uri="{FF2B5EF4-FFF2-40B4-BE49-F238E27FC236}">
                <a16:creationId xmlns="" xmlns:a16="http://schemas.microsoft.com/office/drawing/2014/main" id="{20D89BA9-56F9-4BD1-9C24-9B19AE05EAF0}"/>
              </a:ext>
            </a:extLst>
          </p:cNvPr>
          <p:cNvSpPr>
            <a:spLocks noGrp="1"/>
          </p:cNvSpPr>
          <p:nvPr>
            <p:ph idx="1"/>
          </p:nvPr>
        </p:nvSpPr>
        <p:spPr>
          <a:xfrm>
            <a:off x="457200" y="1606378"/>
            <a:ext cx="8229600" cy="4550582"/>
          </a:xfrm>
        </p:spPr>
        <p:txBody>
          <a:bodyPr/>
          <a:lstStyle/>
          <a:p>
            <a:pPr marL="0" indent="0">
              <a:buNone/>
            </a:pPr>
            <a:r>
              <a:rPr lang="en-US" dirty="0" smtClean="0"/>
              <a:t>If </a:t>
            </a:r>
            <a:r>
              <a:rPr lang="en-US" dirty="0"/>
              <a:t>your nominal wage doubles at the same time as prices double, your real wage will</a:t>
            </a:r>
          </a:p>
          <a:p>
            <a:pPr marL="6160" indent="0">
              <a:buNone/>
            </a:pPr>
            <a:r>
              <a:rPr lang="en-US" dirty="0"/>
              <a:t>	a.  increase</a:t>
            </a:r>
          </a:p>
          <a:p>
            <a:pPr marL="6160" indent="0">
              <a:buNone/>
            </a:pPr>
            <a:r>
              <a:rPr lang="en-US" dirty="0"/>
              <a:t>	b. decrease</a:t>
            </a:r>
          </a:p>
          <a:p>
            <a:pPr marL="6160" indent="0">
              <a:buNone/>
            </a:pPr>
            <a:r>
              <a:rPr lang="en-US" dirty="0"/>
              <a:t>	c. not change</a:t>
            </a:r>
          </a:p>
          <a:p>
            <a:pPr marL="6160" indent="0">
              <a:buNone/>
            </a:pPr>
            <a:r>
              <a:rPr lang="en-US" dirty="0"/>
              <a:t>	d. double</a:t>
            </a:r>
          </a:p>
          <a:p>
            <a:pPr marL="6160" indent="0">
              <a:buNone/>
            </a:pPr>
            <a:r>
              <a:rPr lang="en-US" dirty="0"/>
              <a:t>	e. </a:t>
            </a:r>
            <a:r>
              <a:rPr lang="en-US" dirty="0" smtClean="0"/>
              <a:t>be </a:t>
            </a:r>
            <a:r>
              <a:rPr lang="en-US" dirty="0"/>
              <a:t>impossible to determine</a:t>
            </a:r>
          </a:p>
          <a:p>
            <a:endParaRPr lang="en-US" dirty="0"/>
          </a:p>
        </p:txBody>
      </p:sp>
    </p:spTree>
    <p:extLst>
      <p:ext uri="{BB962C8B-B14F-4D97-AF65-F5344CB8AC3E}">
        <p14:creationId xmlns:p14="http://schemas.microsoft.com/office/powerpoint/2010/main" val="354402637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DDBA64-4D52-41C7-9FD5-3A0A49CF27E0}"/>
              </a:ext>
            </a:extLst>
          </p:cNvPr>
          <p:cNvSpPr>
            <a:spLocks noGrp="1"/>
          </p:cNvSpPr>
          <p:nvPr>
            <p:ph type="title"/>
          </p:nvPr>
        </p:nvSpPr>
        <p:spPr>
          <a:xfrm>
            <a:off x="457200" y="914400"/>
            <a:ext cx="8229600" cy="691978"/>
          </a:xfrm>
        </p:spPr>
        <p:txBody>
          <a:bodyPr/>
          <a:lstStyle/>
          <a:p>
            <a:r>
              <a:rPr lang="en-US" sz="4400" dirty="0"/>
              <a:t>Assessment Questions</a:t>
            </a:r>
          </a:p>
        </p:txBody>
      </p:sp>
      <p:sp>
        <p:nvSpPr>
          <p:cNvPr id="3" name="Content Placeholder 2">
            <a:extLst>
              <a:ext uri="{FF2B5EF4-FFF2-40B4-BE49-F238E27FC236}">
                <a16:creationId xmlns="" xmlns:a16="http://schemas.microsoft.com/office/drawing/2014/main" id="{20D89BA9-56F9-4BD1-9C24-9B19AE05EAF0}"/>
              </a:ext>
            </a:extLst>
          </p:cNvPr>
          <p:cNvSpPr>
            <a:spLocks noGrp="1"/>
          </p:cNvSpPr>
          <p:nvPr>
            <p:ph idx="1"/>
          </p:nvPr>
        </p:nvSpPr>
        <p:spPr>
          <a:xfrm>
            <a:off x="457200" y="1606378"/>
            <a:ext cx="8229600" cy="4550582"/>
          </a:xfrm>
        </p:spPr>
        <p:txBody>
          <a:bodyPr/>
          <a:lstStyle/>
          <a:p>
            <a:pPr marL="0" indent="0">
              <a:buNone/>
            </a:pPr>
            <a:r>
              <a:rPr lang="en-US" dirty="0"/>
              <a:t>If inflation causes people to frequently convert their dollars into other assets, the economy experiences what type of cost?</a:t>
            </a:r>
          </a:p>
          <a:p>
            <a:pPr marL="6160" indent="0">
              <a:buNone/>
            </a:pPr>
            <a:r>
              <a:rPr lang="en-US" dirty="0"/>
              <a:t>	a.  price level</a:t>
            </a:r>
          </a:p>
          <a:p>
            <a:pPr marL="6160" indent="0">
              <a:buNone/>
            </a:pPr>
            <a:r>
              <a:rPr lang="en-US" dirty="0"/>
              <a:t>	b. shoe-leather</a:t>
            </a:r>
          </a:p>
          <a:p>
            <a:pPr marL="6160" indent="0">
              <a:buNone/>
            </a:pPr>
            <a:r>
              <a:rPr lang="en-US" dirty="0"/>
              <a:t>	c.  menu</a:t>
            </a:r>
          </a:p>
          <a:p>
            <a:pPr marL="6160" indent="0">
              <a:buNone/>
            </a:pPr>
            <a:r>
              <a:rPr lang="en-US" dirty="0"/>
              <a:t>	d.  unit-of-account</a:t>
            </a:r>
          </a:p>
          <a:p>
            <a:pPr marL="6160" indent="0">
              <a:buNone/>
            </a:pPr>
            <a:r>
              <a:rPr lang="en-US" dirty="0"/>
              <a:t>	e.  monetary</a:t>
            </a:r>
          </a:p>
          <a:p>
            <a:endParaRPr lang="en-US" dirty="0"/>
          </a:p>
        </p:txBody>
      </p:sp>
    </p:spTree>
    <p:extLst>
      <p:ext uri="{BB962C8B-B14F-4D97-AF65-F5344CB8AC3E}">
        <p14:creationId xmlns:p14="http://schemas.microsoft.com/office/powerpoint/2010/main" val="3698121065"/>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DDBA64-4D52-41C7-9FD5-3A0A49CF27E0}"/>
              </a:ext>
            </a:extLst>
          </p:cNvPr>
          <p:cNvSpPr>
            <a:spLocks noGrp="1"/>
          </p:cNvSpPr>
          <p:nvPr>
            <p:ph type="title"/>
          </p:nvPr>
        </p:nvSpPr>
        <p:spPr>
          <a:xfrm>
            <a:off x="457200" y="914400"/>
            <a:ext cx="8229600" cy="691978"/>
          </a:xfrm>
        </p:spPr>
        <p:txBody>
          <a:bodyPr/>
          <a:lstStyle/>
          <a:p>
            <a:r>
              <a:rPr lang="en-US" sz="4400" dirty="0"/>
              <a:t>Assessment Questions</a:t>
            </a:r>
          </a:p>
        </p:txBody>
      </p:sp>
      <p:sp>
        <p:nvSpPr>
          <p:cNvPr id="3" name="Content Placeholder 2">
            <a:extLst>
              <a:ext uri="{FF2B5EF4-FFF2-40B4-BE49-F238E27FC236}">
                <a16:creationId xmlns="" xmlns:a16="http://schemas.microsoft.com/office/drawing/2014/main" id="{20D89BA9-56F9-4BD1-9C24-9B19AE05EAF0}"/>
              </a:ext>
            </a:extLst>
          </p:cNvPr>
          <p:cNvSpPr>
            <a:spLocks noGrp="1"/>
          </p:cNvSpPr>
          <p:nvPr>
            <p:ph idx="1"/>
          </p:nvPr>
        </p:nvSpPr>
        <p:spPr>
          <a:xfrm>
            <a:off x="457200" y="1606378"/>
            <a:ext cx="8229600" cy="4550582"/>
          </a:xfrm>
        </p:spPr>
        <p:txBody>
          <a:bodyPr/>
          <a:lstStyle/>
          <a:p>
            <a:pPr marL="0" indent="0">
              <a:buNone/>
            </a:pPr>
            <a:r>
              <a:rPr lang="en-US" dirty="0"/>
              <a:t>AP Free Response</a:t>
            </a:r>
          </a:p>
          <a:p>
            <a:pPr marL="0" indent="0">
              <a:buNone/>
            </a:pPr>
            <a:r>
              <a:rPr lang="en-US" sz="2000" dirty="0"/>
              <a:t>(d) Given the increase in the expected rate of inflation from part (b),</a:t>
            </a:r>
          </a:p>
          <a:p>
            <a:pPr lvl="1"/>
            <a:r>
              <a:rPr lang="en-US" sz="2000" dirty="0"/>
              <a:t>		(</a:t>
            </a:r>
            <a:r>
              <a:rPr lang="en-US" sz="2000" dirty="0" err="1"/>
              <a:t>i</a:t>
            </a:r>
            <a:r>
              <a:rPr lang="en-US" sz="2000" dirty="0"/>
              <a:t>) will the nominal interest rate on new loans increase, decrease, or remain unchanged?</a:t>
            </a:r>
          </a:p>
          <a:p>
            <a:pPr lvl="1"/>
            <a:r>
              <a:rPr lang="en-US" sz="2000" dirty="0"/>
              <a:t>		(ii) will the real interest rate on new loans increase, decrease, or remain unchanged?</a:t>
            </a:r>
          </a:p>
          <a:p>
            <a:pPr lvl="1"/>
            <a:r>
              <a:rPr lang="en-US" sz="2000" dirty="0"/>
              <a:t>3 (e) Assume that the nominal interest rate is 8 percent. Borrowers and lenders expect the rate of inflation to be 3 percent, and the growth rate of real gross domestic product is 4 percent. Calculate the real interest rate.</a:t>
            </a:r>
          </a:p>
          <a:p>
            <a:endParaRPr lang="en-US" dirty="0"/>
          </a:p>
        </p:txBody>
      </p:sp>
    </p:spTree>
    <p:extLst>
      <p:ext uri="{BB962C8B-B14F-4D97-AF65-F5344CB8AC3E}">
        <p14:creationId xmlns:p14="http://schemas.microsoft.com/office/powerpoint/2010/main" val="1691034951"/>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D455E18-24FD-45F0-B257-B9472EFFDC96}"/>
              </a:ext>
            </a:extLst>
          </p:cNvPr>
          <p:cNvSpPr>
            <a:spLocks noGrp="1"/>
          </p:cNvSpPr>
          <p:nvPr>
            <p:ph type="title"/>
          </p:nvPr>
        </p:nvSpPr>
        <p:spPr>
          <a:xfrm>
            <a:off x="903288" y="2644775"/>
            <a:ext cx="7772400" cy="1362075"/>
          </a:xfrm>
        </p:spPr>
        <p:txBody>
          <a:bodyPr/>
          <a:lstStyle/>
          <a:p>
            <a:r>
              <a:rPr lang="en-US" dirty="0"/>
              <a:t>Real gross domestic product</a:t>
            </a:r>
          </a:p>
        </p:txBody>
      </p:sp>
    </p:spTree>
    <p:extLst>
      <p:ext uri="{BB962C8B-B14F-4D97-AF65-F5344CB8AC3E}">
        <p14:creationId xmlns:p14="http://schemas.microsoft.com/office/powerpoint/2010/main" val="75135387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0F36C2-9A1A-4112-8D63-B3FC44D3CA1E}"/>
              </a:ext>
            </a:extLst>
          </p:cNvPr>
          <p:cNvSpPr>
            <a:spLocks noGrp="1"/>
          </p:cNvSpPr>
          <p:nvPr>
            <p:ph type="title"/>
          </p:nvPr>
        </p:nvSpPr>
        <p:spPr>
          <a:xfrm>
            <a:off x="457200" y="981075"/>
            <a:ext cx="8229600" cy="1143000"/>
          </a:xfrm>
        </p:spPr>
        <p:txBody>
          <a:bodyPr/>
          <a:lstStyle/>
          <a:p>
            <a:r>
              <a:rPr lang="en-US" sz="3200" dirty="0"/>
              <a:t>National Standards</a:t>
            </a:r>
            <a:br>
              <a:rPr lang="en-US" sz="3200" dirty="0"/>
            </a:br>
            <a:r>
              <a:rPr lang="en-US" sz="3200" dirty="0"/>
              <a:t>12</a:t>
            </a:r>
            <a:r>
              <a:rPr lang="en-US" sz="3200" baseline="30000" dirty="0"/>
              <a:t>th</a:t>
            </a:r>
            <a:r>
              <a:rPr lang="en-US" sz="3200" dirty="0"/>
              <a:t> </a:t>
            </a:r>
            <a:r>
              <a:rPr lang="en-US" sz="3200" dirty="0" smtClean="0"/>
              <a:t>Grade Benchmarks</a:t>
            </a:r>
            <a:endParaRPr lang="en-US" sz="3200" dirty="0"/>
          </a:p>
        </p:txBody>
      </p:sp>
      <p:sp>
        <p:nvSpPr>
          <p:cNvPr id="3" name="Content Placeholder 2">
            <a:extLst>
              <a:ext uri="{FF2B5EF4-FFF2-40B4-BE49-F238E27FC236}">
                <a16:creationId xmlns="" xmlns:a16="http://schemas.microsoft.com/office/drawing/2014/main" id="{A00150BD-421B-4AB6-891B-2745800E5B9D}"/>
              </a:ext>
            </a:extLst>
          </p:cNvPr>
          <p:cNvSpPr>
            <a:spLocks noGrp="1"/>
          </p:cNvSpPr>
          <p:nvPr>
            <p:ph idx="1"/>
          </p:nvPr>
        </p:nvSpPr>
        <p:spPr/>
        <p:txBody>
          <a:bodyPr/>
          <a:lstStyle/>
          <a:p>
            <a:r>
              <a:rPr lang="en-US" sz="1800" dirty="0"/>
              <a:t>18.1 Gather current and historical data on unemployment, inflation and real GDP and describe why the annual changes may differ. </a:t>
            </a:r>
          </a:p>
          <a:p>
            <a:r>
              <a:rPr lang="en-US" sz="1800" dirty="0"/>
              <a:t>18.3: A business cycle involves fluctuations of real GDP, unemployment and </a:t>
            </a:r>
            <a:r>
              <a:rPr lang="en-US" sz="1800" dirty="0" smtClean="0"/>
              <a:t>inflation</a:t>
            </a:r>
            <a:endParaRPr lang="en-US" sz="1800" dirty="0"/>
          </a:p>
          <a:p>
            <a:r>
              <a:rPr lang="en-US" sz="1800" dirty="0"/>
              <a:t>18.3 List possible causes of recent recessions and recent expansions.</a:t>
            </a:r>
          </a:p>
          <a:p>
            <a:r>
              <a:rPr lang="en-US" sz="1800" dirty="0"/>
              <a:t>18.4:  Fluctuations of real GDP around its potential level occur when overall spending declines, as in a recession, or when overall spending increases rapidly, as in recovery from a recession or in an expansion. </a:t>
            </a:r>
          </a:p>
          <a:p>
            <a:r>
              <a:rPr lang="en-US" sz="1800" dirty="0"/>
              <a:t>18.4 Select a particular business cycle in U.S. history and identify its phases as well as the long run trend in real GDP around this cycle. </a:t>
            </a:r>
          </a:p>
          <a:p>
            <a:endParaRPr lang="en-US" dirty="0"/>
          </a:p>
        </p:txBody>
      </p:sp>
    </p:spTree>
    <p:extLst>
      <p:ext uri="{BB962C8B-B14F-4D97-AF65-F5344CB8AC3E}">
        <p14:creationId xmlns:p14="http://schemas.microsoft.com/office/powerpoint/2010/main" val="1766208417"/>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4432EFB-3D65-40C5-8623-BCB5EB16A69E}"/>
              </a:ext>
            </a:extLst>
          </p:cNvPr>
          <p:cNvSpPr>
            <a:spLocks noGrp="1"/>
          </p:cNvSpPr>
          <p:nvPr>
            <p:ph type="title"/>
          </p:nvPr>
        </p:nvSpPr>
        <p:spPr/>
        <p:txBody>
          <a:bodyPr/>
          <a:lstStyle/>
          <a:p>
            <a:r>
              <a:rPr lang="en-US" sz="4800" dirty="0"/>
              <a:t>Motivation</a:t>
            </a:r>
          </a:p>
        </p:txBody>
      </p:sp>
      <p:sp>
        <p:nvSpPr>
          <p:cNvPr id="5" name="Content Placeholder 4">
            <a:extLst>
              <a:ext uri="{FF2B5EF4-FFF2-40B4-BE49-F238E27FC236}">
                <a16:creationId xmlns="" xmlns:a16="http://schemas.microsoft.com/office/drawing/2014/main" id="{79540954-CB21-4C91-8F55-E874BD08A4F7}"/>
              </a:ext>
            </a:extLst>
          </p:cNvPr>
          <p:cNvSpPr>
            <a:spLocks noGrp="1"/>
          </p:cNvSpPr>
          <p:nvPr>
            <p:ph idx="1"/>
          </p:nvPr>
        </p:nvSpPr>
        <p:spPr>
          <a:xfrm>
            <a:off x="457200" y="1779373"/>
            <a:ext cx="8229600" cy="4377587"/>
          </a:xfrm>
        </p:spPr>
        <p:txBody>
          <a:bodyPr/>
          <a:lstStyle/>
          <a:p>
            <a:r>
              <a:rPr lang="en-US" sz="1800" dirty="0" smtClean="0"/>
              <a:t> </a:t>
            </a:r>
            <a:r>
              <a:rPr lang="en-US" sz="1800" dirty="0"/>
              <a:t>How do you measure success for yourself?</a:t>
            </a:r>
          </a:p>
          <a:p>
            <a:endParaRPr lang="en-US" sz="1800" dirty="0"/>
          </a:p>
          <a:p>
            <a:r>
              <a:rPr lang="en-US" sz="1800" dirty="0" smtClean="0"/>
              <a:t>Should </a:t>
            </a:r>
            <a:r>
              <a:rPr lang="en-US" sz="1800" dirty="0"/>
              <a:t>you compare yourself to other people to measure </a:t>
            </a:r>
            <a:br>
              <a:rPr lang="en-US" sz="1800" dirty="0"/>
            </a:br>
            <a:r>
              <a:rPr lang="en-US" sz="1800" dirty="0"/>
              <a:t>success?</a:t>
            </a:r>
          </a:p>
          <a:p>
            <a:endParaRPr lang="en-US" sz="1800" dirty="0"/>
          </a:p>
          <a:p>
            <a:r>
              <a:rPr lang="en-US" sz="1800" dirty="0" smtClean="0"/>
              <a:t>How </a:t>
            </a:r>
            <a:r>
              <a:rPr lang="en-US" sz="1800" dirty="0"/>
              <a:t>do nations measure success?</a:t>
            </a:r>
          </a:p>
          <a:p>
            <a:endParaRPr lang="en-US" sz="1800" dirty="0"/>
          </a:p>
          <a:p>
            <a:r>
              <a:rPr lang="en-US" sz="1800" dirty="0" smtClean="0"/>
              <a:t>Should </a:t>
            </a:r>
            <a:r>
              <a:rPr lang="en-US" sz="1800" dirty="0"/>
              <a:t>they compare themselves to other nations to measure </a:t>
            </a:r>
            <a:br>
              <a:rPr lang="en-US" sz="1800" dirty="0"/>
            </a:br>
            <a:r>
              <a:rPr lang="en-US" sz="1800" dirty="0"/>
              <a:t>success?</a:t>
            </a:r>
          </a:p>
          <a:p>
            <a:endParaRPr lang="en-US" dirty="0"/>
          </a:p>
        </p:txBody>
      </p:sp>
    </p:spTree>
    <p:extLst>
      <p:ext uri="{BB962C8B-B14F-4D97-AF65-F5344CB8AC3E}">
        <p14:creationId xmlns:p14="http://schemas.microsoft.com/office/powerpoint/2010/main" val="1622098762"/>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A02CC2-7F4E-4D0D-B0E4-A249E94CE3A6}"/>
              </a:ext>
            </a:extLst>
          </p:cNvPr>
          <p:cNvSpPr>
            <a:spLocks noGrp="1"/>
          </p:cNvSpPr>
          <p:nvPr>
            <p:ph type="title"/>
          </p:nvPr>
        </p:nvSpPr>
        <p:spPr>
          <a:xfrm>
            <a:off x="457200" y="1383956"/>
            <a:ext cx="8229600" cy="345989"/>
          </a:xfrm>
        </p:spPr>
        <p:txBody>
          <a:bodyPr/>
          <a:lstStyle/>
          <a:p>
            <a:r>
              <a:rPr lang="en-US" sz="4400" dirty="0"/>
              <a:t>Handouts and Activities</a:t>
            </a:r>
          </a:p>
        </p:txBody>
      </p:sp>
      <p:sp>
        <p:nvSpPr>
          <p:cNvPr id="3" name="Content Placeholder 2">
            <a:extLst>
              <a:ext uri="{FF2B5EF4-FFF2-40B4-BE49-F238E27FC236}">
                <a16:creationId xmlns="" xmlns:a16="http://schemas.microsoft.com/office/drawing/2014/main" id="{BC356ECB-5C63-47B9-A918-77584370031C}"/>
              </a:ext>
            </a:extLst>
          </p:cNvPr>
          <p:cNvSpPr>
            <a:spLocks noGrp="1"/>
          </p:cNvSpPr>
          <p:nvPr>
            <p:ph idx="1"/>
          </p:nvPr>
        </p:nvSpPr>
        <p:spPr>
          <a:xfrm>
            <a:off x="457200" y="2113005"/>
            <a:ext cx="8229600" cy="4043955"/>
          </a:xfrm>
        </p:spPr>
        <p:txBody>
          <a:bodyPr/>
          <a:lstStyle/>
          <a:p>
            <a:r>
              <a:rPr lang="en-US" sz="1800" dirty="0"/>
              <a:t>1)  What is GDP?</a:t>
            </a:r>
          </a:p>
          <a:p>
            <a:endParaRPr lang="en-US" sz="1800" dirty="0"/>
          </a:p>
          <a:p>
            <a:r>
              <a:rPr lang="en-US" sz="1800" dirty="0"/>
              <a:t>2)  What is counted/How is it calculated?</a:t>
            </a:r>
          </a:p>
          <a:p>
            <a:endParaRPr lang="en-US" sz="1800" dirty="0"/>
          </a:p>
          <a:p>
            <a:r>
              <a:rPr lang="en-US" sz="1800" dirty="0"/>
              <a:t>3)  Other approaches to measuring healthy </a:t>
            </a:r>
            <a:br>
              <a:rPr lang="en-US" sz="1800" dirty="0"/>
            </a:br>
            <a:r>
              <a:rPr lang="en-US" sz="1800" dirty="0"/>
              <a:t>spending</a:t>
            </a:r>
          </a:p>
          <a:p>
            <a:endParaRPr lang="en-US" sz="1800" dirty="0"/>
          </a:p>
          <a:p>
            <a:r>
              <a:rPr lang="en-US" sz="1800" dirty="0"/>
              <a:t>4)  Formula Practice</a:t>
            </a:r>
          </a:p>
          <a:p>
            <a:endParaRPr lang="en-US" dirty="0"/>
          </a:p>
        </p:txBody>
      </p:sp>
    </p:spTree>
    <p:extLst>
      <p:ext uri="{BB962C8B-B14F-4D97-AF65-F5344CB8AC3E}">
        <p14:creationId xmlns:p14="http://schemas.microsoft.com/office/powerpoint/2010/main" val="113366947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79A609-8637-4854-80C6-3DAC6C29D7E0}"/>
              </a:ext>
            </a:extLst>
          </p:cNvPr>
          <p:cNvSpPr>
            <a:spLocks noGrp="1"/>
          </p:cNvSpPr>
          <p:nvPr>
            <p:ph type="title"/>
          </p:nvPr>
        </p:nvSpPr>
        <p:spPr>
          <a:xfrm>
            <a:off x="457200" y="1028700"/>
            <a:ext cx="8229600" cy="1143000"/>
          </a:xfrm>
        </p:spPr>
        <p:txBody>
          <a:bodyPr/>
          <a:lstStyle/>
          <a:p>
            <a:r>
              <a:rPr lang="en-US" dirty="0"/>
              <a:t>Definition</a:t>
            </a:r>
          </a:p>
        </p:txBody>
      </p:sp>
      <p:sp>
        <p:nvSpPr>
          <p:cNvPr id="3" name="Content Placeholder 2">
            <a:extLst>
              <a:ext uri="{FF2B5EF4-FFF2-40B4-BE49-F238E27FC236}">
                <a16:creationId xmlns="" xmlns:a16="http://schemas.microsoft.com/office/drawing/2014/main" id="{F851A443-B807-4064-AB54-D48033FE0C1F}"/>
              </a:ext>
            </a:extLst>
          </p:cNvPr>
          <p:cNvSpPr>
            <a:spLocks noGrp="1"/>
          </p:cNvSpPr>
          <p:nvPr>
            <p:ph idx="1"/>
          </p:nvPr>
        </p:nvSpPr>
        <p:spPr/>
        <p:txBody>
          <a:bodyPr/>
          <a:lstStyle/>
          <a:p>
            <a:pPr marL="6160" indent="0">
              <a:buNone/>
            </a:pPr>
            <a:r>
              <a:rPr lang="en-US" dirty="0"/>
              <a:t>RGDP is the total value dollar of spending on all newly produced goods and services made within a nation’s borders (these include both domestic and foreign companies within the border).  </a:t>
            </a:r>
          </a:p>
          <a:p>
            <a:pPr marL="6160" indent="0">
              <a:buNone/>
            </a:pPr>
            <a:r>
              <a:rPr lang="en-US" b="1" i="1" dirty="0"/>
              <a:t>- Why do we count both foreign and domestic production within our borders?</a:t>
            </a:r>
          </a:p>
          <a:p>
            <a:endParaRPr lang="en-US" dirty="0"/>
          </a:p>
        </p:txBody>
      </p:sp>
    </p:spTree>
    <p:extLst>
      <p:ext uri="{BB962C8B-B14F-4D97-AF65-F5344CB8AC3E}">
        <p14:creationId xmlns:p14="http://schemas.microsoft.com/office/powerpoint/2010/main" val="156744607"/>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97DF35-EC45-4F76-A75D-150AD139869F}"/>
              </a:ext>
            </a:extLst>
          </p:cNvPr>
          <p:cNvSpPr>
            <a:spLocks noGrp="1"/>
          </p:cNvSpPr>
          <p:nvPr>
            <p:ph type="title"/>
          </p:nvPr>
        </p:nvSpPr>
        <p:spPr>
          <a:xfrm>
            <a:off x="457200" y="568411"/>
            <a:ext cx="8229600" cy="1488989"/>
          </a:xfrm>
        </p:spPr>
        <p:txBody>
          <a:bodyPr/>
          <a:lstStyle/>
          <a:p>
            <a:r>
              <a:rPr lang="en-US" sz="2800" dirty="0"/>
              <a:t>Flow Chart:  Is it </a:t>
            </a:r>
            <a:r>
              <a:rPr lang="en-US" sz="2800" dirty="0" smtClean="0"/>
              <a:t>Counted</a:t>
            </a:r>
            <a:r>
              <a:rPr lang="en-US" sz="2800" dirty="0"/>
              <a:t>?</a:t>
            </a:r>
          </a:p>
        </p:txBody>
      </p:sp>
      <p:sp>
        <p:nvSpPr>
          <p:cNvPr id="3" name="Content Placeholder 2">
            <a:extLst>
              <a:ext uri="{FF2B5EF4-FFF2-40B4-BE49-F238E27FC236}">
                <a16:creationId xmlns="" xmlns:a16="http://schemas.microsoft.com/office/drawing/2014/main" id="{AE1CEEE2-F561-46CB-B1EC-46B8F74E35C9}"/>
              </a:ext>
            </a:extLst>
          </p:cNvPr>
          <p:cNvSpPr>
            <a:spLocks noGrp="1"/>
          </p:cNvSpPr>
          <p:nvPr>
            <p:ph idx="1"/>
          </p:nvPr>
        </p:nvSpPr>
        <p:spPr>
          <a:xfrm>
            <a:off x="457200" y="1865870"/>
            <a:ext cx="8229600" cy="4291090"/>
          </a:xfrm>
        </p:spPr>
        <p:txBody>
          <a:bodyPr/>
          <a:lstStyle/>
          <a:p>
            <a:r>
              <a:rPr lang="en-US" dirty="0"/>
              <a:t>I</a:t>
            </a:r>
            <a:r>
              <a:rPr lang="en-US" dirty="0" smtClean="0"/>
              <a:t>s </a:t>
            </a:r>
            <a:r>
              <a:rPr lang="en-US" dirty="0"/>
              <a:t>it a good/service? </a:t>
            </a:r>
          </a:p>
          <a:p>
            <a:r>
              <a:rPr lang="en-US" dirty="0"/>
              <a:t>I</a:t>
            </a:r>
            <a:r>
              <a:rPr lang="en-US" dirty="0" smtClean="0"/>
              <a:t>s </a:t>
            </a:r>
            <a:r>
              <a:rPr lang="en-US" dirty="0"/>
              <a:t>it a good/service made AND sold this year? </a:t>
            </a:r>
          </a:p>
          <a:p>
            <a:r>
              <a:rPr lang="en-US" dirty="0"/>
              <a:t>I</a:t>
            </a:r>
            <a:r>
              <a:rPr lang="en-US" dirty="0" smtClean="0"/>
              <a:t>s </a:t>
            </a:r>
            <a:r>
              <a:rPr lang="en-US" dirty="0"/>
              <a:t>it a good/service made in the nation?</a:t>
            </a:r>
          </a:p>
          <a:p>
            <a:endParaRPr lang="en-US" dirty="0"/>
          </a:p>
        </p:txBody>
      </p:sp>
    </p:spTree>
    <p:extLst>
      <p:ext uri="{BB962C8B-B14F-4D97-AF65-F5344CB8AC3E}">
        <p14:creationId xmlns:p14="http://schemas.microsoft.com/office/powerpoint/2010/main" val="3545209990"/>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03EE2F-D2E2-4FB2-8F80-6EA1F5D1371A}"/>
              </a:ext>
            </a:extLst>
          </p:cNvPr>
          <p:cNvSpPr>
            <a:spLocks noGrp="1"/>
          </p:cNvSpPr>
          <p:nvPr>
            <p:ph type="title"/>
          </p:nvPr>
        </p:nvSpPr>
        <p:spPr/>
        <p:txBody>
          <a:bodyPr/>
          <a:lstStyle/>
          <a:p>
            <a:r>
              <a:rPr lang="en-US" sz="2800" dirty="0"/>
              <a:t>Expenditure Approach (Total Spending Approach)</a:t>
            </a:r>
          </a:p>
        </p:txBody>
      </p:sp>
      <p:sp>
        <p:nvSpPr>
          <p:cNvPr id="3" name="Content Placeholder 2">
            <a:extLst>
              <a:ext uri="{FF2B5EF4-FFF2-40B4-BE49-F238E27FC236}">
                <a16:creationId xmlns="" xmlns:a16="http://schemas.microsoft.com/office/drawing/2014/main" id="{3B4FDFE3-1B67-4DE9-A6B6-12430172531F}"/>
              </a:ext>
            </a:extLst>
          </p:cNvPr>
          <p:cNvSpPr>
            <a:spLocks noGrp="1"/>
          </p:cNvSpPr>
          <p:nvPr>
            <p:ph idx="1"/>
          </p:nvPr>
        </p:nvSpPr>
        <p:spPr/>
        <p:txBody>
          <a:bodyPr/>
          <a:lstStyle/>
          <a:p>
            <a:r>
              <a:rPr lang="en-US" sz="1800" b="1" dirty="0"/>
              <a:t>GDP = </a:t>
            </a:r>
            <a:r>
              <a:rPr lang="en-US" sz="1800" b="1" dirty="0" smtClean="0"/>
              <a:t>C + I + G + X</a:t>
            </a:r>
            <a:endParaRPr lang="en-US" sz="1800" b="1" dirty="0"/>
          </a:p>
          <a:p>
            <a:r>
              <a:rPr lang="en-US" sz="1800" dirty="0"/>
              <a:t> C = </a:t>
            </a:r>
            <a:r>
              <a:rPr lang="en-US" sz="1800" dirty="0" smtClean="0"/>
              <a:t>Consumption </a:t>
            </a:r>
            <a:r>
              <a:rPr lang="en-US" sz="1800" dirty="0"/>
              <a:t>E</a:t>
            </a:r>
            <a:r>
              <a:rPr lang="en-US" sz="1800" dirty="0" smtClean="0"/>
              <a:t>xpenditures </a:t>
            </a:r>
            <a:r>
              <a:rPr lang="en-US" sz="1800" dirty="0"/>
              <a:t>on goods and services by households</a:t>
            </a:r>
          </a:p>
          <a:p>
            <a:r>
              <a:rPr lang="en-US" sz="1800" dirty="0"/>
              <a:t> I  = </a:t>
            </a:r>
            <a:r>
              <a:rPr lang="en-US" sz="1800" b="1" dirty="0"/>
              <a:t>Investment Spending </a:t>
            </a:r>
            <a:r>
              <a:rPr lang="en-US" sz="1800" dirty="0"/>
              <a:t>by firms (</a:t>
            </a:r>
            <a:r>
              <a:rPr lang="en-US" sz="1800" b="1" dirty="0"/>
              <a:t>capital, inventory and real estate)</a:t>
            </a:r>
          </a:p>
          <a:p>
            <a:r>
              <a:rPr lang="en-US" sz="1800" dirty="0"/>
              <a:t> </a:t>
            </a:r>
            <a:r>
              <a:rPr lang="en-US" sz="1800" dirty="0" smtClean="0"/>
              <a:t>(Capital </a:t>
            </a:r>
            <a:r>
              <a:rPr lang="en-US" sz="1800" dirty="0" smtClean="0"/>
              <a:t>E</a:t>
            </a:r>
            <a:r>
              <a:rPr lang="en-US" sz="1800" dirty="0" smtClean="0"/>
              <a:t>quipment</a:t>
            </a:r>
            <a:r>
              <a:rPr lang="en-US" sz="1800" dirty="0"/>
              <a:t>) and what is spent to stock the shelves/spending on </a:t>
            </a:r>
            <a:r>
              <a:rPr lang="en-US" sz="1800" dirty="0" smtClean="0"/>
              <a:t>production</a:t>
            </a:r>
            <a:endParaRPr lang="en-US" sz="1800" dirty="0"/>
          </a:p>
          <a:p>
            <a:r>
              <a:rPr lang="en-US" sz="1800" dirty="0"/>
              <a:t> G = Government purchases</a:t>
            </a:r>
          </a:p>
          <a:p>
            <a:r>
              <a:rPr lang="en-US" sz="1800" dirty="0"/>
              <a:t> (Government is acting as a Consumer)</a:t>
            </a:r>
          </a:p>
          <a:p>
            <a:r>
              <a:rPr lang="fr-FR" sz="1800" dirty="0"/>
              <a:t> </a:t>
            </a:r>
            <a:r>
              <a:rPr lang="fr-FR" sz="1800" dirty="0" err="1" smtClean="0"/>
              <a:t>Nx</a:t>
            </a:r>
            <a:r>
              <a:rPr lang="fr-FR" sz="1800" dirty="0" smtClean="0"/>
              <a:t> = </a:t>
            </a:r>
            <a:r>
              <a:rPr lang="fr-FR" sz="1800" dirty="0"/>
              <a:t>net exports (exports </a:t>
            </a:r>
            <a:r>
              <a:rPr lang="fr-FR" sz="1800" b="1" dirty="0"/>
              <a:t>-</a:t>
            </a:r>
            <a:r>
              <a:rPr lang="fr-FR" sz="1800" dirty="0"/>
              <a:t> </a:t>
            </a:r>
            <a:r>
              <a:rPr lang="fr-FR" sz="1800" dirty="0" smtClean="0"/>
              <a:t> </a:t>
            </a:r>
            <a:r>
              <a:rPr lang="fr-FR" sz="1800" dirty="0"/>
              <a:t>imports)</a:t>
            </a:r>
          </a:p>
          <a:p>
            <a:endParaRPr lang="en-US" dirty="0"/>
          </a:p>
        </p:txBody>
      </p:sp>
    </p:spTree>
    <p:extLst>
      <p:ext uri="{BB962C8B-B14F-4D97-AF65-F5344CB8AC3E}">
        <p14:creationId xmlns:p14="http://schemas.microsoft.com/office/powerpoint/2010/main" val="377597236"/>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8317B7-C1DC-41E2-9358-4A564371BB2A}"/>
              </a:ext>
            </a:extLst>
          </p:cNvPr>
          <p:cNvSpPr>
            <a:spLocks noGrp="1"/>
          </p:cNvSpPr>
          <p:nvPr>
            <p:ph type="title"/>
          </p:nvPr>
        </p:nvSpPr>
        <p:spPr/>
        <p:txBody>
          <a:bodyPr/>
          <a:lstStyle/>
          <a:p>
            <a:r>
              <a:rPr lang="en-US" sz="5400" dirty="0" smtClean="0"/>
              <a:t>Sidestep</a:t>
            </a:r>
            <a:r>
              <a:rPr lang="en-US" sz="5400" dirty="0"/>
              <a:t>: </a:t>
            </a:r>
            <a:r>
              <a:rPr lang="en-US" sz="5400" dirty="0" smtClean="0"/>
              <a:t>Stocks</a:t>
            </a:r>
            <a:endParaRPr lang="en-US" sz="5400" dirty="0"/>
          </a:p>
        </p:txBody>
      </p:sp>
      <p:sp>
        <p:nvSpPr>
          <p:cNvPr id="3" name="Content Placeholder 2">
            <a:extLst>
              <a:ext uri="{FF2B5EF4-FFF2-40B4-BE49-F238E27FC236}">
                <a16:creationId xmlns="" xmlns:a16="http://schemas.microsoft.com/office/drawing/2014/main" id="{67F795A8-D58E-4349-B750-E20E2AAFDEA8}"/>
              </a:ext>
            </a:extLst>
          </p:cNvPr>
          <p:cNvSpPr>
            <a:spLocks noGrp="1"/>
          </p:cNvSpPr>
          <p:nvPr>
            <p:ph idx="1"/>
          </p:nvPr>
        </p:nvSpPr>
        <p:spPr/>
        <p:txBody>
          <a:bodyPr/>
          <a:lstStyle/>
          <a:p>
            <a:pPr marL="0" indent="0" algn="ctr">
              <a:buNone/>
            </a:pPr>
            <a:r>
              <a:rPr lang="en-US" dirty="0">
                <a:hlinkClick r:id="rId2">
                  <a:extLst>
                    <a:ext uri="{A12FA001-AC4F-418D-AE19-62706E023703}">
                      <ahyp:hlinkClr xmlns="" xmlns:ahyp="http://schemas.microsoft.com/office/drawing/2018/hyperlinkcolor" val="tx"/>
                    </a:ext>
                  </a:extLst>
                </a:hlinkClick>
              </a:rPr>
              <a:t>What are stocks:</a:t>
            </a:r>
          </a:p>
          <a:p>
            <a:pPr marL="0" indent="0" algn="ctr">
              <a:buNone/>
            </a:pPr>
            <a:r>
              <a:rPr lang="en-US" dirty="0">
                <a:solidFill>
                  <a:srgbClr val="0000FF"/>
                </a:solidFill>
                <a:hlinkClick r:id="rId2">
                  <a:extLst>
                    <a:ext uri="{A12FA001-AC4F-418D-AE19-62706E023703}">
                      <ahyp:hlinkClr xmlns="" xmlns:ahyp="http://schemas.microsoft.com/office/drawing/2018/hyperlinkcolor" val="tx"/>
                    </a:ext>
                  </a:extLst>
                </a:hlinkClick>
              </a:rPr>
              <a:t>https://www.youtube.com/watch?v=fn3y1hNVgA4</a:t>
            </a:r>
            <a:endParaRPr lang="en-US" dirty="0"/>
          </a:p>
          <a:p>
            <a:pPr algn="ctr"/>
            <a:r>
              <a:rPr lang="en-US" dirty="0"/>
              <a:t>The Stock Market for beginners:</a:t>
            </a:r>
          </a:p>
          <a:p>
            <a:pPr marL="0" indent="0" algn="ctr">
              <a:buNone/>
            </a:pPr>
            <a:r>
              <a:rPr lang="en-US" dirty="0">
                <a:hlinkClick r:id="rId3"/>
              </a:rPr>
              <a:t>https://www.youtube.com/watch?v=EIFtc0DWKxU</a:t>
            </a:r>
            <a:r>
              <a:rPr lang="en-US" dirty="0"/>
              <a:t> </a:t>
            </a:r>
          </a:p>
          <a:p>
            <a:pPr algn="ctr"/>
            <a:endParaRPr lang="en-US" dirty="0"/>
          </a:p>
        </p:txBody>
      </p:sp>
    </p:spTree>
    <p:extLst>
      <p:ext uri="{BB962C8B-B14F-4D97-AF65-F5344CB8AC3E}">
        <p14:creationId xmlns:p14="http://schemas.microsoft.com/office/powerpoint/2010/main" val="889416127"/>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7A05CE-BE39-4833-B877-DB0F1795DE59}"/>
              </a:ext>
            </a:extLst>
          </p:cNvPr>
          <p:cNvSpPr>
            <a:spLocks noGrp="1"/>
          </p:cNvSpPr>
          <p:nvPr>
            <p:ph type="title"/>
          </p:nvPr>
        </p:nvSpPr>
        <p:spPr>
          <a:xfrm>
            <a:off x="457200" y="1445740"/>
            <a:ext cx="8229600" cy="611659"/>
          </a:xfrm>
        </p:spPr>
        <p:txBody>
          <a:bodyPr/>
          <a:lstStyle/>
          <a:p>
            <a:r>
              <a:rPr lang="en-US" sz="4000" dirty="0"/>
              <a:t>Handout:  Stocks and the Macro-Economy</a:t>
            </a:r>
          </a:p>
        </p:txBody>
      </p:sp>
      <p:sp>
        <p:nvSpPr>
          <p:cNvPr id="3" name="Content Placeholder 2">
            <a:extLst>
              <a:ext uri="{FF2B5EF4-FFF2-40B4-BE49-F238E27FC236}">
                <a16:creationId xmlns="" xmlns:a16="http://schemas.microsoft.com/office/drawing/2014/main" id="{8E4A6BEC-D2F8-4128-BE29-F0FAC9F7D9E2}"/>
              </a:ext>
            </a:extLst>
          </p:cNvPr>
          <p:cNvSpPr>
            <a:spLocks noGrp="1"/>
          </p:cNvSpPr>
          <p:nvPr>
            <p:ph idx="1"/>
          </p:nvPr>
        </p:nvSpPr>
        <p:spPr>
          <a:xfrm>
            <a:off x="457200" y="2414510"/>
            <a:ext cx="8229600" cy="3779520"/>
          </a:xfrm>
        </p:spPr>
        <p:txBody>
          <a:bodyPr/>
          <a:lstStyle/>
          <a:p>
            <a:r>
              <a:rPr lang="en-US" sz="2000" dirty="0"/>
              <a:t>Investment Spending = businesses spending on capital</a:t>
            </a:r>
          </a:p>
          <a:p>
            <a:r>
              <a:rPr lang="en-US" sz="2000" dirty="0"/>
              <a:t>Personal Finance Investment = not counted</a:t>
            </a:r>
          </a:p>
          <a:p>
            <a:r>
              <a:rPr lang="en-US" sz="2000" dirty="0"/>
              <a:t>Value of stocks not counted</a:t>
            </a:r>
          </a:p>
          <a:p>
            <a:r>
              <a:rPr lang="en-US" sz="2000" dirty="0"/>
              <a:t>Broker fees are counted (service)</a:t>
            </a:r>
          </a:p>
          <a:p>
            <a:r>
              <a:rPr lang="en-US" sz="2000" dirty="0"/>
              <a:t>Stock Market is used as an indicator of economic confidence</a:t>
            </a:r>
          </a:p>
          <a:p>
            <a:r>
              <a:rPr lang="en-US" sz="2000" dirty="0"/>
              <a:t>During economic downturns, </a:t>
            </a:r>
            <a:r>
              <a:rPr lang="en-US" sz="2000" b="1" dirty="0"/>
              <a:t>durable goods </a:t>
            </a:r>
            <a:r>
              <a:rPr lang="en-US" sz="2000" dirty="0"/>
              <a:t>suffer the most as do their stocks.  </a:t>
            </a:r>
            <a:r>
              <a:rPr lang="en-US" sz="2000" b="1" dirty="0"/>
              <a:t>Service industries and perishable goods </a:t>
            </a:r>
            <a:r>
              <a:rPr lang="en-US" sz="2000" dirty="0"/>
              <a:t>suffer less</a:t>
            </a:r>
          </a:p>
          <a:p>
            <a:endParaRPr lang="en-US" dirty="0"/>
          </a:p>
        </p:txBody>
      </p:sp>
    </p:spTree>
    <p:extLst>
      <p:ext uri="{BB962C8B-B14F-4D97-AF65-F5344CB8AC3E}">
        <p14:creationId xmlns:p14="http://schemas.microsoft.com/office/powerpoint/2010/main" val="2244199150"/>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877DE5-694F-4DAC-95E6-2F819055F8A3}"/>
              </a:ext>
            </a:extLst>
          </p:cNvPr>
          <p:cNvSpPr>
            <a:spLocks noGrp="1"/>
          </p:cNvSpPr>
          <p:nvPr>
            <p:ph type="title"/>
          </p:nvPr>
        </p:nvSpPr>
        <p:spPr/>
        <p:txBody>
          <a:bodyPr/>
          <a:lstStyle/>
          <a:p>
            <a:r>
              <a:rPr lang="en-US" sz="5400" dirty="0"/>
              <a:t>Items not counted in RGDP</a:t>
            </a:r>
          </a:p>
        </p:txBody>
      </p:sp>
      <p:sp>
        <p:nvSpPr>
          <p:cNvPr id="3" name="Content Placeholder 2">
            <a:extLst>
              <a:ext uri="{FF2B5EF4-FFF2-40B4-BE49-F238E27FC236}">
                <a16:creationId xmlns="" xmlns:a16="http://schemas.microsoft.com/office/drawing/2014/main" id="{4CF69F32-1D47-49F3-9F25-2FB31BE31669}"/>
              </a:ext>
            </a:extLst>
          </p:cNvPr>
          <p:cNvSpPr>
            <a:spLocks noGrp="1"/>
          </p:cNvSpPr>
          <p:nvPr>
            <p:ph idx="1"/>
          </p:nvPr>
        </p:nvSpPr>
        <p:spPr/>
        <p:txBody>
          <a:bodyPr/>
          <a:lstStyle/>
          <a:p>
            <a:r>
              <a:rPr lang="en-US" sz="2000" dirty="0"/>
              <a:t> 1)  Secondhand sales </a:t>
            </a:r>
          </a:p>
          <a:p>
            <a:r>
              <a:rPr lang="en-US" sz="2000" dirty="0"/>
              <a:t>2)  Purely financial transactions (such as stocks) </a:t>
            </a:r>
          </a:p>
          <a:p>
            <a:r>
              <a:rPr lang="en-US" sz="2000" dirty="0"/>
              <a:t>3)  Intermediate sales - example:   tomatoes for ketchup.   </a:t>
            </a:r>
          </a:p>
          <a:p>
            <a:r>
              <a:rPr lang="en-US" sz="2000" dirty="0"/>
              <a:t>4)  Underground economy/</a:t>
            </a:r>
            <a:r>
              <a:rPr lang="en-US" sz="2000" dirty="0" err="1"/>
              <a:t>blackmarket</a:t>
            </a:r>
            <a:r>
              <a:rPr lang="en-US" sz="2000" dirty="0"/>
              <a:t> </a:t>
            </a:r>
          </a:p>
          <a:p>
            <a:r>
              <a:rPr lang="en-US" sz="2000" dirty="0"/>
              <a:t>5)  Transfer payments from government to people (i.e. - social security, etc.) </a:t>
            </a:r>
          </a:p>
          <a:p>
            <a:r>
              <a:rPr lang="en-US" sz="2000" dirty="0"/>
              <a:t>6)  Self service, non-market activity </a:t>
            </a:r>
          </a:p>
          <a:p>
            <a:r>
              <a:rPr lang="en-US" sz="2000" dirty="0"/>
              <a:t>7)  Items not made this year</a:t>
            </a:r>
          </a:p>
          <a:p>
            <a:endParaRPr lang="en-US" dirty="0"/>
          </a:p>
        </p:txBody>
      </p:sp>
    </p:spTree>
    <p:extLst>
      <p:ext uri="{BB962C8B-B14F-4D97-AF65-F5344CB8AC3E}">
        <p14:creationId xmlns:p14="http://schemas.microsoft.com/office/powerpoint/2010/main" val="952904576"/>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085FA9-F680-4E98-85F4-95A86DC57CC7}"/>
              </a:ext>
            </a:extLst>
          </p:cNvPr>
          <p:cNvSpPr>
            <a:spLocks noGrp="1"/>
          </p:cNvSpPr>
          <p:nvPr>
            <p:ph type="title"/>
          </p:nvPr>
        </p:nvSpPr>
        <p:spPr/>
        <p:txBody>
          <a:bodyPr/>
          <a:lstStyle/>
          <a:p>
            <a:r>
              <a:rPr lang="en-US" sz="5400" dirty="0"/>
              <a:t>Interesting Stat Websites</a:t>
            </a:r>
          </a:p>
        </p:txBody>
      </p:sp>
      <p:sp>
        <p:nvSpPr>
          <p:cNvPr id="3" name="Content Placeholder 2">
            <a:extLst>
              <a:ext uri="{FF2B5EF4-FFF2-40B4-BE49-F238E27FC236}">
                <a16:creationId xmlns="" xmlns:a16="http://schemas.microsoft.com/office/drawing/2014/main" id="{41E70079-B9DF-461B-A45D-FC5664AFEFB6}"/>
              </a:ext>
            </a:extLst>
          </p:cNvPr>
          <p:cNvSpPr>
            <a:spLocks noGrp="1"/>
          </p:cNvSpPr>
          <p:nvPr>
            <p:ph idx="1"/>
          </p:nvPr>
        </p:nvSpPr>
        <p:spPr/>
        <p:txBody>
          <a:bodyPr/>
          <a:lstStyle/>
          <a:p>
            <a:r>
              <a:rPr lang="en-US" sz="2400" dirty="0">
                <a:hlinkClick r:id="rId2"/>
              </a:rPr>
              <a:t>http://www.indexq.org/economy/gdp.php</a:t>
            </a:r>
            <a:endParaRPr lang="en-US" sz="2400" dirty="0"/>
          </a:p>
          <a:p>
            <a:r>
              <a:rPr lang="en-US" sz="2400" dirty="0"/>
              <a:t>http://www.netplaces.com/economics/keeping-score-the-gross-domestic-product/counted-or-</a:t>
            </a:r>
            <a:br>
              <a:rPr lang="en-US" sz="2400" dirty="0"/>
            </a:br>
            <a:r>
              <a:rPr lang="en-US" sz="2400" dirty="0" smtClean="0"/>
              <a:t>not.htm</a:t>
            </a:r>
            <a:endParaRPr lang="en-US" sz="2400" dirty="0"/>
          </a:p>
          <a:p>
            <a:r>
              <a:rPr lang="en-US" sz="2400" dirty="0"/>
              <a:t>Tradingeconomics.org </a:t>
            </a:r>
          </a:p>
          <a:p>
            <a:endParaRPr lang="en-US" dirty="0"/>
          </a:p>
        </p:txBody>
      </p:sp>
    </p:spTree>
    <p:extLst>
      <p:ext uri="{BB962C8B-B14F-4D97-AF65-F5344CB8AC3E}">
        <p14:creationId xmlns:p14="http://schemas.microsoft.com/office/powerpoint/2010/main" val="374386865"/>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A41C12-CAB5-4C75-A020-EA89EFBD93F4}"/>
              </a:ext>
            </a:extLst>
          </p:cNvPr>
          <p:cNvSpPr>
            <a:spLocks noGrp="1"/>
          </p:cNvSpPr>
          <p:nvPr>
            <p:ph type="title"/>
          </p:nvPr>
        </p:nvSpPr>
        <p:spPr/>
        <p:txBody>
          <a:bodyPr/>
          <a:lstStyle/>
          <a:p>
            <a:r>
              <a:rPr lang="en-US" sz="4400" dirty="0"/>
              <a:t>Secondary Approaches</a:t>
            </a:r>
          </a:p>
        </p:txBody>
      </p:sp>
      <p:sp>
        <p:nvSpPr>
          <p:cNvPr id="3" name="Content Placeholder 2">
            <a:extLst>
              <a:ext uri="{FF2B5EF4-FFF2-40B4-BE49-F238E27FC236}">
                <a16:creationId xmlns="" xmlns:a16="http://schemas.microsoft.com/office/drawing/2014/main" id="{D298AEA1-026E-45B2-A59E-91515AD4F90D}"/>
              </a:ext>
            </a:extLst>
          </p:cNvPr>
          <p:cNvSpPr>
            <a:spLocks noGrp="1"/>
          </p:cNvSpPr>
          <p:nvPr>
            <p:ph idx="1"/>
          </p:nvPr>
        </p:nvSpPr>
        <p:spPr/>
        <p:txBody>
          <a:bodyPr/>
          <a:lstStyle/>
          <a:p>
            <a:r>
              <a:rPr lang="en-US" dirty="0"/>
              <a:t>What do we do with this number to measure success?</a:t>
            </a:r>
          </a:p>
          <a:p>
            <a:r>
              <a:rPr lang="en-US" dirty="0">
                <a:hlinkClick r:id="rId2"/>
              </a:rPr>
              <a:t>www.usdebtclock.org</a:t>
            </a:r>
            <a:r>
              <a:rPr lang="en-US" dirty="0"/>
              <a:t> </a:t>
            </a:r>
          </a:p>
        </p:txBody>
      </p:sp>
    </p:spTree>
    <p:extLst>
      <p:ext uri="{BB962C8B-B14F-4D97-AF65-F5344CB8AC3E}">
        <p14:creationId xmlns:p14="http://schemas.microsoft.com/office/powerpoint/2010/main" val="423386416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08045B-8440-4368-8DDA-DA089568D6D0}"/>
              </a:ext>
            </a:extLst>
          </p:cNvPr>
          <p:cNvSpPr>
            <a:spLocks noGrp="1"/>
          </p:cNvSpPr>
          <p:nvPr>
            <p:ph type="title"/>
          </p:nvPr>
        </p:nvSpPr>
        <p:spPr/>
        <p:txBody>
          <a:bodyPr/>
          <a:lstStyle/>
          <a:p>
            <a:r>
              <a:rPr lang="en-US" sz="6000" dirty="0" smtClean="0"/>
              <a:t>New York </a:t>
            </a:r>
            <a:r>
              <a:rPr lang="en-US" sz="6000" dirty="0"/>
              <a:t>Standards</a:t>
            </a:r>
          </a:p>
        </p:txBody>
      </p:sp>
      <p:sp>
        <p:nvSpPr>
          <p:cNvPr id="3" name="Content Placeholder 2">
            <a:extLst>
              <a:ext uri="{FF2B5EF4-FFF2-40B4-BE49-F238E27FC236}">
                <a16:creationId xmlns="" xmlns:a16="http://schemas.microsoft.com/office/drawing/2014/main" id="{E352D195-3A10-4C0E-BA75-2DB734D377B3}"/>
              </a:ext>
            </a:extLst>
          </p:cNvPr>
          <p:cNvSpPr>
            <a:spLocks noGrp="1"/>
          </p:cNvSpPr>
          <p:nvPr>
            <p:ph idx="1"/>
          </p:nvPr>
        </p:nvSpPr>
        <p:spPr/>
        <p:txBody>
          <a:bodyPr/>
          <a:lstStyle/>
          <a:p>
            <a:r>
              <a:rPr lang="en-US" sz="2400" dirty="0"/>
              <a:t>12.E4a Policy makers establish economic goals related to economic indicators, including the Gross National Product (GNP), Gross Domestic Product (GDP), Consumer Price Index (CPI), employment and interest rates, and aggregate supply and demand</a:t>
            </a:r>
          </a:p>
          <a:p>
            <a:r>
              <a:rPr lang="en-US" sz="2400" dirty="0"/>
              <a:t>12.E4b The president and Congress determine fiscal policy by establishing the level of spending and taxing in the annual budget. Some tax programs are designed to provide incentives to individuals and businesses that influence private sector spending, saving, and investment.</a:t>
            </a:r>
          </a:p>
        </p:txBody>
      </p:sp>
    </p:spTree>
    <p:extLst>
      <p:ext uri="{BB962C8B-B14F-4D97-AF65-F5344CB8AC3E}">
        <p14:creationId xmlns:p14="http://schemas.microsoft.com/office/powerpoint/2010/main" val="3621306324"/>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84AA680F-DA65-4139-8CFF-5DED487B028F}"/>
              </a:ext>
            </a:extLst>
          </p:cNvPr>
          <p:cNvSpPr>
            <a:spLocks noGrp="1"/>
          </p:cNvSpPr>
          <p:nvPr>
            <p:ph type="title"/>
          </p:nvPr>
        </p:nvSpPr>
        <p:spPr>
          <a:xfrm>
            <a:off x="482600" y="640080"/>
            <a:ext cx="2322320" cy="5613236"/>
          </a:xfrm>
        </p:spPr>
        <p:txBody>
          <a:bodyPr vert="horz" lIns="91440" tIns="45720" rIns="91440" bIns="45720" rtlCol="0" anchor="ctr">
            <a:normAutofit/>
          </a:bodyPr>
          <a:lstStyle/>
          <a:p>
            <a:pPr algn="l">
              <a:lnSpc>
                <a:spcPct val="90000"/>
              </a:lnSpc>
            </a:pPr>
            <a:r>
              <a:rPr lang="en-US" sz="4400" kern="1200">
                <a:solidFill>
                  <a:srgbClr val="FFFFFF"/>
                </a:solidFill>
                <a:latin typeface="+mj-lt"/>
                <a:ea typeface="+mj-ea"/>
                <a:cs typeface="+mj-cs"/>
              </a:rPr>
              <a:t>Output Growth Rate</a:t>
            </a:r>
          </a:p>
        </p:txBody>
      </p:sp>
      <p:sp>
        <p:nvSpPr>
          <p:cNvPr id="3" name="Content Placeholder 2">
            <a:extLst>
              <a:ext uri="{FF2B5EF4-FFF2-40B4-BE49-F238E27FC236}">
                <a16:creationId xmlns="" xmlns:a16="http://schemas.microsoft.com/office/drawing/2014/main" id="{BBD21A2F-1E9B-4CF3-8DFB-C0F19D5D886B}"/>
              </a:ext>
            </a:extLst>
          </p:cNvPr>
          <p:cNvSpPr>
            <a:spLocks noGrp="1"/>
          </p:cNvSpPr>
          <p:nvPr>
            <p:ph idx="1"/>
          </p:nvPr>
        </p:nvSpPr>
        <p:spPr>
          <a:xfrm>
            <a:off x="3524863" y="640082"/>
            <a:ext cx="5136536" cy="3611276"/>
          </a:xfrm>
        </p:spPr>
        <p:txBody>
          <a:bodyPr vert="horz" lIns="91440" tIns="45720" rIns="91440" bIns="45720" rtlCol="0" anchor="ctr">
            <a:normAutofit fontScale="92500" lnSpcReduction="10000"/>
          </a:bodyPr>
          <a:lstStyle/>
          <a:p>
            <a:pPr marL="6160" indent="-228600">
              <a:lnSpc>
                <a:spcPct val="90000"/>
              </a:lnSpc>
              <a:buFont typeface="Arial" panose="020B0604020202020204" pitchFamily="34" charset="0"/>
              <a:buChar char="•"/>
            </a:pPr>
            <a:r>
              <a:rPr lang="en-US" sz="2000" dirty="0">
                <a:latin typeface="+mn-lt"/>
                <a:ea typeface="+mn-ea"/>
                <a:cs typeface="+mn-cs"/>
              </a:rPr>
              <a:t>Output growth:  measures the percentage change in spending on production (GDP) from one period (year or quarter to the next)</a:t>
            </a:r>
          </a:p>
          <a:p>
            <a:pPr marL="6160" indent="-228600">
              <a:lnSpc>
                <a:spcPct val="90000"/>
              </a:lnSpc>
              <a:buFont typeface="Arial" panose="020B0604020202020204" pitchFamily="34" charset="0"/>
              <a:buChar char="•"/>
            </a:pPr>
            <a:r>
              <a:rPr lang="en-US" sz="2000" dirty="0">
                <a:latin typeface="+mn-lt"/>
                <a:ea typeface="+mn-ea"/>
                <a:cs typeface="+mn-cs"/>
              </a:rPr>
              <a:t>Most important measure:  by what % are we growing?</a:t>
            </a:r>
          </a:p>
          <a:p>
            <a:pPr indent="-228600">
              <a:lnSpc>
                <a:spcPct val="90000"/>
              </a:lnSpc>
              <a:buFont typeface="Arial" panose="020B0604020202020204" pitchFamily="34" charset="0"/>
              <a:buChar char="•"/>
            </a:pPr>
            <a:r>
              <a:rPr lang="en-US" sz="2000" dirty="0">
                <a:latin typeface="+mn-lt"/>
                <a:ea typeface="+mn-ea"/>
                <a:cs typeface="+mn-cs"/>
              </a:rPr>
              <a:t>3-4% ideal/steady growth</a:t>
            </a:r>
          </a:p>
          <a:p>
            <a:pPr indent="-228600">
              <a:lnSpc>
                <a:spcPct val="90000"/>
              </a:lnSpc>
              <a:buFont typeface="Arial" panose="020B0604020202020204" pitchFamily="34" charset="0"/>
              <a:buChar char="•"/>
            </a:pPr>
            <a:r>
              <a:rPr lang="en-US" sz="2000" dirty="0">
                <a:latin typeface="+mn-lt"/>
                <a:ea typeface="+mn-ea"/>
                <a:cs typeface="+mn-cs"/>
              </a:rPr>
              <a:t>1-2%= slow growth</a:t>
            </a:r>
          </a:p>
          <a:p>
            <a:pPr indent="-228600">
              <a:lnSpc>
                <a:spcPct val="90000"/>
              </a:lnSpc>
              <a:buFont typeface="Arial" panose="020B0604020202020204" pitchFamily="34" charset="0"/>
              <a:buChar char="•"/>
            </a:pPr>
            <a:r>
              <a:rPr lang="en-US" sz="2000" dirty="0">
                <a:latin typeface="+mn-lt"/>
                <a:ea typeface="+mn-ea"/>
                <a:cs typeface="+mn-cs"/>
              </a:rPr>
              <a:t>negative percentage = negative growth - </a:t>
            </a:r>
            <a:r>
              <a:rPr lang="en-US" sz="2000" b="1" u="sng" dirty="0">
                <a:latin typeface="+mn-lt"/>
                <a:ea typeface="+mn-ea"/>
                <a:cs typeface="+mn-cs"/>
              </a:rPr>
              <a:t>two consecutive quarters of negative growth</a:t>
            </a:r>
            <a:r>
              <a:rPr lang="en-US" sz="2000" dirty="0">
                <a:latin typeface="+mn-lt"/>
                <a:ea typeface="+mn-ea"/>
                <a:cs typeface="+mn-cs"/>
              </a:rPr>
              <a:t> = </a:t>
            </a:r>
            <a:r>
              <a:rPr lang="en-US" sz="2000" b="1" u="sng" dirty="0">
                <a:latin typeface="+mn-lt"/>
                <a:ea typeface="+mn-ea"/>
                <a:cs typeface="+mn-cs"/>
              </a:rPr>
              <a:t>recession</a:t>
            </a:r>
          </a:p>
          <a:p>
            <a:pPr indent="-228600">
              <a:lnSpc>
                <a:spcPct val="90000"/>
              </a:lnSpc>
              <a:buFont typeface="Arial" panose="020B0604020202020204" pitchFamily="34" charset="0"/>
              <a:buChar char="•"/>
            </a:pPr>
            <a:endParaRPr lang="en-US" sz="1300" dirty="0">
              <a:latin typeface="+mn-lt"/>
              <a:ea typeface="+mn-ea"/>
              <a:cs typeface="+mn-cs"/>
            </a:endParaRPr>
          </a:p>
        </p:txBody>
      </p:sp>
      <p:pic>
        <p:nvPicPr>
          <p:cNvPr id="4" name="Picture 3">
            <a:extLst>
              <a:ext uri="{FF2B5EF4-FFF2-40B4-BE49-F238E27FC236}">
                <a16:creationId xmlns="" xmlns:a16="http://schemas.microsoft.com/office/drawing/2014/main" id="{EB95E902-79FA-4C9B-9049-5ABA75E63C19}"/>
              </a:ext>
            </a:extLst>
          </p:cNvPr>
          <p:cNvPicPr>
            <a:picLocks noChangeAspect="1"/>
          </p:cNvPicPr>
          <p:nvPr/>
        </p:nvPicPr>
        <p:blipFill>
          <a:blip r:embed="rId2"/>
          <a:stretch>
            <a:fillRect/>
          </a:stretch>
        </p:blipFill>
        <p:spPr>
          <a:xfrm>
            <a:off x="3490722" y="4251358"/>
            <a:ext cx="5170677" cy="2149442"/>
          </a:xfrm>
          <a:prstGeom prst="rect">
            <a:avLst/>
          </a:prstGeom>
        </p:spPr>
      </p:pic>
    </p:spTree>
    <p:extLst>
      <p:ext uri="{BB962C8B-B14F-4D97-AF65-F5344CB8AC3E}">
        <p14:creationId xmlns:p14="http://schemas.microsoft.com/office/powerpoint/2010/main" val="752270052"/>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9788235F-E189-4AB7-993F-75645571E1E0}"/>
              </a:ext>
            </a:extLst>
          </p:cNvPr>
          <p:cNvPicPr>
            <a:picLocks noGrp="1" noChangeAspect="1"/>
          </p:cNvPicPr>
          <p:nvPr>
            <p:ph idx="1"/>
          </p:nvPr>
        </p:nvPicPr>
        <p:blipFill rotWithShape="1">
          <a:blip r:embed="rId2"/>
          <a:srcRect b="332"/>
          <a:stretch/>
        </p:blipFill>
        <p:spPr>
          <a:xfrm>
            <a:off x="20" y="10"/>
            <a:ext cx="9143980" cy="6857990"/>
          </a:xfrm>
          <a:prstGeom prst="rect">
            <a:avLst/>
          </a:prstGeom>
        </p:spPr>
      </p:pic>
    </p:spTree>
    <p:extLst>
      <p:ext uri="{BB962C8B-B14F-4D97-AF65-F5344CB8AC3E}">
        <p14:creationId xmlns:p14="http://schemas.microsoft.com/office/powerpoint/2010/main" val="4220926455"/>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B6CF5C-8EAE-46CB-8DA5-757544CA0E8E}"/>
              </a:ext>
            </a:extLst>
          </p:cNvPr>
          <p:cNvSpPr>
            <a:spLocks noGrp="1"/>
          </p:cNvSpPr>
          <p:nvPr>
            <p:ph type="title"/>
          </p:nvPr>
        </p:nvSpPr>
        <p:spPr>
          <a:xfrm>
            <a:off x="457200" y="914400"/>
            <a:ext cx="8229600" cy="691978"/>
          </a:xfrm>
        </p:spPr>
        <p:txBody>
          <a:bodyPr/>
          <a:lstStyle/>
          <a:p>
            <a:r>
              <a:rPr lang="en-US" sz="2800" dirty="0"/>
              <a:t>Gross National Product</a:t>
            </a:r>
          </a:p>
        </p:txBody>
      </p:sp>
      <p:sp>
        <p:nvSpPr>
          <p:cNvPr id="6" name="Content Placeholder 5">
            <a:extLst>
              <a:ext uri="{FF2B5EF4-FFF2-40B4-BE49-F238E27FC236}">
                <a16:creationId xmlns="" xmlns:a16="http://schemas.microsoft.com/office/drawing/2014/main" id="{CAC80313-3278-4ACB-89B8-47E5470F1E72}"/>
              </a:ext>
            </a:extLst>
          </p:cNvPr>
          <p:cNvSpPr>
            <a:spLocks noGrp="1"/>
          </p:cNvSpPr>
          <p:nvPr>
            <p:ph idx="1"/>
          </p:nvPr>
        </p:nvSpPr>
        <p:spPr>
          <a:xfrm>
            <a:off x="457200" y="1606378"/>
            <a:ext cx="8229600" cy="4550582"/>
          </a:xfrm>
        </p:spPr>
        <p:txBody>
          <a:bodyPr/>
          <a:lstStyle/>
          <a:p>
            <a:r>
              <a:rPr lang="en-US" b="1" dirty="0"/>
              <a:t>GNP: </a:t>
            </a:r>
            <a:r>
              <a:rPr lang="en-US" dirty="0"/>
              <a:t> similar to GDP except GNP includes production by American workers abroad and excludes production by foreign workers in America.   It is the dollar value produced by a country’s citizens.</a:t>
            </a:r>
          </a:p>
          <a:p>
            <a:r>
              <a:rPr lang="en-US" b="1" i="1" dirty="0"/>
              <a:t>WHICH TO USE?  </a:t>
            </a:r>
            <a:r>
              <a:rPr lang="en-US" dirty="0"/>
              <a:t>GDP gives us a better representation of what is happening within our own circular flow model.  </a:t>
            </a:r>
          </a:p>
          <a:p>
            <a:endParaRPr lang="en-US" dirty="0"/>
          </a:p>
        </p:txBody>
      </p:sp>
    </p:spTree>
    <p:extLst>
      <p:ext uri="{BB962C8B-B14F-4D97-AF65-F5344CB8AC3E}">
        <p14:creationId xmlns:p14="http://schemas.microsoft.com/office/powerpoint/2010/main" val="3208089575"/>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378B56-6702-47A2-8AD3-FCCCB88A1E08}"/>
              </a:ext>
            </a:extLst>
          </p:cNvPr>
          <p:cNvSpPr>
            <a:spLocks noGrp="1"/>
          </p:cNvSpPr>
          <p:nvPr>
            <p:ph type="title"/>
          </p:nvPr>
        </p:nvSpPr>
        <p:spPr/>
        <p:txBody>
          <a:bodyPr/>
          <a:lstStyle/>
          <a:p>
            <a:r>
              <a:rPr lang="en-US" sz="3200" dirty="0"/>
              <a:t>RGDP Per Capita</a:t>
            </a:r>
          </a:p>
        </p:txBody>
      </p:sp>
      <p:sp>
        <p:nvSpPr>
          <p:cNvPr id="3" name="Content Placeholder 2">
            <a:extLst>
              <a:ext uri="{FF2B5EF4-FFF2-40B4-BE49-F238E27FC236}">
                <a16:creationId xmlns="" xmlns:a16="http://schemas.microsoft.com/office/drawing/2014/main" id="{59C05ED9-5781-4D6E-AD2A-EEBD426D4E00}"/>
              </a:ext>
            </a:extLst>
          </p:cNvPr>
          <p:cNvSpPr>
            <a:spLocks noGrp="1"/>
          </p:cNvSpPr>
          <p:nvPr>
            <p:ph idx="1"/>
          </p:nvPr>
        </p:nvSpPr>
        <p:spPr/>
        <p:txBody>
          <a:bodyPr/>
          <a:lstStyle/>
          <a:p>
            <a:r>
              <a:rPr lang="en-US" sz="2400" dirty="0"/>
              <a:t>GDP per capita measures how much is produced per person within a country’s borders and represents the average value of all of the goods produced in the economy.  </a:t>
            </a:r>
          </a:p>
          <a:p>
            <a:r>
              <a:rPr lang="en-US" sz="2400" dirty="0"/>
              <a:t>This equates to the </a:t>
            </a:r>
            <a:r>
              <a:rPr lang="en-US" sz="2400" dirty="0" smtClean="0"/>
              <a:t>“Standard </a:t>
            </a:r>
            <a:r>
              <a:rPr lang="en-US" sz="2400" dirty="0"/>
              <a:t>of </a:t>
            </a:r>
            <a:r>
              <a:rPr lang="en-US" sz="2400" dirty="0" smtClean="0"/>
              <a:t>Living” </a:t>
            </a:r>
            <a:r>
              <a:rPr lang="en-US" sz="2400" dirty="0"/>
              <a:t>of a nation:  when you divide how much is produced/earned divided by the population – this gives the basic standard of living (how well people </a:t>
            </a:r>
            <a:r>
              <a:rPr lang="en-US" sz="2400" dirty="0" smtClean="0"/>
              <a:t>live).  The </a:t>
            </a:r>
            <a:r>
              <a:rPr lang="en-US" sz="2400" dirty="0"/>
              <a:t>average amount spent on goods/services or the average income.  </a:t>
            </a:r>
          </a:p>
          <a:p>
            <a:pPr marL="0" indent="0">
              <a:buNone/>
            </a:pPr>
            <a:r>
              <a:rPr lang="en-US" sz="2400" dirty="0"/>
              <a:t>	</a:t>
            </a:r>
            <a:r>
              <a:rPr lang="en-US" sz="2400" b="1" dirty="0"/>
              <a:t>Formula = Real GDP divided by Population.</a:t>
            </a:r>
            <a:r>
              <a:rPr lang="en-US" sz="2400" dirty="0"/>
              <a:t>  </a:t>
            </a:r>
          </a:p>
          <a:p>
            <a:endParaRPr lang="en-US" dirty="0"/>
          </a:p>
        </p:txBody>
      </p:sp>
    </p:spTree>
    <p:extLst>
      <p:ext uri="{BB962C8B-B14F-4D97-AF65-F5344CB8AC3E}">
        <p14:creationId xmlns:p14="http://schemas.microsoft.com/office/powerpoint/2010/main" val="212509428"/>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3A8ED1-0302-4C03-BBF2-79194CC40A68}"/>
              </a:ext>
            </a:extLst>
          </p:cNvPr>
          <p:cNvSpPr>
            <a:spLocks noGrp="1"/>
          </p:cNvSpPr>
          <p:nvPr>
            <p:ph type="title"/>
          </p:nvPr>
        </p:nvSpPr>
        <p:spPr/>
        <p:txBody>
          <a:bodyPr/>
          <a:lstStyle/>
          <a:p>
            <a:r>
              <a:rPr lang="en-US" sz="2800" dirty="0"/>
              <a:t>National Income Approach</a:t>
            </a:r>
          </a:p>
        </p:txBody>
      </p:sp>
      <p:sp>
        <p:nvSpPr>
          <p:cNvPr id="3" name="Content Placeholder 2">
            <a:extLst>
              <a:ext uri="{FF2B5EF4-FFF2-40B4-BE49-F238E27FC236}">
                <a16:creationId xmlns="" xmlns:a16="http://schemas.microsoft.com/office/drawing/2014/main" id="{74D3056F-4D71-4E65-B963-0475344E146B}"/>
              </a:ext>
            </a:extLst>
          </p:cNvPr>
          <p:cNvSpPr>
            <a:spLocks noGrp="1"/>
          </p:cNvSpPr>
          <p:nvPr>
            <p:ph idx="1"/>
          </p:nvPr>
        </p:nvSpPr>
        <p:spPr/>
        <p:txBody>
          <a:bodyPr/>
          <a:lstStyle/>
          <a:p>
            <a:r>
              <a:rPr lang="en-US" altLang="en-US" sz="2400" dirty="0">
                <a:latin typeface="+mn-lt"/>
                <a:ea typeface="Calibri" panose="020F0502020204030204" pitchFamily="34" charset="0"/>
                <a:cs typeface="Times New Roman" panose="02020603050405020304" pitchFamily="18" charset="0"/>
              </a:rPr>
              <a:t>Add up the Circular Flow Model</a:t>
            </a:r>
          </a:p>
          <a:p>
            <a:pPr marL="0" lvl="0" indent="457200" eaLnBrk="0" hangingPunct="0">
              <a:spcBef>
                <a:spcPct val="0"/>
              </a:spcBef>
              <a:spcAft>
                <a:spcPct val="0"/>
              </a:spcAft>
              <a:buNone/>
            </a:pPr>
            <a:endParaRPr lang="en-US" altLang="en-US" sz="2400" b="1" dirty="0">
              <a:latin typeface="+mn-lt"/>
              <a:ea typeface="Calibri" panose="020F0502020204030204" pitchFamily="34" charset="0"/>
              <a:cs typeface="Times New Roman" panose="02020603050405020304" pitchFamily="18" charset="0"/>
            </a:endParaRPr>
          </a:p>
          <a:p>
            <a:r>
              <a:rPr lang="en-US" altLang="en-US" sz="2400" dirty="0">
                <a:latin typeface="+mn-lt"/>
                <a:ea typeface="Calibri" panose="020F0502020204030204" pitchFamily="34" charset="0"/>
                <a:cs typeface="Times New Roman" panose="02020603050405020304" pitchFamily="18" charset="0"/>
              </a:rPr>
              <a:t>The US "National Income and Expenditure Accounts" divide incomes into five categories:</a:t>
            </a:r>
            <a:endParaRPr lang="en-US" altLang="en-US" sz="2400" dirty="0">
              <a:latin typeface="+mn-lt"/>
            </a:endParaRPr>
          </a:p>
          <a:p>
            <a:pPr marL="0" lvl="0" indent="457200" eaLnBrk="0" hangingPunct="0">
              <a:spcBef>
                <a:spcPct val="0"/>
              </a:spcBef>
              <a:spcAft>
                <a:spcPct val="0"/>
              </a:spcAft>
              <a:buNone/>
            </a:pPr>
            <a:r>
              <a:rPr lang="en-US" altLang="en-US" sz="2400" dirty="0">
                <a:latin typeface="+mn-lt"/>
                <a:ea typeface="Calibri" panose="020F0502020204030204" pitchFamily="34" charset="0"/>
                <a:cs typeface="Times New Roman" panose="02020603050405020304" pitchFamily="18" charset="0"/>
              </a:rPr>
              <a:t>1)  Wages, salaries, and supplementary labor income </a:t>
            </a:r>
            <a:endParaRPr lang="en-US" altLang="en-US" sz="2400" dirty="0">
              <a:latin typeface="+mn-lt"/>
            </a:endParaRPr>
          </a:p>
          <a:p>
            <a:pPr marL="0" lvl="0" indent="457200" eaLnBrk="0" hangingPunct="0">
              <a:spcBef>
                <a:spcPct val="0"/>
              </a:spcBef>
              <a:spcAft>
                <a:spcPct val="0"/>
              </a:spcAft>
              <a:buNone/>
            </a:pPr>
            <a:r>
              <a:rPr lang="en-US" altLang="en-US" sz="2400" dirty="0">
                <a:latin typeface="+mn-lt"/>
                <a:ea typeface="Calibri" panose="020F0502020204030204" pitchFamily="34" charset="0"/>
                <a:cs typeface="Times New Roman" panose="02020603050405020304" pitchFamily="18" charset="0"/>
              </a:rPr>
              <a:t>2)  Corporate profits </a:t>
            </a:r>
            <a:endParaRPr lang="en-US" altLang="en-US" sz="2400" dirty="0">
              <a:latin typeface="+mn-lt"/>
            </a:endParaRPr>
          </a:p>
          <a:p>
            <a:pPr marL="0" lvl="0" indent="457200" eaLnBrk="0" hangingPunct="0">
              <a:spcBef>
                <a:spcPct val="0"/>
              </a:spcBef>
              <a:spcAft>
                <a:spcPct val="0"/>
              </a:spcAft>
              <a:buNone/>
            </a:pPr>
            <a:r>
              <a:rPr lang="en-US" altLang="en-US" sz="2400" dirty="0">
                <a:latin typeface="+mn-lt"/>
                <a:ea typeface="Calibri" panose="020F0502020204030204" pitchFamily="34" charset="0"/>
                <a:cs typeface="Times New Roman" panose="02020603050405020304" pitchFamily="18" charset="0"/>
              </a:rPr>
              <a:t>3)  Interest and miscellaneous investment income </a:t>
            </a:r>
            <a:endParaRPr lang="en-US" altLang="en-US" sz="2400" dirty="0">
              <a:latin typeface="+mn-lt"/>
            </a:endParaRPr>
          </a:p>
          <a:p>
            <a:pPr marL="0" lvl="0" indent="457200" eaLnBrk="0" hangingPunct="0">
              <a:spcBef>
                <a:spcPct val="0"/>
              </a:spcBef>
              <a:spcAft>
                <a:spcPct val="0"/>
              </a:spcAft>
              <a:buNone/>
            </a:pPr>
            <a:r>
              <a:rPr lang="en-US" altLang="en-US" sz="2400" dirty="0">
                <a:latin typeface="+mn-lt"/>
                <a:ea typeface="Calibri" panose="020F0502020204030204" pitchFamily="34" charset="0"/>
                <a:cs typeface="Times New Roman" panose="02020603050405020304" pitchFamily="18" charset="0"/>
              </a:rPr>
              <a:t>4)   Farmers’ income </a:t>
            </a:r>
            <a:endParaRPr lang="en-US" altLang="en-US" sz="2400" dirty="0">
              <a:latin typeface="+mn-lt"/>
            </a:endParaRPr>
          </a:p>
          <a:p>
            <a:pPr marL="0" lvl="0" indent="457200" eaLnBrk="0" hangingPunct="0">
              <a:spcBef>
                <a:spcPct val="0"/>
              </a:spcBef>
              <a:spcAft>
                <a:spcPct val="0"/>
              </a:spcAft>
              <a:buNone/>
            </a:pPr>
            <a:r>
              <a:rPr lang="en-US" altLang="en-US" sz="2400" dirty="0">
                <a:latin typeface="+mn-lt"/>
                <a:ea typeface="Calibri" panose="020F0502020204030204" pitchFamily="34" charset="0"/>
                <a:cs typeface="Times New Roman" panose="02020603050405020304" pitchFamily="18" charset="0"/>
              </a:rPr>
              <a:t>5)  Income from non-farm unincorporated businesses </a:t>
            </a:r>
            <a:endParaRPr lang="en-US" altLang="en-US" sz="2400" dirty="0">
              <a:latin typeface="+mn-lt"/>
            </a:endParaRPr>
          </a:p>
          <a:p>
            <a:endParaRPr lang="en-US" dirty="0"/>
          </a:p>
        </p:txBody>
      </p:sp>
    </p:spTree>
    <p:extLst>
      <p:ext uri="{BB962C8B-B14F-4D97-AF65-F5344CB8AC3E}">
        <p14:creationId xmlns:p14="http://schemas.microsoft.com/office/powerpoint/2010/main" val="2414655177"/>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BCA973-0954-4B72-A73A-06C15D09482F}"/>
              </a:ext>
            </a:extLst>
          </p:cNvPr>
          <p:cNvSpPr>
            <a:spLocks noGrp="1"/>
          </p:cNvSpPr>
          <p:nvPr>
            <p:ph type="title"/>
          </p:nvPr>
        </p:nvSpPr>
        <p:spPr/>
        <p:txBody>
          <a:bodyPr/>
          <a:lstStyle/>
          <a:p>
            <a:pPr>
              <a:lnSpc>
                <a:spcPct val="100000"/>
              </a:lnSpc>
            </a:pPr>
            <a:r>
              <a:rPr lang="en-US" sz="2400" dirty="0"/>
              <a:t>What is the difference between Real and Nominal GDP?  Why do we need to make a distinction between the two?</a:t>
            </a:r>
          </a:p>
        </p:txBody>
      </p:sp>
      <p:sp>
        <p:nvSpPr>
          <p:cNvPr id="3" name="Content Placeholder 2">
            <a:extLst>
              <a:ext uri="{FF2B5EF4-FFF2-40B4-BE49-F238E27FC236}">
                <a16:creationId xmlns="" xmlns:a16="http://schemas.microsoft.com/office/drawing/2014/main" id="{5EB0903F-44E0-49C6-9122-16650684887E}"/>
              </a:ext>
            </a:extLst>
          </p:cNvPr>
          <p:cNvSpPr>
            <a:spLocks noGrp="1"/>
          </p:cNvSpPr>
          <p:nvPr>
            <p:ph idx="1"/>
          </p:nvPr>
        </p:nvSpPr>
        <p:spPr/>
        <p:txBody>
          <a:bodyPr/>
          <a:lstStyle/>
          <a:p>
            <a:r>
              <a:rPr lang="en-US" sz="2400" b="1" dirty="0"/>
              <a:t>Nominal</a:t>
            </a:r>
            <a:r>
              <a:rPr lang="en-US" sz="2400" dirty="0"/>
              <a:t>:  Raw value</a:t>
            </a:r>
          </a:p>
          <a:p>
            <a:r>
              <a:rPr lang="en-US" sz="2400" b="1" dirty="0"/>
              <a:t>Real</a:t>
            </a:r>
            <a:r>
              <a:rPr lang="en-US" sz="2400" dirty="0"/>
              <a:t>:  Adjusted for inflation</a:t>
            </a:r>
          </a:p>
          <a:p>
            <a:r>
              <a:rPr lang="en-US" sz="2400" dirty="0"/>
              <a:t>Are we spending more because we are producing more or are we spending more because the dollar isn’t going as far?</a:t>
            </a:r>
          </a:p>
          <a:p>
            <a:r>
              <a:rPr lang="en-US" sz="2400" b="1" dirty="0"/>
              <a:t>Inflation</a:t>
            </a:r>
            <a:r>
              <a:rPr lang="en-US" sz="2400" dirty="0"/>
              <a:t>:  Spending increases, but production decreases or remains constant</a:t>
            </a:r>
          </a:p>
          <a:p>
            <a:r>
              <a:rPr lang="en-US" sz="2400" b="1" dirty="0"/>
              <a:t>Healthy</a:t>
            </a:r>
            <a:r>
              <a:rPr lang="en-US" sz="2400" dirty="0"/>
              <a:t>: Increase in spending is related to an increase in </a:t>
            </a:r>
            <a:r>
              <a:rPr lang="en-US" sz="2400" dirty="0" smtClean="0"/>
              <a:t>production</a:t>
            </a:r>
            <a:endParaRPr lang="en-US" sz="2400" dirty="0"/>
          </a:p>
          <a:p>
            <a:endParaRPr lang="en-US" dirty="0"/>
          </a:p>
        </p:txBody>
      </p:sp>
    </p:spTree>
    <p:extLst>
      <p:ext uri="{BB962C8B-B14F-4D97-AF65-F5344CB8AC3E}">
        <p14:creationId xmlns:p14="http://schemas.microsoft.com/office/powerpoint/2010/main" val="922122559"/>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E1476E-7576-4BF7-A64A-C368DA19A8A6}"/>
              </a:ext>
            </a:extLst>
          </p:cNvPr>
          <p:cNvSpPr>
            <a:spLocks noGrp="1"/>
          </p:cNvSpPr>
          <p:nvPr>
            <p:ph type="title"/>
          </p:nvPr>
        </p:nvSpPr>
        <p:spPr>
          <a:xfrm>
            <a:off x="457200" y="914400"/>
            <a:ext cx="8229600" cy="864973"/>
          </a:xfrm>
        </p:spPr>
        <p:txBody>
          <a:bodyPr/>
          <a:lstStyle/>
          <a:p>
            <a:r>
              <a:rPr lang="en-US" sz="2800" dirty="0"/>
              <a:t>What is the RGDP Deflator?</a:t>
            </a:r>
          </a:p>
        </p:txBody>
      </p:sp>
      <p:sp>
        <p:nvSpPr>
          <p:cNvPr id="3" name="Content Placeholder 2">
            <a:extLst>
              <a:ext uri="{FF2B5EF4-FFF2-40B4-BE49-F238E27FC236}">
                <a16:creationId xmlns="" xmlns:a16="http://schemas.microsoft.com/office/drawing/2014/main" id="{5397E5E0-3713-42FE-8C50-0198FD28D1CD}"/>
              </a:ext>
            </a:extLst>
          </p:cNvPr>
          <p:cNvSpPr>
            <a:spLocks noGrp="1"/>
          </p:cNvSpPr>
          <p:nvPr>
            <p:ph idx="1"/>
          </p:nvPr>
        </p:nvSpPr>
        <p:spPr>
          <a:xfrm>
            <a:off x="457200" y="1680519"/>
            <a:ext cx="8229600" cy="4476441"/>
          </a:xfrm>
        </p:spPr>
        <p:txBody>
          <a:bodyPr/>
          <a:lstStyle/>
          <a:p>
            <a:pPr marL="0" indent="0">
              <a:buNone/>
            </a:pPr>
            <a:r>
              <a:rPr lang="en-US" dirty="0"/>
              <a:t>GDP can also be used to determine inflation:</a:t>
            </a:r>
          </a:p>
          <a:p>
            <a:r>
              <a:rPr lang="en-US" dirty="0"/>
              <a:t>GDP Deflator measures the level of price change in the economy based on </a:t>
            </a:r>
            <a:r>
              <a:rPr lang="en-US" dirty="0" smtClean="0"/>
              <a:t>GDP</a:t>
            </a:r>
            <a:endParaRPr lang="en-US" dirty="0"/>
          </a:p>
          <a:p>
            <a:r>
              <a:rPr lang="en-US" dirty="0"/>
              <a:t>Nominal GDP is “deflated” to create Real GDP</a:t>
            </a:r>
          </a:p>
          <a:p>
            <a:r>
              <a:rPr lang="en-US" dirty="0"/>
              <a:t>Size difference in “balloons” is </a:t>
            </a:r>
            <a:r>
              <a:rPr lang="en-US" dirty="0" smtClean="0"/>
              <a:t>% change </a:t>
            </a:r>
            <a:r>
              <a:rPr lang="en-US" dirty="0"/>
              <a:t>in prices</a:t>
            </a:r>
          </a:p>
          <a:p>
            <a:endParaRPr lang="en-US" dirty="0"/>
          </a:p>
        </p:txBody>
      </p:sp>
      <p:pic>
        <p:nvPicPr>
          <p:cNvPr id="4" name="Picture 3">
            <a:extLst>
              <a:ext uri="{FF2B5EF4-FFF2-40B4-BE49-F238E27FC236}">
                <a16:creationId xmlns="" xmlns:a16="http://schemas.microsoft.com/office/drawing/2014/main" id="{4564429C-D075-45A4-954E-B87A8838E5B9}"/>
              </a:ext>
            </a:extLst>
          </p:cNvPr>
          <p:cNvPicPr>
            <a:picLocks noChangeAspect="1"/>
          </p:cNvPicPr>
          <p:nvPr/>
        </p:nvPicPr>
        <p:blipFill>
          <a:blip r:embed="rId2"/>
          <a:stretch>
            <a:fillRect/>
          </a:stretch>
        </p:blipFill>
        <p:spPr>
          <a:xfrm>
            <a:off x="321277" y="4638501"/>
            <a:ext cx="8465276" cy="1120497"/>
          </a:xfrm>
          <a:prstGeom prst="rect">
            <a:avLst/>
          </a:prstGeom>
        </p:spPr>
      </p:pic>
    </p:spTree>
    <p:extLst>
      <p:ext uri="{BB962C8B-B14F-4D97-AF65-F5344CB8AC3E}">
        <p14:creationId xmlns:p14="http://schemas.microsoft.com/office/powerpoint/2010/main" val="498878586"/>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10D70E11-0C50-40DF-B326-1EF6BF0722A6}"/>
              </a:ext>
            </a:extLst>
          </p:cNvPr>
          <p:cNvPicPr>
            <a:picLocks noGrp="1" noChangeAspect="1"/>
          </p:cNvPicPr>
          <p:nvPr>
            <p:ph idx="1"/>
          </p:nvPr>
        </p:nvPicPr>
        <p:blipFill>
          <a:blip r:embed="rId2"/>
          <a:stretch>
            <a:fillRect/>
          </a:stretch>
        </p:blipFill>
        <p:spPr>
          <a:xfrm>
            <a:off x="1044146" y="2082115"/>
            <a:ext cx="6858000" cy="3490912"/>
          </a:xfrm>
          <a:prstGeom prst="rect">
            <a:avLst/>
          </a:prstGeom>
        </p:spPr>
      </p:pic>
      <p:sp>
        <p:nvSpPr>
          <p:cNvPr id="2" name="Rectangle 1">
            <a:extLst>
              <a:ext uri="{FF2B5EF4-FFF2-40B4-BE49-F238E27FC236}">
                <a16:creationId xmlns="" xmlns:a16="http://schemas.microsoft.com/office/drawing/2014/main" id="{8E0A081C-A994-4507-8763-77312DBC1BF2}"/>
              </a:ext>
            </a:extLst>
          </p:cNvPr>
          <p:cNvSpPr/>
          <p:nvPr/>
        </p:nvSpPr>
        <p:spPr>
          <a:xfrm>
            <a:off x="2087576" y="1378463"/>
            <a:ext cx="5289408" cy="523220"/>
          </a:xfrm>
          <a:prstGeom prst="rect">
            <a:avLst/>
          </a:prstGeom>
        </p:spPr>
        <p:txBody>
          <a:bodyPr wrap="square">
            <a:spAutoFit/>
          </a:bodyPr>
          <a:lstStyle/>
          <a:p>
            <a:pPr algn="ctr"/>
            <a:r>
              <a:rPr lang="en-US" sz="2800" b="1" dirty="0">
                <a:solidFill>
                  <a:srgbClr val="005CB8"/>
                </a:solidFill>
                <a:latin typeface="+mn-lt"/>
              </a:rPr>
              <a:t>GDP DEFLATOR FORMULAS</a:t>
            </a:r>
          </a:p>
        </p:txBody>
      </p:sp>
    </p:spTree>
    <p:extLst>
      <p:ext uri="{BB962C8B-B14F-4D97-AF65-F5344CB8AC3E}">
        <p14:creationId xmlns:p14="http://schemas.microsoft.com/office/powerpoint/2010/main" val="3190030745"/>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8D693E3-B746-4625-A39E-88CDCA087251}"/>
              </a:ext>
            </a:extLst>
          </p:cNvPr>
          <p:cNvSpPr>
            <a:spLocks noGrp="1"/>
          </p:cNvSpPr>
          <p:nvPr>
            <p:ph type="title"/>
          </p:nvPr>
        </p:nvSpPr>
        <p:spPr>
          <a:xfrm>
            <a:off x="457200" y="1069848"/>
            <a:ext cx="8229600" cy="363536"/>
          </a:xfrm>
        </p:spPr>
        <p:txBody>
          <a:bodyPr/>
          <a:lstStyle/>
          <a:p>
            <a:r>
              <a:rPr lang="en-US" sz="2400" dirty="0"/>
              <a:t>RGDP Deflator vs. CPI</a:t>
            </a:r>
          </a:p>
        </p:txBody>
      </p:sp>
      <p:sp>
        <p:nvSpPr>
          <p:cNvPr id="7" name="Text Placeholder 6">
            <a:extLst>
              <a:ext uri="{FF2B5EF4-FFF2-40B4-BE49-F238E27FC236}">
                <a16:creationId xmlns="" xmlns:a16="http://schemas.microsoft.com/office/drawing/2014/main" id="{3661C491-67F3-40F2-BFF5-2EBD3E3D8E1F}"/>
              </a:ext>
            </a:extLst>
          </p:cNvPr>
          <p:cNvSpPr>
            <a:spLocks noGrp="1"/>
          </p:cNvSpPr>
          <p:nvPr>
            <p:ph type="body" idx="1"/>
          </p:nvPr>
        </p:nvSpPr>
        <p:spPr/>
        <p:txBody>
          <a:bodyPr/>
          <a:lstStyle/>
          <a:p>
            <a:endParaRPr lang="en-US" dirty="0"/>
          </a:p>
          <a:p>
            <a:r>
              <a:rPr lang="en-US" dirty="0"/>
              <a:t>RGDP DEFLATOR</a:t>
            </a:r>
          </a:p>
        </p:txBody>
      </p:sp>
      <p:sp>
        <p:nvSpPr>
          <p:cNvPr id="8" name="Content Placeholder 7">
            <a:extLst>
              <a:ext uri="{FF2B5EF4-FFF2-40B4-BE49-F238E27FC236}">
                <a16:creationId xmlns="" xmlns:a16="http://schemas.microsoft.com/office/drawing/2014/main" id="{1CF59CF4-5101-49DD-8263-8D5CB5FB2926}"/>
              </a:ext>
            </a:extLst>
          </p:cNvPr>
          <p:cNvSpPr>
            <a:spLocks noGrp="1"/>
          </p:cNvSpPr>
          <p:nvPr>
            <p:ph sz="half" idx="2"/>
          </p:nvPr>
        </p:nvSpPr>
        <p:spPr/>
        <p:txBody>
          <a:bodyPr/>
          <a:lstStyle/>
          <a:p>
            <a:pPr lvl="1"/>
            <a:r>
              <a:rPr lang="en-US" sz="2800" dirty="0"/>
              <a:t>Entire economy </a:t>
            </a:r>
            <a:r>
              <a:rPr lang="en-US" sz="2800" dirty="0" smtClean="0"/>
              <a:t/>
            </a:r>
            <a:br>
              <a:rPr lang="en-US" sz="2800" dirty="0" smtClean="0"/>
            </a:br>
            <a:r>
              <a:rPr lang="en-US" sz="2800" dirty="0" smtClean="0"/>
              <a:t>(C + I + G + </a:t>
            </a:r>
            <a:r>
              <a:rPr lang="en-US" sz="2800" dirty="0" err="1" smtClean="0"/>
              <a:t>Nx</a:t>
            </a:r>
            <a:r>
              <a:rPr lang="en-US" sz="2800" dirty="0"/>
              <a:t>)</a:t>
            </a:r>
          </a:p>
          <a:p>
            <a:pPr lvl="1"/>
            <a:r>
              <a:rPr lang="en-US" sz="2800" dirty="0"/>
              <a:t>Includes capital goods</a:t>
            </a:r>
          </a:p>
          <a:p>
            <a:pPr lvl="1"/>
            <a:r>
              <a:rPr lang="en-US" sz="2800" dirty="0"/>
              <a:t>Does not include imports</a:t>
            </a:r>
          </a:p>
          <a:p>
            <a:endParaRPr lang="en-US" dirty="0"/>
          </a:p>
        </p:txBody>
      </p:sp>
      <p:sp>
        <p:nvSpPr>
          <p:cNvPr id="9" name="Text Placeholder 8">
            <a:extLst>
              <a:ext uri="{FF2B5EF4-FFF2-40B4-BE49-F238E27FC236}">
                <a16:creationId xmlns="" xmlns:a16="http://schemas.microsoft.com/office/drawing/2014/main" id="{4E0BE45D-F4A3-4D60-A60F-4BE733513707}"/>
              </a:ext>
            </a:extLst>
          </p:cNvPr>
          <p:cNvSpPr>
            <a:spLocks noGrp="1"/>
          </p:cNvSpPr>
          <p:nvPr>
            <p:ph type="body" sz="quarter" idx="3"/>
          </p:nvPr>
        </p:nvSpPr>
        <p:spPr/>
        <p:txBody>
          <a:bodyPr/>
          <a:lstStyle/>
          <a:p>
            <a:r>
              <a:rPr lang="en-US" dirty="0" smtClean="0"/>
              <a:t>     CPI</a:t>
            </a:r>
            <a:endParaRPr lang="en-US" dirty="0"/>
          </a:p>
        </p:txBody>
      </p:sp>
      <p:sp>
        <p:nvSpPr>
          <p:cNvPr id="6" name="Content Placeholder 5">
            <a:extLst>
              <a:ext uri="{FF2B5EF4-FFF2-40B4-BE49-F238E27FC236}">
                <a16:creationId xmlns="" xmlns:a16="http://schemas.microsoft.com/office/drawing/2014/main" id="{667A2653-1204-4D2E-AEEB-24F47D2FE9EB}"/>
              </a:ext>
            </a:extLst>
          </p:cNvPr>
          <p:cNvSpPr>
            <a:spLocks noGrp="1"/>
          </p:cNvSpPr>
          <p:nvPr>
            <p:ph sz="quarter" idx="4"/>
          </p:nvPr>
        </p:nvSpPr>
        <p:spPr/>
        <p:txBody>
          <a:bodyPr/>
          <a:lstStyle/>
          <a:p>
            <a:pPr lvl="1"/>
            <a:r>
              <a:rPr lang="en-US" sz="2800" dirty="0"/>
              <a:t>Urban consumer</a:t>
            </a:r>
          </a:p>
          <a:p>
            <a:pPr lvl="1"/>
            <a:r>
              <a:rPr lang="en-US" sz="2800" dirty="0"/>
              <a:t>Only Consumer goods</a:t>
            </a:r>
          </a:p>
          <a:p>
            <a:pPr lvl="1"/>
            <a:r>
              <a:rPr lang="en-US" sz="2800" dirty="0"/>
              <a:t>Includes imports</a:t>
            </a:r>
          </a:p>
          <a:p>
            <a:endParaRPr lang="en-US" dirty="0"/>
          </a:p>
        </p:txBody>
      </p:sp>
    </p:spTree>
    <p:extLst>
      <p:ext uri="{BB962C8B-B14F-4D97-AF65-F5344CB8AC3E}">
        <p14:creationId xmlns:p14="http://schemas.microsoft.com/office/powerpoint/2010/main" val="1089102464"/>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4F9E7CBC-28D3-4628-ADA6-A6194DD4C5CC}"/>
              </a:ext>
            </a:extLst>
          </p:cNvPr>
          <p:cNvSpPr>
            <a:spLocks noGrp="1"/>
          </p:cNvSpPr>
          <p:nvPr>
            <p:ph type="title"/>
          </p:nvPr>
        </p:nvSpPr>
        <p:spPr/>
        <p:txBody>
          <a:bodyPr/>
          <a:lstStyle/>
          <a:p>
            <a:r>
              <a:rPr lang="en-US" sz="4400" dirty="0"/>
              <a:t>Problems in calculating</a:t>
            </a:r>
          </a:p>
        </p:txBody>
      </p:sp>
      <p:sp>
        <p:nvSpPr>
          <p:cNvPr id="8" name="Content Placeholder 7">
            <a:extLst>
              <a:ext uri="{FF2B5EF4-FFF2-40B4-BE49-F238E27FC236}">
                <a16:creationId xmlns="" xmlns:a16="http://schemas.microsoft.com/office/drawing/2014/main" id="{B5193E61-4B6A-4432-B266-E3F38F397702}"/>
              </a:ext>
            </a:extLst>
          </p:cNvPr>
          <p:cNvSpPr>
            <a:spLocks noGrp="1"/>
          </p:cNvSpPr>
          <p:nvPr>
            <p:ph idx="1"/>
          </p:nvPr>
        </p:nvSpPr>
        <p:spPr/>
        <p:txBody>
          <a:bodyPr/>
          <a:lstStyle/>
          <a:p>
            <a:r>
              <a:rPr lang="en-US" dirty="0"/>
              <a:t>Lots of other spending in the economy</a:t>
            </a:r>
          </a:p>
          <a:p>
            <a:r>
              <a:rPr lang="en-US" dirty="0"/>
              <a:t>Outsourcing, GNP vs. GDP</a:t>
            </a:r>
          </a:p>
          <a:p>
            <a:r>
              <a:rPr lang="en-US" dirty="0"/>
              <a:t>GDP per capita as an average can be misleading</a:t>
            </a:r>
          </a:p>
          <a:p>
            <a:endParaRPr lang="en-US" dirty="0"/>
          </a:p>
        </p:txBody>
      </p:sp>
    </p:spTree>
    <p:extLst>
      <p:ext uri="{BB962C8B-B14F-4D97-AF65-F5344CB8AC3E}">
        <p14:creationId xmlns:p14="http://schemas.microsoft.com/office/powerpoint/2010/main" val="326690623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377441"/>
            <a:ext cx="8229600" cy="4175760"/>
          </a:xfrm>
        </p:spPr>
        <p:txBody>
          <a:bodyPr/>
          <a:lstStyle/>
          <a:p>
            <a:r>
              <a:rPr lang="en-US" sz="2500" dirty="0"/>
              <a:t>Today we are going to examine the three main economic indicators and for each: </a:t>
            </a:r>
          </a:p>
          <a:p>
            <a:pPr lvl="1"/>
            <a:r>
              <a:rPr lang="en-US" sz="2500" dirty="0"/>
              <a:t>1) What they are</a:t>
            </a:r>
          </a:p>
          <a:p>
            <a:pPr lvl="1"/>
            <a:r>
              <a:rPr lang="en-US" sz="2500" dirty="0"/>
              <a:t>2)  How they are measured and reflect economic health</a:t>
            </a:r>
          </a:p>
          <a:p>
            <a:pPr lvl="1"/>
            <a:r>
              <a:rPr lang="en-US" sz="2500" dirty="0"/>
              <a:t>3)  Potential Accuracy Issues</a:t>
            </a:r>
          </a:p>
          <a:p>
            <a:pPr lvl="1"/>
            <a:r>
              <a:rPr lang="en-US" sz="2500" dirty="0"/>
              <a:t>4)  Assessment Activity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86099F-C2AE-41A3-8F2A-2F7175409494}"/>
              </a:ext>
            </a:extLst>
          </p:cNvPr>
          <p:cNvSpPr>
            <a:spLocks noGrp="1"/>
          </p:cNvSpPr>
          <p:nvPr>
            <p:ph type="title"/>
          </p:nvPr>
        </p:nvSpPr>
        <p:spPr>
          <a:xfrm>
            <a:off x="457200" y="914400"/>
            <a:ext cx="8229600" cy="864973"/>
          </a:xfrm>
        </p:spPr>
        <p:txBody>
          <a:bodyPr/>
          <a:lstStyle/>
          <a:p>
            <a:r>
              <a:rPr lang="en-US" sz="4800" dirty="0"/>
              <a:t>The Business Cycle</a:t>
            </a:r>
          </a:p>
        </p:txBody>
      </p:sp>
      <p:pic>
        <p:nvPicPr>
          <p:cNvPr id="4" name="Content Placeholder 3">
            <a:extLst>
              <a:ext uri="{FF2B5EF4-FFF2-40B4-BE49-F238E27FC236}">
                <a16:creationId xmlns="" xmlns:a16="http://schemas.microsoft.com/office/drawing/2014/main" id="{CE508732-058D-4EF6-80C6-23377D7652F7}"/>
              </a:ext>
            </a:extLst>
          </p:cNvPr>
          <p:cNvPicPr>
            <a:picLocks noGrp="1" noChangeAspect="1"/>
          </p:cNvPicPr>
          <p:nvPr>
            <p:ph idx="1"/>
          </p:nvPr>
        </p:nvPicPr>
        <p:blipFill>
          <a:blip r:embed="rId2"/>
          <a:stretch>
            <a:fillRect/>
          </a:stretch>
        </p:blipFill>
        <p:spPr>
          <a:xfrm>
            <a:off x="86497" y="1606378"/>
            <a:ext cx="8513806" cy="4549947"/>
          </a:xfrm>
          <a:prstGeom prst="rect">
            <a:avLst/>
          </a:prstGeom>
        </p:spPr>
      </p:pic>
    </p:spTree>
    <p:extLst>
      <p:ext uri="{BB962C8B-B14F-4D97-AF65-F5344CB8AC3E}">
        <p14:creationId xmlns:p14="http://schemas.microsoft.com/office/powerpoint/2010/main" val="953949967"/>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85B18E-4400-48D3-800D-28AA6A7D1D0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 xmlns:a16="http://schemas.microsoft.com/office/drawing/2014/main" id="{8AA828FE-EF9F-418B-89CE-7852444E41B1}"/>
              </a:ext>
            </a:extLst>
          </p:cNvPr>
          <p:cNvPicPr>
            <a:picLocks noGrp="1" noChangeAspect="1"/>
          </p:cNvPicPr>
          <p:nvPr>
            <p:ph idx="1"/>
          </p:nvPr>
        </p:nvPicPr>
        <p:blipFill>
          <a:blip r:embed="rId2"/>
          <a:stretch>
            <a:fillRect/>
          </a:stretch>
        </p:blipFill>
        <p:spPr>
          <a:xfrm>
            <a:off x="371476" y="1092616"/>
            <a:ext cx="8147492" cy="5063710"/>
          </a:xfrm>
          <a:prstGeom prst="rect">
            <a:avLst/>
          </a:prstGeom>
        </p:spPr>
      </p:pic>
    </p:spTree>
    <p:extLst>
      <p:ext uri="{BB962C8B-B14F-4D97-AF65-F5344CB8AC3E}">
        <p14:creationId xmlns:p14="http://schemas.microsoft.com/office/powerpoint/2010/main" val="604003854"/>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B29A02-5688-4D2A-8713-D6538259C177}"/>
              </a:ext>
            </a:extLst>
          </p:cNvPr>
          <p:cNvSpPr>
            <a:spLocks noGrp="1"/>
          </p:cNvSpPr>
          <p:nvPr>
            <p:ph type="title"/>
          </p:nvPr>
        </p:nvSpPr>
        <p:spPr>
          <a:xfrm>
            <a:off x="457200" y="914400"/>
            <a:ext cx="8229600" cy="691978"/>
          </a:xfrm>
        </p:spPr>
        <p:txBody>
          <a:bodyPr/>
          <a:lstStyle/>
          <a:p>
            <a:r>
              <a:rPr lang="en-US" sz="2400" dirty="0"/>
              <a:t>American Business Cycle and Economic Indicator Project </a:t>
            </a:r>
          </a:p>
        </p:txBody>
      </p:sp>
      <p:sp>
        <p:nvSpPr>
          <p:cNvPr id="3" name="Content Placeholder 2">
            <a:extLst>
              <a:ext uri="{FF2B5EF4-FFF2-40B4-BE49-F238E27FC236}">
                <a16:creationId xmlns="" xmlns:a16="http://schemas.microsoft.com/office/drawing/2014/main" id="{5BD3FD02-7CD7-49AF-B846-6B09431CA198}"/>
              </a:ext>
            </a:extLst>
          </p:cNvPr>
          <p:cNvSpPr>
            <a:spLocks noGrp="1"/>
          </p:cNvSpPr>
          <p:nvPr>
            <p:ph idx="1"/>
          </p:nvPr>
        </p:nvSpPr>
        <p:spPr>
          <a:xfrm>
            <a:off x="457200" y="1606378"/>
            <a:ext cx="8229600" cy="4550582"/>
          </a:xfrm>
        </p:spPr>
        <p:txBody>
          <a:bodyPr/>
          <a:lstStyle/>
          <a:p>
            <a:pPr marL="0" indent="0">
              <a:buNone/>
            </a:pPr>
            <a:r>
              <a:rPr lang="en-US" sz="1600" b="1" dirty="0"/>
              <a:t>For each indicator, read the headlines, overview and compare its progress graphically.</a:t>
            </a:r>
            <a:endParaRPr lang="en-US" sz="1600" dirty="0"/>
          </a:p>
          <a:p>
            <a:pPr marL="0" indent="0">
              <a:buNone/>
            </a:pPr>
            <a:r>
              <a:rPr lang="en-US" sz="1600" b="1" dirty="0"/>
              <a:t>Answer the following questions in one full T.E.A.L. paragraph (5-7 sentences, using at least specific data from 3 </a:t>
            </a:r>
            <a:r>
              <a:rPr lang="en-US" sz="1600" b="1" dirty="0" smtClean="0"/>
              <a:t>indicators </a:t>
            </a:r>
            <a:r>
              <a:rPr lang="en-US" sz="1600" b="1" dirty="0"/>
              <a:t>for each question) each:   </a:t>
            </a:r>
            <a:r>
              <a:rPr lang="en-US" sz="1600" i="1" dirty="0"/>
              <a:t> </a:t>
            </a:r>
            <a:endParaRPr lang="en-US" sz="1600" dirty="0"/>
          </a:p>
          <a:p>
            <a:r>
              <a:rPr lang="en-US" sz="1600" i="1" dirty="0" smtClean="0"/>
              <a:t>1)  The </a:t>
            </a:r>
            <a:r>
              <a:rPr lang="en-US" sz="1600" i="1" dirty="0"/>
              <a:t>Great Recession lasted from 2007-2009.   Using indicators, how would you describe the severity of the recession?  </a:t>
            </a:r>
            <a:endParaRPr lang="en-US" sz="1600" dirty="0"/>
          </a:p>
          <a:p>
            <a:r>
              <a:rPr lang="en-US" sz="1600" i="1" dirty="0"/>
              <a:t>  2)   How would you judge America’s short-term and long-term recovery from the Great Recession?</a:t>
            </a:r>
            <a:endParaRPr lang="en-US" sz="1600" dirty="0"/>
          </a:p>
          <a:p>
            <a:r>
              <a:rPr lang="en-US" sz="1600" i="1" dirty="0"/>
              <a:t>3) What part of the business cycle is America in now?  How would you describe the current health of the American economy?  </a:t>
            </a:r>
            <a:endParaRPr lang="en-US" sz="1600" dirty="0"/>
          </a:p>
          <a:p>
            <a:r>
              <a:rPr lang="en-US" sz="1600" i="1" dirty="0"/>
              <a:t>4) What policies would you recommend President Donald Trump and Congress to do to maintain a healthy economy?  </a:t>
            </a:r>
            <a:endParaRPr lang="en-US" sz="1600" dirty="0"/>
          </a:p>
          <a:p>
            <a:pPr marL="0" indent="0">
              <a:buNone/>
            </a:pPr>
            <a:endParaRPr lang="en-US" sz="1600" dirty="0"/>
          </a:p>
        </p:txBody>
      </p:sp>
    </p:spTree>
    <p:extLst>
      <p:ext uri="{BB962C8B-B14F-4D97-AF65-F5344CB8AC3E}">
        <p14:creationId xmlns:p14="http://schemas.microsoft.com/office/powerpoint/2010/main" val="535807245"/>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F0DAE9-FC74-48B5-8023-75230235527C}"/>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 xmlns:a16="http://schemas.microsoft.com/office/drawing/2014/main" id="{E3AEA94A-11D6-4A9A-B2AC-F7956D63CBC1}"/>
              </a:ext>
            </a:extLst>
          </p:cNvPr>
          <p:cNvSpPr>
            <a:spLocks noGrp="1"/>
          </p:cNvSpPr>
          <p:nvPr>
            <p:ph idx="1"/>
          </p:nvPr>
        </p:nvSpPr>
        <p:spPr/>
        <p:txBody>
          <a:bodyPr/>
          <a:lstStyle/>
          <a:p>
            <a:r>
              <a:rPr lang="en-US" dirty="0"/>
              <a:t>How do we measure our health?   </a:t>
            </a:r>
          </a:p>
          <a:p>
            <a:pPr marL="6160" indent="0">
              <a:buNone/>
            </a:pPr>
            <a:r>
              <a:rPr lang="en-US" dirty="0"/>
              <a:t>	a)  What are the indicators?</a:t>
            </a:r>
          </a:p>
          <a:p>
            <a:pPr marL="6160" indent="0">
              <a:buNone/>
            </a:pPr>
            <a:r>
              <a:rPr lang="en-US" dirty="0"/>
              <a:t>	b)  Why is this an indicator?</a:t>
            </a:r>
          </a:p>
          <a:p>
            <a:pPr marL="6160" indent="0">
              <a:buNone/>
            </a:pPr>
            <a:r>
              <a:rPr lang="en-US" dirty="0"/>
              <a:t>	c)  What are the symptoms something is wrong?</a:t>
            </a:r>
          </a:p>
          <a:p>
            <a:pPr marL="6160" indent="0">
              <a:buNone/>
            </a:pPr>
            <a:r>
              <a:rPr lang="en-US" dirty="0"/>
              <a:t>	d)  Example of an index:   </a:t>
            </a:r>
          </a:p>
          <a:p>
            <a:pPr marL="6160" indent="0">
              <a:buNone/>
            </a:pPr>
            <a:r>
              <a:rPr lang="en-US" dirty="0"/>
              <a:t>	</a:t>
            </a:r>
            <a:r>
              <a:rPr lang="en-US" dirty="0">
                <a:hlinkClick r:id="rId2"/>
              </a:rPr>
              <a:t>://www.youtube.com/watch?v=5RXRr8PKunk</a:t>
            </a:r>
            <a:r>
              <a:rPr lang="en-US" dirty="0"/>
              <a:t> </a:t>
            </a:r>
          </a:p>
          <a:p>
            <a:endParaRPr lang="en-US" dirty="0"/>
          </a:p>
        </p:txBody>
      </p:sp>
    </p:spTree>
    <p:extLst>
      <p:ext uri="{BB962C8B-B14F-4D97-AF65-F5344CB8AC3E}">
        <p14:creationId xmlns:p14="http://schemas.microsoft.com/office/powerpoint/2010/main" val="225253313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5E9D38-44B9-47BA-A707-2D8D7FFA6A19}"/>
              </a:ext>
            </a:extLst>
          </p:cNvPr>
          <p:cNvSpPr>
            <a:spLocks noGrp="1"/>
          </p:cNvSpPr>
          <p:nvPr>
            <p:ph type="title"/>
          </p:nvPr>
        </p:nvSpPr>
        <p:spPr>
          <a:xfrm>
            <a:off x="457200" y="1124465"/>
            <a:ext cx="8229600" cy="197708"/>
          </a:xfrm>
        </p:spPr>
        <p:txBody>
          <a:bodyPr/>
          <a:lstStyle/>
          <a:p>
            <a:r>
              <a:rPr lang="en-US" sz="3200" dirty="0"/>
              <a:t>Historical Circumstances</a:t>
            </a:r>
          </a:p>
        </p:txBody>
      </p:sp>
      <p:sp>
        <p:nvSpPr>
          <p:cNvPr id="3" name="Content Placeholder 2">
            <a:extLst>
              <a:ext uri="{FF2B5EF4-FFF2-40B4-BE49-F238E27FC236}">
                <a16:creationId xmlns="" xmlns:a16="http://schemas.microsoft.com/office/drawing/2014/main" id="{4AD5AF30-4437-4487-8F06-09573FACD62C}"/>
              </a:ext>
            </a:extLst>
          </p:cNvPr>
          <p:cNvSpPr>
            <a:spLocks noGrp="1"/>
          </p:cNvSpPr>
          <p:nvPr>
            <p:ph idx="1"/>
          </p:nvPr>
        </p:nvSpPr>
        <p:spPr>
          <a:xfrm>
            <a:off x="457200" y="1516586"/>
            <a:ext cx="8229600" cy="4674149"/>
          </a:xfrm>
        </p:spPr>
        <p:txBody>
          <a:bodyPr/>
          <a:lstStyle/>
          <a:p>
            <a:r>
              <a:rPr lang="en-US" sz="1800" dirty="0"/>
              <a:t>Full Employment Act (1946) and Humphrey-Hawkins Act (1978)</a:t>
            </a:r>
          </a:p>
          <a:p>
            <a:pPr lvl="1"/>
            <a:r>
              <a:rPr lang="en-US" sz="1800" dirty="0"/>
              <a:t>Discussion Question:  </a:t>
            </a:r>
            <a:r>
              <a:rPr lang="en-US" sz="1800" i="1" dirty="0"/>
              <a:t>What is the significance of 1946 that Congress would push to create legislation that makes it the government’s job to oversee economic health?</a:t>
            </a:r>
          </a:p>
          <a:p>
            <a:r>
              <a:rPr lang="en-US" sz="1600" dirty="0"/>
              <a:t>Congressional Acts which establishes goals for the economy and it is the federal government's job to promote and monitor these goals:  </a:t>
            </a:r>
          </a:p>
          <a:p>
            <a:r>
              <a:rPr lang="en-US" sz="1600" b="1" u="sng" dirty="0"/>
              <a:t>full employment </a:t>
            </a:r>
            <a:r>
              <a:rPr lang="en-US" sz="1600" dirty="0"/>
              <a:t>-- unemployment rate of under 4%</a:t>
            </a:r>
          </a:p>
          <a:p>
            <a:r>
              <a:rPr lang="en-US" sz="1600" b="1" u="sng" dirty="0"/>
              <a:t>price stability </a:t>
            </a:r>
            <a:r>
              <a:rPr lang="en-US" sz="1600" dirty="0"/>
              <a:t>-- average level of prices stay the same -- 0-2% (inflation rate) - measure average prices of a basket of goods</a:t>
            </a:r>
          </a:p>
          <a:p>
            <a:r>
              <a:rPr lang="en-US" sz="1600" b="1" u="sng" dirty="0"/>
              <a:t>steady economic growth  </a:t>
            </a:r>
            <a:r>
              <a:rPr lang="en-US" sz="1600" dirty="0"/>
              <a:t>(spending and production on newly produced goods and services) measure the "real"* gross domestic product (RGDP) and RGDP   Growth Rate - (3-4%)</a:t>
            </a:r>
          </a:p>
          <a:p>
            <a:pPr lvl="1"/>
            <a:r>
              <a:rPr lang="en-US" sz="1600" dirty="0"/>
              <a:t>*real = adjusted for inflation - most accurate reading over "nominal" or raw number</a:t>
            </a:r>
          </a:p>
          <a:p>
            <a:pPr marL="457200" lvl="1" indent="0">
              <a:buNone/>
            </a:pPr>
            <a:endParaRPr lang="en-US" sz="1800" i="1" dirty="0"/>
          </a:p>
        </p:txBody>
      </p:sp>
    </p:spTree>
    <p:extLst>
      <p:ext uri="{BB962C8B-B14F-4D97-AF65-F5344CB8AC3E}">
        <p14:creationId xmlns:p14="http://schemas.microsoft.com/office/powerpoint/2010/main" val="212529068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2991EC-16FC-4792-B913-34C31D750435}"/>
              </a:ext>
            </a:extLst>
          </p:cNvPr>
          <p:cNvSpPr>
            <a:spLocks noGrp="1"/>
          </p:cNvSpPr>
          <p:nvPr>
            <p:ph type="title"/>
          </p:nvPr>
        </p:nvSpPr>
        <p:spPr/>
        <p:txBody>
          <a:bodyPr/>
          <a:lstStyle/>
          <a:p>
            <a:r>
              <a:rPr lang="en-US" dirty="0"/>
              <a:t>Unemployment Rate</a:t>
            </a:r>
          </a:p>
        </p:txBody>
      </p:sp>
      <p:sp>
        <p:nvSpPr>
          <p:cNvPr id="3" name="Content Placeholder 2">
            <a:extLst>
              <a:ext uri="{FF2B5EF4-FFF2-40B4-BE49-F238E27FC236}">
                <a16:creationId xmlns="" xmlns:a16="http://schemas.microsoft.com/office/drawing/2014/main" id="{33329914-CE3F-4BF5-85D1-A6CDBC10B990}"/>
              </a:ext>
            </a:extLst>
          </p:cNvPr>
          <p:cNvSpPr>
            <a:spLocks noGrp="1"/>
          </p:cNvSpPr>
          <p:nvPr>
            <p:ph idx="1"/>
          </p:nvPr>
        </p:nvSpPr>
        <p:spPr/>
        <p:txBody>
          <a:bodyPr/>
          <a:lstStyle/>
          <a:p>
            <a:r>
              <a:rPr lang="en-US" b="1" dirty="0"/>
              <a:t>Handouts and Activities:  </a:t>
            </a:r>
          </a:p>
          <a:p>
            <a:pPr marL="0" indent="0">
              <a:buNone/>
            </a:pPr>
            <a:r>
              <a:rPr lang="en-US" dirty="0"/>
              <a:t>	- Unemployment Handout</a:t>
            </a:r>
          </a:p>
          <a:p>
            <a:pPr marL="0" indent="0">
              <a:buNone/>
            </a:pPr>
            <a:r>
              <a:rPr lang="en-US" dirty="0"/>
              <a:t>	- CEE Macro Handbook Unemployment Activity Sheets </a:t>
            </a:r>
            <a:r>
              <a:rPr lang="en-US" dirty="0" smtClean="0"/>
              <a:t>(Mix </a:t>
            </a:r>
            <a:r>
              <a:rPr lang="en-US" dirty="0"/>
              <a:t>and Match </a:t>
            </a:r>
            <a:r>
              <a:rPr lang="en-US" dirty="0" smtClean="0"/>
              <a:t>Exercises)</a:t>
            </a:r>
            <a:endParaRPr lang="en-US" dirty="0"/>
          </a:p>
          <a:p>
            <a:pPr marL="0" indent="0">
              <a:buNone/>
            </a:pPr>
            <a:r>
              <a:rPr lang="en-US" dirty="0"/>
              <a:t>	- AP Practice Questions</a:t>
            </a:r>
          </a:p>
        </p:txBody>
      </p:sp>
    </p:spTree>
    <p:extLst>
      <p:ext uri="{BB962C8B-B14F-4D97-AF65-F5344CB8AC3E}">
        <p14:creationId xmlns:p14="http://schemas.microsoft.com/office/powerpoint/2010/main" val="335236299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3D6113DE-D385-4A48-8B16-CD7F492379D6}">
  <ds:schemaRefs>
    <ds:schemaRef ds:uri="9cd82c5b-74c9-4827-94f1-5bf219ae6b20"/>
    <ds:schemaRef ds:uri="bfa4db11-c700-41fb-b639-f7e6b4e680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8332A4-542C-494D-8506-1C720B46413C}">
  <ds:schemaRefs>
    <ds:schemaRef ds:uri="http://purl.org/dc/elements/1.1/"/>
    <ds:schemaRef ds:uri="http://schemas.microsoft.com/office/2006/metadata/properties"/>
    <ds:schemaRef ds:uri="http://schemas.microsoft.com/office/2006/documentManagement/types"/>
    <ds:schemaRef ds:uri="http://purl.org/dc/terms/"/>
    <ds:schemaRef ds:uri="9cd82c5b-74c9-4827-94f1-5bf219ae6b20"/>
    <ds:schemaRef ds:uri="bfa4db11-c700-41fb-b639-f7e6b4e680b5"/>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104</TotalTime>
  <Words>2200</Words>
  <Application>Microsoft Office PowerPoint</Application>
  <PresentationFormat>On-screen Show (4:3)</PresentationFormat>
  <Paragraphs>348</Paragraphs>
  <Slides>63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ＭＳ Ｐゴシック</vt:lpstr>
      <vt:lpstr>Arial</vt:lpstr>
      <vt:lpstr>Arial,Sans-Serif</vt:lpstr>
      <vt:lpstr>Calibri</vt:lpstr>
      <vt:lpstr>Calibri Light</vt:lpstr>
      <vt:lpstr>Times New Roman</vt:lpstr>
      <vt:lpstr>Office Theme</vt:lpstr>
      <vt:lpstr>  Economic Indicators Unemployment, Inflation and RGDP Presented by Date Professional Email</vt:lpstr>
      <vt:lpstr>EconEdLink Membership</vt:lpstr>
      <vt:lpstr>Professional Development Certificate</vt:lpstr>
      <vt:lpstr>National Standards 12th Grade Benchmarks</vt:lpstr>
      <vt:lpstr>New York Standards</vt:lpstr>
      <vt:lpstr>Agenda</vt:lpstr>
      <vt:lpstr>Motivation</vt:lpstr>
      <vt:lpstr>Historical Circumstances</vt:lpstr>
      <vt:lpstr>Unemployment Rate</vt:lpstr>
      <vt:lpstr>Labor Force Participation Rate</vt:lpstr>
      <vt:lpstr> How do we know if someone who is actively seeking work?</vt:lpstr>
      <vt:lpstr>The labor force participation rate (LFPR)  </vt:lpstr>
      <vt:lpstr>Unemployment Rate</vt:lpstr>
      <vt:lpstr>In order to get an accurate reading of the economy, why must we compare the unemployment rate to the labor force participation rate? </vt:lpstr>
      <vt:lpstr>Types of Unemployment</vt:lpstr>
      <vt:lpstr>Interesting problems with the unemployment rate</vt:lpstr>
      <vt:lpstr>Assessment Questions</vt:lpstr>
      <vt:lpstr>Assessment Questions</vt:lpstr>
      <vt:lpstr>Assessment Questions</vt:lpstr>
      <vt:lpstr>Assessment Questions</vt:lpstr>
      <vt:lpstr>PowerPoint Presentation</vt:lpstr>
      <vt:lpstr>PowerPoint Presentation</vt:lpstr>
      <vt:lpstr>Motivation:  Loans, Interest Rates, Cost of College</vt:lpstr>
      <vt:lpstr>Motivation:  Loans, Interest Rates, Cost of College</vt:lpstr>
      <vt:lpstr>PowerPoint Presentation</vt:lpstr>
      <vt:lpstr>Handouts and Activities</vt:lpstr>
      <vt:lpstr>How is it measured?</vt:lpstr>
      <vt:lpstr>Consumer Price Index</vt:lpstr>
      <vt:lpstr>Inflation Rate</vt:lpstr>
      <vt:lpstr>What are the causes?</vt:lpstr>
      <vt:lpstr>Causes</vt:lpstr>
      <vt:lpstr>The Inflation “Spiral”</vt:lpstr>
      <vt:lpstr>Effects</vt:lpstr>
      <vt:lpstr>Effects Graphic Organizer  Use the handout reading to complete activity</vt:lpstr>
      <vt:lpstr>Bonds</vt:lpstr>
      <vt:lpstr>Assessment Questions</vt:lpstr>
      <vt:lpstr>Assessment Questions</vt:lpstr>
      <vt:lpstr>Assessment Questions</vt:lpstr>
      <vt:lpstr>Real gross domestic product</vt:lpstr>
      <vt:lpstr>Motivation</vt:lpstr>
      <vt:lpstr>Handouts and Activities</vt:lpstr>
      <vt:lpstr>Definition</vt:lpstr>
      <vt:lpstr>Flow Chart:  Is it Counted?</vt:lpstr>
      <vt:lpstr>Expenditure Approach (Total Spending Approach)</vt:lpstr>
      <vt:lpstr>Sidestep: Stocks</vt:lpstr>
      <vt:lpstr>Handout:  Stocks and the Macro-Economy</vt:lpstr>
      <vt:lpstr>Items not counted in RGDP</vt:lpstr>
      <vt:lpstr>Interesting Stat Websites</vt:lpstr>
      <vt:lpstr>Secondary Approaches</vt:lpstr>
      <vt:lpstr>Output Growth Rate</vt:lpstr>
      <vt:lpstr>PowerPoint Presentation</vt:lpstr>
      <vt:lpstr>Gross National Product</vt:lpstr>
      <vt:lpstr>RGDP Per Capita</vt:lpstr>
      <vt:lpstr>National Income Approach</vt:lpstr>
      <vt:lpstr>What is the difference between Real and Nominal GDP?  Why do we need to make a distinction between the two?</vt:lpstr>
      <vt:lpstr>What is the RGDP Deflator?</vt:lpstr>
      <vt:lpstr>PowerPoint Presentation</vt:lpstr>
      <vt:lpstr>RGDP Deflator vs. CPI</vt:lpstr>
      <vt:lpstr>Problems in calculating</vt:lpstr>
      <vt:lpstr>The Business Cycle</vt:lpstr>
      <vt:lpstr>PowerPoint Presentation</vt:lpstr>
      <vt:lpstr>American Business Cycle and Economic Indicator Project </vt:lpstr>
      <vt:lpstr>CEE Affiliates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Indicators Unemployment, Inflation and RGDP Presented by Date Professional Email</dc:title>
  <dc:creator>Conference3 NoteBook</dc:creator>
  <cp:lastModifiedBy>Conference3 NoteBook</cp:lastModifiedBy>
  <cp:revision>30</cp:revision>
  <dcterms:created xsi:type="dcterms:W3CDTF">2020-06-10T17:58:13Z</dcterms:created>
  <dcterms:modified xsi:type="dcterms:W3CDTF">2020-06-25T21:04:02Z</dcterms:modified>
</cp:coreProperties>
</file>