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293" r:id="rId5"/>
    <p:sldId id="261" r:id="rId6"/>
    <p:sldId id="267" r:id="rId7"/>
    <p:sldId id="258" r:id="rId8"/>
    <p:sldId id="300" r:id="rId9"/>
    <p:sldId id="262" r:id="rId10"/>
    <p:sldId id="269" r:id="rId11"/>
    <p:sldId id="263" r:id="rId12"/>
    <p:sldId id="264" r:id="rId13"/>
    <p:sldId id="301" r:id="rId14"/>
    <p:sldId id="270" r:id="rId15"/>
    <p:sldId id="265" r:id="rId16"/>
    <p:sldId id="303" r:id="rId17"/>
    <p:sldId id="310" r:id="rId18"/>
    <p:sldId id="311" r:id="rId19"/>
    <p:sldId id="321" r:id="rId20"/>
    <p:sldId id="307" r:id="rId21"/>
    <p:sldId id="317" r:id="rId22"/>
    <p:sldId id="319" r:id="rId23"/>
    <p:sldId id="322" r:id="rId24"/>
    <p:sldId id="320" r:id="rId25"/>
    <p:sldId id="309" r:id="rId26"/>
    <p:sldId id="312" r:id="rId27"/>
    <p:sldId id="308" r:id="rId28"/>
    <p:sldId id="305" r:id="rId29"/>
    <p:sldId id="323" r:id="rId30"/>
    <p:sldId id="313" r:id="rId31"/>
    <p:sldId id="325" r:id="rId32"/>
    <p:sldId id="324" r:id="rId33"/>
    <p:sldId id="306" r:id="rId34"/>
    <p:sldId id="278" r:id="rId35"/>
    <p:sldId id="304" r:id="rId36"/>
    <p:sldId id="314" r:id="rId37"/>
    <p:sldId id="315" r:id="rId38"/>
    <p:sldId id="316" r:id="rId39"/>
    <p:sldId id="326" r:id="rId40"/>
    <p:sldId id="327" r:id="rId41"/>
    <p:sldId id="284" r:id="rId42"/>
    <p:sldId id="295" r:id="rId43"/>
    <p:sldId id="283" r:id="rId44"/>
    <p:sldId id="328" r:id="rId45"/>
    <p:sldId id="329" r:id="rId46"/>
    <p:sldId id="296" r:id="rId47"/>
    <p:sldId id="330" r:id="rId48"/>
    <p:sldId id="331" r:id="rId49"/>
    <p:sldId id="333" r:id="rId50"/>
    <p:sldId id="332" r:id="rId51"/>
    <p:sldId id="260" r:id="rId52"/>
    <p:sldId id="285" r:id="rId53"/>
    <p:sldId id="266" r:id="rId54"/>
    <p:sldId id="334" r:id="rId55"/>
    <p:sldId id="335"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7A9900"/>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9" autoAdjust="0"/>
    <p:restoredTop sz="94693" autoAdjust="0"/>
  </p:normalViewPr>
  <p:slideViewPr>
    <p:cSldViewPr snapToGrid="0">
      <p:cViewPr varScale="1">
        <p:scale>
          <a:sx n="76" d="100"/>
          <a:sy n="76" d="100"/>
        </p:scale>
        <p:origin x="1651"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7/28/2020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dirty="0"/>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5p.org/node/97565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isualcapitalist.com/foreign-countries-holding-most-u-s-deb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vestopedia.com/terms/b/bureau_of_public_debt.asp" TargetMode="External"/><Relationship Id="rId7" Type="http://schemas.openxmlformats.org/officeDocument/2006/relationships/hyperlink" Target="https://www.pewresearch.org/fact-tank/2019/07/24/facts-about-the-national-debt/"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pgpf.org/national-debt-clock" TargetMode="External"/><Relationship Id="rId5" Type="http://schemas.openxmlformats.org/officeDocument/2006/relationships/hyperlink" Target="https://www.treasurydirect.gov/govt/resources/faq/faq_publicdebt.htm#DebtMakeup" TargetMode="External"/><Relationship Id="rId4" Type="http://schemas.openxmlformats.org/officeDocument/2006/relationships/hyperlink" Target="https://h5p.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dirty="0"/>
          </a:p>
        </p:txBody>
      </p:sp>
    </p:spTree>
    <p:extLst>
      <p:ext uri="{BB962C8B-B14F-4D97-AF65-F5344CB8AC3E}">
        <p14:creationId xmlns:p14="http://schemas.microsoft.com/office/powerpoint/2010/main" val="50009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https://h5p.org/node/975657</a:t>
            </a: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22</a:t>
            </a:fld>
            <a:endParaRPr lang="en-US" dirty="0"/>
          </a:p>
        </p:txBody>
      </p:sp>
    </p:spTree>
    <p:extLst>
      <p:ext uri="{BB962C8B-B14F-4D97-AF65-F5344CB8AC3E}">
        <p14:creationId xmlns:p14="http://schemas.microsoft.com/office/powerpoint/2010/main" val="313832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government has run a budget _____________ since 1970 for all but four years  </a:t>
            </a:r>
            <a:r>
              <a:rPr lang="en-US" b="0" i="0" dirty="0">
                <a:solidFill>
                  <a:srgbClr val="333333"/>
                </a:solidFill>
                <a:effectLst/>
                <a:latin typeface="Avenir LT W01_55 Roman1475520"/>
              </a:rPr>
              <a:t>(1998–2001). During this period, ____________ was greater than __________________. During this period Bill Clinton (Democrat) was president. His term ran from  </a:t>
            </a:r>
            <a:r>
              <a:rPr lang="en-US" b="0" i="0" dirty="0">
                <a:solidFill>
                  <a:srgbClr val="222222"/>
                </a:solidFill>
                <a:effectLst/>
                <a:latin typeface="Roboto"/>
              </a:rPr>
              <a:t>January 20, 1993 – January 20, 2001</a:t>
            </a:r>
            <a:endParaRPr lang="en-US" b="0" i="0" dirty="0">
              <a:solidFill>
                <a:srgbClr val="333333"/>
              </a:solidFill>
              <a:effectLst/>
              <a:latin typeface="Avenir LT W01_55 Roman1475520"/>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30</a:t>
            </a:fld>
            <a:endParaRPr lang="en-US" dirty="0"/>
          </a:p>
        </p:txBody>
      </p:sp>
    </p:spTree>
    <p:extLst>
      <p:ext uri="{BB962C8B-B14F-4D97-AF65-F5344CB8AC3E}">
        <p14:creationId xmlns:p14="http://schemas.microsoft.com/office/powerpoint/2010/main" val="376026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https://www.visualcapitalist.com/foreign-countries-holding-most-u-s-debt/</a:t>
            </a: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37</a:t>
            </a:fld>
            <a:endParaRPr lang="en-US" dirty="0"/>
          </a:p>
        </p:txBody>
      </p:sp>
    </p:spTree>
    <p:extLst>
      <p:ext uri="{BB962C8B-B14F-4D97-AF65-F5344CB8AC3E}">
        <p14:creationId xmlns:p14="http://schemas.microsoft.com/office/powerpoint/2010/main" val="26939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Arial" panose="020B0604020202020204" pitchFamily="34" charset="0"/>
                <a:ea typeface="Times New Roman" panose="02020603050405020304" pitchFamily="18" charset="0"/>
              </a:rPr>
              <a:t>Which ending most closely corresponds the U.S. economy today?</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A) Keynesian (also called crowding in)</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B) Crowding out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C) External debt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D) Monetizing the debt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44</a:t>
            </a:fld>
            <a:endParaRPr lang="en-US" dirty="0"/>
          </a:p>
        </p:txBody>
      </p:sp>
    </p:spTree>
    <p:extLst>
      <p:ext uri="{BB962C8B-B14F-4D97-AF65-F5344CB8AC3E}">
        <p14:creationId xmlns:p14="http://schemas.microsoft.com/office/powerpoint/2010/main" val="108278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Arial" panose="020B0604020202020204" pitchFamily="34" charset="0"/>
                <a:ea typeface="Times New Roman" panose="02020603050405020304" pitchFamily="18" charset="0"/>
              </a:rPr>
              <a:t>Which ending most closely corresponds the U.S. economy today?</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A) Keynesian (also called crowding in)</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B) Crowding out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C) External debt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D) Monetizing the debt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45</a:t>
            </a:fld>
            <a:endParaRPr lang="en-US" dirty="0"/>
          </a:p>
        </p:txBody>
      </p:sp>
    </p:spTree>
    <p:extLst>
      <p:ext uri="{BB962C8B-B14F-4D97-AF65-F5344CB8AC3E}">
        <p14:creationId xmlns:p14="http://schemas.microsoft.com/office/powerpoint/2010/main" val="21137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Arial" panose="020B0604020202020204" pitchFamily="34" charset="0"/>
                <a:ea typeface="Times New Roman" panose="02020603050405020304" pitchFamily="18" charset="0"/>
              </a:rPr>
              <a:t>Which ending most closely corresponds the U.S. economy today?</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A) Keynesian (also called crowding in)</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B) Crowding out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C) External debt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D) Monetizing the debt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46</a:t>
            </a:fld>
            <a:endParaRPr lang="en-US" dirty="0"/>
          </a:p>
        </p:txBody>
      </p:sp>
    </p:spTree>
    <p:extLst>
      <p:ext uri="{BB962C8B-B14F-4D97-AF65-F5344CB8AC3E}">
        <p14:creationId xmlns:p14="http://schemas.microsoft.com/office/powerpoint/2010/main" val="2497463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Arial" panose="020B0604020202020204" pitchFamily="34" charset="0"/>
                <a:ea typeface="Times New Roman" panose="02020603050405020304" pitchFamily="18" charset="0"/>
              </a:rPr>
              <a:t>Which ending most closely corresponds the U.S. economy today?</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A) Keynesian (also called crowding in)</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B) Crowding out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C) External debt</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Arial" panose="020B0604020202020204" pitchFamily="34" charset="0"/>
                <a:ea typeface="Times New Roman" panose="02020603050405020304" pitchFamily="18" charset="0"/>
              </a:rPr>
              <a:t>D) Monetizing the debt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47</a:t>
            </a:fld>
            <a:endParaRPr lang="en-US" dirty="0"/>
          </a:p>
        </p:txBody>
      </p:sp>
    </p:spTree>
    <p:extLst>
      <p:ext uri="{BB962C8B-B14F-4D97-AF65-F5344CB8AC3E}">
        <p14:creationId xmlns:p14="http://schemas.microsoft.com/office/powerpoint/2010/main" val="87982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https://www.investopedia.com/terms/b/bureau_of_public_debt.asp</a:t>
            </a:r>
            <a:endParaRPr lang="en-US" dirty="0"/>
          </a:p>
          <a:p>
            <a:r>
              <a:rPr lang="en-US" dirty="0">
                <a:hlinkClick r:id="rId4"/>
              </a:rPr>
              <a:t>https://h5p.org/</a:t>
            </a:r>
            <a:endParaRPr lang="en-US" dirty="0"/>
          </a:p>
          <a:p>
            <a:r>
              <a:rPr lang="en-US" dirty="0">
                <a:hlinkClick r:id="rId5"/>
              </a:rPr>
              <a:t>https://www.treasurydirect.gov/govt/resources/faq/faq_publicdebt.htm#DebtMakeup</a:t>
            </a:r>
            <a:endParaRPr lang="en-US" dirty="0"/>
          </a:p>
          <a:p>
            <a:r>
              <a:rPr lang="en-US" dirty="0">
                <a:hlinkClick r:id="rId6"/>
              </a:rPr>
              <a:t>https://www.pgpf.org/national-debt-clock</a:t>
            </a:r>
            <a:endParaRPr lang="en-US" dirty="0"/>
          </a:p>
          <a:p>
            <a:r>
              <a:rPr lang="en-US" dirty="0">
                <a:hlinkClick r:id="rId7"/>
              </a:rPr>
              <a:t>https://www.pewresearch.org/fact-tank/2019/07/24/facts-about-the-national-debt/</a:t>
            </a: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48</a:t>
            </a:fld>
            <a:endParaRPr lang="en-US" dirty="0"/>
          </a:p>
        </p:txBody>
      </p:sp>
    </p:spTree>
    <p:extLst>
      <p:ext uri="{BB962C8B-B14F-4D97-AF65-F5344CB8AC3E}">
        <p14:creationId xmlns:p14="http://schemas.microsoft.com/office/powerpoint/2010/main" val="4076892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49</a:t>
            </a:fld>
            <a:endParaRPr lang="en-US" dirty="0"/>
          </a:p>
        </p:txBody>
      </p:sp>
    </p:spTree>
    <p:extLst>
      <p:ext uri="{BB962C8B-B14F-4D97-AF65-F5344CB8AC3E}">
        <p14:creationId xmlns:p14="http://schemas.microsoft.com/office/powerpoint/2010/main" val="306815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50</a:t>
            </a:fld>
            <a:endParaRPr lang="en-US" dirty="0"/>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dirty="0"/>
          </a:p>
        </p:txBody>
      </p:sp>
    </p:spTree>
    <p:extLst>
      <p:ext uri="{BB962C8B-B14F-4D97-AF65-F5344CB8AC3E}">
        <p14:creationId xmlns:p14="http://schemas.microsoft.com/office/powerpoint/2010/main" val="377980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51</a:t>
            </a:fld>
            <a:endParaRPr lang="en-US" dirty="0"/>
          </a:p>
        </p:txBody>
      </p:sp>
    </p:spTree>
    <p:extLst>
      <p:ext uri="{BB962C8B-B14F-4D97-AF65-F5344CB8AC3E}">
        <p14:creationId xmlns:p14="http://schemas.microsoft.com/office/powerpoint/2010/main" val="50009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dirty="0"/>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200991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8</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9</a:t>
            </a:fld>
            <a:endParaRPr lang="en-US" dirty="0"/>
          </a:p>
        </p:txBody>
      </p:sp>
    </p:spTree>
    <p:extLst>
      <p:ext uri="{BB962C8B-B14F-4D97-AF65-F5344CB8AC3E}">
        <p14:creationId xmlns:p14="http://schemas.microsoft.com/office/powerpoint/2010/main" val="109153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10</a:t>
            </a:fld>
            <a:endParaRPr lang="en-US" dirty="0"/>
          </a:p>
        </p:txBody>
      </p:sp>
    </p:spTree>
    <p:extLst>
      <p:ext uri="{BB962C8B-B14F-4D97-AF65-F5344CB8AC3E}">
        <p14:creationId xmlns:p14="http://schemas.microsoft.com/office/powerpoint/2010/main" val="40723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12</a:t>
            </a:fld>
            <a:endParaRPr lang="en-US" dirty="0"/>
          </a:p>
        </p:txBody>
      </p:sp>
    </p:spTree>
    <p:extLst>
      <p:ext uri="{BB962C8B-B14F-4D97-AF65-F5344CB8AC3E}">
        <p14:creationId xmlns:p14="http://schemas.microsoft.com/office/powerpoint/2010/main" val="333169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ferrarini@Lindenwoo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tawni.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5p.org/node/97565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visualcapitalist.com/foreign-countries-holding-most-u-s-debt/"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visualcapitalist.com/author/visualcapital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pinterest.com/pin/570549846513119766/"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philadelphiafed.org/-/media/research-and-data/publications/economic-insights/2019/q1/eiq119-predicting-recessions.pdf?la=e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erc.carleton.edu/econ/tbl-econ/activities/197778.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serc.carleton.edu/econ/tbl-econ/activities/197778.html"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khanacademy.org/economics-finance-domain/ap-macroeconomics/ap-long-run-consequences-of-stabilization-policies/deficits-and-debts/v/deficits-and-debt-ap-macroeconomics-khan-academy" TargetMode="External"/><Relationship Id="rId3" Type="http://schemas.openxmlformats.org/officeDocument/2006/relationships/hyperlink" Target="https://www.npr.org/2019/05/13/722898635/does-the-deficit-matter" TargetMode="External"/><Relationship Id="rId7" Type="http://schemas.openxmlformats.org/officeDocument/2006/relationships/hyperlink" Target="https://www.youtube.com/watch?v=4FNdUTN4cH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serc.carleton.edu/econ/tbl-econ/activities/197778.html" TargetMode="External"/><Relationship Id="rId5" Type="http://schemas.openxmlformats.org/officeDocument/2006/relationships/hyperlink" Target="https://econedlink.org/resources/ap-macroeconomics-the-deficit-and-the-debt/" TargetMode="External"/><Relationship Id="rId10" Type="http://schemas.openxmlformats.org/officeDocument/2006/relationships/hyperlink" Target="https://www.measuringworth.com/" TargetMode="External"/><Relationship Id="rId4" Type="http://schemas.openxmlformats.org/officeDocument/2006/relationships/hyperlink" Target="https://h5p.org/node/975657" TargetMode="External"/><Relationship Id="rId9" Type="http://schemas.openxmlformats.org/officeDocument/2006/relationships/hyperlink" Target="https://fred.stlouisfed.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mailto:Tferrarini@Lindenwood.edu"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tawni.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app.peardeck.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7283"/>
            <a:ext cx="7772400" cy="3428999"/>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6000" dirty="0"/>
              <a:t/>
            </a:r>
            <a:br>
              <a:rPr lang="en-US" sz="6000" dirty="0"/>
            </a:br>
            <a:r>
              <a:rPr lang="en-US" sz="6000" dirty="0"/>
              <a:t/>
            </a:r>
            <a:br>
              <a:rPr lang="en-US" sz="6000" dirty="0"/>
            </a:br>
            <a:r>
              <a:rPr lang="en-US" sz="6000" i="0" dirty="0">
                <a:solidFill>
                  <a:srgbClr val="0070C0"/>
                </a:solidFill>
                <a:effectLst/>
              </a:rPr>
              <a:t>Using Active Learning Techniques to Explore the Deficit Controversies</a:t>
            </a:r>
            <a:r>
              <a:rPr lang="en-US" sz="6000" dirty="0">
                <a:ln w="11430"/>
                <a:solidFill>
                  <a:srgbClr val="0070C0"/>
                </a:solidFill>
                <a:effectLst>
                  <a:outerShdw blurRad="80000" dist="40000" dir="5040000" algn="tl">
                    <a:srgbClr val="000000">
                      <a:alpha val="0"/>
                    </a:srgbClr>
                  </a:outerShdw>
                </a:effectLst>
                <a:ea typeface="+mj-ea"/>
                <a:cs typeface="+mj-cs"/>
              </a:rPr>
              <a:t/>
            </a:r>
            <a:br>
              <a:rPr lang="en-US" sz="6000" dirty="0">
                <a:ln w="11430"/>
                <a:solidFill>
                  <a:srgbClr val="0070C0"/>
                </a:solidFill>
                <a:effectLst>
                  <a:outerShdw blurRad="80000" dist="40000" dir="5040000" algn="tl">
                    <a:srgbClr val="000000">
                      <a:alpha val="0"/>
                    </a:srgbClr>
                  </a:outerShdw>
                </a:effectLst>
                <a:ea typeface="+mj-ea"/>
                <a:cs typeface="+mj-cs"/>
              </a:rPr>
            </a:br>
            <a:r>
              <a:rPr lang="en-US" sz="2200" i="1" dirty="0">
                <a:solidFill>
                  <a:schemeClr val="tx1"/>
                </a:solidFill>
                <a:latin typeface="Calibri"/>
                <a:ea typeface="ＭＳ Ｐゴシック"/>
                <a:cs typeface="Calibri"/>
              </a:rPr>
              <a:t>Presented by</a:t>
            </a:r>
            <a:br>
              <a:rPr lang="en-US" sz="2200" i="1" dirty="0">
                <a:solidFill>
                  <a:schemeClr val="tx1"/>
                </a:solidFill>
                <a:latin typeface="Calibri"/>
                <a:ea typeface="ＭＳ Ｐゴシック"/>
                <a:cs typeface="Calibri"/>
              </a:rPr>
            </a:br>
            <a:r>
              <a:rPr lang="en-US" sz="2200" i="1" dirty="0">
                <a:solidFill>
                  <a:schemeClr val="tx1"/>
                </a:solidFill>
                <a:latin typeface="Calibri"/>
                <a:ea typeface="ＭＳ Ｐゴシック"/>
                <a:cs typeface="Calibri"/>
              </a:rPr>
              <a:t>Tawni Hunt Ferrarini, PhD</a:t>
            </a:r>
            <a:r>
              <a:rPr lang="en-US" sz="1600" dirty="0"/>
              <a:t/>
            </a:r>
            <a:br>
              <a:rPr lang="en-US" sz="1600" dirty="0"/>
            </a:br>
            <a:r>
              <a:rPr lang="en-US" sz="2200" dirty="0">
                <a:solidFill>
                  <a:schemeClr val="tx1"/>
                </a:solidFill>
                <a:latin typeface="Calibri"/>
                <a:ea typeface="ＭＳ Ｐゴシック"/>
                <a:cs typeface="Calibri"/>
              </a:rPr>
              <a:t>July28, 2020</a:t>
            </a:r>
            <a:r>
              <a:rPr lang="en-US" sz="1600" dirty="0">
                <a:solidFill>
                  <a:schemeClr val="tx1"/>
                </a:solidFill>
                <a:latin typeface="Calibri"/>
                <a:ea typeface="ＭＳ Ｐゴシック"/>
                <a:cs typeface="Calibri"/>
              </a:rPr>
              <a:t/>
            </a:r>
            <a:br>
              <a:rPr lang="en-US" sz="1600" dirty="0">
                <a:solidFill>
                  <a:schemeClr val="tx1"/>
                </a:solidFill>
                <a:latin typeface="Calibri"/>
                <a:ea typeface="ＭＳ Ｐゴシック"/>
                <a:cs typeface="Calibri"/>
              </a:rPr>
            </a:br>
            <a:r>
              <a:rPr lang="en-US" sz="2200" dirty="0">
                <a:solidFill>
                  <a:schemeClr val="tx1"/>
                </a:solidFill>
                <a:latin typeface="Calibri"/>
                <a:ea typeface="ＭＳ Ｐゴシック"/>
                <a:cs typeface="Calibri"/>
                <a:hlinkClick r:id="rId3"/>
              </a:rPr>
              <a:t>Tferrarini@Lindenwood.edu</a:t>
            </a:r>
            <a:r>
              <a:rPr lang="en-US" sz="2200" dirty="0">
                <a:solidFill>
                  <a:schemeClr val="tx1"/>
                </a:solidFill>
                <a:latin typeface="Calibri"/>
                <a:ea typeface="ＭＳ Ｐゴシック"/>
                <a:cs typeface="Calibri"/>
              </a:rPr>
              <a:t>  *  </a:t>
            </a:r>
            <a:r>
              <a:rPr lang="en-US" sz="2200" dirty="0">
                <a:solidFill>
                  <a:schemeClr val="tx1"/>
                </a:solidFill>
                <a:latin typeface="Calibri"/>
                <a:ea typeface="ＭＳ Ｐゴシック"/>
                <a:cs typeface="Calibri"/>
                <a:hlinkClick r:id="rId4"/>
              </a:rPr>
              <a:t>Tawni.org</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pic>
        <p:nvPicPr>
          <p:cNvPr id="6" name="Picture 5" descr="A person smiling for the camera&#10;&#10;Description automatically generated">
            <a:extLst>
              <a:ext uri="{FF2B5EF4-FFF2-40B4-BE49-F238E27FC236}">
                <a16:creationId xmlns:a16="http://schemas.microsoft.com/office/drawing/2014/main" xmlns="" id="{2C332F2B-A386-48F8-B84E-BF1449377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2276" y="5063146"/>
            <a:ext cx="1134672" cy="1196088"/>
          </a:xfrm>
          <a:prstGeom prst="rect">
            <a:avLst/>
          </a:prstGeom>
        </p:spPr>
      </p:pic>
    </p:spTree>
    <p:extLst>
      <p:ext uri="{BB962C8B-B14F-4D97-AF65-F5344CB8AC3E}">
        <p14:creationId xmlns:p14="http://schemas.microsoft.com/office/powerpoint/2010/main" val="119919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xmlns=""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5">
              <a:extLst>
                <a:ext uri="{FF2B5EF4-FFF2-40B4-BE49-F238E27FC236}">
                  <a16:creationId xmlns:a16="http://schemas.microsoft.com/office/drawing/2014/main" xmlns=""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xmlns=""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7">
              <a:extLst>
                <a:ext uri="{FF2B5EF4-FFF2-40B4-BE49-F238E27FC236}">
                  <a16:creationId xmlns:a16="http://schemas.microsoft.com/office/drawing/2014/main" xmlns=""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15">
              <a:extLst>
                <a:ext uri="{FF2B5EF4-FFF2-40B4-BE49-F238E27FC236}">
                  <a16:creationId xmlns:a16="http://schemas.microsoft.com/office/drawing/2014/main" xmlns=""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785460" y="759805"/>
            <a:ext cx="7729890" cy="1325563"/>
          </a:xfrm>
        </p:spPr>
        <p:txBody>
          <a:bodyPr vert="horz" lIns="91440" tIns="45720" rIns="91440" bIns="45720" rtlCol="0" anchor="ctr">
            <a:normAutofit/>
            <a:scene3d>
              <a:camera prst="orthographicFront"/>
              <a:lightRig rig="glow" dir="tl">
                <a:rot lat="0" lon="0" rev="5400000"/>
              </a:lightRig>
            </a:scene3d>
            <a:sp3d>
              <a:bevelT w="0" h="0"/>
              <a:contourClr>
                <a:schemeClr val="accent6">
                  <a:shade val="73000"/>
                </a:schemeClr>
              </a:contourClr>
            </a:sp3d>
          </a:bodyPr>
          <a:lstStyle/>
          <a:p>
            <a:pPr algn="l" fontAlgn="auto">
              <a:lnSpc>
                <a:spcPct val="90000"/>
              </a:lnSpc>
              <a:spcAft>
                <a:spcPts val="0"/>
              </a:spcAft>
              <a:defRPr/>
            </a:pPr>
            <a:r>
              <a:rPr lang="en-US" sz="3500" dirty="0">
                <a:solidFill>
                  <a:srgbClr val="FFFFFF"/>
                </a:solidFill>
                <a:latin typeface="+mj-lt"/>
                <a:ea typeface="+mj-ea"/>
                <a:cs typeface="+mj-cs"/>
              </a:rPr>
              <a:t>State Standards</a:t>
            </a:r>
            <a:endParaRPr lang="en-US" sz="3500" b="1" dirty="0">
              <a:ln w="11430">
                <a:noFill/>
              </a:ln>
              <a:solidFill>
                <a:srgbClr val="FFFFFF"/>
              </a:solidFill>
              <a:effectLst>
                <a:outerShdw blurRad="80000" dist="40000" dir="5040000" algn="tl">
                  <a:srgbClr val="000000">
                    <a:alpha val="0"/>
                  </a:srgbClr>
                </a:outerShdw>
              </a:effectLst>
              <a:latin typeface="+mj-lt"/>
              <a:ea typeface="+mj-ea"/>
              <a:cs typeface="+mj-cs"/>
            </a:endParaRPr>
          </a:p>
        </p:txBody>
      </p:sp>
      <p:sp>
        <p:nvSpPr>
          <p:cNvPr id="3" name="Content Placeholder 2"/>
          <p:cNvSpPr>
            <a:spLocks noGrp="1"/>
          </p:cNvSpPr>
          <p:nvPr>
            <p:ph idx="4294967295"/>
          </p:nvPr>
        </p:nvSpPr>
        <p:spPr>
          <a:xfrm>
            <a:off x="1068678" y="2494450"/>
            <a:ext cx="3040158" cy="3563159"/>
          </a:xfrm>
        </p:spPr>
        <p:txBody>
          <a:bodyPr vert="horz" lIns="91440" tIns="45720" rIns="91440" bIns="45720" rtlCol="0">
            <a:normAutofit/>
          </a:bodyPr>
          <a:lstStyle/>
          <a:p>
            <a:pPr marL="571500" indent="-457200">
              <a:lnSpc>
                <a:spcPct val="90000"/>
              </a:lnSpc>
              <a:buFont typeface="+mj-lt"/>
              <a:buAutoNum type="arabicPeriod"/>
              <a:defRPr sz="3168"/>
            </a:pPr>
            <a:r>
              <a:rPr lang="en-US" sz="2100" b="1" dirty="0">
                <a:latin typeface="+mn-lt"/>
                <a:ea typeface="+mn-ea"/>
                <a:cs typeface="+mn-cs"/>
              </a:rPr>
              <a:t>Connect</a:t>
            </a:r>
            <a:r>
              <a:rPr lang="en-US" sz="2100" dirty="0">
                <a:latin typeface="+mn-lt"/>
                <a:ea typeface="+mn-ea"/>
                <a:cs typeface="+mn-cs"/>
              </a:rPr>
              <a:t> to regional and state standards at EconEdLink.org</a:t>
            </a:r>
          </a:p>
          <a:p>
            <a:pPr marL="571500" indent="-457200">
              <a:lnSpc>
                <a:spcPct val="90000"/>
              </a:lnSpc>
              <a:buFont typeface="+mj-lt"/>
              <a:buAutoNum type="arabicPeriod"/>
              <a:defRPr sz="3168"/>
            </a:pPr>
            <a:r>
              <a:rPr lang="en-US" sz="2100" b="1" dirty="0">
                <a:latin typeface="+mn-lt"/>
                <a:ea typeface="+mn-ea"/>
                <a:cs typeface="+mn-cs"/>
              </a:rPr>
              <a:t>Search</a:t>
            </a:r>
            <a:r>
              <a:rPr lang="en-US" sz="2100" dirty="0">
                <a:latin typeface="+mn-lt"/>
                <a:ea typeface="+mn-ea"/>
                <a:cs typeface="+mn-cs"/>
              </a:rPr>
              <a:t> for “deficit” </a:t>
            </a:r>
          </a:p>
          <a:p>
            <a:pPr marL="571500" indent="-457200">
              <a:lnSpc>
                <a:spcPct val="90000"/>
              </a:lnSpc>
              <a:buFont typeface="+mj-lt"/>
              <a:buAutoNum type="arabicPeriod"/>
              <a:defRPr sz="3168"/>
            </a:pPr>
            <a:r>
              <a:rPr lang="en-US" sz="2100" b="1" dirty="0">
                <a:latin typeface="+mn-lt"/>
                <a:ea typeface="+mn-ea"/>
                <a:cs typeface="+mn-cs"/>
              </a:rPr>
              <a:t>Choose</a:t>
            </a:r>
            <a:r>
              <a:rPr lang="en-US" sz="2100" dirty="0">
                <a:latin typeface="+mn-lt"/>
                <a:ea typeface="+mn-ea"/>
                <a:cs typeface="+mn-cs"/>
              </a:rPr>
              <a:t> a lesson </a:t>
            </a:r>
          </a:p>
          <a:p>
            <a:pPr marL="571500" indent="-457200">
              <a:lnSpc>
                <a:spcPct val="90000"/>
              </a:lnSpc>
              <a:buFont typeface="+mj-lt"/>
              <a:buAutoNum type="arabicPeriod"/>
              <a:defRPr sz="3168"/>
            </a:pPr>
            <a:r>
              <a:rPr lang="en-US" sz="2100" b="1" dirty="0">
                <a:latin typeface="+mn-lt"/>
                <a:ea typeface="+mn-ea"/>
                <a:cs typeface="+mn-cs"/>
              </a:rPr>
              <a:t>Click</a:t>
            </a:r>
            <a:r>
              <a:rPr lang="en-US" sz="2100" dirty="0">
                <a:latin typeface="+mn-lt"/>
                <a:ea typeface="+mn-ea"/>
                <a:cs typeface="+mn-cs"/>
              </a:rPr>
              <a:t> on State Standards</a:t>
            </a:r>
          </a:p>
          <a:p>
            <a:pPr marL="571500" indent="-457200">
              <a:lnSpc>
                <a:spcPct val="90000"/>
              </a:lnSpc>
              <a:buFont typeface="+mj-lt"/>
              <a:buAutoNum type="arabicPeriod"/>
              <a:defRPr sz="3168"/>
            </a:pPr>
            <a:r>
              <a:rPr lang="en-US" sz="2100" dirty="0">
                <a:latin typeface="+mn-lt"/>
                <a:ea typeface="+mn-ea"/>
                <a:cs typeface="+mn-cs"/>
                <a:hlinkClick r:id="rId3"/>
              </a:rPr>
              <a:t>NYSed.gov</a:t>
            </a:r>
            <a:endParaRPr lang="en-US" sz="2100" dirty="0">
              <a:latin typeface="+mn-lt"/>
              <a:ea typeface="+mn-ea"/>
              <a:cs typeface="+mn-cs"/>
            </a:endParaRPr>
          </a:p>
          <a:p>
            <a:pPr marL="114300" indent="0">
              <a:lnSpc>
                <a:spcPct val="90000"/>
              </a:lnSpc>
              <a:buNone/>
              <a:defRPr sz="3168"/>
            </a:pPr>
            <a:endParaRPr lang="en-US" sz="2100" dirty="0">
              <a:latin typeface="+mn-lt"/>
              <a:ea typeface="+mn-ea"/>
              <a:cs typeface="+mn-cs"/>
            </a:endParaRPr>
          </a:p>
          <a:p>
            <a:pPr marL="0" indent="-228600">
              <a:lnSpc>
                <a:spcPct val="90000"/>
              </a:lnSpc>
              <a:buFont typeface="Arial" panose="020B0604020202020204" pitchFamily="34" charset="0"/>
              <a:buChar char="•"/>
              <a:defRPr sz="3168"/>
            </a:pPr>
            <a:endParaRPr lang="en-US" sz="2100" dirty="0">
              <a:latin typeface="+mn-lt"/>
              <a:ea typeface="+mn-ea"/>
              <a:cs typeface="+mn-cs"/>
            </a:endParaRPr>
          </a:p>
        </p:txBody>
      </p:sp>
      <p:pic>
        <p:nvPicPr>
          <p:cNvPr id="6" name="Picture 5">
            <a:extLst>
              <a:ext uri="{FF2B5EF4-FFF2-40B4-BE49-F238E27FC236}">
                <a16:creationId xmlns:a16="http://schemas.microsoft.com/office/drawing/2014/main" xmlns="" id="{1E6A2296-6C3E-42F3-8E4D-58F9EAF20DCF}"/>
              </a:ext>
            </a:extLst>
          </p:cNvPr>
          <p:cNvPicPr>
            <a:picLocks noChangeAspect="1"/>
          </p:cNvPicPr>
          <p:nvPr/>
        </p:nvPicPr>
        <p:blipFill>
          <a:blip r:embed="rId4"/>
          <a:stretch>
            <a:fillRect/>
          </a:stretch>
        </p:blipFill>
        <p:spPr>
          <a:xfrm>
            <a:off x="4506813" y="2694856"/>
            <a:ext cx="4505670" cy="2651121"/>
          </a:xfrm>
          <a:prstGeom prst="rect">
            <a:avLst/>
          </a:prstGeom>
        </p:spPr>
      </p:pic>
      <p:sp>
        <p:nvSpPr>
          <p:cNvPr id="5" name="Arrow: Right 4">
            <a:extLst>
              <a:ext uri="{FF2B5EF4-FFF2-40B4-BE49-F238E27FC236}">
                <a16:creationId xmlns:a16="http://schemas.microsoft.com/office/drawing/2014/main" xmlns="" id="{DABDB2A0-C863-4717-A45D-C02376506445}"/>
              </a:ext>
            </a:extLst>
          </p:cNvPr>
          <p:cNvSpPr/>
          <p:nvPr/>
        </p:nvSpPr>
        <p:spPr>
          <a:xfrm>
            <a:off x="3343686" y="4991765"/>
            <a:ext cx="2067791" cy="420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916DB2D3-5299-45CA-B941-60EDE2621438}"/>
              </a:ext>
            </a:extLst>
          </p:cNvPr>
          <p:cNvPicPr>
            <a:picLocks noChangeAspect="1"/>
          </p:cNvPicPr>
          <p:nvPr/>
        </p:nvPicPr>
        <p:blipFill>
          <a:blip r:embed="rId5"/>
          <a:stretch>
            <a:fillRect/>
          </a:stretch>
        </p:blipFill>
        <p:spPr>
          <a:xfrm>
            <a:off x="5570917" y="1215733"/>
            <a:ext cx="2105040" cy="4914936"/>
          </a:xfrm>
          <a:prstGeom prst="rect">
            <a:avLst/>
          </a:prstGeom>
        </p:spPr>
      </p:pic>
    </p:spTree>
    <p:extLst>
      <p:ext uri="{BB962C8B-B14F-4D97-AF65-F5344CB8AC3E}">
        <p14:creationId xmlns:p14="http://schemas.microsoft.com/office/powerpoint/2010/main" val="17050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06A42-6038-4363-90AE-3DB244EB3A2B}"/>
              </a:ext>
            </a:extLst>
          </p:cNvPr>
          <p:cNvSpPr>
            <a:spLocks noGrp="1"/>
          </p:cNvSpPr>
          <p:nvPr>
            <p:ph type="title"/>
          </p:nvPr>
        </p:nvSpPr>
        <p:spPr>
          <a:xfrm>
            <a:off x="457200" y="1234440"/>
            <a:ext cx="8229600" cy="1143000"/>
          </a:xfrm>
        </p:spPr>
        <p:txBody>
          <a:bodyPr/>
          <a:lstStyle/>
          <a:p>
            <a:r>
              <a:rPr lang="en-US" dirty="0"/>
              <a:t>Bell Ringer</a:t>
            </a:r>
          </a:p>
        </p:txBody>
      </p:sp>
      <p:sp>
        <p:nvSpPr>
          <p:cNvPr id="3" name="Content Placeholder 2">
            <a:extLst>
              <a:ext uri="{FF2B5EF4-FFF2-40B4-BE49-F238E27FC236}">
                <a16:creationId xmlns:a16="http://schemas.microsoft.com/office/drawing/2014/main" xmlns="" id="{31B482C7-4638-4D2C-A6DB-A8F9BE818D07}"/>
              </a:ext>
            </a:extLst>
          </p:cNvPr>
          <p:cNvSpPr>
            <a:spLocks noGrp="1"/>
          </p:cNvSpPr>
          <p:nvPr>
            <p:ph idx="1"/>
          </p:nvPr>
        </p:nvSpPr>
        <p:spPr/>
        <p:txBody>
          <a:bodyPr/>
          <a:lstStyle/>
          <a:p>
            <a:r>
              <a:rPr lang="en-US" dirty="0"/>
              <a:t>Do the benefits of deficit spending today outweigh the future costs during a </a:t>
            </a:r>
            <a:r>
              <a:rPr lang="en-US" dirty="0" smtClean="0"/>
              <a:t>recessions</a:t>
            </a:r>
            <a:r>
              <a:rPr lang="en-US" dirty="0"/>
              <a:t>? </a:t>
            </a:r>
            <a:br>
              <a:rPr lang="en-US" dirty="0"/>
            </a:br>
            <a:r>
              <a:rPr lang="en-US" b="1" dirty="0"/>
              <a:t>Yes * No * It depends * I don’t know </a:t>
            </a:r>
            <a:endParaRPr lang="en-US" b="1" dirty="0" smtClean="0"/>
          </a:p>
          <a:p>
            <a:pPr marL="0" indent="0">
              <a:buNone/>
            </a:pPr>
            <a:r>
              <a:rPr lang="en-US" dirty="0" smtClean="0"/>
              <a:t>(</a:t>
            </a:r>
            <a:r>
              <a:rPr lang="en-US" dirty="0"/>
              <a:t>Reply in PearDeck or the </a:t>
            </a:r>
            <a:r>
              <a:rPr lang="en-US" dirty="0" err="1"/>
              <a:t>GoTo</a:t>
            </a:r>
            <a:r>
              <a:rPr lang="en-US" dirty="0"/>
              <a:t> chat box)</a:t>
            </a:r>
          </a:p>
          <a:p>
            <a:pPr marL="0" indent="0">
              <a:buNone/>
            </a:pPr>
            <a:endParaRPr lang="en-US" dirty="0"/>
          </a:p>
        </p:txBody>
      </p:sp>
      <p:pic>
        <p:nvPicPr>
          <p:cNvPr id="5" name="Picture 4" descr="A picture containing drawing&#10;&#10;Description automatically generated">
            <a:extLst>
              <a:ext uri="{FF2B5EF4-FFF2-40B4-BE49-F238E27FC236}">
                <a16:creationId xmlns:a16="http://schemas.microsoft.com/office/drawing/2014/main" xmlns="" id="{4BB02703-4A3F-4E3A-B362-A175EB931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478" y="3716973"/>
            <a:ext cx="2439987" cy="2439987"/>
          </a:xfrm>
          <a:prstGeom prst="rect">
            <a:avLst/>
          </a:prstGeom>
        </p:spPr>
      </p:pic>
      <p:sp>
        <p:nvSpPr>
          <p:cNvPr id="6" name="Arrow: Right 5">
            <a:extLst>
              <a:ext uri="{FF2B5EF4-FFF2-40B4-BE49-F238E27FC236}">
                <a16:creationId xmlns:a16="http://schemas.microsoft.com/office/drawing/2014/main" xmlns="" id="{53E34DF6-3F62-4F56-880C-967B4315A514}"/>
              </a:ext>
            </a:extLst>
          </p:cNvPr>
          <p:cNvSpPr/>
          <p:nvPr/>
        </p:nvSpPr>
        <p:spPr>
          <a:xfrm>
            <a:off x="2063024" y="4357635"/>
            <a:ext cx="4317423" cy="1376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F7727A68-1AA0-4787-AAE7-886DD86761A6}"/>
              </a:ext>
            </a:extLst>
          </p:cNvPr>
          <p:cNvSpPr txBox="1"/>
          <p:nvPr/>
        </p:nvSpPr>
        <p:spPr>
          <a:xfrm>
            <a:off x="2372081" y="4814682"/>
            <a:ext cx="3776046" cy="369332"/>
          </a:xfrm>
          <a:prstGeom prst="rect">
            <a:avLst/>
          </a:prstGeom>
          <a:noFill/>
        </p:spPr>
        <p:txBody>
          <a:bodyPr wrap="square" rtlCol="0">
            <a:spAutoFit/>
          </a:bodyPr>
          <a:lstStyle/>
          <a:p>
            <a:r>
              <a:rPr lang="en-US" dirty="0">
                <a:solidFill>
                  <a:schemeClr val="bg1"/>
                </a:solidFill>
              </a:rPr>
              <a:t>SEE BITMOJI. TAKE ACTION!!!!</a:t>
            </a:r>
          </a:p>
        </p:txBody>
      </p:sp>
    </p:spTree>
    <p:extLst>
      <p:ext uri="{BB962C8B-B14F-4D97-AF65-F5344CB8AC3E}">
        <p14:creationId xmlns:p14="http://schemas.microsoft.com/office/powerpoint/2010/main" val="91708415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Active Learning </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397977" y="1955774"/>
            <a:ext cx="8535190" cy="4175760"/>
          </a:xfrm>
        </p:spPr>
        <p:txBody>
          <a:bodyPr>
            <a:noAutofit/>
          </a:bodyPr>
          <a:lstStyle/>
          <a:p>
            <a:pPr defTabSz="905255">
              <a:defRPr sz="3168"/>
            </a:pPr>
            <a:r>
              <a:rPr lang="en-US" sz="2500" dirty="0">
                <a:latin typeface="Calibri" panose="020F0502020204030204" pitchFamily="34" charset="0"/>
                <a:cs typeface="Calibri" panose="020F0502020204030204" pitchFamily="34" charset="0"/>
              </a:rPr>
              <a:t>Activities will lead you to do the following: </a:t>
            </a:r>
          </a:p>
          <a:p>
            <a:pPr lvl="1" defTabSz="905255">
              <a:defRPr sz="3168"/>
            </a:pPr>
            <a:r>
              <a:rPr lang="en-US" sz="2500" dirty="0">
                <a:latin typeface="Calibri" panose="020F0502020204030204" pitchFamily="34" charset="0"/>
                <a:cs typeface="Calibri" panose="020F0502020204030204" pitchFamily="34" charset="0"/>
              </a:rPr>
              <a:t>Identify relevancy</a:t>
            </a:r>
          </a:p>
          <a:p>
            <a:pPr lvl="1" defTabSz="905255">
              <a:defRPr sz="3168"/>
            </a:pPr>
            <a:r>
              <a:rPr lang="en-US" sz="2500" dirty="0">
                <a:latin typeface="Calibri" panose="020F0502020204030204" pitchFamily="34" charset="0"/>
                <a:cs typeface="Calibri" panose="020F0502020204030204" pitchFamily="34" charset="0"/>
              </a:rPr>
              <a:t>Define a budget deficit, budget surplus, and federal debt</a:t>
            </a:r>
          </a:p>
          <a:p>
            <a:pPr lvl="1" defTabSz="905255">
              <a:defRPr sz="3168"/>
            </a:pPr>
            <a:r>
              <a:rPr lang="en-US" sz="2500" dirty="0">
                <a:latin typeface="Calibri" panose="020F0502020204030204" pitchFamily="34" charset="0"/>
                <a:cs typeface="Calibri" panose="020F0502020204030204" pitchFamily="34" charset="0"/>
              </a:rPr>
              <a:t>Distinguish between the federal debt and a budget deficit or budget surplus</a:t>
            </a:r>
          </a:p>
          <a:p>
            <a:pPr lvl="1" defTabSz="905255">
              <a:defRPr sz="3168"/>
            </a:pPr>
            <a:r>
              <a:rPr lang="en-US" sz="2500" dirty="0">
                <a:latin typeface="Calibri" panose="020F0502020204030204" pitchFamily="34" charset="0"/>
                <a:cs typeface="Calibri" panose="020F0502020204030204" pitchFamily="34" charset="0"/>
              </a:rPr>
              <a:t>Describe options to fund the deficit and debt</a:t>
            </a:r>
          </a:p>
          <a:p>
            <a:pPr lvl="1" defTabSz="905255">
              <a:defRPr sz="3168"/>
            </a:pPr>
            <a:r>
              <a:rPr lang="en-US" sz="2500" dirty="0">
                <a:latin typeface="Calibri" panose="020F0502020204030204" pitchFamily="34" charset="0"/>
                <a:cs typeface="Calibri" panose="020F0502020204030204" pitchFamily="34" charset="0"/>
              </a:rPr>
              <a:t>Investigate the long-run consequences with respect to production, employment, and prices</a:t>
            </a:r>
            <a:endParaRPr lang="en-US" sz="2500" dirty="0"/>
          </a:p>
          <a:p>
            <a:pPr marL="0" indent="0" defTabSz="905255">
              <a:buNone/>
              <a:defRPr sz="3168"/>
            </a:pPr>
            <a:endParaRPr lang="en-US" sz="2750" dirty="0"/>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84A76-B738-42B4-9D33-FD227EC66437}"/>
              </a:ext>
            </a:extLst>
          </p:cNvPr>
          <p:cNvSpPr>
            <a:spLocks noGrp="1"/>
          </p:cNvSpPr>
          <p:nvPr>
            <p:ph type="title"/>
          </p:nvPr>
        </p:nvSpPr>
        <p:spPr/>
        <p:txBody>
          <a:bodyPr/>
          <a:lstStyle/>
          <a:p>
            <a:r>
              <a:rPr lang="en-US" dirty="0"/>
              <a:t>Did You Know?</a:t>
            </a:r>
          </a:p>
        </p:txBody>
      </p:sp>
      <p:pic>
        <p:nvPicPr>
          <p:cNvPr id="4" name="Content Placeholder 3">
            <a:extLst>
              <a:ext uri="{FF2B5EF4-FFF2-40B4-BE49-F238E27FC236}">
                <a16:creationId xmlns:a16="http://schemas.microsoft.com/office/drawing/2014/main" xmlns="" id="{6CB6EA4F-09E2-47CC-9C05-61D7F4D795C7}"/>
              </a:ext>
            </a:extLst>
          </p:cNvPr>
          <p:cNvPicPr>
            <a:picLocks noGrp="1" noChangeAspect="1"/>
          </p:cNvPicPr>
          <p:nvPr>
            <p:ph idx="1"/>
          </p:nvPr>
        </p:nvPicPr>
        <p:blipFill>
          <a:blip r:embed="rId2"/>
          <a:stretch>
            <a:fillRect/>
          </a:stretch>
        </p:blipFill>
        <p:spPr>
          <a:xfrm>
            <a:off x="1981181" y="2950359"/>
            <a:ext cx="5181638" cy="2633682"/>
          </a:xfrm>
          <a:prstGeom prst="rect">
            <a:avLst/>
          </a:prstGeom>
        </p:spPr>
      </p:pic>
      <p:pic>
        <p:nvPicPr>
          <p:cNvPr id="7" name="Picture 6">
            <a:extLst>
              <a:ext uri="{FF2B5EF4-FFF2-40B4-BE49-F238E27FC236}">
                <a16:creationId xmlns:a16="http://schemas.microsoft.com/office/drawing/2014/main" xmlns="" id="{826D4E0C-1AEB-4F2F-9DD8-A6279DFFB928}"/>
              </a:ext>
            </a:extLst>
          </p:cNvPr>
          <p:cNvPicPr>
            <a:picLocks noChangeAspect="1"/>
          </p:cNvPicPr>
          <p:nvPr/>
        </p:nvPicPr>
        <p:blipFill>
          <a:blip r:embed="rId3"/>
          <a:stretch>
            <a:fillRect/>
          </a:stretch>
        </p:blipFill>
        <p:spPr>
          <a:xfrm>
            <a:off x="2170003" y="1706142"/>
            <a:ext cx="4824448" cy="1271597"/>
          </a:xfrm>
          <a:prstGeom prst="rect">
            <a:avLst/>
          </a:prstGeom>
        </p:spPr>
      </p:pic>
      <p:sp>
        <p:nvSpPr>
          <p:cNvPr id="8" name="TextBox 7">
            <a:extLst>
              <a:ext uri="{FF2B5EF4-FFF2-40B4-BE49-F238E27FC236}">
                <a16:creationId xmlns:a16="http://schemas.microsoft.com/office/drawing/2014/main" xmlns="" id="{C87AA67A-7924-4395-B078-6D0117528D84}"/>
              </a:ext>
            </a:extLst>
          </p:cNvPr>
          <p:cNvSpPr txBox="1"/>
          <p:nvPr/>
        </p:nvSpPr>
        <p:spPr>
          <a:xfrm>
            <a:off x="3165513" y="5758934"/>
            <a:ext cx="2937664" cy="369332"/>
          </a:xfrm>
          <a:prstGeom prst="rect">
            <a:avLst/>
          </a:prstGeom>
          <a:noFill/>
        </p:spPr>
        <p:txBody>
          <a:bodyPr wrap="none" rtlCol="0">
            <a:spAutoFit/>
          </a:bodyPr>
          <a:lstStyle/>
          <a:p>
            <a:r>
              <a:rPr lang="en-US" dirty="0"/>
              <a:t>6:12 PM EDT 2020 July 27</a:t>
            </a:r>
          </a:p>
        </p:txBody>
      </p:sp>
    </p:spTree>
    <p:extLst>
      <p:ext uri="{BB962C8B-B14F-4D97-AF65-F5344CB8AC3E}">
        <p14:creationId xmlns:p14="http://schemas.microsoft.com/office/powerpoint/2010/main" val="225127852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2B577FF9-3543-4875-815D-3D87BD8A20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5BD07B39-0785-413C-BA44-76A0A9DCBF00}"/>
              </a:ext>
            </a:extLst>
          </p:cNvPr>
          <p:cNvSpPr>
            <a:spLocks noGrp="1"/>
          </p:cNvSpPr>
          <p:nvPr>
            <p:ph type="title" idx="4294967295"/>
          </p:nvPr>
        </p:nvSpPr>
        <p:spPr>
          <a:xfrm>
            <a:off x="656111" y="798703"/>
            <a:ext cx="3915889" cy="3072015"/>
          </a:xfrm>
        </p:spPr>
        <p:txBody>
          <a:bodyPr vert="horz" lIns="91440" tIns="45720" rIns="91440" bIns="45720" rtlCol="0" anchor="b">
            <a:normAutofit/>
          </a:bodyPr>
          <a:lstStyle/>
          <a:p>
            <a:pPr>
              <a:lnSpc>
                <a:spcPct val="90000"/>
              </a:lnSpc>
            </a:pPr>
            <a:r>
              <a:rPr lang="en-US" sz="6000" kern="1200">
                <a:solidFill>
                  <a:schemeClr val="tx1"/>
                </a:solidFill>
                <a:latin typeface="+mj-lt"/>
                <a:ea typeface="+mj-ea"/>
                <a:cs typeface="+mj-cs"/>
              </a:rPr>
              <a:t>That’s $27 Trillion in Debt!!!! </a:t>
            </a:r>
          </a:p>
        </p:txBody>
      </p:sp>
      <p:sp>
        <p:nvSpPr>
          <p:cNvPr id="49" name="Freeform: Shape 48">
            <a:extLst>
              <a:ext uri="{FF2B5EF4-FFF2-40B4-BE49-F238E27FC236}">
                <a16:creationId xmlns:a16="http://schemas.microsoft.com/office/drawing/2014/main" xmlns="" id="{F5569EEC-E12F-4856-B407-02B2813A4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CF860788-3A6A-45A3-B3F1-06F159665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25502" y="1"/>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Dollar">
            <a:extLst>
              <a:ext uri="{FF2B5EF4-FFF2-40B4-BE49-F238E27FC236}">
                <a16:creationId xmlns:a16="http://schemas.microsoft.com/office/drawing/2014/main" xmlns="" id="{2D4BE701-A2E9-4C62-94D4-154A1E3EE3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988432" y="1385212"/>
            <a:ext cx="3704628" cy="370462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53" name="Freeform: Shape 52">
            <a:extLst>
              <a:ext uri="{FF2B5EF4-FFF2-40B4-BE49-F238E27FC236}">
                <a16:creationId xmlns:a16="http://schemas.microsoft.com/office/drawing/2014/main" xmlns="" id="{DF1E3393-B852-4883-B778-ED35251129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xmlns="" id="{39853D09-4205-4CC7-83EB-288E886AC9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61330" y="5717906"/>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0D040B79-3E73-4A31-840D-D6B9C9FDFC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5633"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xmlns="" id="{156C6AE5-3F8B-42AC-9EA4-1B686A11E9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82865"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0168277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xmlns=""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xmlns=""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xmlns=""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xmlns=""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xmlns=""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1CEC0005-37BA-4C13-9A0C-B4454F83D1E6}"/>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lnSpc>
                <a:spcPct val="90000"/>
              </a:lnSpc>
            </a:pPr>
            <a:r>
              <a:rPr lang="en-US" sz="3500" kern="1200">
                <a:solidFill>
                  <a:srgbClr val="FFFFFF"/>
                </a:solidFill>
                <a:latin typeface="+mj-lt"/>
                <a:ea typeface="+mj-ea"/>
                <a:cs typeface="+mj-cs"/>
              </a:rPr>
              <a:t>Putting these trillions into perspective</a:t>
            </a:r>
          </a:p>
        </p:txBody>
      </p:sp>
      <p:sp>
        <p:nvSpPr>
          <p:cNvPr id="3" name="Content Placeholder 2">
            <a:extLst>
              <a:ext uri="{FF2B5EF4-FFF2-40B4-BE49-F238E27FC236}">
                <a16:creationId xmlns:a16="http://schemas.microsoft.com/office/drawing/2014/main" xmlns="" id="{59D1F473-D7BE-4843-97FA-FB6631401AC3}"/>
              </a:ext>
            </a:extLst>
          </p:cNvPr>
          <p:cNvSpPr>
            <a:spLocks noGrp="1"/>
          </p:cNvSpPr>
          <p:nvPr>
            <p:ph idx="1"/>
          </p:nvPr>
        </p:nvSpPr>
        <p:spPr>
          <a:xfrm>
            <a:off x="1025718" y="2490436"/>
            <a:ext cx="7281746" cy="3567173"/>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ltLang="fr-FR" sz="2100">
                <a:latin typeface="+mn-lt"/>
                <a:ea typeface="+mn-ea"/>
                <a:cs typeface="+mn-cs"/>
              </a:rPr>
              <a:t>Webster’s Dictionary defines a trillion as “a really, really big number”</a:t>
            </a:r>
          </a:p>
          <a:p>
            <a:pPr indent="-228600">
              <a:lnSpc>
                <a:spcPct val="90000"/>
              </a:lnSpc>
              <a:buFont typeface="Arial" panose="020B0604020202020204" pitchFamily="34" charset="0"/>
              <a:buChar char="•"/>
            </a:pPr>
            <a:r>
              <a:rPr lang="en-US" altLang="fr-FR" sz="2100">
                <a:latin typeface="+mn-lt"/>
                <a:ea typeface="+mn-ea"/>
                <a:cs typeface="+mn-cs"/>
              </a:rPr>
              <a:t>Trillion = 1,000 Billion</a:t>
            </a:r>
          </a:p>
          <a:p>
            <a:pPr indent="-228600">
              <a:lnSpc>
                <a:spcPct val="90000"/>
              </a:lnSpc>
              <a:buFont typeface="Arial" panose="020B0604020202020204" pitchFamily="34" charset="0"/>
              <a:buChar char="•"/>
            </a:pPr>
            <a:r>
              <a:rPr lang="en-US" altLang="fr-FR" sz="2100">
                <a:latin typeface="+mn-lt"/>
                <a:ea typeface="+mn-ea"/>
                <a:cs typeface="+mn-cs"/>
              </a:rPr>
              <a:t>What happened</a:t>
            </a:r>
          </a:p>
          <a:p>
            <a:pPr lvl="1" indent="-228600">
              <a:lnSpc>
                <a:spcPct val="90000"/>
              </a:lnSpc>
              <a:buFont typeface="Arial" panose="020B0604020202020204" pitchFamily="34" charset="0"/>
              <a:buChar char="•"/>
            </a:pPr>
            <a:r>
              <a:rPr lang="en-US" altLang="fr-FR" sz="2100">
                <a:latin typeface="+mn-lt"/>
                <a:ea typeface="+mn-ea"/>
                <a:cs typeface="+mn-cs"/>
              </a:rPr>
              <a:t>1 million seconds ago took place 12 days ago</a:t>
            </a:r>
          </a:p>
          <a:p>
            <a:pPr lvl="1" indent="-228600">
              <a:lnSpc>
                <a:spcPct val="90000"/>
              </a:lnSpc>
              <a:buFont typeface="Arial" panose="020B0604020202020204" pitchFamily="34" charset="0"/>
              <a:buChar char="•"/>
            </a:pPr>
            <a:r>
              <a:rPr lang="en-US" altLang="fr-FR" sz="2100">
                <a:latin typeface="+mn-lt"/>
                <a:ea typeface="+mn-ea"/>
                <a:cs typeface="+mn-cs"/>
              </a:rPr>
              <a:t>1 billion seconds ago took place 32 years ago</a:t>
            </a:r>
          </a:p>
          <a:p>
            <a:pPr lvl="1" indent="-228600">
              <a:lnSpc>
                <a:spcPct val="90000"/>
              </a:lnSpc>
              <a:buFont typeface="Arial" panose="020B0604020202020204" pitchFamily="34" charset="0"/>
              <a:buChar char="•"/>
            </a:pPr>
            <a:r>
              <a:rPr lang="en-US" altLang="fr-FR" sz="2100">
                <a:latin typeface="+mn-lt"/>
                <a:ea typeface="+mn-ea"/>
                <a:cs typeface="+mn-cs"/>
              </a:rPr>
              <a:t>1 trillion seconds ago took place 32,000 years ago</a:t>
            </a:r>
          </a:p>
          <a:p>
            <a:pPr indent="-228600">
              <a:lnSpc>
                <a:spcPct val="90000"/>
              </a:lnSpc>
              <a:buFont typeface="Arial" panose="020B0604020202020204" pitchFamily="34" charset="0"/>
              <a:buChar char="•"/>
            </a:pPr>
            <a:endParaRPr lang="en-US" sz="2100">
              <a:latin typeface="+mn-lt"/>
              <a:ea typeface="+mn-ea"/>
              <a:cs typeface="+mn-cs"/>
            </a:endParaRPr>
          </a:p>
        </p:txBody>
      </p:sp>
    </p:spTree>
    <p:extLst>
      <p:ext uri="{BB962C8B-B14F-4D97-AF65-F5344CB8AC3E}">
        <p14:creationId xmlns:p14="http://schemas.microsoft.com/office/powerpoint/2010/main" val="4023147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xmlns=""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xmlns=""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xmlns=""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xmlns=""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xmlns=""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744B286A-DCB8-4BD3-97C5-FDB595B6062E}"/>
              </a:ext>
            </a:extLst>
          </p:cNvPr>
          <p:cNvSpPr>
            <a:spLocks noGrp="1"/>
          </p:cNvSpPr>
          <p:nvPr>
            <p:ph type="title"/>
          </p:nvPr>
        </p:nvSpPr>
        <p:spPr>
          <a:xfrm>
            <a:off x="718879" y="800392"/>
            <a:ext cx="7698523" cy="1212102"/>
          </a:xfrm>
        </p:spPr>
        <p:txBody>
          <a:bodyPr vert="horz" lIns="91440" tIns="45720" rIns="91440" bIns="45720" rtlCol="0" anchor="ctr">
            <a:normAutofit/>
          </a:bodyPr>
          <a:lstStyle/>
          <a:p>
            <a:pPr algn="l">
              <a:lnSpc>
                <a:spcPct val="90000"/>
              </a:lnSpc>
            </a:pPr>
            <a:r>
              <a:rPr lang="en-US" sz="3500" kern="1200">
                <a:solidFill>
                  <a:srgbClr val="FFFFFF"/>
                </a:solidFill>
                <a:latin typeface="+mj-lt"/>
                <a:ea typeface="+mj-ea"/>
                <a:cs typeface="+mj-cs"/>
              </a:rPr>
              <a:t>Read &amp; Write</a:t>
            </a:r>
          </a:p>
        </p:txBody>
      </p:sp>
      <p:sp>
        <p:nvSpPr>
          <p:cNvPr id="3" name="Content Placeholder 2">
            <a:extLst>
              <a:ext uri="{FF2B5EF4-FFF2-40B4-BE49-F238E27FC236}">
                <a16:creationId xmlns:a16="http://schemas.microsoft.com/office/drawing/2014/main" xmlns="" id="{AEE0477F-6205-47A1-AC6A-F4B83E3C2270}"/>
              </a:ext>
            </a:extLst>
          </p:cNvPr>
          <p:cNvSpPr>
            <a:spLocks noGrp="1"/>
          </p:cNvSpPr>
          <p:nvPr>
            <p:ph idx="1"/>
          </p:nvPr>
        </p:nvSpPr>
        <p:spPr>
          <a:xfrm>
            <a:off x="1025718" y="2490436"/>
            <a:ext cx="7281746" cy="3567173"/>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100" b="1" dirty="0">
                <a:latin typeface="+mn-lt"/>
                <a:ea typeface="+mn-ea"/>
                <a:cs typeface="+mn-cs"/>
              </a:rPr>
              <a:t>Instructions</a:t>
            </a:r>
            <a:r>
              <a:rPr lang="en-US" sz="2100" dirty="0">
                <a:latin typeface="+mn-lt"/>
                <a:ea typeface="+mn-ea"/>
                <a:cs typeface="+mn-cs"/>
              </a:rPr>
              <a:t>: Grab a pencil and paper or use your device to take notes. </a:t>
            </a:r>
          </a:p>
          <a:p>
            <a:pPr indent="-228600">
              <a:lnSpc>
                <a:spcPct val="90000"/>
              </a:lnSpc>
              <a:buFont typeface="Arial" panose="020B0604020202020204" pitchFamily="34" charset="0"/>
              <a:buChar char="•"/>
            </a:pPr>
            <a:r>
              <a:rPr lang="en-US" sz="2100" dirty="0">
                <a:latin typeface="+mn-lt"/>
                <a:ea typeface="+mn-ea"/>
                <a:cs typeface="+mn-cs"/>
              </a:rPr>
              <a:t>A student volunteer will read one of three slides. Please write what you hear. Prepare to define a balanced budget, budget deficit, budget surplus, and state what economic conditions contribute to each.</a:t>
            </a:r>
          </a:p>
        </p:txBody>
      </p:sp>
      <p:pic>
        <p:nvPicPr>
          <p:cNvPr id="4" name="Picture 3" descr="A picture containing drawing&#10;&#10;Description automatically generated">
            <a:extLst>
              <a:ext uri="{FF2B5EF4-FFF2-40B4-BE49-F238E27FC236}">
                <a16:creationId xmlns:a16="http://schemas.microsoft.com/office/drawing/2014/main" xmlns="" id="{9EA8EA9E-23C0-4791-A323-74B354F5E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Tree>
    <p:extLst>
      <p:ext uri="{BB962C8B-B14F-4D97-AF65-F5344CB8AC3E}">
        <p14:creationId xmlns:p14="http://schemas.microsoft.com/office/powerpoint/2010/main" val="263505306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4AAD-34B0-408E-BE2B-2CD87B50D27D}"/>
              </a:ext>
            </a:extLst>
          </p:cNvPr>
          <p:cNvSpPr>
            <a:spLocks noGrp="1"/>
          </p:cNvSpPr>
          <p:nvPr>
            <p:ph type="title"/>
          </p:nvPr>
        </p:nvSpPr>
        <p:spPr>
          <a:xfrm>
            <a:off x="533400" y="101600"/>
            <a:ext cx="8229600" cy="1143000"/>
          </a:xfrm>
        </p:spPr>
        <p:txBody>
          <a:bodyPr/>
          <a:lstStyle/>
          <a:p>
            <a:r>
              <a:rPr lang="en-US" dirty="0"/>
              <a:t>Read &amp; Write</a:t>
            </a:r>
          </a:p>
        </p:txBody>
      </p:sp>
      <p:sp>
        <p:nvSpPr>
          <p:cNvPr id="3" name="Content Placeholder 2">
            <a:extLst>
              <a:ext uri="{FF2B5EF4-FFF2-40B4-BE49-F238E27FC236}">
                <a16:creationId xmlns:a16="http://schemas.microsoft.com/office/drawing/2014/main" xmlns="" id="{D6336543-8A8C-471A-8606-8249151B8768}"/>
              </a:ext>
            </a:extLst>
          </p:cNvPr>
          <p:cNvSpPr>
            <a:spLocks noGrp="1"/>
          </p:cNvSpPr>
          <p:nvPr>
            <p:ph idx="1"/>
          </p:nvPr>
        </p:nvSpPr>
        <p:spPr>
          <a:xfrm>
            <a:off x="533400" y="1300480"/>
            <a:ext cx="8229600" cy="3779520"/>
          </a:xfrm>
        </p:spPr>
        <p:txBody>
          <a:bodyPr/>
          <a:lstStyle/>
          <a:p>
            <a:pPr marL="514350" indent="-514350">
              <a:buFont typeface="+mj-lt"/>
              <a:buAutoNum type="arabicPeriod"/>
            </a:pPr>
            <a:r>
              <a:rPr lang="en-US" dirty="0"/>
              <a:t>The two primary tools of </a:t>
            </a:r>
            <a:r>
              <a:rPr lang="en-US" sz="3200" b="1" dirty="0">
                <a:solidFill>
                  <a:srgbClr val="0070C0"/>
                </a:solidFill>
              </a:rPr>
              <a:t>discretionary fiscal policy</a:t>
            </a:r>
            <a:r>
              <a:rPr lang="en-US" sz="3200" b="1" dirty="0"/>
              <a:t> </a:t>
            </a:r>
            <a:r>
              <a:rPr lang="en-US" dirty="0"/>
              <a:t>are government spending (G) and taxes (T).</a:t>
            </a:r>
          </a:p>
          <a:p>
            <a:pPr marL="0" indent="0" algn="ctr">
              <a:buNone/>
            </a:pPr>
            <a:r>
              <a:rPr lang="en-US" sz="7200" b="1" dirty="0">
                <a:solidFill>
                  <a:srgbClr val="005CB8"/>
                </a:solidFill>
              </a:rPr>
              <a:t>G vs T </a:t>
            </a:r>
          </a:p>
          <a:p>
            <a:pPr marL="0" indent="0" algn="ctr">
              <a:buNone/>
            </a:pPr>
            <a:r>
              <a:rPr lang="en-US" sz="2000" b="1" dirty="0">
                <a:solidFill>
                  <a:srgbClr val="005CB8"/>
                </a:solidFill>
              </a:rPr>
              <a:t>*Assume just discretionary policy</a:t>
            </a:r>
            <a:endParaRPr lang="en-US" sz="8000" b="1" dirty="0">
              <a:solidFill>
                <a:srgbClr val="005CB8"/>
              </a:solidFill>
            </a:endParaRPr>
          </a:p>
        </p:txBody>
      </p:sp>
      <p:pic>
        <p:nvPicPr>
          <p:cNvPr id="8" name="Picture 7" descr="A picture containing drawing&#10;&#10;Description automatically generated">
            <a:extLst>
              <a:ext uri="{FF2B5EF4-FFF2-40B4-BE49-F238E27FC236}">
                <a16:creationId xmlns:a16="http://schemas.microsoft.com/office/drawing/2014/main" xmlns="" id="{278B4F9B-BCCD-49A2-987A-D55E314F0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Tree>
    <p:extLst>
      <p:ext uri="{BB962C8B-B14F-4D97-AF65-F5344CB8AC3E}">
        <p14:creationId xmlns:p14="http://schemas.microsoft.com/office/powerpoint/2010/main" val="98200854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4AAD-34B0-408E-BE2B-2CD87B50D27D}"/>
              </a:ext>
            </a:extLst>
          </p:cNvPr>
          <p:cNvSpPr>
            <a:spLocks noGrp="1"/>
          </p:cNvSpPr>
          <p:nvPr>
            <p:ph type="title"/>
          </p:nvPr>
        </p:nvSpPr>
        <p:spPr>
          <a:xfrm>
            <a:off x="533400" y="101600"/>
            <a:ext cx="8229600" cy="1143000"/>
          </a:xfrm>
        </p:spPr>
        <p:txBody>
          <a:bodyPr/>
          <a:lstStyle/>
          <a:p>
            <a:r>
              <a:rPr lang="en-US" dirty="0"/>
              <a:t>Read &amp; Write</a:t>
            </a:r>
          </a:p>
        </p:txBody>
      </p:sp>
      <p:sp>
        <p:nvSpPr>
          <p:cNvPr id="3" name="Content Placeholder 2">
            <a:extLst>
              <a:ext uri="{FF2B5EF4-FFF2-40B4-BE49-F238E27FC236}">
                <a16:creationId xmlns:a16="http://schemas.microsoft.com/office/drawing/2014/main" xmlns="" id="{D6336543-8A8C-471A-8606-8249151B8768}"/>
              </a:ext>
            </a:extLst>
          </p:cNvPr>
          <p:cNvSpPr>
            <a:spLocks noGrp="1"/>
          </p:cNvSpPr>
          <p:nvPr>
            <p:ph idx="1"/>
          </p:nvPr>
        </p:nvSpPr>
        <p:spPr>
          <a:xfrm>
            <a:off x="533400" y="1300480"/>
            <a:ext cx="8229600" cy="3779520"/>
          </a:xfrm>
        </p:spPr>
        <p:txBody>
          <a:bodyPr/>
          <a:lstStyle/>
          <a:p>
            <a:pPr marL="514350" indent="-514350">
              <a:buFont typeface="+mj-lt"/>
              <a:buAutoNum type="arabicPeriod"/>
            </a:pPr>
            <a:r>
              <a:rPr lang="en-US" dirty="0"/>
              <a:t>When government spending (G) aligns with tax revenues decrease (T), the budget is balanced.</a:t>
            </a:r>
          </a:p>
          <a:p>
            <a:pPr marL="0" indent="0">
              <a:buNone/>
            </a:pPr>
            <a:endParaRPr lang="en-US" dirty="0"/>
          </a:p>
          <a:p>
            <a:pPr marL="0" indent="0" algn="ctr">
              <a:buNone/>
            </a:pPr>
            <a:r>
              <a:rPr lang="en-US" sz="3600" b="1" dirty="0">
                <a:solidFill>
                  <a:srgbClr val="005CB8"/>
                </a:solidFill>
              </a:rPr>
              <a:t>Balanced Budget</a:t>
            </a:r>
          </a:p>
          <a:p>
            <a:pPr marL="0" indent="0" algn="ctr">
              <a:buNone/>
            </a:pPr>
            <a:r>
              <a:rPr lang="en-US" sz="3600" b="1" dirty="0">
                <a:solidFill>
                  <a:srgbClr val="005CB8"/>
                </a:solidFill>
              </a:rPr>
              <a:t>G = T</a:t>
            </a:r>
          </a:p>
        </p:txBody>
      </p:sp>
      <p:pic>
        <p:nvPicPr>
          <p:cNvPr id="8" name="Picture 7">
            <a:extLst>
              <a:ext uri="{FF2B5EF4-FFF2-40B4-BE49-F238E27FC236}">
                <a16:creationId xmlns:a16="http://schemas.microsoft.com/office/drawing/2014/main" xmlns="" id="{278B4F9B-BCCD-49A2-987A-D55E314F032E}"/>
              </a:ext>
              <a:ext uri="{C183D7F6-B498-43B3-948B-1728B52AA6E4}">
                <adec:decorative xmlns:adec="http://schemas.microsoft.com/office/drawing/2017/decorative" xmlns=""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
        <p:nvSpPr>
          <p:cNvPr id="11" name="Rectangle 10">
            <a:extLst>
              <a:ext uri="{FF2B5EF4-FFF2-40B4-BE49-F238E27FC236}">
                <a16:creationId xmlns:a16="http://schemas.microsoft.com/office/drawing/2014/main" xmlns="" id="{6B3151D8-2F54-41C2-B1B0-3E8C87056BCB}"/>
              </a:ext>
            </a:extLst>
          </p:cNvPr>
          <p:cNvSpPr/>
          <p:nvPr/>
        </p:nvSpPr>
        <p:spPr>
          <a:xfrm>
            <a:off x="2987040" y="2951480"/>
            <a:ext cx="3413760" cy="8331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37121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4AAD-34B0-408E-BE2B-2CD87B50D27D}"/>
              </a:ext>
            </a:extLst>
          </p:cNvPr>
          <p:cNvSpPr>
            <a:spLocks noGrp="1"/>
          </p:cNvSpPr>
          <p:nvPr>
            <p:ph type="title"/>
          </p:nvPr>
        </p:nvSpPr>
        <p:spPr>
          <a:xfrm>
            <a:off x="533400" y="101600"/>
            <a:ext cx="8229600" cy="1143000"/>
          </a:xfrm>
        </p:spPr>
        <p:txBody>
          <a:bodyPr/>
          <a:lstStyle/>
          <a:p>
            <a:r>
              <a:rPr lang="en-US" dirty="0"/>
              <a:t>Read &amp; Write</a:t>
            </a:r>
          </a:p>
        </p:txBody>
      </p:sp>
      <p:sp>
        <p:nvSpPr>
          <p:cNvPr id="3" name="Content Placeholder 2">
            <a:extLst>
              <a:ext uri="{FF2B5EF4-FFF2-40B4-BE49-F238E27FC236}">
                <a16:creationId xmlns:a16="http://schemas.microsoft.com/office/drawing/2014/main" xmlns="" id="{D6336543-8A8C-471A-8606-8249151B8768}"/>
              </a:ext>
            </a:extLst>
          </p:cNvPr>
          <p:cNvSpPr>
            <a:spLocks noGrp="1"/>
          </p:cNvSpPr>
          <p:nvPr>
            <p:ph idx="1"/>
          </p:nvPr>
        </p:nvSpPr>
        <p:spPr>
          <a:xfrm>
            <a:off x="533400" y="1300480"/>
            <a:ext cx="8229600" cy="3779520"/>
          </a:xfrm>
        </p:spPr>
        <p:txBody>
          <a:bodyPr/>
          <a:lstStyle/>
          <a:p>
            <a:pPr marL="514350" indent="-514350">
              <a:buFont typeface="+mj-lt"/>
              <a:buAutoNum type="arabicPeriod"/>
            </a:pPr>
            <a:r>
              <a:rPr lang="en-US" dirty="0"/>
              <a:t>When government conducts </a:t>
            </a:r>
            <a:r>
              <a:rPr lang="en-US" sz="3200" b="1" dirty="0">
                <a:solidFill>
                  <a:srgbClr val="0070C0"/>
                </a:solidFill>
              </a:rPr>
              <a:t>expansionary fiscal policy to counteract a recession</a:t>
            </a:r>
            <a:r>
              <a:rPr lang="en-US" dirty="0"/>
              <a:t>, government spending increases (G  ) and/or taxes decrease (T  ).</a:t>
            </a:r>
          </a:p>
          <a:p>
            <a:pPr marL="0" indent="0">
              <a:buNone/>
            </a:pPr>
            <a:endParaRPr lang="en-US" dirty="0"/>
          </a:p>
          <a:p>
            <a:pPr marL="0" indent="0" algn="ctr">
              <a:buNone/>
            </a:pPr>
            <a:r>
              <a:rPr lang="en-US" sz="3600" b="1" dirty="0">
                <a:solidFill>
                  <a:srgbClr val="005CB8"/>
                </a:solidFill>
              </a:rPr>
              <a:t>Budget Deficit </a:t>
            </a:r>
          </a:p>
          <a:p>
            <a:pPr marL="0" indent="0" algn="ctr">
              <a:buNone/>
            </a:pPr>
            <a:r>
              <a:rPr lang="en-US" sz="3600" b="1" dirty="0">
                <a:solidFill>
                  <a:srgbClr val="005CB8"/>
                </a:solidFill>
              </a:rPr>
              <a:t>G     &gt;  T</a:t>
            </a:r>
          </a:p>
        </p:txBody>
      </p:sp>
      <p:sp>
        <p:nvSpPr>
          <p:cNvPr id="4" name="Arrow: Up 3">
            <a:extLst>
              <a:ext uri="{FF2B5EF4-FFF2-40B4-BE49-F238E27FC236}">
                <a16:creationId xmlns:a16="http://schemas.microsoft.com/office/drawing/2014/main" xmlns="" id="{B791C8AB-8706-4A14-AC91-69063DF1AE9A}"/>
              </a:ext>
              <a:ext uri="{C183D7F6-B498-43B3-948B-1728B52AA6E4}">
                <adec:decorative xmlns:adec="http://schemas.microsoft.com/office/drawing/2017/decorative" xmlns="" val="1"/>
              </a:ext>
            </a:extLst>
          </p:cNvPr>
          <p:cNvSpPr/>
          <p:nvPr/>
        </p:nvSpPr>
        <p:spPr>
          <a:xfrm>
            <a:off x="4251960" y="2331720"/>
            <a:ext cx="193040" cy="33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xmlns="" id="{275923C6-020D-4AAA-88E3-D1BDA996DFC9}"/>
              </a:ext>
              <a:ext uri="{C183D7F6-B498-43B3-948B-1728B52AA6E4}">
                <adec:decorative xmlns:adec="http://schemas.microsoft.com/office/drawing/2017/decorative" xmlns="" val="1"/>
              </a:ext>
            </a:extLst>
          </p:cNvPr>
          <p:cNvSpPr/>
          <p:nvPr/>
        </p:nvSpPr>
        <p:spPr>
          <a:xfrm>
            <a:off x="8080547" y="2367280"/>
            <a:ext cx="23368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78B4F9B-BCCD-49A2-987A-D55E314F032E}"/>
              </a:ext>
              <a:ext uri="{C183D7F6-B498-43B3-948B-1728B52AA6E4}">
                <adec:decorative xmlns:adec="http://schemas.microsoft.com/office/drawing/2017/decorative" xmlns=""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
        <p:nvSpPr>
          <p:cNvPr id="9" name="Arrow: Up 8">
            <a:extLst>
              <a:ext uri="{FF2B5EF4-FFF2-40B4-BE49-F238E27FC236}">
                <a16:creationId xmlns:a16="http://schemas.microsoft.com/office/drawing/2014/main" xmlns="" id="{44DFD1FF-4992-4CE7-B36D-004F677EC5DF}"/>
              </a:ext>
              <a:ext uri="{C183D7F6-B498-43B3-948B-1728B52AA6E4}">
                <adec:decorative xmlns:adec="http://schemas.microsoft.com/office/drawing/2017/decorative" xmlns="" val="1"/>
              </a:ext>
            </a:extLst>
          </p:cNvPr>
          <p:cNvSpPr/>
          <p:nvPr/>
        </p:nvSpPr>
        <p:spPr>
          <a:xfrm>
            <a:off x="4251960" y="4485640"/>
            <a:ext cx="193040" cy="33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xmlns="" id="{8FACAB16-C951-4447-BB41-EEA395ED765C}"/>
              </a:ext>
              <a:ext uri="{C183D7F6-B498-43B3-948B-1728B52AA6E4}">
                <adec:decorative xmlns:adec="http://schemas.microsoft.com/office/drawing/2017/decorative" xmlns="" val="1"/>
              </a:ext>
            </a:extLst>
          </p:cNvPr>
          <p:cNvSpPr/>
          <p:nvPr/>
        </p:nvSpPr>
        <p:spPr>
          <a:xfrm>
            <a:off x="5403387" y="4485640"/>
            <a:ext cx="23368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B3151D8-2F54-41C2-B1B0-3E8C87056BCB}"/>
              </a:ext>
            </a:extLst>
          </p:cNvPr>
          <p:cNvSpPr/>
          <p:nvPr/>
        </p:nvSpPr>
        <p:spPr>
          <a:xfrm>
            <a:off x="3149600" y="3510280"/>
            <a:ext cx="3053080" cy="8534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2530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xmlns=""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4AAD-34B0-408E-BE2B-2CD87B50D27D}"/>
              </a:ext>
            </a:extLst>
          </p:cNvPr>
          <p:cNvSpPr>
            <a:spLocks noGrp="1"/>
          </p:cNvSpPr>
          <p:nvPr>
            <p:ph type="title"/>
          </p:nvPr>
        </p:nvSpPr>
        <p:spPr>
          <a:xfrm>
            <a:off x="533400" y="101600"/>
            <a:ext cx="8229600" cy="1143000"/>
          </a:xfrm>
        </p:spPr>
        <p:txBody>
          <a:bodyPr/>
          <a:lstStyle/>
          <a:p>
            <a:r>
              <a:rPr lang="en-US" dirty="0"/>
              <a:t>Read &amp; Write</a:t>
            </a:r>
          </a:p>
        </p:txBody>
      </p:sp>
      <p:sp>
        <p:nvSpPr>
          <p:cNvPr id="3" name="Content Placeholder 2">
            <a:extLst>
              <a:ext uri="{FF2B5EF4-FFF2-40B4-BE49-F238E27FC236}">
                <a16:creationId xmlns:a16="http://schemas.microsoft.com/office/drawing/2014/main" xmlns="" id="{D6336543-8A8C-471A-8606-8249151B8768}"/>
              </a:ext>
            </a:extLst>
          </p:cNvPr>
          <p:cNvSpPr>
            <a:spLocks noGrp="1"/>
          </p:cNvSpPr>
          <p:nvPr>
            <p:ph idx="1"/>
          </p:nvPr>
        </p:nvSpPr>
        <p:spPr>
          <a:xfrm>
            <a:off x="533400" y="1300480"/>
            <a:ext cx="8229600" cy="3779520"/>
          </a:xfrm>
        </p:spPr>
        <p:txBody>
          <a:bodyPr/>
          <a:lstStyle/>
          <a:p>
            <a:pPr marL="514350" indent="-514350">
              <a:buFont typeface="+mj-lt"/>
              <a:buAutoNum type="arabicPeriod"/>
            </a:pPr>
            <a:r>
              <a:rPr lang="en-US" dirty="0"/>
              <a:t>When government conducts </a:t>
            </a:r>
            <a:r>
              <a:rPr lang="en-US" sz="3200" b="1" dirty="0">
                <a:solidFill>
                  <a:srgbClr val="0070C0"/>
                </a:solidFill>
              </a:rPr>
              <a:t>expansionary fiscal policy to </a:t>
            </a:r>
            <a:r>
              <a:rPr lang="en-US" sz="3600" b="1" u="sng" dirty="0">
                <a:solidFill>
                  <a:srgbClr val="FF0000"/>
                </a:solidFill>
              </a:rPr>
              <a:t>counteract a recession</a:t>
            </a:r>
            <a:r>
              <a:rPr lang="en-US" dirty="0"/>
              <a:t>, government spending increases (G  ) and/or taxes decrease (T  ).</a:t>
            </a:r>
          </a:p>
          <a:p>
            <a:pPr marL="0" indent="0">
              <a:buNone/>
            </a:pPr>
            <a:endParaRPr lang="en-US" dirty="0"/>
          </a:p>
          <a:p>
            <a:pPr marL="0" indent="0" algn="ctr">
              <a:buNone/>
            </a:pPr>
            <a:r>
              <a:rPr lang="en-US" sz="3600" b="1" dirty="0">
                <a:solidFill>
                  <a:srgbClr val="005CB8"/>
                </a:solidFill>
              </a:rPr>
              <a:t>Budget Deficit </a:t>
            </a:r>
          </a:p>
          <a:p>
            <a:pPr marL="0" indent="0" algn="ctr">
              <a:buNone/>
            </a:pPr>
            <a:r>
              <a:rPr lang="en-US" sz="3600" b="1" dirty="0">
                <a:solidFill>
                  <a:srgbClr val="005CB8"/>
                </a:solidFill>
              </a:rPr>
              <a:t>G     &gt;  T</a:t>
            </a:r>
          </a:p>
        </p:txBody>
      </p:sp>
      <p:sp>
        <p:nvSpPr>
          <p:cNvPr id="4" name="Arrow: Up 3">
            <a:extLst>
              <a:ext uri="{FF2B5EF4-FFF2-40B4-BE49-F238E27FC236}">
                <a16:creationId xmlns:a16="http://schemas.microsoft.com/office/drawing/2014/main" xmlns="" id="{B791C8AB-8706-4A14-AC91-69063DF1AE9A}"/>
              </a:ext>
              <a:ext uri="{C183D7F6-B498-43B3-948B-1728B52AA6E4}">
                <adec:decorative xmlns:adec="http://schemas.microsoft.com/office/drawing/2017/decorative" xmlns="" val="1"/>
              </a:ext>
            </a:extLst>
          </p:cNvPr>
          <p:cNvSpPr/>
          <p:nvPr/>
        </p:nvSpPr>
        <p:spPr>
          <a:xfrm>
            <a:off x="4251960" y="2382520"/>
            <a:ext cx="193040" cy="33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xmlns="" id="{275923C6-020D-4AAA-88E3-D1BDA996DFC9}"/>
              </a:ext>
              <a:ext uri="{C183D7F6-B498-43B3-948B-1728B52AA6E4}">
                <adec:decorative xmlns:adec="http://schemas.microsoft.com/office/drawing/2017/decorative" xmlns="" val="1"/>
              </a:ext>
            </a:extLst>
          </p:cNvPr>
          <p:cNvSpPr/>
          <p:nvPr/>
        </p:nvSpPr>
        <p:spPr>
          <a:xfrm>
            <a:off x="8083894" y="2438400"/>
            <a:ext cx="23368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78B4F9B-BCCD-49A2-987A-D55E314F032E}"/>
              </a:ext>
              <a:ext uri="{C183D7F6-B498-43B3-948B-1728B52AA6E4}">
                <adec:decorative xmlns:adec="http://schemas.microsoft.com/office/drawing/2017/decorative" xmlns=""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
        <p:nvSpPr>
          <p:cNvPr id="9" name="Arrow: Up 8">
            <a:extLst>
              <a:ext uri="{FF2B5EF4-FFF2-40B4-BE49-F238E27FC236}">
                <a16:creationId xmlns:a16="http://schemas.microsoft.com/office/drawing/2014/main" xmlns="" id="{44DFD1FF-4992-4CE7-B36D-004F677EC5DF}"/>
              </a:ext>
              <a:ext uri="{C183D7F6-B498-43B3-948B-1728B52AA6E4}">
                <adec:decorative xmlns:adec="http://schemas.microsoft.com/office/drawing/2017/decorative" xmlns="" val="1"/>
              </a:ext>
            </a:extLst>
          </p:cNvPr>
          <p:cNvSpPr/>
          <p:nvPr/>
        </p:nvSpPr>
        <p:spPr>
          <a:xfrm>
            <a:off x="4251960" y="4485640"/>
            <a:ext cx="193040" cy="33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xmlns="" id="{8FACAB16-C951-4447-BB41-EEA395ED765C}"/>
              </a:ext>
              <a:ext uri="{C183D7F6-B498-43B3-948B-1728B52AA6E4}">
                <adec:decorative xmlns:adec="http://schemas.microsoft.com/office/drawing/2017/decorative" xmlns="" val="1"/>
              </a:ext>
            </a:extLst>
          </p:cNvPr>
          <p:cNvSpPr/>
          <p:nvPr/>
        </p:nvSpPr>
        <p:spPr>
          <a:xfrm>
            <a:off x="5383067" y="4556760"/>
            <a:ext cx="23368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B3151D8-2F54-41C2-B1B0-3E8C87056BCB}"/>
              </a:ext>
            </a:extLst>
          </p:cNvPr>
          <p:cNvSpPr/>
          <p:nvPr/>
        </p:nvSpPr>
        <p:spPr>
          <a:xfrm>
            <a:off x="3149600" y="3510280"/>
            <a:ext cx="3053080" cy="8534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6620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4AAD-34B0-408E-BE2B-2CD87B50D27D}"/>
              </a:ext>
            </a:extLst>
          </p:cNvPr>
          <p:cNvSpPr>
            <a:spLocks noGrp="1"/>
          </p:cNvSpPr>
          <p:nvPr>
            <p:ph type="title"/>
          </p:nvPr>
        </p:nvSpPr>
        <p:spPr>
          <a:xfrm>
            <a:off x="533400" y="101600"/>
            <a:ext cx="8229600" cy="1143000"/>
          </a:xfrm>
        </p:spPr>
        <p:txBody>
          <a:bodyPr/>
          <a:lstStyle/>
          <a:p>
            <a:r>
              <a:rPr lang="en-US" dirty="0"/>
              <a:t>Read &amp; Write</a:t>
            </a:r>
          </a:p>
        </p:txBody>
      </p:sp>
      <p:sp>
        <p:nvSpPr>
          <p:cNvPr id="3" name="Content Placeholder 2">
            <a:extLst>
              <a:ext uri="{FF2B5EF4-FFF2-40B4-BE49-F238E27FC236}">
                <a16:creationId xmlns:a16="http://schemas.microsoft.com/office/drawing/2014/main" xmlns="" id="{D6336543-8A8C-471A-8606-8249151B8768}"/>
              </a:ext>
              <a:ext uri="{C183D7F6-B498-43B3-948B-1728B52AA6E4}">
                <adec:decorative xmlns:adec="http://schemas.microsoft.com/office/drawing/2017/decorative" xmlns="" val="1"/>
              </a:ext>
            </a:extLst>
          </p:cNvPr>
          <p:cNvSpPr>
            <a:spLocks noGrp="1"/>
          </p:cNvSpPr>
          <p:nvPr>
            <p:ph idx="1"/>
          </p:nvPr>
        </p:nvSpPr>
        <p:spPr>
          <a:xfrm>
            <a:off x="533400" y="1300480"/>
            <a:ext cx="8229600" cy="3779520"/>
          </a:xfrm>
        </p:spPr>
        <p:txBody>
          <a:bodyPr/>
          <a:lstStyle/>
          <a:p>
            <a:pPr marL="514350" indent="-514350">
              <a:buFont typeface="+mj-lt"/>
              <a:buAutoNum type="arabicPeriod"/>
            </a:pPr>
            <a:r>
              <a:rPr lang="en-US" dirty="0"/>
              <a:t>When the government conducts </a:t>
            </a:r>
            <a:r>
              <a:rPr lang="en-US" sz="3200" b="1" dirty="0">
                <a:solidFill>
                  <a:srgbClr val="0070C0"/>
                </a:solidFill>
              </a:rPr>
              <a:t>contractionary fiscal policy</a:t>
            </a:r>
            <a:r>
              <a:rPr lang="en-US" dirty="0"/>
              <a:t> </a:t>
            </a:r>
            <a:r>
              <a:rPr lang="en-US" sz="3200" b="1" dirty="0">
                <a:solidFill>
                  <a:srgbClr val="005CB8"/>
                </a:solidFill>
              </a:rPr>
              <a:t>to </a:t>
            </a:r>
            <a:r>
              <a:rPr lang="en-US" sz="4000" b="1" dirty="0">
                <a:solidFill>
                  <a:srgbClr val="FF0000"/>
                </a:solidFill>
              </a:rPr>
              <a:t>alleviate inflationary pressures</a:t>
            </a:r>
            <a:r>
              <a:rPr lang="en-US" dirty="0"/>
              <a:t>, government spending decreases (G  ) and/or taxes increase (T  ).</a:t>
            </a:r>
          </a:p>
          <a:p>
            <a:pPr marL="0" indent="0">
              <a:buNone/>
            </a:pPr>
            <a:endParaRPr lang="en-US" dirty="0"/>
          </a:p>
          <a:p>
            <a:pPr marL="0" indent="0" algn="ctr">
              <a:buNone/>
            </a:pPr>
            <a:r>
              <a:rPr lang="en-US" sz="3600" b="1" dirty="0">
                <a:solidFill>
                  <a:srgbClr val="005CB8"/>
                </a:solidFill>
              </a:rPr>
              <a:t> Budget Surplus </a:t>
            </a:r>
          </a:p>
          <a:p>
            <a:pPr marL="0" indent="0" algn="ctr">
              <a:buNone/>
            </a:pPr>
            <a:r>
              <a:rPr lang="en-US" sz="3600" b="1" dirty="0">
                <a:solidFill>
                  <a:srgbClr val="005CB8"/>
                </a:solidFill>
              </a:rPr>
              <a:t>G     &gt;  T</a:t>
            </a:r>
          </a:p>
        </p:txBody>
      </p:sp>
      <p:sp>
        <p:nvSpPr>
          <p:cNvPr id="4" name="Arrow: Up 3">
            <a:extLst>
              <a:ext uri="{FF2B5EF4-FFF2-40B4-BE49-F238E27FC236}">
                <a16:creationId xmlns:a16="http://schemas.microsoft.com/office/drawing/2014/main" xmlns="" id="{B791C8AB-8706-4A14-AC91-69063DF1AE9A}"/>
              </a:ext>
              <a:ext uri="{C183D7F6-B498-43B3-948B-1728B52AA6E4}">
                <adec:decorative xmlns:adec="http://schemas.microsoft.com/office/drawing/2017/decorative" xmlns="" val="1"/>
              </a:ext>
            </a:extLst>
          </p:cNvPr>
          <p:cNvSpPr/>
          <p:nvPr/>
        </p:nvSpPr>
        <p:spPr>
          <a:xfrm>
            <a:off x="4538113" y="3048000"/>
            <a:ext cx="193040" cy="33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xmlns="" id="{275923C6-020D-4AAA-88E3-D1BDA996DFC9}"/>
              </a:ext>
              <a:ext uri="{C183D7F6-B498-43B3-948B-1728B52AA6E4}">
                <adec:decorative xmlns:adec="http://schemas.microsoft.com/office/drawing/2017/decorative" xmlns="" val="1"/>
              </a:ext>
            </a:extLst>
          </p:cNvPr>
          <p:cNvSpPr/>
          <p:nvPr/>
        </p:nvSpPr>
        <p:spPr>
          <a:xfrm>
            <a:off x="8272721" y="2667000"/>
            <a:ext cx="13467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78B4F9B-BCCD-49A2-987A-D55E314F032E}"/>
              </a:ext>
              <a:ext uri="{C183D7F6-B498-43B3-948B-1728B52AA6E4}">
                <adec:decorative xmlns:adec="http://schemas.microsoft.com/office/drawing/2017/decorative" xmlns=""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73" y="5557520"/>
            <a:ext cx="958508" cy="958508"/>
          </a:xfrm>
          <a:prstGeom prst="rect">
            <a:avLst/>
          </a:prstGeom>
        </p:spPr>
      </p:pic>
      <p:sp>
        <p:nvSpPr>
          <p:cNvPr id="9" name="Arrow: Up 8">
            <a:extLst>
              <a:ext uri="{FF2B5EF4-FFF2-40B4-BE49-F238E27FC236}">
                <a16:creationId xmlns:a16="http://schemas.microsoft.com/office/drawing/2014/main" xmlns="" id="{44DFD1FF-4992-4CE7-B36D-004F677EC5DF}"/>
              </a:ext>
              <a:ext uri="{C183D7F6-B498-43B3-948B-1728B52AA6E4}">
                <adec:decorative xmlns:adec="http://schemas.microsoft.com/office/drawing/2017/decorative" xmlns="" val="1"/>
              </a:ext>
            </a:extLst>
          </p:cNvPr>
          <p:cNvSpPr/>
          <p:nvPr/>
        </p:nvSpPr>
        <p:spPr>
          <a:xfrm>
            <a:off x="5423707" y="5237480"/>
            <a:ext cx="172720" cy="32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xmlns="" id="{8FACAB16-C951-4447-BB41-EEA395ED765C}"/>
              </a:ext>
              <a:ext uri="{C183D7F6-B498-43B3-948B-1728B52AA6E4}">
                <adec:decorative xmlns:adec="http://schemas.microsoft.com/office/drawing/2017/decorative" xmlns="" val="1"/>
              </a:ext>
            </a:extLst>
          </p:cNvPr>
          <p:cNvSpPr/>
          <p:nvPr/>
        </p:nvSpPr>
        <p:spPr>
          <a:xfrm>
            <a:off x="4355233" y="5212080"/>
            <a:ext cx="172720" cy="345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B3151D8-2F54-41C2-B1B0-3E8C87056BCB}"/>
              </a:ext>
            </a:extLst>
          </p:cNvPr>
          <p:cNvSpPr/>
          <p:nvPr/>
        </p:nvSpPr>
        <p:spPr>
          <a:xfrm>
            <a:off x="3204613" y="4213860"/>
            <a:ext cx="3053080" cy="8534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47924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8B7C8-6985-4B1E-9E05-B026A029EC92}"/>
              </a:ext>
            </a:extLst>
          </p:cNvPr>
          <p:cNvSpPr>
            <a:spLocks noGrp="1"/>
          </p:cNvSpPr>
          <p:nvPr>
            <p:ph type="title"/>
          </p:nvPr>
        </p:nvSpPr>
        <p:spPr>
          <a:xfrm>
            <a:off x="421640" y="523240"/>
            <a:ext cx="8229600" cy="1143000"/>
          </a:xfrm>
        </p:spPr>
        <p:txBody>
          <a:bodyPr/>
          <a:lstStyle/>
          <a:p>
            <a:r>
              <a:rPr lang="en-US" dirty="0"/>
              <a:t>Practice</a:t>
            </a:r>
            <a:br>
              <a:rPr lang="en-US" dirty="0"/>
            </a:br>
            <a:r>
              <a:rPr lang="en-US" sz="5400" dirty="0"/>
              <a:t>Time on Task</a:t>
            </a:r>
            <a:endParaRPr lang="en-US" dirty="0"/>
          </a:p>
        </p:txBody>
      </p:sp>
      <p:sp>
        <p:nvSpPr>
          <p:cNvPr id="6" name="Content Placeholder 5">
            <a:extLst>
              <a:ext uri="{FF2B5EF4-FFF2-40B4-BE49-F238E27FC236}">
                <a16:creationId xmlns:a16="http://schemas.microsoft.com/office/drawing/2014/main" xmlns="" id="{2E79723D-0A14-497A-8E40-E08178DDD6CB}"/>
              </a:ext>
            </a:extLst>
          </p:cNvPr>
          <p:cNvSpPr>
            <a:spLocks noGrp="1"/>
          </p:cNvSpPr>
          <p:nvPr>
            <p:ph idx="1"/>
          </p:nvPr>
        </p:nvSpPr>
        <p:spPr>
          <a:xfrm>
            <a:off x="71120" y="2042160"/>
            <a:ext cx="8615680" cy="4114800"/>
          </a:xfrm>
        </p:spPr>
        <p:txBody>
          <a:bodyPr/>
          <a:lstStyle/>
          <a:p>
            <a:pPr marL="0" indent="0">
              <a:buNone/>
            </a:pPr>
            <a:r>
              <a:rPr lang="en-US" dirty="0">
                <a:hlinkClick r:id="rId3"/>
              </a:rPr>
              <a:t>Visit: https://h5p.org/node/975657</a:t>
            </a:r>
            <a:r>
              <a:rPr lang="en-US" dirty="0"/>
              <a:t>  ($0, Level 1)</a:t>
            </a:r>
          </a:p>
        </p:txBody>
      </p:sp>
      <p:pic>
        <p:nvPicPr>
          <p:cNvPr id="7" name="Picture 6">
            <a:extLst>
              <a:ext uri="{FF2B5EF4-FFF2-40B4-BE49-F238E27FC236}">
                <a16:creationId xmlns:a16="http://schemas.microsoft.com/office/drawing/2014/main" xmlns="" id="{8A82216D-7C1B-45BE-832B-90E714CA670E}"/>
              </a:ext>
            </a:extLst>
          </p:cNvPr>
          <p:cNvPicPr>
            <a:picLocks noChangeAspect="1"/>
          </p:cNvPicPr>
          <p:nvPr/>
        </p:nvPicPr>
        <p:blipFill>
          <a:blip r:embed="rId4"/>
          <a:stretch>
            <a:fillRect/>
          </a:stretch>
        </p:blipFill>
        <p:spPr>
          <a:xfrm>
            <a:off x="71120" y="2878346"/>
            <a:ext cx="9144000" cy="295249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CA1986F9-849F-4173-BD53-274FA1190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412" y="1169507"/>
            <a:ext cx="1745305" cy="1745305"/>
          </a:xfrm>
          <a:prstGeom prst="rect">
            <a:avLst/>
          </a:prstGeom>
        </p:spPr>
      </p:pic>
    </p:spTree>
    <p:extLst>
      <p:ext uri="{BB962C8B-B14F-4D97-AF65-F5344CB8AC3E}">
        <p14:creationId xmlns:p14="http://schemas.microsoft.com/office/powerpoint/2010/main" val="359605186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2D04C-B306-462A-B1D5-892B57B92BF3}"/>
              </a:ext>
            </a:extLst>
          </p:cNvPr>
          <p:cNvSpPr>
            <a:spLocks noGrp="1"/>
          </p:cNvSpPr>
          <p:nvPr>
            <p:ph type="title"/>
          </p:nvPr>
        </p:nvSpPr>
        <p:spPr>
          <a:xfrm>
            <a:off x="457200" y="1458406"/>
            <a:ext cx="8229600" cy="1143000"/>
          </a:xfrm>
        </p:spPr>
        <p:txBody>
          <a:bodyPr/>
          <a:lstStyle/>
          <a:p>
            <a:r>
              <a:rPr lang="en-US" dirty="0"/>
              <a:t>Practice</a:t>
            </a:r>
            <a:br>
              <a:rPr lang="en-US" dirty="0"/>
            </a:br>
            <a:r>
              <a:rPr lang="en-US" sz="6600" dirty="0"/>
              <a:t>Time on Task</a:t>
            </a:r>
            <a:endParaRPr lang="en-US" dirty="0"/>
          </a:p>
        </p:txBody>
      </p:sp>
      <p:pic>
        <p:nvPicPr>
          <p:cNvPr id="4" name="Content Placeholder 3">
            <a:extLst>
              <a:ext uri="{FF2B5EF4-FFF2-40B4-BE49-F238E27FC236}">
                <a16:creationId xmlns:a16="http://schemas.microsoft.com/office/drawing/2014/main" xmlns="" id="{ED29DC31-A491-4A62-A866-854FCE305D55}"/>
              </a:ext>
            </a:extLst>
          </p:cNvPr>
          <p:cNvPicPr>
            <a:picLocks noGrp="1" noChangeAspect="1"/>
          </p:cNvPicPr>
          <p:nvPr>
            <p:ph idx="1"/>
          </p:nvPr>
        </p:nvPicPr>
        <p:blipFill>
          <a:blip r:embed="rId2"/>
          <a:stretch>
            <a:fillRect/>
          </a:stretch>
        </p:blipFill>
        <p:spPr>
          <a:xfrm>
            <a:off x="457200" y="3096901"/>
            <a:ext cx="8229600" cy="2340597"/>
          </a:xfrm>
          <a:prstGeom prst="rect">
            <a:avLst/>
          </a:prstGeom>
        </p:spPr>
      </p:pic>
    </p:spTree>
    <p:extLst>
      <p:ext uri="{BB962C8B-B14F-4D97-AF65-F5344CB8AC3E}">
        <p14:creationId xmlns:p14="http://schemas.microsoft.com/office/powerpoint/2010/main" val="2799139345"/>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8B7C8-6985-4B1E-9E05-B026A029EC92}"/>
              </a:ext>
            </a:extLst>
          </p:cNvPr>
          <p:cNvSpPr>
            <a:spLocks noGrp="1"/>
          </p:cNvSpPr>
          <p:nvPr>
            <p:ph type="title"/>
          </p:nvPr>
        </p:nvSpPr>
        <p:spPr>
          <a:xfrm>
            <a:off x="421640" y="1407495"/>
            <a:ext cx="8229600" cy="1143000"/>
          </a:xfrm>
        </p:spPr>
        <p:txBody>
          <a:bodyPr/>
          <a:lstStyle/>
          <a:p>
            <a:r>
              <a:rPr lang="en-US" dirty="0"/>
              <a:t>Practice</a:t>
            </a:r>
            <a:br>
              <a:rPr lang="en-US" dirty="0"/>
            </a:br>
            <a:r>
              <a:rPr lang="en-US" sz="5400" dirty="0"/>
              <a:t>Time on Task</a:t>
            </a:r>
            <a:endParaRPr lang="en-US" dirty="0"/>
          </a:p>
        </p:txBody>
      </p:sp>
      <p:pic>
        <p:nvPicPr>
          <p:cNvPr id="4" name="Content Placeholder 3">
            <a:extLst>
              <a:ext uri="{FF2B5EF4-FFF2-40B4-BE49-F238E27FC236}">
                <a16:creationId xmlns:a16="http://schemas.microsoft.com/office/drawing/2014/main" xmlns="" id="{863D1E6C-5A21-4230-AE03-92E041B10E6F}"/>
              </a:ext>
            </a:extLst>
          </p:cNvPr>
          <p:cNvPicPr>
            <a:picLocks noGrp="1" noChangeAspect="1"/>
          </p:cNvPicPr>
          <p:nvPr>
            <p:ph idx="1"/>
          </p:nvPr>
        </p:nvPicPr>
        <p:blipFill>
          <a:blip r:embed="rId2"/>
          <a:stretch>
            <a:fillRect/>
          </a:stretch>
        </p:blipFill>
        <p:spPr>
          <a:xfrm>
            <a:off x="545075" y="2799081"/>
            <a:ext cx="8289045" cy="2289896"/>
          </a:xfrm>
          <a:prstGeom prst="rect">
            <a:avLst/>
          </a:prstGeom>
        </p:spPr>
      </p:pic>
    </p:spTree>
    <p:extLst>
      <p:ext uri="{BB962C8B-B14F-4D97-AF65-F5344CB8AC3E}">
        <p14:creationId xmlns:p14="http://schemas.microsoft.com/office/powerpoint/2010/main" val="193680883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648D6-B8A0-4F1E-B65D-C5F88B9F6EE7}"/>
              </a:ext>
            </a:extLst>
          </p:cNvPr>
          <p:cNvSpPr>
            <a:spLocks noGrp="1"/>
          </p:cNvSpPr>
          <p:nvPr>
            <p:ph type="title"/>
          </p:nvPr>
        </p:nvSpPr>
        <p:spPr>
          <a:xfrm>
            <a:off x="457200" y="127922"/>
            <a:ext cx="8229600" cy="1143000"/>
          </a:xfrm>
        </p:spPr>
        <p:txBody>
          <a:bodyPr/>
          <a:lstStyle/>
          <a:p>
            <a:r>
              <a:rPr lang="en-US" dirty="0"/>
              <a:t>Definitions</a:t>
            </a:r>
          </a:p>
        </p:txBody>
      </p:sp>
      <p:graphicFrame>
        <p:nvGraphicFramePr>
          <p:cNvPr id="4" name="Table 4">
            <a:extLst>
              <a:ext uri="{FF2B5EF4-FFF2-40B4-BE49-F238E27FC236}">
                <a16:creationId xmlns:a16="http://schemas.microsoft.com/office/drawing/2014/main" xmlns="" id="{F15F65C6-6903-4451-BFE6-D7E9E682B755}"/>
              </a:ext>
            </a:extLst>
          </p:cNvPr>
          <p:cNvGraphicFramePr>
            <a:graphicFrameLocks noGrp="1"/>
          </p:cNvGraphicFramePr>
          <p:nvPr/>
        </p:nvGraphicFramePr>
        <p:xfrm>
          <a:off x="554323" y="1334960"/>
          <a:ext cx="7935294" cy="4251960"/>
        </p:xfrm>
        <a:graphic>
          <a:graphicData uri="http://schemas.openxmlformats.org/drawingml/2006/table">
            <a:tbl>
              <a:tblPr firstRow="1" bandRow="1">
                <a:tableStyleId>{5C22544A-7EE6-4342-B048-85BDC9FD1C3A}</a:tableStyleId>
              </a:tblPr>
              <a:tblGrid>
                <a:gridCol w="2882261">
                  <a:extLst>
                    <a:ext uri="{9D8B030D-6E8A-4147-A177-3AD203B41FA5}">
                      <a16:colId xmlns:a16="http://schemas.microsoft.com/office/drawing/2014/main" xmlns="" val="2087589050"/>
                    </a:ext>
                  </a:extLst>
                </a:gridCol>
                <a:gridCol w="2960604">
                  <a:extLst>
                    <a:ext uri="{9D8B030D-6E8A-4147-A177-3AD203B41FA5}">
                      <a16:colId xmlns:a16="http://schemas.microsoft.com/office/drawing/2014/main" xmlns="" val="85014836"/>
                    </a:ext>
                  </a:extLst>
                </a:gridCol>
                <a:gridCol w="2092429">
                  <a:extLst>
                    <a:ext uri="{9D8B030D-6E8A-4147-A177-3AD203B41FA5}">
                      <a16:colId xmlns:a16="http://schemas.microsoft.com/office/drawing/2014/main" xmlns="" val="2358044985"/>
                    </a:ext>
                  </a:extLst>
                </a:gridCol>
              </a:tblGrid>
              <a:tr h="472440">
                <a:tc>
                  <a:txBody>
                    <a:bodyPr/>
                    <a:lstStyle/>
                    <a:p>
                      <a:r>
                        <a:rPr lang="en-US" sz="2200" dirty="0"/>
                        <a:t>Definition</a:t>
                      </a:r>
                    </a:p>
                  </a:txBody>
                  <a:tcPr/>
                </a:tc>
                <a:tc>
                  <a:txBody>
                    <a:bodyPr/>
                    <a:lstStyle/>
                    <a:p>
                      <a:r>
                        <a:rPr lang="en-US" sz="2200" dirty="0"/>
                        <a:t>Government spending versus tax revenues</a:t>
                      </a:r>
                    </a:p>
                  </a:txBody>
                  <a:tcPr/>
                </a:tc>
                <a:tc>
                  <a:txBody>
                    <a:bodyPr/>
                    <a:lstStyle/>
                    <a:p>
                      <a:r>
                        <a:rPr lang="en-US" sz="2200" dirty="0"/>
                        <a:t>Duration </a:t>
                      </a:r>
                    </a:p>
                    <a:p>
                      <a:r>
                        <a:rPr lang="en-US" sz="2200" dirty="0"/>
                        <a:t>(Fiscal Year)</a:t>
                      </a:r>
                    </a:p>
                  </a:txBody>
                  <a:tcPr/>
                </a:tc>
                <a:extLst>
                  <a:ext uri="{0D108BD9-81ED-4DB2-BD59-A6C34878D82A}">
                    <a16:rowId xmlns:a16="http://schemas.microsoft.com/office/drawing/2014/main" xmlns="" val="2907655036"/>
                  </a:ext>
                </a:extLst>
              </a:tr>
              <a:tr h="472440">
                <a:tc>
                  <a:txBody>
                    <a:bodyPr/>
                    <a:lstStyle/>
                    <a:p>
                      <a:r>
                        <a:rPr lang="en-US" sz="2200" dirty="0"/>
                        <a:t>Balance budget</a:t>
                      </a:r>
                    </a:p>
                  </a:txBody>
                  <a:tcPr/>
                </a:tc>
                <a:tc>
                  <a:txBody>
                    <a:bodyPr/>
                    <a:lstStyle/>
                    <a:p>
                      <a:r>
                        <a:rPr lang="en-US" sz="2400" dirty="0"/>
                        <a:t>Government’s budget is balanced when</a:t>
                      </a:r>
                      <a:endParaRPr lang="en-US" sz="2200" dirty="0"/>
                    </a:p>
                  </a:txBody>
                  <a:tcPr/>
                </a:tc>
                <a:tc>
                  <a:txBody>
                    <a:bodyPr/>
                    <a:lstStyle/>
                    <a:p>
                      <a:r>
                        <a:rPr lang="en-US" sz="2400" dirty="0"/>
                        <a:t>G = T</a:t>
                      </a:r>
                    </a:p>
                  </a:txBody>
                  <a:tcPr/>
                </a:tc>
                <a:extLst>
                  <a:ext uri="{0D108BD9-81ED-4DB2-BD59-A6C34878D82A}">
                    <a16:rowId xmlns:a16="http://schemas.microsoft.com/office/drawing/2014/main" xmlns="" val="2913319032"/>
                  </a:ext>
                </a:extLst>
              </a:tr>
              <a:tr h="472440">
                <a:tc>
                  <a:txBody>
                    <a:bodyPr/>
                    <a:lstStyle/>
                    <a:p>
                      <a:r>
                        <a:rPr lang="en-US" sz="2200" dirty="0"/>
                        <a:t>Budget deficit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Government spending increases and/or tax revenues decrease</a:t>
                      </a:r>
                      <a:endParaRPr lang="en-US" sz="2200" dirty="0"/>
                    </a:p>
                  </a:txBody>
                  <a:tcPr/>
                </a:tc>
                <a:tc>
                  <a:txBody>
                    <a:bodyPr/>
                    <a:lstStyle/>
                    <a:p>
                      <a:r>
                        <a:rPr lang="en-US" sz="2200" b="0" i="0" kern="1200" dirty="0">
                          <a:solidFill>
                            <a:schemeClr val="dk1"/>
                          </a:solidFill>
                          <a:effectLst/>
                          <a:latin typeface="+mn-lt"/>
                          <a:ea typeface="+mn-ea"/>
                          <a:cs typeface="+mn-cs"/>
                        </a:rPr>
                        <a:t>G &gt; T</a:t>
                      </a:r>
                      <a:endParaRPr lang="en-US" sz="2200" dirty="0"/>
                    </a:p>
                  </a:txBody>
                  <a:tcPr/>
                </a:tc>
                <a:extLst>
                  <a:ext uri="{0D108BD9-81ED-4DB2-BD59-A6C34878D82A}">
                    <a16:rowId xmlns:a16="http://schemas.microsoft.com/office/drawing/2014/main" xmlns="" val="2877426155"/>
                  </a:ext>
                </a:extLst>
              </a:tr>
              <a:tr h="472440">
                <a:tc>
                  <a:txBody>
                    <a:bodyPr/>
                    <a:lstStyle/>
                    <a:p>
                      <a:r>
                        <a:rPr lang="en-US" sz="2200" dirty="0"/>
                        <a:t>Budget surplus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Government spending decreases and/or tax revenues increase</a:t>
                      </a:r>
                      <a:endParaRPr lang="en-US"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 G &lt; T</a:t>
                      </a:r>
                      <a:endParaRPr lang="en-US" sz="2200" dirty="0"/>
                    </a:p>
                    <a:p>
                      <a:endParaRPr lang="en-US" sz="2200" dirty="0"/>
                    </a:p>
                  </a:txBody>
                  <a:tcPr/>
                </a:tc>
                <a:extLst>
                  <a:ext uri="{0D108BD9-81ED-4DB2-BD59-A6C34878D82A}">
                    <a16:rowId xmlns:a16="http://schemas.microsoft.com/office/drawing/2014/main" xmlns="" val="1544372116"/>
                  </a:ext>
                </a:extLst>
              </a:tr>
              <a:tr h="4724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668335579"/>
                  </a:ext>
                </a:extLst>
              </a:tr>
            </a:tbl>
          </a:graphicData>
        </a:graphic>
      </p:graphicFrame>
    </p:spTree>
    <p:extLst>
      <p:ext uri="{BB962C8B-B14F-4D97-AF65-F5344CB8AC3E}">
        <p14:creationId xmlns:p14="http://schemas.microsoft.com/office/powerpoint/2010/main" val="370891420"/>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7D98F-6599-42B6-A9B3-552663D0FBEA}"/>
              </a:ext>
            </a:extLst>
          </p:cNvPr>
          <p:cNvSpPr>
            <a:spLocks noGrp="1"/>
          </p:cNvSpPr>
          <p:nvPr>
            <p:ph type="title"/>
          </p:nvPr>
        </p:nvSpPr>
        <p:spPr>
          <a:xfrm>
            <a:off x="457200" y="1045028"/>
            <a:ext cx="8229600" cy="1143000"/>
          </a:xfrm>
        </p:spPr>
        <p:txBody>
          <a:bodyPr/>
          <a:lstStyle/>
          <a:p>
            <a:r>
              <a:rPr lang="en-US" dirty="0"/>
              <a:t>Transition</a:t>
            </a:r>
          </a:p>
        </p:txBody>
      </p:sp>
      <p:sp>
        <p:nvSpPr>
          <p:cNvPr id="3" name="Content Placeholder 2">
            <a:extLst>
              <a:ext uri="{FF2B5EF4-FFF2-40B4-BE49-F238E27FC236}">
                <a16:creationId xmlns:a16="http://schemas.microsoft.com/office/drawing/2014/main" xmlns="" id="{D1ABE9E3-2EE0-40B2-A313-EAD3E306B5EB}"/>
              </a:ext>
            </a:extLst>
          </p:cNvPr>
          <p:cNvSpPr>
            <a:spLocks noGrp="1"/>
          </p:cNvSpPr>
          <p:nvPr>
            <p:ph idx="1"/>
          </p:nvPr>
        </p:nvSpPr>
        <p:spPr/>
        <p:txBody>
          <a:bodyPr/>
          <a:lstStyle/>
          <a:p>
            <a:pPr marL="0" indent="0">
              <a:buNone/>
            </a:pPr>
            <a:r>
              <a:rPr lang="en-US" dirty="0"/>
              <a:t>From the budget deficit or surplus to the public debt…</a:t>
            </a:r>
          </a:p>
        </p:txBody>
      </p:sp>
    </p:spTree>
    <p:extLst>
      <p:ext uri="{BB962C8B-B14F-4D97-AF65-F5344CB8AC3E}">
        <p14:creationId xmlns:p14="http://schemas.microsoft.com/office/powerpoint/2010/main" val="32115622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9BC7C-FAC1-4D2E-814A-CF358A966413}"/>
              </a:ext>
            </a:extLst>
          </p:cNvPr>
          <p:cNvSpPr>
            <a:spLocks noGrp="1"/>
          </p:cNvSpPr>
          <p:nvPr>
            <p:ph type="title"/>
          </p:nvPr>
        </p:nvSpPr>
        <p:spPr>
          <a:xfrm>
            <a:off x="457200" y="1234440"/>
            <a:ext cx="8229600" cy="1143000"/>
          </a:xfrm>
        </p:spPr>
        <p:txBody>
          <a:bodyPr/>
          <a:lstStyle/>
          <a:p>
            <a:r>
              <a:rPr lang="en-US" dirty="0"/>
              <a:t>Public Debt</a:t>
            </a:r>
          </a:p>
        </p:txBody>
      </p:sp>
      <p:sp>
        <p:nvSpPr>
          <p:cNvPr id="3" name="Content Placeholder 2">
            <a:extLst>
              <a:ext uri="{FF2B5EF4-FFF2-40B4-BE49-F238E27FC236}">
                <a16:creationId xmlns:a16="http://schemas.microsoft.com/office/drawing/2014/main" xmlns="" id="{CA6DDEC5-3990-4F71-953C-B9E4B84226CF}"/>
              </a:ext>
            </a:extLst>
          </p:cNvPr>
          <p:cNvSpPr>
            <a:spLocks noGrp="1"/>
          </p:cNvSpPr>
          <p:nvPr>
            <p:ph idx="1"/>
          </p:nvPr>
        </p:nvSpPr>
        <p:spPr/>
        <p:txBody>
          <a:bodyPr/>
          <a:lstStyle/>
          <a:p>
            <a:r>
              <a:rPr lang="en-US" dirty="0"/>
              <a:t>Public debt, also known as the government’s debt or sovereign’s debt, is a flow. It is the amount government owes its lenders plus interest. </a:t>
            </a:r>
          </a:p>
          <a:p>
            <a:r>
              <a:rPr lang="en-US" dirty="0"/>
              <a:t>Deficits add to the debt.</a:t>
            </a:r>
          </a:p>
          <a:p>
            <a:r>
              <a:rPr lang="en-US" dirty="0"/>
              <a:t>Surpluses help pay it off.</a:t>
            </a:r>
          </a:p>
        </p:txBody>
      </p:sp>
    </p:spTree>
    <p:extLst>
      <p:ext uri="{BB962C8B-B14F-4D97-AF65-F5344CB8AC3E}">
        <p14:creationId xmlns:p14="http://schemas.microsoft.com/office/powerpoint/2010/main" val="301655262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C0E19-2AFC-46D8-8649-7ADBCA7E7382}"/>
              </a:ext>
            </a:extLst>
          </p:cNvPr>
          <p:cNvSpPr>
            <a:spLocks noGrp="1"/>
          </p:cNvSpPr>
          <p:nvPr>
            <p:ph type="title"/>
          </p:nvPr>
        </p:nvSpPr>
        <p:spPr/>
        <p:txBody>
          <a:bodyPr/>
          <a:lstStyle/>
          <a:p>
            <a:r>
              <a:rPr lang="en-US" dirty="0"/>
              <a:t>Demonstrate</a:t>
            </a:r>
          </a:p>
        </p:txBody>
      </p:sp>
      <p:sp>
        <p:nvSpPr>
          <p:cNvPr id="3" name="Content Placeholder 2">
            <a:extLst>
              <a:ext uri="{FF2B5EF4-FFF2-40B4-BE49-F238E27FC236}">
                <a16:creationId xmlns:a16="http://schemas.microsoft.com/office/drawing/2014/main" xmlns="" id="{2CBD01FA-7E2D-47D2-80C0-928B6C14273B}"/>
              </a:ext>
            </a:extLst>
          </p:cNvPr>
          <p:cNvSpPr>
            <a:spLocks noGrp="1"/>
          </p:cNvSpPr>
          <p:nvPr>
            <p:ph idx="1"/>
          </p:nvPr>
        </p:nvSpPr>
        <p:spPr/>
        <p:txBody>
          <a:bodyPr/>
          <a:lstStyle/>
          <a:p>
            <a:pPr marL="514350" indent="-514350">
              <a:buFont typeface="+mj-lt"/>
              <a:buAutoNum type="arabicPeriod"/>
            </a:pPr>
            <a:r>
              <a:rPr lang="en-US" dirty="0"/>
              <a:t>Analyze the federal surplus [+]/deficit [-] data retrieved from the Federal Reserve Economic Database (FRED).</a:t>
            </a:r>
          </a:p>
          <a:p>
            <a:pPr marL="514350" indent="-514350">
              <a:buFont typeface="+mj-lt"/>
              <a:buAutoNum type="arabicPeriod"/>
            </a:pPr>
            <a:r>
              <a:rPr lang="en-US" dirty="0"/>
              <a:t>Look at the data that provides the amount in which the government ran a budget deficit or surplus in a specific year.</a:t>
            </a:r>
          </a:p>
          <a:p>
            <a:pPr marL="514350" indent="-514350">
              <a:buFont typeface="+mj-lt"/>
              <a:buAutoNum type="arabicPeriod"/>
            </a:pPr>
            <a:r>
              <a:rPr lang="en-US" dirty="0"/>
              <a:t>Identify whether it will contribute to the debt and interest due or will help pay down the debt.</a:t>
            </a:r>
          </a:p>
        </p:txBody>
      </p:sp>
      <p:pic>
        <p:nvPicPr>
          <p:cNvPr id="4" name="Picture 3" descr="A picture containing drawing&#10;&#10;Description automatically generated">
            <a:extLst>
              <a:ext uri="{FF2B5EF4-FFF2-40B4-BE49-F238E27FC236}">
                <a16:creationId xmlns:a16="http://schemas.microsoft.com/office/drawing/2014/main" xmlns="" id="{C8635EB5-3C42-4AEC-A123-7A9DC7495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725" y="1010920"/>
            <a:ext cx="1438275" cy="1438275"/>
          </a:xfrm>
          <a:prstGeom prst="rect">
            <a:avLst/>
          </a:prstGeom>
        </p:spPr>
      </p:pic>
    </p:spTree>
    <p:extLst>
      <p:ext uri="{BB962C8B-B14F-4D97-AF65-F5344CB8AC3E}">
        <p14:creationId xmlns:p14="http://schemas.microsoft.com/office/powerpoint/2010/main" val="338728644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8378A-44C2-4C80-8C7E-1A25093E398B}"/>
              </a:ext>
            </a:extLst>
          </p:cNvPr>
          <p:cNvSpPr>
            <a:spLocks noGrp="1"/>
          </p:cNvSpPr>
          <p:nvPr>
            <p:ph type="title"/>
          </p:nvPr>
        </p:nvSpPr>
        <p:spPr>
          <a:xfrm>
            <a:off x="406400" y="1280160"/>
            <a:ext cx="8229600" cy="1143000"/>
          </a:xfrm>
        </p:spPr>
        <p:txBody>
          <a:bodyPr/>
          <a:lstStyle/>
          <a:p>
            <a:r>
              <a:rPr lang="en-US" dirty="0"/>
              <a:t>Federal Surplus [+]</a:t>
            </a:r>
            <a:br>
              <a:rPr lang="en-US" dirty="0"/>
            </a:br>
            <a:r>
              <a:rPr lang="en-US" dirty="0"/>
              <a:t> or Deficit [-]</a:t>
            </a:r>
          </a:p>
        </p:txBody>
      </p:sp>
      <p:pic>
        <p:nvPicPr>
          <p:cNvPr id="4" name="Content Placeholder 3">
            <a:extLst>
              <a:ext uri="{FF2B5EF4-FFF2-40B4-BE49-F238E27FC236}">
                <a16:creationId xmlns:a16="http://schemas.microsoft.com/office/drawing/2014/main" xmlns="" id="{EF813B06-93F9-45E5-9C05-60F7EC767138}"/>
              </a:ext>
            </a:extLst>
          </p:cNvPr>
          <p:cNvPicPr>
            <a:picLocks noGrp="1" noChangeAspect="1"/>
          </p:cNvPicPr>
          <p:nvPr>
            <p:ph idx="1"/>
          </p:nvPr>
        </p:nvPicPr>
        <p:blipFill>
          <a:blip r:embed="rId3"/>
          <a:stretch>
            <a:fillRect/>
          </a:stretch>
        </p:blipFill>
        <p:spPr>
          <a:xfrm>
            <a:off x="457200" y="2733647"/>
            <a:ext cx="8229600" cy="306710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731411D2-A0F2-481C-8543-0C66E67B6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775" y="3660850"/>
            <a:ext cx="1358825" cy="1358825"/>
          </a:xfrm>
          <a:prstGeom prst="rect">
            <a:avLst/>
          </a:prstGeom>
        </p:spPr>
      </p:pic>
      <p:sp>
        <p:nvSpPr>
          <p:cNvPr id="6" name="Rectangle 5">
            <a:extLst>
              <a:ext uri="{FF2B5EF4-FFF2-40B4-BE49-F238E27FC236}">
                <a16:creationId xmlns:a16="http://schemas.microsoft.com/office/drawing/2014/main" xmlns="" id="{7EFCF09D-1CCB-49EF-825C-555255D0298F}"/>
              </a:ext>
            </a:extLst>
          </p:cNvPr>
          <p:cNvSpPr/>
          <p:nvPr/>
        </p:nvSpPr>
        <p:spPr>
          <a:xfrm>
            <a:off x="7482840" y="4500880"/>
            <a:ext cx="924560" cy="58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5306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latin typeface="Calibri"/>
                <a:ea typeface="ＭＳ Ｐゴシック"/>
                <a:cs typeface="Calibri"/>
              </a:rPr>
              <a:t>Professional Development Certificate</a:t>
            </a:r>
            <a:endParaRPr lang="en-US" sz="4000" b="1" dirty="0">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xmlns="" id="{D213714B-F9E8-8C44-9AF8-383F3F244D95}"/>
              </a:ext>
            </a:extLst>
          </p:cNvPr>
          <p:cNvSpPr txBox="1"/>
          <p:nvPr/>
        </p:nvSpPr>
        <p:spPr>
          <a:xfrm>
            <a:off x="568859" y="2329115"/>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94FC2-E36B-4B2C-9ADB-01D182A10A75}"/>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lnSpc>
                <a:spcPct val="90000"/>
              </a:lnSpc>
            </a:pPr>
            <a:r>
              <a:rPr lang="en-US" sz="4400">
                <a:solidFill>
                  <a:schemeClr val="tx1"/>
                </a:solidFill>
                <a:latin typeface="+mj-lt"/>
                <a:ea typeface="+mj-ea"/>
                <a:cs typeface="+mj-cs"/>
              </a:rPr>
              <a:t>Budget Deficits and Surpluses</a:t>
            </a:r>
          </a:p>
        </p:txBody>
      </p:sp>
      <p:pic>
        <p:nvPicPr>
          <p:cNvPr id="4" name="Content Placeholder 3">
            <a:extLst>
              <a:ext uri="{FF2B5EF4-FFF2-40B4-BE49-F238E27FC236}">
                <a16:creationId xmlns:a16="http://schemas.microsoft.com/office/drawing/2014/main" xmlns="" id="{58324C0D-A228-4345-BBDF-AC20987BF074}"/>
              </a:ext>
            </a:extLst>
          </p:cNvPr>
          <p:cNvPicPr>
            <a:picLocks noGrp="1" noChangeAspect="1"/>
          </p:cNvPicPr>
          <p:nvPr>
            <p:ph idx="1"/>
          </p:nvPr>
        </p:nvPicPr>
        <p:blipFill rotWithShape="1">
          <a:blip r:embed="rId4"/>
          <a:srcRect l="1899" r="1044" b="-2"/>
          <a:stretch/>
        </p:blipFill>
        <p:spPr>
          <a:xfrm>
            <a:off x="834866" y="1861186"/>
            <a:ext cx="7893844" cy="435133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xmlns="" id="{52BC0AE9-D64E-4DE2-882B-B4291F552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775" y="3492810"/>
            <a:ext cx="1745305" cy="1745305"/>
          </a:xfrm>
          <a:prstGeom prst="rect">
            <a:avLst/>
          </a:prstGeom>
        </p:spPr>
      </p:pic>
      <p:sp>
        <p:nvSpPr>
          <p:cNvPr id="7" name="Rectangle 6">
            <a:extLst>
              <a:ext uri="{FF2B5EF4-FFF2-40B4-BE49-F238E27FC236}">
                <a16:creationId xmlns:a16="http://schemas.microsoft.com/office/drawing/2014/main" xmlns="" id="{5C1763EA-1DB2-4386-B626-731C69C25D69}"/>
              </a:ext>
            </a:extLst>
          </p:cNvPr>
          <p:cNvSpPr/>
          <p:nvPr/>
        </p:nvSpPr>
        <p:spPr>
          <a:xfrm>
            <a:off x="7122160" y="1772920"/>
            <a:ext cx="924560" cy="58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7289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648D6-B8A0-4F1E-B65D-C5F88B9F6EE7}"/>
              </a:ext>
            </a:extLst>
          </p:cNvPr>
          <p:cNvSpPr>
            <a:spLocks noGrp="1"/>
          </p:cNvSpPr>
          <p:nvPr>
            <p:ph type="title"/>
          </p:nvPr>
        </p:nvSpPr>
        <p:spPr>
          <a:xfrm>
            <a:off x="457200" y="127922"/>
            <a:ext cx="8229600" cy="1143000"/>
          </a:xfrm>
        </p:spPr>
        <p:txBody>
          <a:bodyPr/>
          <a:lstStyle/>
          <a:p>
            <a:r>
              <a:rPr lang="en-US" dirty="0"/>
              <a:t>Summary</a:t>
            </a:r>
          </a:p>
        </p:txBody>
      </p:sp>
      <p:graphicFrame>
        <p:nvGraphicFramePr>
          <p:cNvPr id="4" name="Table 4">
            <a:extLst>
              <a:ext uri="{FF2B5EF4-FFF2-40B4-BE49-F238E27FC236}">
                <a16:creationId xmlns:a16="http://schemas.microsoft.com/office/drawing/2014/main" xmlns="" id="{F15F65C6-6903-4451-BFE6-D7E9E682B755}"/>
              </a:ext>
            </a:extLst>
          </p:cNvPr>
          <p:cNvGraphicFramePr>
            <a:graphicFrameLocks noGrp="1"/>
          </p:cNvGraphicFramePr>
          <p:nvPr>
            <p:extLst>
              <p:ext uri="{D42A27DB-BD31-4B8C-83A1-F6EECF244321}">
                <p14:modId xmlns:p14="http://schemas.microsoft.com/office/powerpoint/2010/main" val="862323206"/>
              </p:ext>
            </p:extLst>
          </p:nvPr>
        </p:nvGraphicFramePr>
        <p:xfrm>
          <a:off x="554323" y="1334960"/>
          <a:ext cx="7935294" cy="4617720"/>
        </p:xfrm>
        <a:graphic>
          <a:graphicData uri="http://schemas.openxmlformats.org/drawingml/2006/table">
            <a:tbl>
              <a:tblPr firstRow="1" bandRow="1">
                <a:tableStyleId>{5C22544A-7EE6-4342-B048-85BDC9FD1C3A}</a:tableStyleId>
              </a:tblPr>
              <a:tblGrid>
                <a:gridCol w="2153317">
                  <a:extLst>
                    <a:ext uri="{9D8B030D-6E8A-4147-A177-3AD203B41FA5}">
                      <a16:colId xmlns:a16="http://schemas.microsoft.com/office/drawing/2014/main" xmlns="" val="2087589050"/>
                    </a:ext>
                  </a:extLst>
                </a:gridCol>
                <a:gridCol w="3689548">
                  <a:extLst>
                    <a:ext uri="{9D8B030D-6E8A-4147-A177-3AD203B41FA5}">
                      <a16:colId xmlns:a16="http://schemas.microsoft.com/office/drawing/2014/main" xmlns="" val="85014836"/>
                    </a:ext>
                  </a:extLst>
                </a:gridCol>
                <a:gridCol w="2092429">
                  <a:extLst>
                    <a:ext uri="{9D8B030D-6E8A-4147-A177-3AD203B41FA5}">
                      <a16:colId xmlns:a16="http://schemas.microsoft.com/office/drawing/2014/main" xmlns="" val="2358044985"/>
                    </a:ext>
                  </a:extLst>
                </a:gridCol>
              </a:tblGrid>
              <a:tr h="472440">
                <a:tc>
                  <a:txBody>
                    <a:bodyPr/>
                    <a:lstStyle/>
                    <a:p>
                      <a:r>
                        <a:rPr lang="en-US" sz="2200" dirty="0"/>
                        <a:t>Definition</a:t>
                      </a:r>
                    </a:p>
                  </a:txBody>
                  <a:tcPr/>
                </a:tc>
                <a:tc>
                  <a:txBody>
                    <a:bodyPr/>
                    <a:lstStyle/>
                    <a:p>
                      <a:r>
                        <a:rPr lang="en-US" sz="2200" dirty="0"/>
                        <a:t>Government spending versus tax revenues</a:t>
                      </a:r>
                    </a:p>
                  </a:txBody>
                  <a:tcPr/>
                </a:tc>
                <a:tc>
                  <a:txBody>
                    <a:bodyPr/>
                    <a:lstStyle/>
                    <a:p>
                      <a:r>
                        <a:rPr lang="en-US" sz="2200" dirty="0"/>
                        <a:t>Impact on National Debt </a:t>
                      </a:r>
                    </a:p>
                  </a:txBody>
                  <a:tcPr/>
                </a:tc>
                <a:extLst>
                  <a:ext uri="{0D108BD9-81ED-4DB2-BD59-A6C34878D82A}">
                    <a16:rowId xmlns:a16="http://schemas.microsoft.com/office/drawing/2014/main" xmlns="" val="2907655036"/>
                  </a:ext>
                </a:extLst>
              </a:tr>
              <a:tr h="472440">
                <a:tc>
                  <a:txBody>
                    <a:bodyPr/>
                    <a:lstStyle/>
                    <a:p>
                      <a:r>
                        <a:rPr lang="en-US" sz="2200" dirty="0"/>
                        <a:t>Balance budget</a:t>
                      </a:r>
                    </a:p>
                  </a:txBody>
                  <a:tcPr/>
                </a:tc>
                <a:tc>
                  <a:txBody>
                    <a:bodyPr/>
                    <a:lstStyle/>
                    <a:p>
                      <a:r>
                        <a:rPr lang="en-US" sz="2400" dirty="0"/>
                        <a:t>Government’s budget is balanced when spending and revenues align</a:t>
                      </a:r>
                      <a:endParaRPr lang="en-US" sz="2200" dirty="0"/>
                    </a:p>
                  </a:txBody>
                  <a:tcPr/>
                </a:tc>
                <a:tc>
                  <a:txBody>
                    <a:bodyPr/>
                    <a:lstStyle/>
                    <a:p>
                      <a:r>
                        <a:rPr lang="en-US" sz="2400" dirty="0"/>
                        <a:t>No change</a:t>
                      </a:r>
                    </a:p>
                  </a:txBody>
                  <a:tcPr/>
                </a:tc>
                <a:extLst>
                  <a:ext uri="{0D108BD9-81ED-4DB2-BD59-A6C34878D82A}">
                    <a16:rowId xmlns:a16="http://schemas.microsoft.com/office/drawing/2014/main" xmlns="" val="2913319032"/>
                  </a:ext>
                </a:extLst>
              </a:tr>
              <a:tr h="472440">
                <a:tc>
                  <a:txBody>
                    <a:bodyPr/>
                    <a:lstStyle/>
                    <a:p>
                      <a:r>
                        <a:rPr lang="en-US" sz="2200" dirty="0"/>
                        <a:t>Budget deficit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Government spending increases and/or tax revenues decrease</a:t>
                      </a:r>
                      <a:endParaRPr lang="en-US" sz="2200" dirty="0"/>
                    </a:p>
                  </a:txBody>
                  <a:tcPr/>
                </a:tc>
                <a:tc>
                  <a:txBody>
                    <a:bodyPr/>
                    <a:lstStyle/>
                    <a:p>
                      <a:r>
                        <a:rPr lang="en-US" sz="2200" b="0" i="0" kern="1200" dirty="0">
                          <a:solidFill>
                            <a:schemeClr val="dk1"/>
                          </a:solidFill>
                          <a:effectLst/>
                          <a:latin typeface="+mn-lt"/>
                          <a:ea typeface="+mn-ea"/>
                          <a:cs typeface="+mn-cs"/>
                        </a:rPr>
                        <a:t>Adds to the debt</a:t>
                      </a:r>
                      <a:endParaRPr lang="en-US" sz="2200" dirty="0"/>
                    </a:p>
                  </a:txBody>
                  <a:tcPr/>
                </a:tc>
                <a:extLst>
                  <a:ext uri="{0D108BD9-81ED-4DB2-BD59-A6C34878D82A}">
                    <a16:rowId xmlns:a16="http://schemas.microsoft.com/office/drawing/2014/main" xmlns="" val="2877426155"/>
                  </a:ext>
                </a:extLst>
              </a:tr>
              <a:tr h="472440">
                <a:tc>
                  <a:txBody>
                    <a:bodyPr/>
                    <a:lstStyle/>
                    <a:p>
                      <a:r>
                        <a:rPr lang="en-US" sz="2200" dirty="0"/>
                        <a:t>Budget surplus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Government spending decreases and/or tax revenues increase</a:t>
                      </a:r>
                      <a:endParaRPr lang="en-US"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Pays down the debt</a:t>
                      </a:r>
                      <a:endParaRPr lang="en-US" sz="2200" dirty="0"/>
                    </a:p>
                    <a:p>
                      <a:endParaRPr lang="en-US" sz="2200" dirty="0"/>
                    </a:p>
                  </a:txBody>
                  <a:tcPr/>
                </a:tc>
                <a:extLst>
                  <a:ext uri="{0D108BD9-81ED-4DB2-BD59-A6C34878D82A}">
                    <a16:rowId xmlns:a16="http://schemas.microsoft.com/office/drawing/2014/main" xmlns="" val="1544372116"/>
                  </a:ext>
                </a:extLst>
              </a:tr>
              <a:tr h="4724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668335579"/>
                  </a:ext>
                </a:extLst>
              </a:tr>
            </a:tbl>
          </a:graphicData>
        </a:graphic>
      </p:graphicFrame>
    </p:spTree>
    <p:extLst>
      <p:ext uri="{BB962C8B-B14F-4D97-AF65-F5344CB8AC3E}">
        <p14:creationId xmlns:p14="http://schemas.microsoft.com/office/powerpoint/2010/main" val="275519922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1EEDE-11C7-440C-A441-3670F43DDC41}"/>
              </a:ext>
            </a:extLst>
          </p:cNvPr>
          <p:cNvSpPr>
            <a:spLocks noGrp="1"/>
          </p:cNvSpPr>
          <p:nvPr>
            <p:ph type="title"/>
          </p:nvPr>
        </p:nvSpPr>
        <p:spPr/>
        <p:txBody>
          <a:bodyPr/>
          <a:lstStyle/>
          <a:p>
            <a:r>
              <a:rPr lang="en-US" dirty="0"/>
              <a:t>How do they do that?</a:t>
            </a:r>
          </a:p>
        </p:txBody>
      </p:sp>
      <p:sp>
        <p:nvSpPr>
          <p:cNvPr id="3" name="Content Placeholder 2">
            <a:extLst>
              <a:ext uri="{FF2B5EF4-FFF2-40B4-BE49-F238E27FC236}">
                <a16:creationId xmlns:a16="http://schemas.microsoft.com/office/drawing/2014/main" xmlns="" id="{FB33693B-A841-4EDD-936E-EE3E04FA2A7D}"/>
              </a:ext>
            </a:extLst>
          </p:cNvPr>
          <p:cNvSpPr>
            <a:spLocks noGrp="1"/>
          </p:cNvSpPr>
          <p:nvPr>
            <p:ph idx="1"/>
          </p:nvPr>
        </p:nvSpPr>
        <p:spPr>
          <a:xfrm>
            <a:off x="246367" y="2128684"/>
            <a:ext cx="8651266" cy="4177360"/>
          </a:xfrm>
        </p:spPr>
        <p:txBody>
          <a:bodyPr/>
          <a:lstStyle/>
          <a:p>
            <a:pPr marL="514350" indent="-514350">
              <a:buFont typeface="+mj-lt"/>
              <a:buAutoNum type="arabicPeriod"/>
            </a:pPr>
            <a:r>
              <a:rPr lang="en-US" dirty="0"/>
              <a:t>Government deficit spends (G &gt; T) by </a:t>
            </a:r>
            <a:r>
              <a:rPr lang="en-US" b="1" u="sng" dirty="0">
                <a:solidFill>
                  <a:srgbClr val="0070C0"/>
                </a:solidFill>
              </a:rPr>
              <a:t>issuing bonds </a:t>
            </a:r>
            <a:r>
              <a:rPr lang="en-US" dirty="0"/>
              <a:t>or promises to repay in the future plus interest. </a:t>
            </a:r>
          </a:p>
          <a:p>
            <a:pPr marL="514350" indent="-514350">
              <a:buFont typeface="+mj-lt"/>
              <a:buAutoNum type="arabicPeriod"/>
            </a:pPr>
            <a:r>
              <a:rPr lang="en-US" dirty="0"/>
              <a:t>The sum of past deficits is the U.S. </a:t>
            </a:r>
            <a:r>
              <a:rPr lang="en-US" b="1" u="sng" dirty="0">
                <a:solidFill>
                  <a:srgbClr val="0070C0"/>
                </a:solidFill>
              </a:rPr>
              <a:t>national debt</a:t>
            </a:r>
            <a:r>
              <a:rPr lang="en-US" dirty="0"/>
              <a:t>. </a:t>
            </a:r>
          </a:p>
          <a:p>
            <a:pPr marL="514350" indent="-514350">
              <a:buFont typeface="+mj-lt"/>
              <a:buAutoNum type="arabicPeriod"/>
            </a:pPr>
            <a:r>
              <a:rPr lang="en-US" dirty="0"/>
              <a:t>The debt incurs annual </a:t>
            </a:r>
            <a:r>
              <a:rPr lang="en-US" b="1" u="sng" dirty="0">
                <a:solidFill>
                  <a:srgbClr val="0070C0"/>
                </a:solidFill>
              </a:rPr>
              <a:t>interest charges</a:t>
            </a:r>
            <a:r>
              <a:rPr lang="en-US" dirty="0"/>
              <a:t>. </a:t>
            </a:r>
          </a:p>
          <a:p>
            <a:pPr marL="514350" indent="-514350">
              <a:buFont typeface="+mj-lt"/>
              <a:buAutoNum type="arabicPeriod"/>
            </a:pPr>
            <a:r>
              <a:rPr lang="en-US" dirty="0"/>
              <a:t>A government budget deficit results in an </a:t>
            </a:r>
            <a:r>
              <a:rPr lang="en-US" b="1" u="sng" dirty="0">
                <a:solidFill>
                  <a:srgbClr val="0070C0"/>
                </a:solidFill>
              </a:rPr>
              <a:t>increase in the demand for loanable funds</a:t>
            </a:r>
            <a:r>
              <a:rPr lang="en-US" b="1" dirty="0"/>
              <a:t>.</a:t>
            </a:r>
          </a:p>
          <a:p>
            <a:pPr marL="514350" indent="-514350">
              <a:buFont typeface="+mj-lt"/>
              <a:buAutoNum type="arabicPeriod"/>
            </a:pPr>
            <a:r>
              <a:rPr lang="en-US" dirty="0"/>
              <a:t>A surplus does the opposite</a:t>
            </a:r>
            <a:r>
              <a:rPr lang="en-US" b="1" dirty="0"/>
              <a:t>.</a:t>
            </a:r>
          </a:p>
        </p:txBody>
      </p:sp>
    </p:spTree>
    <p:extLst>
      <p:ext uri="{BB962C8B-B14F-4D97-AF65-F5344CB8AC3E}">
        <p14:creationId xmlns:p14="http://schemas.microsoft.com/office/powerpoint/2010/main" val="244861427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D821B-68C7-4BA1-B7FF-5D91C2CDD784}"/>
              </a:ext>
            </a:extLst>
          </p:cNvPr>
          <p:cNvSpPr>
            <a:spLocks noGrp="1"/>
          </p:cNvSpPr>
          <p:nvPr>
            <p:ph type="title"/>
          </p:nvPr>
        </p:nvSpPr>
        <p:spPr/>
        <p:txBody>
          <a:bodyPr/>
          <a:lstStyle/>
          <a:p>
            <a:r>
              <a:rPr lang="en-US" dirty="0"/>
              <a:t>Public Debt</a:t>
            </a:r>
          </a:p>
        </p:txBody>
      </p:sp>
      <p:sp>
        <p:nvSpPr>
          <p:cNvPr id="3" name="Content Placeholder 2">
            <a:extLst>
              <a:ext uri="{FF2B5EF4-FFF2-40B4-BE49-F238E27FC236}">
                <a16:creationId xmlns:a16="http://schemas.microsoft.com/office/drawing/2014/main" xmlns="" id="{E6E9AB05-5A96-4133-8530-3E43021CDE84}"/>
              </a:ext>
            </a:extLst>
          </p:cNvPr>
          <p:cNvSpPr>
            <a:spLocks noGrp="1"/>
          </p:cNvSpPr>
          <p:nvPr>
            <p:ph idx="1"/>
          </p:nvPr>
        </p:nvSpPr>
        <p:spPr/>
        <p:txBody>
          <a:bodyPr/>
          <a:lstStyle/>
          <a:p>
            <a:r>
              <a:rPr lang="en-US" dirty="0"/>
              <a:t>As stated previously, the U.S. public debt is almost $27 trillion.</a:t>
            </a:r>
          </a:p>
          <a:p>
            <a:r>
              <a:rPr lang="en-US" dirty="0"/>
              <a:t>Biggest contributors to the deficits that add to the debt are Medicare/Medicaid, social security, and military defense.</a:t>
            </a:r>
          </a:p>
        </p:txBody>
      </p:sp>
      <p:pic>
        <p:nvPicPr>
          <p:cNvPr id="4" name="Picture 3">
            <a:extLst>
              <a:ext uri="{FF2B5EF4-FFF2-40B4-BE49-F238E27FC236}">
                <a16:creationId xmlns:a16="http://schemas.microsoft.com/office/drawing/2014/main" xmlns="" id="{EC1CCBD8-A3EE-4DE2-9804-9E931757FC5E}"/>
              </a:ext>
            </a:extLst>
          </p:cNvPr>
          <p:cNvPicPr>
            <a:picLocks noChangeAspect="1"/>
          </p:cNvPicPr>
          <p:nvPr/>
        </p:nvPicPr>
        <p:blipFill>
          <a:blip r:embed="rId2"/>
          <a:stretch>
            <a:fillRect/>
          </a:stretch>
        </p:blipFill>
        <p:spPr>
          <a:xfrm>
            <a:off x="528762" y="5128252"/>
            <a:ext cx="7791507" cy="1028708"/>
          </a:xfrm>
          <a:prstGeom prst="rect">
            <a:avLst/>
          </a:prstGeom>
        </p:spPr>
      </p:pic>
    </p:spTree>
    <p:extLst>
      <p:ext uri="{BB962C8B-B14F-4D97-AF65-F5344CB8AC3E}">
        <p14:creationId xmlns:p14="http://schemas.microsoft.com/office/powerpoint/2010/main" val="10456172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F8D52-2E73-4DC6-B24D-3B9712BD90FC}"/>
              </a:ext>
            </a:extLst>
          </p:cNvPr>
          <p:cNvSpPr>
            <a:spLocks noGrp="1"/>
          </p:cNvSpPr>
          <p:nvPr>
            <p:ph type="title"/>
          </p:nvPr>
        </p:nvSpPr>
        <p:spPr/>
        <p:txBody>
          <a:bodyPr/>
          <a:lstStyle/>
          <a:p>
            <a:r>
              <a:rPr lang="en-US" dirty="0"/>
              <a:t>Public Debt to GDP</a:t>
            </a:r>
          </a:p>
        </p:txBody>
      </p:sp>
      <p:pic>
        <p:nvPicPr>
          <p:cNvPr id="5" name="Content Placeholder 4" descr="A close up of a map&#10;&#10;Description automatically generated">
            <a:extLst>
              <a:ext uri="{FF2B5EF4-FFF2-40B4-BE49-F238E27FC236}">
                <a16:creationId xmlns:a16="http://schemas.microsoft.com/office/drawing/2014/main" xmlns="" id="{FE969066-A10E-4A16-859E-722F96D1F3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12635"/>
            <a:ext cx="8229600" cy="3170650"/>
          </a:xfrm>
        </p:spPr>
      </p:pic>
      <p:sp>
        <p:nvSpPr>
          <p:cNvPr id="6" name="TextBox 5">
            <a:extLst>
              <a:ext uri="{FF2B5EF4-FFF2-40B4-BE49-F238E27FC236}">
                <a16:creationId xmlns:a16="http://schemas.microsoft.com/office/drawing/2014/main" xmlns="" id="{D1B406F4-8755-4E95-8A34-D085BD4F6B14}"/>
              </a:ext>
            </a:extLst>
          </p:cNvPr>
          <p:cNvSpPr txBox="1"/>
          <p:nvPr/>
        </p:nvSpPr>
        <p:spPr>
          <a:xfrm>
            <a:off x="572756" y="5857240"/>
            <a:ext cx="7596554" cy="369332"/>
          </a:xfrm>
          <a:prstGeom prst="rect">
            <a:avLst/>
          </a:prstGeom>
          <a:noFill/>
        </p:spPr>
        <p:txBody>
          <a:bodyPr wrap="square" rtlCol="0">
            <a:spAutoFit/>
          </a:bodyPr>
          <a:lstStyle/>
          <a:p>
            <a:r>
              <a:rPr lang="en-US" sz="1800" dirty="0"/>
              <a:t>The nation’s debt is now bigger than its gross domestic product (GDP).</a:t>
            </a:r>
            <a:endParaRPr lang="en-US" dirty="0"/>
          </a:p>
        </p:txBody>
      </p:sp>
      <p:cxnSp>
        <p:nvCxnSpPr>
          <p:cNvPr id="8" name="Straight Connector 7">
            <a:extLst>
              <a:ext uri="{FF2B5EF4-FFF2-40B4-BE49-F238E27FC236}">
                <a16:creationId xmlns:a16="http://schemas.microsoft.com/office/drawing/2014/main" xmlns="" id="{1FB031C7-2F61-4622-AB0B-E4F95A09C44D}"/>
              </a:ext>
            </a:extLst>
          </p:cNvPr>
          <p:cNvCxnSpPr/>
          <p:nvPr/>
        </p:nvCxnSpPr>
        <p:spPr>
          <a:xfrm>
            <a:off x="995680" y="3058160"/>
            <a:ext cx="7543800" cy="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112470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B5CCE-FD5E-4206-B313-2DA74FD1D9AC}"/>
              </a:ext>
            </a:extLst>
          </p:cNvPr>
          <p:cNvSpPr>
            <a:spLocks noGrp="1"/>
          </p:cNvSpPr>
          <p:nvPr>
            <p:ph type="title"/>
          </p:nvPr>
        </p:nvSpPr>
        <p:spPr>
          <a:xfrm>
            <a:off x="457200" y="1234440"/>
            <a:ext cx="8229600" cy="1143000"/>
          </a:xfrm>
        </p:spPr>
        <p:txBody>
          <a:bodyPr/>
          <a:lstStyle/>
          <a:p>
            <a:r>
              <a:rPr lang="en-US" dirty="0"/>
              <a:t>Debtors and Creditors</a:t>
            </a:r>
          </a:p>
        </p:txBody>
      </p:sp>
      <p:sp>
        <p:nvSpPr>
          <p:cNvPr id="3" name="Content Placeholder 2">
            <a:extLst>
              <a:ext uri="{FF2B5EF4-FFF2-40B4-BE49-F238E27FC236}">
                <a16:creationId xmlns:a16="http://schemas.microsoft.com/office/drawing/2014/main" xmlns="" id="{0EF3A9A0-34FF-4DF9-A72D-AB2B32FCCE91}"/>
              </a:ext>
            </a:extLst>
          </p:cNvPr>
          <p:cNvSpPr>
            <a:spLocks noGrp="1"/>
          </p:cNvSpPr>
          <p:nvPr>
            <p:ph idx="1"/>
          </p:nvPr>
        </p:nvSpPr>
        <p:spPr/>
        <p:txBody>
          <a:bodyPr/>
          <a:lstStyle/>
          <a:p>
            <a:r>
              <a:rPr lang="en-US" dirty="0"/>
              <a:t>Creditors allow deficit spending by government. They earn interest on what they lend.</a:t>
            </a:r>
          </a:p>
          <a:p>
            <a:r>
              <a:rPr lang="en-US" dirty="0"/>
              <a:t>Government spends more than it receives in tax revenue for multiple reasons. </a:t>
            </a:r>
          </a:p>
          <a:p>
            <a:r>
              <a:rPr lang="en-US" dirty="0"/>
              <a:t>Recessions, falling tax revenue, unfunded liabilities, short-sightedness, and other factors help explain why. </a:t>
            </a:r>
          </a:p>
        </p:txBody>
      </p:sp>
    </p:spTree>
    <p:extLst>
      <p:ext uri="{BB962C8B-B14F-4D97-AF65-F5344CB8AC3E}">
        <p14:creationId xmlns:p14="http://schemas.microsoft.com/office/powerpoint/2010/main" val="332924715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C7C6F-F8F0-49CB-A33F-91383CDE0D31}"/>
              </a:ext>
            </a:extLst>
          </p:cNvPr>
          <p:cNvSpPr>
            <a:spLocks noGrp="1"/>
          </p:cNvSpPr>
          <p:nvPr>
            <p:ph type="title"/>
          </p:nvPr>
        </p:nvSpPr>
        <p:spPr>
          <a:xfrm>
            <a:off x="457200" y="1219200"/>
            <a:ext cx="8229600" cy="1143000"/>
          </a:xfrm>
        </p:spPr>
        <p:txBody>
          <a:bodyPr/>
          <a:lstStyle/>
          <a:p>
            <a:r>
              <a:rPr lang="en-US" dirty="0"/>
              <a:t>Who holds our debt?</a:t>
            </a:r>
          </a:p>
        </p:txBody>
      </p:sp>
      <p:pic>
        <p:nvPicPr>
          <p:cNvPr id="4" name="Content Placeholder 3">
            <a:extLst>
              <a:ext uri="{FF2B5EF4-FFF2-40B4-BE49-F238E27FC236}">
                <a16:creationId xmlns:a16="http://schemas.microsoft.com/office/drawing/2014/main" xmlns="" id="{AB18835B-2CE1-48C3-A1A5-E4BACEC1B6E7}"/>
              </a:ext>
            </a:extLst>
          </p:cNvPr>
          <p:cNvPicPr>
            <a:picLocks noGrp="1" noChangeAspect="1"/>
          </p:cNvPicPr>
          <p:nvPr>
            <p:ph idx="1"/>
          </p:nvPr>
        </p:nvPicPr>
        <p:blipFill>
          <a:blip r:embed="rId2"/>
          <a:stretch>
            <a:fillRect/>
          </a:stretch>
        </p:blipFill>
        <p:spPr>
          <a:xfrm>
            <a:off x="557183" y="2767001"/>
            <a:ext cx="8029634" cy="3000397"/>
          </a:xfrm>
          <a:prstGeom prst="rect">
            <a:avLst/>
          </a:prstGeom>
        </p:spPr>
      </p:pic>
      <p:sp>
        <p:nvSpPr>
          <p:cNvPr id="5" name="TextBox 4">
            <a:extLst>
              <a:ext uri="{FF2B5EF4-FFF2-40B4-BE49-F238E27FC236}">
                <a16:creationId xmlns:a16="http://schemas.microsoft.com/office/drawing/2014/main" xmlns="" id="{580644C8-F733-4F5E-9F35-D5A1CFF65D26}"/>
              </a:ext>
            </a:extLst>
          </p:cNvPr>
          <p:cNvSpPr txBox="1"/>
          <p:nvPr/>
        </p:nvSpPr>
        <p:spPr>
          <a:xfrm>
            <a:off x="271305" y="6012426"/>
            <a:ext cx="8601390" cy="369332"/>
          </a:xfrm>
          <a:prstGeom prst="rect">
            <a:avLst/>
          </a:prstGeom>
          <a:noFill/>
        </p:spPr>
        <p:txBody>
          <a:bodyPr wrap="square" rtlCol="0">
            <a:spAutoFit/>
          </a:bodyPr>
          <a:lstStyle/>
          <a:p>
            <a:r>
              <a:rPr lang="en-US" dirty="0"/>
              <a:t>Source: </a:t>
            </a:r>
            <a:r>
              <a:rPr lang="en-US" dirty="0">
                <a:hlinkClick r:id="rId3"/>
              </a:rPr>
              <a:t>https://www.visualcapitalist.com/foreign-countries-holding-most-u-s-debt/</a:t>
            </a:r>
            <a:endParaRPr lang="en-US" dirty="0"/>
          </a:p>
        </p:txBody>
      </p:sp>
      <p:sp>
        <p:nvSpPr>
          <p:cNvPr id="6" name="TextBox 5">
            <a:extLst>
              <a:ext uri="{FF2B5EF4-FFF2-40B4-BE49-F238E27FC236}">
                <a16:creationId xmlns:a16="http://schemas.microsoft.com/office/drawing/2014/main" xmlns="" id="{B989F990-0C4C-42F0-8B25-4D4FF153D921}"/>
              </a:ext>
            </a:extLst>
          </p:cNvPr>
          <p:cNvSpPr txBox="1"/>
          <p:nvPr/>
        </p:nvSpPr>
        <p:spPr>
          <a:xfrm>
            <a:off x="491613" y="2499462"/>
            <a:ext cx="2669458" cy="369332"/>
          </a:xfrm>
          <a:prstGeom prst="rect">
            <a:avLst/>
          </a:prstGeom>
          <a:noFill/>
        </p:spPr>
        <p:txBody>
          <a:bodyPr wrap="square" rtlCol="0">
            <a:spAutoFit/>
          </a:bodyPr>
          <a:lstStyle/>
          <a:p>
            <a:r>
              <a:rPr lang="en-US" dirty="0"/>
              <a:t>2018/19</a:t>
            </a:r>
          </a:p>
        </p:txBody>
      </p:sp>
    </p:spTree>
    <p:extLst>
      <p:ext uri="{BB962C8B-B14F-4D97-AF65-F5344CB8AC3E}">
        <p14:creationId xmlns:p14="http://schemas.microsoft.com/office/powerpoint/2010/main" val="253800602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5F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BA73C90-A30C-4849-B31D-E6F83DAACA93}"/>
              </a:ext>
            </a:extLst>
          </p:cNvPr>
          <p:cNvSpPr>
            <a:spLocks noGrp="1"/>
          </p:cNvSpPr>
          <p:nvPr>
            <p:ph type="title"/>
          </p:nvPr>
        </p:nvSpPr>
        <p:spPr>
          <a:xfrm>
            <a:off x="6820122" y="618681"/>
            <a:ext cx="1960404" cy="4794567"/>
          </a:xfrm>
        </p:spPr>
        <p:txBody>
          <a:bodyPr vert="horz" lIns="91440" tIns="45720" rIns="91440" bIns="45720" rtlCol="0" anchor="ctr">
            <a:normAutofit/>
          </a:bodyPr>
          <a:lstStyle/>
          <a:p>
            <a:pPr algn="l">
              <a:lnSpc>
                <a:spcPct val="90000"/>
              </a:lnSpc>
            </a:pPr>
            <a:r>
              <a:rPr lang="en-US" sz="3200" b="1" i="0" dirty="0">
                <a:solidFill>
                  <a:schemeClr val="bg1"/>
                </a:solidFill>
                <a:effectLst/>
                <a:latin typeface="Playfair Display"/>
              </a:rPr>
              <a:t>Which Countries Own the Most U.S. Debt</a:t>
            </a:r>
            <a:endParaRPr lang="en-US" sz="8800" dirty="0">
              <a:solidFill>
                <a:schemeClr val="bg1"/>
              </a:solidFill>
              <a:latin typeface="+mj-lt"/>
              <a:ea typeface="+mj-ea"/>
              <a:cs typeface="+mj-cs"/>
            </a:endParaRPr>
          </a:p>
        </p:txBody>
      </p:sp>
      <p:sp>
        <p:nvSpPr>
          <p:cNvPr id="73"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reign Countries Holding the Most U.S. Debt">
            <a:extLst>
              <a:ext uri="{FF2B5EF4-FFF2-40B4-BE49-F238E27FC236}">
                <a16:creationId xmlns:a16="http://schemas.microsoft.com/office/drawing/2014/main" xmlns="" id="{6E7AE813-B87E-44B2-93F4-C7D2A96A5A4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467" b="-3"/>
          <a:stretch/>
        </p:blipFill>
        <p:spPr bwMode="auto">
          <a:xfrm>
            <a:off x="732188" y="942538"/>
            <a:ext cx="5372416"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B4E5C7A-9577-4F08-A6EE-C645BC344838}"/>
              </a:ext>
            </a:extLst>
          </p:cNvPr>
          <p:cNvSpPr txBox="1"/>
          <p:nvPr/>
        </p:nvSpPr>
        <p:spPr>
          <a:xfrm>
            <a:off x="521110" y="6459794"/>
            <a:ext cx="3318387" cy="369332"/>
          </a:xfrm>
          <a:prstGeom prst="rect">
            <a:avLst/>
          </a:prstGeom>
          <a:noFill/>
        </p:spPr>
        <p:txBody>
          <a:bodyPr wrap="square" rtlCol="0">
            <a:spAutoFit/>
          </a:bodyPr>
          <a:lstStyle/>
          <a:p>
            <a:pPr algn="l" fontAlgn="base"/>
            <a:r>
              <a:rPr lang="en-US" dirty="0"/>
              <a:t>Citation: </a:t>
            </a:r>
            <a:r>
              <a:rPr lang="en-US" b="0" i="0" dirty="0">
                <a:solidFill>
                  <a:srgbClr val="999999"/>
                </a:solidFill>
                <a:effectLst/>
                <a:latin typeface="Noto Serif"/>
              </a:rPr>
              <a:t> </a:t>
            </a:r>
            <a:r>
              <a:rPr lang="en-US" b="1" i="0" u="none" strike="noStrike" dirty="0">
                <a:solidFill>
                  <a:srgbClr val="89B14D"/>
                </a:solidFill>
                <a:effectLst/>
                <a:latin typeface="Noto Serif"/>
                <a:hlinkClick r:id="rId4" tooltip="Posts by Jeff Desjardins"/>
              </a:rPr>
              <a:t>Jeff Desjardins</a:t>
            </a:r>
            <a:endParaRPr lang="en-US" dirty="0"/>
          </a:p>
        </p:txBody>
      </p:sp>
    </p:spTree>
    <p:extLst>
      <p:ext uri="{BB962C8B-B14F-4D97-AF65-F5344CB8AC3E}">
        <p14:creationId xmlns:p14="http://schemas.microsoft.com/office/powerpoint/2010/main" val="4279287931"/>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4EC8B-FD10-486A-9090-92B0204DA7C8}"/>
              </a:ext>
            </a:extLst>
          </p:cNvPr>
          <p:cNvSpPr>
            <a:spLocks noGrp="1"/>
          </p:cNvSpPr>
          <p:nvPr>
            <p:ph type="title"/>
          </p:nvPr>
        </p:nvSpPr>
        <p:spPr/>
        <p:txBody>
          <a:bodyPr/>
          <a:lstStyle/>
          <a:p>
            <a:r>
              <a:rPr lang="en-US" dirty="0"/>
              <a:t>U.S. Economy Today?</a:t>
            </a:r>
          </a:p>
        </p:txBody>
      </p:sp>
      <p:sp>
        <p:nvSpPr>
          <p:cNvPr id="3" name="Content Placeholder 2">
            <a:extLst>
              <a:ext uri="{FF2B5EF4-FFF2-40B4-BE49-F238E27FC236}">
                <a16:creationId xmlns:a16="http://schemas.microsoft.com/office/drawing/2014/main" xmlns="" id="{7FD9501B-03B8-4D89-8C2C-0C8BB8FF8513}"/>
              </a:ext>
            </a:extLst>
          </p:cNvPr>
          <p:cNvSpPr>
            <a:spLocks noGrp="1"/>
          </p:cNvSpPr>
          <p:nvPr>
            <p:ph idx="1"/>
          </p:nvPr>
        </p:nvSpPr>
        <p:spPr/>
        <p:txBody>
          <a:bodyPr/>
          <a:lstStyle/>
          <a:p>
            <a:r>
              <a:rPr lang="en-US" dirty="0">
                <a:solidFill>
                  <a:srgbClr val="221E1F"/>
                </a:solidFill>
                <a:latin typeface="Publico Text"/>
              </a:rPr>
              <a:t>R</a:t>
            </a:r>
            <a:r>
              <a:rPr lang="en-US" sz="2800" b="0" u="none" strike="noStrike" baseline="0" dirty="0">
                <a:solidFill>
                  <a:srgbClr val="221E1F"/>
                </a:solidFill>
                <a:latin typeface="Publico Text"/>
              </a:rPr>
              <a:t>eal GDP </a:t>
            </a:r>
          </a:p>
          <a:p>
            <a:r>
              <a:rPr lang="en-US" dirty="0">
                <a:solidFill>
                  <a:srgbClr val="221E1F"/>
                </a:solidFill>
                <a:latin typeface="Publico Text"/>
              </a:rPr>
              <a:t>R</a:t>
            </a:r>
            <a:r>
              <a:rPr lang="en-US" sz="2800" b="0" u="none" strike="noStrike" baseline="0" dirty="0">
                <a:solidFill>
                  <a:srgbClr val="221E1F"/>
                </a:solidFill>
                <a:latin typeface="Publico Text"/>
              </a:rPr>
              <a:t>eal income</a:t>
            </a:r>
          </a:p>
          <a:p>
            <a:r>
              <a:rPr lang="en-US" dirty="0">
                <a:solidFill>
                  <a:srgbClr val="221E1F"/>
                </a:solidFill>
                <a:latin typeface="Publico Text"/>
              </a:rPr>
              <a:t>E</a:t>
            </a:r>
            <a:r>
              <a:rPr lang="en-US" sz="2800" b="0" u="none" strike="noStrike" baseline="0" dirty="0">
                <a:solidFill>
                  <a:srgbClr val="221E1F"/>
                </a:solidFill>
                <a:latin typeface="Publico Text"/>
              </a:rPr>
              <a:t>mployment</a:t>
            </a:r>
          </a:p>
          <a:p>
            <a:r>
              <a:rPr lang="en-US" dirty="0">
                <a:solidFill>
                  <a:srgbClr val="221E1F"/>
                </a:solidFill>
                <a:latin typeface="Publico Text"/>
              </a:rPr>
              <a:t>I</a:t>
            </a:r>
            <a:r>
              <a:rPr lang="en-US" sz="2800" b="0" u="none" strike="noStrike" baseline="0" dirty="0">
                <a:solidFill>
                  <a:srgbClr val="221E1F"/>
                </a:solidFill>
                <a:latin typeface="Publico Text"/>
              </a:rPr>
              <a:t>ndustrial production</a:t>
            </a:r>
          </a:p>
          <a:p>
            <a:r>
              <a:rPr lang="en-US" dirty="0">
                <a:solidFill>
                  <a:srgbClr val="221E1F"/>
                </a:solidFill>
                <a:latin typeface="Publico Text"/>
              </a:rPr>
              <a:t>W</a:t>
            </a:r>
            <a:r>
              <a:rPr lang="en-US" sz="2800" b="0" u="none" strike="noStrike" baseline="0" dirty="0">
                <a:solidFill>
                  <a:srgbClr val="221E1F"/>
                </a:solidFill>
                <a:latin typeface="Publico Text"/>
              </a:rPr>
              <a:t>holesale-retail sales</a:t>
            </a:r>
            <a:endParaRPr lang="en-US" dirty="0"/>
          </a:p>
        </p:txBody>
      </p:sp>
      <p:sp>
        <p:nvSpPr>
          <p:cNvPr id="4" name="Arrow: Down 3">
            <a:extLst>
              <a:ext uri="{FF2B5EF4-FFF2-40B4-BE49-F238E27FC236}">
                <a16:creationId xmlns:a16="http://schemas.microsoft.com/office/drawing/2014/main" xmlns="" id="{B1BE6BFA-9C45-41EF-AF47-50CF962AD224}"/>
              </a:ext>
            </a:extLst>
          </p:cNvPr>
          <p:cNvSpPr/>
          <p:nvPr/>
        </p:nvSpPr>
        <p:spPr>
          <a:xfrm flipH="1">
            <a:off x="2422509" y="2217658"/>
            <a:ext cx="841465" cy="9242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Down 5">
            <a:extLst>
              <a:ext uri="{FF2B5EF4-FFF2-40B4-BE49-F238E27FC236}">
                <a16:creationId xmlns:a16="http://schemas.microsoft.com/office/drawing/2014/main" xmlns="" id="{4B329024-FCDC-42CB-922B-18211FEB7A80}"/>
              </a:ext>
            </a:extLst>
          </p:cNvPr>
          <p:cNvSpPr/>
          <p:nvPr/>
        </p:nvSpPr>
        <p:spPr>
          <a:xfrm flipH="1">
            <a:off x="3507361" y="2691472"/>
            <a:ext cx="841465" cy="9242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xmlns="" id="{48D259B3-C95C-4143-AE42-0807DAC74BC0}"/>
              </a:ext>
            </a:extLst>
          </p:cNvPr>
          <p:cNvSpPr/>
          <p:nvPr/>
        </p:nvSpPr>
        <p:spPr>
          <a:xfrm flipH="1">
            <a:off x="4478813" y="3225225"/>
            <a:ext cx="841465" cy="9242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xmlns="" id="{02EDAFAC-C58D-47B8-AC0D-2FCFD22BCA20}"/>
              </a:ext>
            </a:extLst>
          </p:cNvPr>
          <p:cNvSpPr/>
          <p:nvPr/>
        </p:nvSpPr>
        <p:spPr>
          <a:xfrm flipH="1">
            <a:off x="5441624" y="3865754"/>
            <a:ext cx="841465" cy="9242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xmlns="" id="{4D8B1C2E-3BE9-4B66-9047-E114FB66EBBF}"/>
              </a:ext>
            </a:extLst>
          </p:cNvPr>
          <p:cNvSpPr/>
          <p:nvPr/>
        </p:nvSpPr>
        <p:spPr>
          <a:xfrm flipH="1">
            <a:off x="6417413" y="4444429"/>
            <a:ext cx="841465" cy="9242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92502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2D1CC-9F9B-4C33-95AF-C733F1193110}"/>
              </a:ext>
            </a:extLst>
          </p:cNvPr>
          <p:cNvSpPr>
            <a:spLocks noGrp="1"/>
          </p:cNvSpPr>
          <p:nvPr>
            <p:ph type="title"/>
          </p:nvPr>
        </p:nvSpPr>
        <p:spPr/>
        <p:txBody>
          <a:bodyPr/>
          <a:lstStyle/>
          <a:p>
            <a:r>
              <a:rPr lang="en-US" dirty="0"/>
              <a:t>Business Cycle</a:t>
            </a:r>
          </a:p>
        </p:txBody>
      </p:sp>
      <p:pic>
        <p:nvPicPr>
          <p:cNvPr id="5" name="Picture 4">
            <a:extLst>
              <a:ext uri="{FF2B5EF4-FFF2-40B4-BE49-F238E27FC236}">
                <a16:creationId xmlns:a16="http://schemas.microsoft.com/office/drawing/2014/main" xmlns="" id="{9775CBF6-A3B4-4FC7-B3BF-B311E76120EB}"/>
              </a:ext>
            </a:extLst>
          </p:cNvPr>
          <p:cNvPicPr>
            <a:picLocks noChangeAspect="1"/>
          </p:cNvPicPr>
          <p:nvPr/>
        </p:nvPicPr>
        <p:blipFill>
          <a:blip r:embed="rId2"/>
          <a:stretch>
            <a:fillRect/>
          </a:stretch>
        </p:blipFill>
        <p:spPr>
          <a:xfrm>
            <a:off x="1942121" y="2217420"/>
            <a:ext cx="5519778" cy="3719540"/>
          </a:xfrm>
          <a:prstGeom prst="rect">
            <a:avLst/>
          </a:prstGeom>
        </p:spPr>
      </p:pic>
      <p:sp>
        <p:nvSpPr>
          <p:cNvPr id="8" name="TextBox 7">
            <a:extLst>
              <a:ext uri="{FF2B5EF4-FFF2-40B4-BE49-F238E27FC236}">
                <a16:creationId xmlns:a16="http://schemas.microsoft.com/office/drawing/2014/main" xmlns="" id="{3C95C779-E709-4B31-8D3E-F7E62A72A2A1}"/>
              </a:ext>
            </a:extLst>
          </p:cNvPr>
          <p:cNvSpPr txBox="1"/>
          <p:nvPr/>
        </p:nvSpPr>
        <p:spPr>
          <a:xfrm>
            <a:off x="589376" y="6096980"/>
            <a:ext cx="5560072" cy="400110"/>
          </a:xfrm>
          <a:prstGeom prst="rect">
            <a:avLst/>
          </a:prstGeom>
          <a:noFill/>
        </p:spPr>
        <p:txBody>
          <a:bodyPr wrap="square" rtlCol="0">
            <a:spAutoFit/>
          </a:bodyPr>
          <a:lstStyle/>
          <a:p>
            <a:r>
              <a:rPr lang="en-US" sz="1000" u="sng" dirty="0">
                <a:hlinkClick r:id="rId3"/>
              </a:rPr>
              <a:t>Citation</a:t>
            </a:r>
            <a:r>
              <a:rPr lang="en-US" sz="1000" dirty="0">
                <a:hlinkClick r:id="rId3"/>
              </a:rPr>
              <a:t>: https://www.pinterest.com/pin/570549846513119766/</a:t>
            </a:r>
            <a:r>
              <a:rPr lang="en-US" sz="1000" dirty="0"/>
              <a:t> (Seeking permission to use from </a:t>
            </a:r>
            <a:r>
              <a:rPr lang="en-US" sz="1000" dirty="0" err="1"/>
              <a:t>Mindlever</a:t>
            </a:r>
            <a:r>
              <a:rPr lang="en-US" sz="1000" dirty="0"/>
              <a:t> Education.)</a:t>
            </a:r>
          </a:p>
        </p:txBody>
      </p:sp>
    </p:spTree>
    <p:extLst>
      <p:ext uri="{BB962C8B-B14F-4D97-AF65-F5344CB8AC3E}">
        <p14:creationId xmlns:p14="http://schemas.microsoft.com/office/powerpoint/2010/main" val="377222617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Agenda</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15363" name="Content Placeholder 2"/>
          <p:cNvSpPr>
            <a:spLocks noGrp="1"/>
          </p:cNvSpPr>
          <p:nvPr>
            <p:ph idx="4294967295"/>
          </p:nvPr>
        </p:nvSpPr>
        <p:spPr>
          <a:xfrm>
            <a:off x="551957" y="1922609"/>
            <a:ext cx="8229600" cy="4175760"/>
          </a:xfrm>
        </p:spPr>
        <p:txBody>
          <a:bodyPr/>
          <a:lstStyle/>
          <a:p>
            <a:r>
              <a:rPr lang="en-US" sz="2500" dirty="0">
                <a:latin typeface="Calibri Light"/>
                <a:ea typeface="ＭＳ Ｐゴシック"/>
                <a:cs typeface="Calibri Light"/>
              </a:rPr>
              <a:t>Welcome</a:t>
            </a:r>
          </a:p>
          <a:p>
            <a:r>
              <a:rPr lang="en-US" sz="2500" dirty="0">
                <a:latin typeface="Calibri Light"/>
                <a:ea typeface="ＭＳ Ｐゴシック"/>
                <a:cs typeface="Calibri Light"/>
              </a:rPr>
              <a:t>Macroeconomics objectives</a:t>
            </a:r>
          </a:p>
          <a:p>
            <a:r>
              <a:rPr lang="en-US" sz="2500" dirty="0">
                <a:latin typeface="Calibri Light"/>
                <a:ea typeface="ＭＳ Ｐゴシック"/>
                <a:cs typeface="Calibri Light"/>
              </a:rPr>
              <a:t>Six online practices for good teaching applied to economics</a:t>
            </a:r>
          </a:p>
          <a:p>
            <a:r>
              <a:rPr lang="en-US" sz="2500" dirty="0">
                <a:latin typeface="Calibri Light"/>
                <a:ea typeface="ＭＳ Ｐゴシック"/>
                <a:cs typeface="Calibri Light"/>
              </a:rPr>
              <a:t>Deep dive into the macroeconomic topics (budget deficit, federal debt, financing the </a:t>
            </a:r>
            <a:r>
              <a:rPr lang="en-US" sz="2500" dirty="0" smtClean="0">
                <a:latin typeface="Calibri Light"/>
                <a:ea typeface="ＭＳ Ｐゴシック"/>
                <a:cs typeface="Calibri Light"/>
              </a:rPr>
              <a:t>debt </a:t>
            </a:r>
            <a:r>
              <a:rPr lang="en-US" sz="2500" dirty="0">
                <a:latin typeface="Calibri Light"/>
                <a:ea typeface="ＭＳ Ｐゴシック"/>
                <a:cs typeface="Calibri Light"/>
              </a:rPr>
              <a:t>and consequences)</a:t>
            </a:r>
          </a:p>
          <a:p>
            <a:r>
              <a:rPr lang="en-US" sz="2500" dirty="0">
                <a:latin typeface="Calibri Light"/>
                <a:ea typeface="ＭＳ Ｐゴシック"/>
                <a:cs typeface="Calibri Light"/>
              </a:rPr>
              <a:t>Review</a:t>
            </a:r>
          </a:p>
          <a:p>
            <a:r>
              <a:rPr lang="en-US" sz="2500" dirty="0">
                <a:latin typeface="Calibri Light"/>
                <a:ea typeface="ＭＳ Ｐゴシック"/>
                <a:cs typeface="Calibri Light"/>
              </a:rPr>
              <a:t>Conclusion and references</a:t>
            </a:r>
          </a:p>
          <a:p>
            <a:r>
              <a:rPr lang="en-US" sz="2500" dirty="0">
                <a:latin typeface="Calibri Light"/>
                <a:ea typeface="ＭＳ Ｐゴシック"/>
                <a:cs typeface="Calibri Light"/>
              </a:rPr>
              <a:t>Thanks to you and our sponsors</a:t>
            </a:r>
          </a:p>
          <a:p>
            <a:endParaRPr lang="en-US"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38D24-D373-464D-9E7E-1B770350948F}"/>
              </a:ext>
            </a:extLst>
          </p:cNvPr>
          <p:cNvSpPr>
            <a:spLocks noGrp="1"/>
          </p:cNvSpPr>
          <p:nvPr>
            <p:ph type="title"/>
          </p:nvPr>
        </p:nvSpPr>
        <p:spPr>
          <a:xfrm>
            <a:off x="457200" y="1235093"/>
            <a:ext cx="8229600" cy="1143000"/>
          </a:xfrm>
        </p:spPr>
        <p:txBody>
          <a:bodyPr/>
          <a:lstStyle/>
          <a:p>
            <a:r>
              <a:rPr lang="en-US" dirty="0"/>
              <a:t>Business Cycle</a:t>
            </a:r>
          </a:p>
        </p:txBody>
      </p:sp>
      <p:sp>
        <p:nvSpPr>
          <p:cNvPr id="3" name="Content Placeholder 2">
            <a:extLst>
              <a:ext uri="{FF2B5EF4-FFF2-40B4-BE49-F238E27FC236}">
                <a16:creationId xmlns:a16="http://schemas.microsoft.com/office/drawing/2014/main" xmlns="" id="{B44D59DB-3B95-4953-998C-F353D3C6C299}"/>
              </a:ext>
            </a:extLst>
          </p:cNvPr>
          <p:cNvSpPr>
            <a:spLocks noGrp="1"/>
          </p:cNvSpPr>
          <p:nvPr>
            <p:ph idx="1"/>
          </p:nvPr>
        </p:nvSpPr>
        <p:spPr/>
        <p:txBody>
          <a:bodyPr/>
          <a:lstStyle/>
          <a:p>
            <a:pPr marL="0" indent="0">
              <a:buNone/>
            </a:pPr>
            <a:r>
              <a:rPr lang="en-US" sz="2400" b="0" i="1" u="none" strike="noStrike" baseline="0" dirty="0">
                <a:solidFill>
                  <a:srgbClr val="221E1F"/>
                </a:solidFill>
                <a:latin typeface="Publico Text"/>
              </a:rPr>
              <a:t>Business cycles are recurrent expansions and contractions that are common to large parts of the economy. The </a:t>
            </a:r>
            <a:r>
              <a:rPr lang="en-US" b="1" i="1" u="none" strike="noStrike" baseline="0" dirty="0">
                <a:solidFill>
                  <a:srgbClr val="221E1F"/>
                </a:solidFill>
                <a:latin typeface="Publico Text"/>
              </a:rPr>
              <a:t>National Bureau of Economic Research</a:t>
            </a:r>
            <a:r>
              <a:rPr lang="en-US" sz="2400" b="0" i="1" u="none" strike="noStrike" baseline="0" dirty="0">
                <a:solidFill>
                  <a:srgbClr val="221E1F"/>
                </a:solidFill>
                <a:latin typeface="Publico Text"/>
              </a:rPr>
              <a:t> (NBER)—the private organization that is the de facto arbiter of U.S. business cycle dating—defines a recession as “a significant decline in economic activity spread across the economy, lasting more than a few months, normally visible in </a:t>
            </a:r>
            <a:r>
              <a:rPr lang="en-US" sz="2400" b="1" i="1" u="none" strike="noStrike" baseline="0" dirty="0">
                <a:solidFill>
                  <a:srgbClr val="221E1F"/>
                </a:solidFill>
                <a:latin typeface="Publico Text"/>
              </a:rPr>
              <a:t>real GDP</a:t>
            </a:r>
            <a:r>
              <a:rPr lang="en-US" sz="2400" b="0" i="1" u="none" strike="noStrike" baseline="0" dirty="0">
                <a:solidFill>
                  <a:srgbClr val="221E1F"/>
                </a:solidFill>
                <a:latin typeface="Publico Text"/>
              </a:rPr>
              <a:t>, </a:t>
            </a:r>
            <a:r>
              <a:rPr lang="en-US" sz="2400" b="1" i="1" u="none" strike="noStrike" baseline="0" dirty="0">
                <a:solidFill>
                  <a:srgbClr val="221E1F"/>
                </a:solidFill>
                <a:latin typeface="Publico Text"/>
              </a:rPr>
              <a:t>real income</a:t>
            </a:r>
            <a:r>
              <a:rPr lang="en-US" sz="2400" b="0" i="1" u="none" strike="noStrike" baseline="0" dirty="0">
                <a:solidFill>
                  <a:srgbClr val="221E1F"/>
                </a:solidFill>
                <a:latin typeface="Publico Text"/>
              </a:rPr>
              <a:t>, </a:t>
            </a:r>
            <a:r>
              <a:rPr lang="en-US" sz="2400" b="1" i="1" u="none" strike="noStrike" baseline="0" dirty="0">
                <a:solidFill>
                  <a:srgbClr val="221E1F"/>
                </a:solidFill>
                <a:latin typeface="Publico Text"/>
              </a:rPr>
              <a:t>employment</a:t>
            </a:r>
            <a:r>
              <a:rPr lang="en-US" sz="2400" b="0" i="1" u="none" strike="noStrike" baseline="0" dirty="0">
                <a:solidFill>
                  <a:srgbClr val="221E1F"/>
                </a:solidFill>
                <a:latin typeface="Publico Text"/>
              </a:rPr>
              <a:t>, </a:t>
            </a:r>
            <a:r>
              <a:rPr lang="en-US" sz="2400" b="1" i="1" u="none" strike="noStrike" baseline="0" dirty="0">
                <a:solidFill>
                  <a:srgbClr val="221E1F"/>
                </a:solidFill>
                <a:latin typeface="Publico Text"/>
              </a:rPr>
              <a:t>industrial production</a:t>
            </a:r>
            <a:r>
              <a:rPr lang="en-US" sz="2400" b="0" i="1" u="none" strike="noStrike" baseline="0" dirty="0">
                <a:solidFill>
                  <a:srgbClr val="221E1F"/>
                </a:solidFill>
                <a:latin typeface="Publico Text"/>
              </a:rPr>
              <a:t>, and </a:t>
            </a:r>
            <a:r>
              <a:rPr lang="en-US" sz="2400" b="1" i="1" u="none" strike="noStrike" baseline="0" dirty="0">
                <a:solidFill>
                  <a:srgbClr val="221E1F"/>
                </a:solidFill>
                <a:latin typeface="Publico Text"/>
              </a:rPr>
              <a:t>wholesale-retail sales</a:t>
            </a:r>
            <a:r>
              <a:rPr lang="en-US" sz="2400" b="0" i="1" u="none" strike="noStrike" baseline="0" dirty="0">
                <a:solidFill>
                  <a:srgbClr val="221E1F"/>
                </a:solidFill>
                <a:latin typeface="Publico Text"/>
              </a:rPr>
              <a:t>.”</a:t>
            </a:r>
            <a:r>
              <a:rPr lang="en-US" sz="2400" b="0" i="0" u="none" strike="noStrike" baseline="0" dirty="0">
                <a:solidFill>
                  <a:srgbClr val="221E1F"/>
                </a:solidFill>
                <a:latin typeface="Publico Text"/>
              </a:rPr>
              <a:t> </a:t>
            </a:r>
          </a:p>
          <a:p>
            <a:pPr marL="0" indent="0" algn="r">
              <a:buNone/>
            </a:pPr>
            <a:r>
              <a:rPr lang="en-US" sz="2400" b="0" i="0" u="none" strike="noStrike" baseline="0" dirty="0">
                <a:solidFill>
                  <a:srgbClr val="221E1F"/>
                </a:solidFill>
                <a:latin typeface="Publico Text"/>
                <a:hlinkClick r:id="rId2"/>
              </a:rPr>
              <a:t>Philadelphia FED</a:t>
            </a:r>
            <a:r>
              <a:rPr lang="en-US" sz="2400" b="0" i="0" u="none" strike="noStrike" baseline="0" dirty="0">
                <a:solidFill>
                  <a:srgbClr val="221E1F"/>
                </a:solidFill>
                <a:latin typeface="Publico Text"/>
              </a:rPr>
              <a:t> </a:t>
            </a:r>
            <a:endParaRPr lang="en-US" sz="2400" dirty="0"/>
          </a:p>
        </p:txBody>
      </p:sp>
    </p:spTree>
    <p:extLst>
      <p:ext uri="{BB962C8B-B14F-4D97-AF65-F5344CB8AC3E}">
        <p14:creationId xmlns:p14="http://schemas.microsoft.com/office/powerpoint/2010/main" val="342918385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BC5E24-F683-4E0F-A09E-78BB8924E52D}"/>
              </a:ext>
            </a:extLst>
          </p:cNvPr>
          <p:cNvSpPr>
            <a:spLocks noGrp="1"/>
          </p:cNvSpPr>
          <p:nvPr>
            <p:ph type="title"/>
          </p:nvPr>
        </p:nvSpPr>
        <p:spPr/>
        <p:txBody>
          <a:bodyPr/>
          <a:lstStyle/>
          <a:p>
            <a:r>
              <a:rPr lang="en-US" dirty="0"/>
              <a:t>Deficit Spending…</a:t>
            </a:r>
          </a:p>
        </p:txBody>
      </p:sp>
      <p:sp>
        <p:nvSpPr>
          <p:cNvPr id="3" name="Content Placeholder 2">
            <a:extLst>
              <a:ext uri="{FF2B5EF4-FFF2-40B4-BE49-F238E27FC236}">
                <a16:creationId xmlns:a16="http://schemas.microsoft.com/office/drawing/2014/main" xmlns="" id="{8B8BB80F-A9C8-40E8-8F3E-0CBDD1DF0A29}"/>
              </a:ext>
            </a:extLst>
          </p:cNvPr>
          <p:cNvSpPr>
            <a:spLocks noGrp="1"/>
          </p:cNvSpPr>
          <p:nvPr>
            <p:ph idx="1"/>
          </p:nvPr>
        </p:nvSpPr>
        <p:spPr/>
        <p:txBody>
          <a:bodyPr/>
          <a:lstStyle/>
          <a:p>
            <a:r>
              <a:rPr lang="en-US" dirty="0"/>
              <a:t>Deficit spending, for better or worse, is in our future.</a:t>
            </a:r>
          </a:p>
          <a:p>
            <a:r>
              <a:rPr lang="en-US" dirty="0"/>
              <a:t>What impact will it have on future production, employment, and prices?</a:t>
            </a:r>
          </a:p>
        </p:txBody>
      </p:sp>
    </p:spTree>
    <p:extLst>
      <p:ext uri="{BB962C8B-B14F-4D97-AF65-F5344CB8AC3E}">
        <p14:creationId xmlns:p14="http://schemas.microsoft.com/office/powerpoint/2010/main" val="2376738155"/>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A5352-B263-4A2D-963A-1A753D871A0C}"/>
              </a:ext>
            </a:extLst>
          </p:cNvPr>
          <p:cNvSpPr>
            <a:spLocks noGrp="1"/>
          </p:cNvSpPr>
          <p:nvPr>
            <p:ph type="title"/>
          </p:nvPr>
        </p:nvSpPr>
        <p:spPr>
          <a:xfrm>
            <a:off x="457200" y="1248696"/>
            <a:ext cx="8229600" cy="1143000"/>
          </a:xfrm>
        </p:spPr>
        <p:txBody>
          <a:bodyPr/>
          <a:lstStyle/>
          <a:p>
            <a:r>
              <a:rPr lang="en-US" dirty="0"/>
              <a:t>Teaching and Learning Econ Resource Hub</a:t>
            </a:r>
          </a:p>
        </p:txBody>
      </p:sp>
      <p:pic>
        <p:nvPicPr>
          <p:cNvPr id="4" name="Content Placeholder 3">
            <a:hlinkClick r:id="rId2"/>
            <a:extLst>
              <a:ext uri="{FF2B5EF4-FFF2-40B4-BE49-F238E27FC236}">
                <a16:creationId xmlns:a16="http://schemas.microsoft.com/office/drawing/2014/main" xmlns="" id="{1AEC1F09-73D7-40A8-AEBF-5C5516C31177}"/>
              </a:ext>
            </a:extLst>
          </p:cNvPr>
          <p:cNvPicPr>
            <a:picLocks noGrp="1" noChangeAspect="1"/>
          </p:cNvPicPr>
          <p:nvPr>
            <p:ph idx="1"/>
          </p:nvPr>
        </p:nvPicPr>
        <p:blipFill>
          <a:blip r:embed="rId3"/>
          <a:stretch>
            <a:fillRect/>
          </a:stretch>
        </p:blipFill>
        <p:spPr>
          <a:xfrm>
            <a:off x="457200" y="2619935"/>
            <a:ext cx="8229600" cy="3294529"/>
          </a:xfrm>
          <a:prstGeom prst="rect">
            <a:avLst/>
          </a:prstGeom>
        </p:spPr>
      </p:pic>
    </p:spTree>
    <p:extLst>
      <p:ext uri="{BB962C8B-B14F-4D97-AF65-F5344CB8AC3E}">
        <p14:creationId xmlns:p14="http://schemas.microsoft.com/office/powerpoint/2010/main" val="40744910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35D61A1-8484-4749-8AD0-A3455E0753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A08401-D2E8-44FE-AB19-9D7E06B50412}"/>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lnSpc>
                <a:spcPct val="90000"/>
              </a:lnSpc>
            </a:pPr>
            <a:r>
              <a:rPr lang="en-US" sz="4400" dirty="0">
                <a:solidFill>
                  <a:schemeClr val="tx1"/>
                </a:solidFill>
                <a:latin typeface="+mj-lt"/>
                <a:ea typeface="+mj-ea"/>
                <a:cs typeface="+mj-cs"/>
              </a:rPr>
              <a:t>Summative Assessment</a:t>
            </a:r>
          </a:p>
        </p:txBody>
      </p:sp>
      <p:sp>
        <p:nvSpPr>
          <p:cNvPr id="11" name="Rounded Rectangle 5">
            <a:extLst>
              <a:ext uri="{FF2B5EF4-FFF2-40B4-BE49-F238E27FC236}">
                <a16:creationId xmlns:a16="http://schemas.microsoft.com/office/drawing/2014/main" xmlns="" id="{1447903E-2B66-479D-959B-F2EBB2CC9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828801"/>
            <a:ext cx="78867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0C66375-E9F8-43D2-8EA0-6D645F2571E6}"/>
              </a:ext>
            </a:extLst>
          </p:cNvPr>
          <p:cNvSpPr txBox="1"/>
          <p:nvPr/>
        </p:nvSpPr>
        <p:spPr>
          <a:xfrm>
            <a:off x="953403" y="5722536"/>
            <a:ext cx="7362870" cy="577081"/>
          </a:xfrm>
          <a:prstGeom prst="rect">
            <a:avLst/>
          </a:prstGeom>
          <a:noFill/>
        </p:spPr>
        <p:txBody>
          <a:bodyPr wrap="square" rtlCol="0">
            <a:spAutoFit/>
          </a:bodyPr>
          <a:lstStyle/>
          <a:p>
            <a:r>
              <a:rPr lang="en-US" sz="1050" dirty="0"/>
              <a:t>Citation: </a:t>
            </a:r>
            <a:r>
              <a:rPr lang="en-US" sz="1050" dirty="0">
                <a:solidFill>
                  <a:srgbClr val="757575"/>
                </a:solidFill>
                <a:latin typeface="Roboto"/>
              </a:rPr>
              <a:t>Maier, Mark. </a:t>
            </a:r>
            <a:r>
              <a:rPr lang="en-US" sz="1050" b="0" i="0" dirty="0">
                <a:solidFill>
                  <a:srgbClr val="757575"/>
                </a:solidFill>
                <a:effectLst/>
                <a:latin typeface="Roboto"/>
              </a:rPr>
              <a:t>Glendale Community College.</a:t>
            </a:r>
            <a:r>
              <a:rPr lang="en-US" sz="1050" i="0" dirty="0">
                <a:effectLst/>
                <a:latin typeface="Roboto"/>
              </a:rPr>
              <a:t> Impact of the Federal Deficit. Retrieved from </a:t>
            </a:r>
            <a:r>
              <a:rPr lang="en-US" sz="1050" dirty="0">
                <a:hlinkClick r:id="rId2"/>
              </a:rPr>
              <a:t>https://serc.carleton.edu/econ/tbl-econ/activities/197778.html</a:t>
            </a:r>
            <a:endParaRPr lang="en-US" sz="1050" b="1" i="0" dirty="0">
              <a:solidFill>
                <a:srgbClr val="004F83"/>
              </a:solidFill>
              <a:effectLst/>
              <a:latin typeface="Roboto"/>
            </a:endParaRPr>
          </a:p>
          <a:p>
            <a:endParaRPr lang="en-US" sz="1050" dirty="0"/>
          </a:p>
        </p:txBody>
      </p:sp>
      <p:pic>
        <p:nvPicPr>
          <p:cNvPr id="8" name="Picture 7" descr="A picture containing drawing&#10;&#10;Description automatically generated">
            <a:extLst>
              <a:ext uri="{FF2B5EF4-FFF2-40B4-BE49-F238E27FC236}">
                <a16:creationId xmlns:a16="http://schemas.microsoft.com/office/drawing/2014/main" xmlns="" id="{E01F0B3D-6DEB-48D7-9007-9B1D94B20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650" y="4294646"/>
            <a:ext cx="1427890" cy="1427890"/>
          </a:xfrm>
          <a:prstGeom prst="rect">
            <a:avLst/>
          </a:prstGeom>
        </p:spPr>
      </p:pic>
      <p:pic>
        <p:nvPicPr>
          <p:cNvPr id="7" name="Content Placeholder 6">
            <a:extLst>
              <a:ext uri="{FF2B5EF4-FFF2-40B4-BE49-F238E27FC236}">
                <a16:creationId xmlns:a16="http://schemas.microsoft.com/office/drawing/2014/main" xmlns="" id="{3FBF5856-EEB7-4185-AD70-C1CDEF078295}"/>
              </a:ext>
            </a:extLst>
          </p:cNvPr>
          <p:cNvPicPr>
            <a:picLocks noGrp="1" noChangeAspect="1"/>
          </p:cNvPicPr>
          <p:nvPr>
            <p:ph idx="1"/>
          </p:nvPr>
        </p:nvPicPr>
        <p:blipFill>
          <a:blip r:embed="rId4"/>
          <a:stretch>
            <a:fillRect/>
          </a:stretch>
        </p:blipFill>
        <p:spPr>
          <a:xfrm>
            <a:off x="1003009" y="2438642"/>
            <a:ext cx="7313264" cy="3214838"/>
          </a:xfrm>
          <a:prstGeom prst="rect">
            <a:avLst/>
          </a:prstGeom>
        </p:spPr>
      </p:pic>
    </p:spTree>
    <p:extLst>
      <p:ext uri="{BB962C8B-B14F-4D97-AF65-F5344CB8AC3E}">
        <p14:creationId xmlns:p14="http://schemas.microsoft.com/office/powerpoint/2010/main" val="327237706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DC19-4948-4D45-A879-6B481004B432}"/>
              </a:ext>
            </a:extLst>
          </p:cNvPr>
          <p:cNvSpPr>
            <a:spLocks noGrp="1"/>
          </p:cNvSpPr>
          <p:nvPr>
            <p:ph type="title"/>
          </p:nvPr>
        </p:nvSpPr>
        <p:spPr/>
        <p:txBody>
          <a:bodyPr/>
          <a:lstStyle/>
          <a:p>
            <a:r>
              <a:rPr lang="en-US" dirty="0"/>
              <a:t>Which ending?</a:t>
            </a:r>
          </a:p>
        </p:txBody>
      </p:sp>
      <p:pic>
        <p:nvPicPr>
          <p:cNvPr id="4" name="Content Placeholder 3">
            <a:extLst>
              <a:ext uri="{FF2B5EF4-FFF2-40B4-BE49-F238E27FC236}">
                <a16:creationId xmlns:a16="http://schemas.microsoft.com/office/drawing/2014/main" xmlns="" id="{8DC25EDB-951F-45BC-8DAD-0F049D194745}"/>
              </a:ext>
            </a:extLst>
          </p:cNvPr>
          <p:cNvPicPr>
            <a:picLocks noGrp="1" noChangeAspect="1"/>
          </p:cNvPicPr>
          <p:nvPr>
            <p:ph idx="1"/>
          </p:nvPr>
        </p:nvPicPr>
        <p:blipFill>
          <a:blip r:embed="rId3"/>
          <a:stretch>
            <a:fillRect/>
          </a:stretch>
        </p:blipFill>
        <p:spPr>
          <a:xfrm>
            <a:off x="2548322" y="2378075"/>
            <a:ext cx="4047355" cy="3778250"/>
          </a:xfrm>
          <a:prstGeom prst="rect">
            <a:avLst/>
          </a:prstGeom>
        </p:spPr>
      </p:pic>
    </p:spTree>
    <p:extLst>
      <p:ext uri="{BB962C8B-B14F-4D97-AF65-F5344CB8AC3E}">
        <p14:creationId xmlns:p14="http://schemas.microsoft.com/office/powerpoint/2010/main" val="24025304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DC19-4948-4D45-A879-6B481004B432}"/>
              </a:ext>
            </a:extLst>
          </p:cNvPr>
          <p:cNvSpPr>
            <a:spLocks noGrp="1"/>
          </p:cNvSpPr>
          <p:nvPr>
            <p:ph type="title"/>
          </p:nvPr>
        </p:nvSpPr>
        <p:spPr/>
        <p:txBody>
          <a:bodyPr/>
          <a:lstStyle/>
          <a:p>
            <a:r>
              <a:rPr lang="en-US"/>
              <a:t>Which ending?</a:t>
            </a:r>
            <a:endParaRPr lang="en-US" dirty="0"/>
          </a:p>
        </p:txBody>
      </p:sp>
      <p:sp>
        <p:nvSpPr>
          <p:cNvPr id="5" name="Content Placeholder 4">
            <a:extLst>
              <a:ext uri="{FF2B5EF4-FFF2-40B4-BE49-F238E27FC236}">
                <a16:creationId xmlns:a16="http://schemas.microsoft.com/office/drawing/2014/main" xmlns="" id="{0ACCF13D-79DB-4CCB-9654-EA8C7186A85D}"/>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xmlns="" id="{F2D200DA-D723-4344-8E64-D9B9AD51B512}"/>
              </a:ext>
            </a:extLst>
          </p:cNvPr>
          <p:cNvPicPr>
            <a:picLocks noChangeAspect="1"/>
          </p:cNvPicPr>
          <p:nvPr/>
        </p:nvPicPr>
        <p:blipFill>
          <a:blip r:embed="rId3"/>
          <a:stretch>
            <a:fillRect/>
          </a:stretch>
        </p:blipFill>
        <p:spPr>
          <a:xfrm>
            <a:off x="2617077" y="2156713"/>
            <a:ext cx="4373659" cy="4391572"/>
          </a:xfrm>
          <a:prstGeom prst="rect">
            <a:avLst/>
          </a:prstGeom>
        </p:spPr>
      </p:pic>
    </p:spTree>
    <p:extLst>
      <p:ext uri="{BB962C8B-B14F-4D97-AF65-F5344CB8AC3E}">
        <p14:creationId xmlns:p14="http://schemas.microsoft.com/office/powerpoint/2010/main" val="2645596897"/>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DC19-4948-4D45-A879-6B481004B432}"/>
              </a:ext>
            </a:extLst>
          </p:cNvPr>
          <p:cNvSpPr>
            <a:spLocks noGrp="1"/>
          </p:cNvSpPr>
          <p:nvPr>
            <p:ph type="title"/>
          </p:nvPr>
        </p:nvSpPr>
        <p:spPr/>
        <p:txBody>
          <a:bodyPr/>
          <a:lstStyle/>
          <a:p>
            <a:r>
              <a:rPr lang="en-US" dirty="0"/>
              <a:t>Which ending?</a:t>
            </a:r>
          </a:p>
        </p:txBody>
      </p:sp>
      <p:pic>
        <p:nvPicPr>
          <p:cNvPr id="6" name="Picture 5">
            <a:extLst>
              <a:ext uri="{FF2B5EF4-FFF2-40B4-BE49-F238E27FC236}">
                <a16:creationId xmlns:a16="http://schemas.microsoft.com/office/drawing/2014/main" xmlns="" id="{9FB7F36C-CDCD-48C8-A5BB-DB2A5828A19F}"/>
              </a:ext>
            </a:extLst>
          </p:cNvPr>
          <p:cNvPicPr>
            <a:picLocks noChangeAspect="1"/>
          </p:cNvPicPr>
          <p:nvPr/>
        </p:nvPicPr>
        <p:blipFill>
          <a:blip r:embed="rId3"/>
          <a:stretch>
            <a:fillRect/>
          </a:stretch>
        </p:blipFill>
        <p:spPr>
          <a:xfrm>
            <a:off x="2380315" y="2116051"/>
            <a:ext cx="4383370" cy="4148965"/>
          </a:xfrm>
          <a:prstGeom prst="rect">
            <a:avLst/>
          </a:prstGeom>
        </p:spPr>
      </p:pic>
    </p:spTree>
    <p:extLst>
      <p:ext uri="{BB962C8B-B14F-4D97-AF65-F5344CB8AC3E}">
        <p14:creationId xmlns:p14="http://schemas.microsoft.com/office/powerpoint/2010/main" val="1714186217"/>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DC19-4948-4D45-A879-6B481004B432}"/>
              </a:ext>
            </a:extLst>
          </p:cNvPr>
          <p:cNvSpPr>
            <a:spLocks noGrp="1"/>
          </p:cNvSpPr>
          <p:nvPr>
            <p:ph type="title"/>
          </p:nvPr>
        </p:nvSpPr>
        <p:spPr/>
        <p:txBody>
          <a:bodyPr/>
          <a:lstStyle/>
          <a:p>
            <a:r>
              <a:rPr lang="en-US" dirty="0"/>
              <a:t>Which ending?</a:t>
            </a:r>
          </a:p>
        </p:txBody>
      </p:sp>
      <p:pic>
        <p:nvPicPr>
          <p:cNvPr id="6" name="Picture 5">
            <a:extLst>
              <a:ext uri="{FF2B5EF4-FFF2-40B4-BE49-F238E27FC236}">
                <a16:creationId xmlns:a16="http://schemas.microsoft.com/office/drawing/2014/main" xmlns="" id="{AC4DA07E-D897-4EEA-ACCB-64D6CD709931}"/>
              </a:ext>
            </a:extLst>
          </p:cNvPr>
          <p:cNvPicPr>
            <a:picLocks noChangeAspect="1"/>
          </p:cNvPicPr>
          <p:nvPr/>
        </p:nvPicPr>
        <p:blipFill>
          <a:blip r:embed="rId3"/>
          <a:stretch>
            <a:fillRect/>
          </a:stretch>
        </p:blipFill>
        <p:spPr>
          <a:xfrm>
            <a:off x="2622206" y="2244705"/>
            <a:ext cx="4025479" cy="4305291"/>
          </a:xfrm>
          <a:prstGeom prst="rect">
            <a:avLst/>
          </a:prstGeom>
        </p:spPr>
      </p:pic>
    </p:spTree>
    <p:extLst>
      <p:ext uri="{BB962C8B-B14F-4D97-AF65-F5344CB8AC3E}">
        <p14:creationId xmlns:p14="http://schemas.microsoft.com/office/powerpoint/2010/main" val="205351214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45">
            <a:extLst>
              <a:ext uri="{FF2B5EF4-FFF2-40B4-BE49-F238E27FC236}">
                <a16:creationId xmlns:a16="http://schemas.microsoft.com/office/drawing/2014/main" xmlns=""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xmlns=""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xmlns=""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4">
            <a:extLst>
              <a:ext uri="{FF2B5EF4-FFF2-40B4-BE49-F238E27FC236}">
                <a16:creationId xmlns:a16="http://schemas.microsoft.com/office/drawing/2014/main" xmlns=""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Rectangle 19">
            <a:extLst>
              <a:ext uri="{FF2B5EF4-FFF2-40B4-BE49-F238E27FC236}">
                <a16:creationId xmlns:a16="http://schemas.microsoft.com/office/drawing/2014/main" xmlns=""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718879" y="800392"/>
            <a:ext cx="7698523" cy="1212102"/>
          </a:xfrm>
        </p:spPr>
        <p:txBody>
          <a:bodyPr vert="horz" lIns="91440" tIns="45720" rIns="91440" bIns="45720" rtlCol="0" anchor="ctr">
            <a:normAutofit/>
            <a:scene3d>
              <a:camera prst="orthographicFront"/>
              <a:lightRig rig="glow" dir="tl">
                <a:rot lat="0" lon="0" rev="5400000"/>
              </a:lightRig>
            </a:scene3d>
            <a:sp3d>
              <a:bevelT w="0" h="0"/>
              <a:contourClr>
                <a:schemeClr val="accent6">
                  <a:shade val="73000"/>
                </a:schemeClr>
              </a:contourClr>
            </a:sp3d>
          </a:bodyPr>
          <a:lstStyle/>
          <a:p>
            <a:pPr algn="l" fontAlgn="auto">
              <a:lnSpc>
                <a:spcPct val="90000"/>
              </a:lnSpc>
              <a:spcAft>
                <a:spcPts val="0"/>
              </a:spcAft>
              <a:defRPr/>
            </a:pPr>
            <a:r>
              <a:rPr lang="en-US" sz="3500" kern="1200" dirty="0">
                <a:solidFill>
                  <a:srgbClr val="FFFFFF"/>
                </a:solidFill>
                <a:latin typeface="+mj-lt"/>
                <a:ea typeface="+mj-ea"/>
                <a:cs typeface="+mj-cs"/>
              </a:rPr>
              <a:t>References</a:t>
            </a:r>
            <a:endParaRPr lang="en-US" sz="3500" b="1" kern="1200" dirty="0">
              <a:ln w="11430"/>
              <a:solidFill>
                <a:srgbClr val="FFFFFF"/>
              </a:solidFill>
              <a:effectLst>
                <a:outerShdw blurRad="80000" dist="40000" dir="5040000" algn="tl">
                  <a:srgbClr val="000000">
                    <a:alpha val="0"/>
                  </a:srgbClr>
                </a:outerShdw>
              </a:effectLst>
              <a:latin typeface="+mj-lt"/>
              <a:ea typeface="+mj-ea"/>
              <a:cs typeface="+mj-cs"/>
            </a:endParaRPr>
          </a:p>
        </p:txBody>
      </p:sp>
      <p:sp>
        <p:nvSpPr>
          <p:cNvPr id="5" name="Content Placeholder 4">
            <a:extLst>
              <a:ext uri="{FF2B5EF4-FFF2-40B4-BE49-F238E27FC236}">
                <a16:creationId xmlns:a16="http://schemas.microsoft.com/office/drawing/2014/main" xmlns="" id="{28F1D3A3-98BD-4497-A322-D25C364A1332}"/>
              </a:ext>
            </a:extLst>
          </p:cNvPr>
          <p:cNvSpPr>
            <a:spLocks noGrp="1"/>
          </p:cNvSpPr>
          <p:nvPr>
            <p:ph idx="1"/>
          </p:nvPr>
        </p:nvSpPr>
        <p:spPr>
          <a:xfrm>
            <a:off x="1025718" y="2490436"/>
            <a:ext cx="7281746" cy="3567173"/>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r>
              <a:rPr lang="en-US" sz="1600" b="1" dirty="0">
                <a:latin typeface="+mn-lt"/>
                <a:ea typeface="+mn-ea"/>
                <a:cs typeface="+mn-cs"/>
              </a:rPr>
              <a:t>Audio</a:t>
            </a:r>
            <a:r>
              <a:rPr lang="en-US" sz="1600" dirty="0">
                <a:latin typeface="+mn-lt"/>
                <a:ea typeface="+mn-ea"/>
                <a:cs typeface="+mn-cs"/>
              </a:rPr>
              <a:t> </a:t>
            </a:r>
            <a:r>
              <a:rPr lang="en-US" sz="1600" dirty="0">
                <a:effectLst/>
                <a:latin typeface="+mn-lt"/>
                <a:ea typeface="+mn-ea"/>
                <a:cs typeface="+mn-cs"/>
                <a:hlinkClick r:id="rId3"/>
              </a:rPr>
              <a:t>Does the Deficit Matter @ </a:t>
            </a:r>
            <a:r>
              <a:rPr lang="en-US" sz="1600" dirty="0" err="1">
                <a:effectLst/>
                <a:latin typeface="+mn-lt"/>
                <a:ea typeface="+mn-ea"/>
                <a:cs typeface="+mn-cs"/>
                <a:hlinkClick r:id="rId3"/>
              </a:rPr>
              <a:t>PlanetMoney</a:t>
            </a:r>
            <a:r>
              <a:rPr lang="en-US" sz="1600" dirty="0">
                <a:effectLst/>
                <a:latin typeface="+mn-lt"/>
                <a:ea typeface="+mn-ea"/>
                <a:cs typeface="+mn-cs"/>
              </a:rPr>
              <a:t> (09:27) </a:t>
            </a:r>
          </a:p>
          <a:p>
            <a:pPr indent="-228600">
              <a:lnSpc>
                <a:spcPct val="90000"/>
              </a:lnSpc>
              <a:buFont typeface="Arial" panose="020B0604020202020204" pitchFamily="34" charset="0"/>
              <a:buChar char="•"/>
            </a:pPr>
            <a:r>
              <a:rPr lang="en-US" sz="1600" b="1" dirty="0">
                <a:latin typeface="+mn-lt"/>
                <a:ea typeface="+mn-ea"/>
                <a:cs typeface="+mn-cs"/>
              </a:rPr>
              <a:t>Interactives</a:t>
            </a:r>
            <a:r>
              <a:rPr lang="en-US" sz="1600" dirty="0">
                <a:latin typeface="+mn-lt"/>
                <a:ea typeface="+mn-ea"/>
                <a:cs typeface="+mn-cs"/>
              </a:rPr>
              <a:t> (Virtual classroom activities, preparatory interactives, or follow-up reinforcements) H5P </a:t>
            </a:r>
            <a:r>
              <a:rPr lang="en-US" sz="1500" b="0" i="0" u="none" strike="noStrike" dirty="0">
                <a:solidFill>
                  <a:srgbClr val="FFFFFF"/>
                </a:solidFill>
                <a:effectLst/>
                <a:latin typeface="open sans"/>
                <a:hlinkClick r:id="rId4"/>
              </a:rPr>
              <a:t>Deficits, surpluses, and debt</a:t>
            </a:r>
            <a:r>
              <a:rPr lang="en-US" sz="1600" dirty="0">
                <a:latin typeface="+mn-lt"/>
                <a:ea typeface="+mn-ea"/>
                <a:cs typeface="+mn-cs"/>
              </a:rPr>
              <a:t>** </a:t>
            </a:r>
            <a:r>
              <a:rPr lang="en-US" sz="1600" dirty="0">
                <a:latin typeface="+mn-lt"/>
                <a:ea typeface="+mn-ea"/>
                <a:cs typeface="+mn-cs"/>
                <a:hlinkClick r:id="rId5"/>
              </a:rPr>
              <a:t>EconEdLink Resources AP Macroeconomics – The Deficit and the Debt</a:t>
            </a:r>
            <a:r>
              <a:rPr lang="en-US" sz="1600" dirty="0">
                <a:latin typeface="+mn-lt"/>
                <a:ea typeface="+mn-ea"/>
                <a:cs typeface="+mn-cs"/>
              </a:rPr>
              <a:t> * </a:t>
            </a:r>
            <a:r>
              <a:rPr lang="en-US" sz="1600" dirty="0">
                <a:latin typeface="+mn-lt"/>
                <a:ea typeface="+mn-ea"/>
                <a:cs typeface="+mn-cs"/>
                <a:hlinkClick r:id="rId6"/>
              </a:rPr>
              <a:t>SERC Teaching and Learning ECON </a:t>
            </a:r>
            <a:r>
              <a:rPr lang="en-US" sz="1600" dirty="0">
                <a:latin typeface="+mn-lt"/>
                <a:hlinkClick r:id="rId6"/>
              </a:rPr>
              <a:t>Impact of the Federal Deficit</a:t>
            </a:r>
            <a:endParaRPr lang="en-US" sz="1600" dirty="0">
              <a:latin typeface="+mn-lt"/>
            </a:endParaRPr>
          </a:p>
          <a:p>
            <a:pPr indent="-228600">
              <a:lnSpc>
                <a:spcPct val="90000"/>
              </a:lnSpc>
              <a:buFont typeface="Arial" panose="020B0604020202020204" pitchFamily="34" charset="0"/>
              <a:buChar char="•"/>
            </a:pPr>
            <a:r>
              <a:rPr lang="en-US" sz="1600" b="1" dirty="0">
                <a:latin typeface="+mn-lt"/>
                <a:ea typeface="+mn-ea"/>
                <a:cs typeface="+mn-cs"/>
              </a:rPr>
              <a:t>Learning Activity Suggestions</a:t>
            </a:r>
            <a:r>
              <a:rPr lang="en-US" sz="1600" dirty="0">
                <a:latin typeface="+mn-lt"/>
                <a:ea typeface="+mn-ea"/>
                <a:cs typeface="+mn-cs"/>
              </a:rPr>
              <a:t> Critical Review of Podcast ** Short Essay Assignment Summarizing the Controversies on How Economic Booms and Busts Contribute to the Public Debt ** Case Study – Compare and Contrast Budget Surpluses and Budget Deficit Years</a:t>
            </a:r>
          </a:p>
          <a:p>
            <a:pPr indent="-228600">
              <a:lnSpc>
                <a:spcPct val="90000"/>
              </a:lnSpc>
              <a:buFont typeface="Arial" panose="020B0604020202020204" pitchFamily="34" charset="0"/>
              <a:buChar char="•"/>
            </a:pPr>
            <a:r>
              <a:rPr lang="en-US" sz="1600" b="1" dirty="0">
                <a:latin typeface="+mn-lt"/>
                <a:ea typeface="+mn-ea"/>
                <a:cs typeface="+mn-cs"/>
              </a:rPr>
              <a:t>Videos</a:t>
            </a:r>
            <a:r>
              <a:rPr lang="en-US" sz="1600" dirty="0">
                <a:latin typeface="+mn-lt"/>
                <a:ea typeface="+mn-ea"/>
                <a:cs typeface="+mn-cs"/>
              </a:rPr>
              <a:t> </a:t>
            </a:r>
            <a:r>
              <a:rPr lang="en-US" sz="1600" dirty="0">
                <a:latin typeface="+mn-lt"/>
                <a:ea typeface="+mn-ea"/>
                <a:cs typeface="+mn-cs"/>
                <a:hlinkClick r:id="rId7"/>
              </a:rPr>
              <a:t>Intro to Fiscal Policy</a:t>
            </a:r>
            <a:r>
              <a:rPr lang="en-US" sz="1600" dirty="0">
                <a:latin typeface="+mn-lt"/>
                <a:ea typeface="+mn-ea"/>
                <a:cs typeface="+mn-cs"/>
              </a:rPr>
              <a:t> @ Marginal Revolution University (03:26) ** </a:t>
            </a:r>
            <a:r>
              <a:rPr lang="en-US" sz="1600" dirty="0">
                <a:latin typeface="+mn-lt"/>
                <a:ea typeface="+mn-ea"/>
                <a:cs typeface="+mn-cs"/>
                <a:hlinkClick r:id="rId8"/>
              </a:rPr>
              <a:t>Deficits and Debts </a:t>
            </a:r>
            <a:r>
              <a:rPr lang="en-US" sz="1600" dirty="0">
                <a:latin typeface="+mn-lt"/>
                <a:ea typeface="+mn-ea"/>
                <a:cs typeface="+mn-cs"/>
              </a:rPr>
              <a:t>@ Kahn Academy (07:40)</a:t>
            </a:r>
          </a:p>
          <a:p>
            <a:pPr indent="-228600">
              <a:lnSpc>
                <a:spcPct val="90000"/>
              </a:lnSpc>
              <a:buFont typeface="Arial" panose="020B0604020202020204" pitchFamily="34" charset="0"/>
              <a:buChar char="•"/>
            </a:pPr>
            <a:r>
              <a:rPr lang="en-US" sz="1600" b="1" dirty="0">
                <a:latin typeface="+mn-lt"/>
                <a:ea typeface="+mn-ea"/>
                <a:cs typeface="+mn-cs"/>
              </a:rPr>
              <a:t>Visuals and Data </a:t>
            </a:r>
            <a:r>
              <a:rPr lang="en-US" sz="1600" dirty="0">
                <a:latin typeface="+mn-lt"/>
                <a:ea typeface="+mn-ea"/>
                <a:cs typeface="+mn-cs"/>
                <a:hlinkClick r:id="rId9"/>
              </a:rPr>
              <a:t>FRED St. Louis, FED </a:t>
            </a:r>
            <a:r>
              <a:rPr lang="en-US" sz="1600" dirty="0">
                <a:latin typeface="+mn-lt"/>
                <a:ea typeface="+mn-ea"/>
                <a:cs typeface="+mn-cs"/>
              </a:rPr>
              <a:t>(Current) ** </a:t>
            </a:r>
            <a:r>
              <a:rPr lang="en-US" sz="1600" dirty="0">
                <a:latin typeface="+mn-lt"/>
                <a:ea typeface="+mn-ea"/>
                <a:cs typeface="+mn-cs"/>
                <a:hlinkClick r:id="rId10"/>
              </a:rPr>
              <a:t>MeasuringWorth.com</a:t>
            </a:r>
            <a:r>
              <a:rPr lang="en-US" sz="1600" dirty="0">
                <a:latin typeface="+mn-lt"/>
                <a:ea typeface="+mn-ea"/>
                <a:cs typeface="+mn-cs"/>
              </a:rPr>
              <a:t> (Historic Data)  ** Visual Capitalist US Debt: Who Owns It?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Wrapping Up</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15363" name="Content Placeholder 2"/>
          <p:cNvSpPr>
            <a:spLocks noGrp="1"/>
          </p:cNvSpPr>
          <p:nvPr>
            <p:ph idx="4294967295"/>
          </p:nvPr>
        </p:nvSpPr>
        <p:spPr>
          <a:xfrm>
            <a:off x="457199" y="2377441"/>
            <a:ext cx="8504787" cy="4175760"/>
          </a:xfrm>
        </p:spPr>
        <p:txBody>
          <a:bodyPr/>
          <a:lstStyle/>
          <a:p>
            <a:r>
              <a:rPr lang="en-US" sz="2500" dirty="0">
                <a:latin typeface="Calibri Light"/>
                <a:ea typeface="ＭＳ Ｐゴシック"/>
                <a:cs typeface="Calibri Light"/>
              </a:rPr>
              <a:t>Covered our macroeconomics objectives</a:t>
            </a:r>
          </a:p>
          <a:p>
            <a:r>
              <a:rPr lang="en-US" sz="2500" dirty="0">
                <a:latin typeface="Calibri Light"/>
                <a:ea typeface="ＭＳ Ｐゴシック"/>
                <a:cs typeface="Calibri Light"/>
              </a:rPr>
              <a:t>Used the most of the six online practices for good teaching applied to economics</a:t>
            </a:r>
          </a:p>
          <a:p>
            <a:r>
              <a:rPr lang="en-US" sz="2500" dirty="0">
                <a:latin typeface="Calibri Light"/>
                <a:ea typeface="ＭＳ Ｐゴシック"/>
                <a:cs typeface="Calibri Light"/>
              </a:rPr>
              <a:t>Took a deep dive into the macroeconomic topics (budget deficit, federal debt, financing the debt, and consequences)</a:t>
            </a:r>
          </a:p>
          <a:p>
            <a:r>
              <a:rPr lang="en-US" sz="2500" dirty="0">
                <a:latin typeface="Calibri Light"/>
                <a:ea typeface="ＭＳ Ｐゴシック"/>
                <a:cs typeface="Calibri Light"/>
              </a:rPr>
              <a:t>Provided references</a:t>
            </a:r>
          </a:p>
          <a:p>
            <a:r>
              <a:rPr lang="en-US" sz="2500" dirty="0">
                <a:latin typeface="Calibri Light"/>
                <a:ea typeface="ＭＳ Ｐゴシック"/>
                <a:cs typeface="Calibri Light"/>
              </a:rPr>
              <a:t>Time to conclude and give thanks</a:t>
            </a:r>
          </a:p>
        </p:txBody>
      </p:sp>
    </p:spTree>
    <p:extLst>
      <p:ext uri="{BB962C8B-B14F-4D97-AF65-F5344CB8AC3E}">
        <p14:creationId xmlns:p14="http://schemas.microsoft.com/office/powerpoint/2010/main" val="175410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CB5F4-178A-4719-9F49-7DA223B2D777}"/>
              </a:ext>
            </a:extLst>
          </p:cNvPr>
          <p:cNvSpPr>
            <a:spLocks noGrp="1"/>
          </p:cNvSpPr>
          <p:nvPr>
            <p:ph type="title"/>
          </p:nvPr>
        </p:nvSpPr>
        <p:spPr/>
        <p:txBody>
          <a:bodyPr/>
          <a:lstStyle/>
          <a:p>
            <a:r>
              <a:rPr lang="en-US" dirty="0"/>
              <a:t>Two webinar options</a:t>
            </a:r>
          </a:p>
        </p:txBody>
      </p:sp>
      <p:sp>
        <p:nvSpPr>
          <p:cNvPr id="3" name="Content Placeholder 2">
            <a:extLst>
              <a:ext uri="{FF2B5EF4-FFF2-40B4-BE49-F238E27FC236}">
                <a16:creationId xmlns:a16="http://schemas.microsoft.com/office/drawing/2014/main" xmlns="" id="{D3145417-0CB1-420C-884A-E1A12758D0DE}"/>
              </a:ext>
            </a:extLst>
          </p:cNvPr>
          <p:cNvSpPr>
            <a:spLocks noGrp="1"/>
          </p:cNvSpPr>
          <p:nvPr>
            <p:ph sz="half" idx="1"/>
          </p:nvPr>
        </p:nvSpPr>
        <p:spPr>
          <a:xfrm>
            <a:off x="457200" y="3200400"/>
            <a:ext cx="3964132" cy="2925763"/>
          </a:xfrm>
        </p:spPr>
        <p:txBody>
          <a:bodyPr/>
          <a:lstStyle/>
          <a:p>
            <a:pPr marL="0" indent="0">
              <a:buNone/>
            </a:pPr>
            <a:r>
              <a:rPr lang="en-US" dirty="0"/>
              <a:t>1. Sit back and passively listen to the webinar and take notes</a:t>
            </a:r>
          </a:p>
        </p:txBody>
      </p:sp>
      <p:sp>
        <p:nvSpPr>
          <p:cNvPr id="4" name="Content Placeholder 3">
            <a:extLst>
              <a:ext uri="{FF2B5EF4-FFF2-40B4-BE49-F238E27FC236}">
                <a16:creationId xmlns:a16="http://schemas.microsoft.com/office/drawing/2014/main" xmlns="" id="{71F6CE62-91C0-413B-9EE5-2FF686524EF5}"/>
              </a:ext>
            </a:extLst>
          </p:cNvPr>
          <p:cNvSpPr>
            <a:spLocks noGrp="1"/>
          </p:cNvSpPr>
          <p:nvPr>
            <p:ph sz="half" idx="2"/>
          </p:nvPr>
        </p:nvSpPr>
        <p:spPr>
          <a:xfrm>
            <a:off x="4619773" y="3200400"/>
            <a:ext cx="3747655" cy="2764127"/>
          </a:xfrm>
        </p:spPr>
        <p:txBody>
          <a:bodyPr/>
          <a:lstStyle/>
          <a:p>
            <a:pPr marL="0" indent="-457200">
              <a:buNone/>
            </a:pPr>
            <a:r>
              <a:rPr lang="en-US" dirty="0"/>
              <a:t>2. Actively participate in the webinar and learn-by-doing</a:t>
            </a:r>
          </a:p>
        </p:txBody>
      </p:sp>
    </p:spTree>
    <p:extLst>
      <p:ext uri="{BB962C8B-B14F-4D97-AF65-F5344CB8AC3E}">
        <p14:creationId xmlns:p14="http://schemas.microsoft.com/office/powerpoint/2010/main" val="516991932"/>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xmlns=""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3"/>
              </a:rPr>
              <a:t>https://www.councilforeconed.org/resources/local-affiliates/</a:t>
            </a:r>
            <a:endParaRPr lang="en-US" dirty="0"/>
          </a:p>
          <a:p>
            <a:pPr algn="l"/>
            <a:endParaRPr lang="en-US" dirty="0"/>
          </a:p>
        </p:txBody>
      </p:sp>
      <p:pic>
        <p:nvPicPr>
          <p:cNvPr id="4" name="Picture 4" descr="A picture containing bird&#10;&#10;Description generated with very high confidence">
            <a:extLst>
              <a:ext uri="{FF2B5EF4-FFF2-40B4-BE49-F238E27FC236}">
                <a16:creationId xmlns:a16="http://schemas.microsoft.com/office/drawing/2014/main" xmlns=""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3428999"/>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6000" dirty="0"/>
              <a:t/>
            </a:r>
            <a:br>
              <a:rPr lang="en-US" sz="6000" dirty="0"/>
            </a:br>
            <a:r>
              <a:rPr lang="en-US" sz="6000" dirty="0"/>
              <a:t/>
            </a:r>
            <a:br>
              <a:rPr lang="en-US" sz="6000" dirty="0"/>
            </a:br>
            <a:r>
              <a:rPr lang="en-US" sz="6000" i="0" dirty="0">
                <a:solidFill>
                  <a:srgbClr val="0070C0"/>
                </a:solidFill>
                <a:effectLst/>
              </a:rPr>
              <a:t>Using Active Learning Techniques to Explore the Deficit Controversies</a:t>
            </a:r>
            <a:r>
              <a:rPr lang="en-US" sz="6000" dirty="0">
                <a:ln w="11430"/>
                <a:solidFill>
                  <a:srgbClr val="0070C0"/>
                </a:solidFill>
                <a:effectLst>
                  <a:outerShdw blurRad="80000" dist="40000" dir="5040000" algn="tl">
                    <a:srgbClr val="000000">
                      <a:alpha val="0"/>
                    </a:srgbClr>
                  </a:outerShdw>
                </a:effectLst>
                <a:ea typeface="+mj-ea"/>
                <a:cs typeface="+mj-cs"/>
              </a:rPr>
              <a:t/>
            </a:r>
            <a:br>
              <a:rPr lang="en-US" sz="6000" dirty="0">
                <a:ln w="11430"/>
                <a:solidFill>
                  <a:srgbClr val="0070C0"/>
                </a:solidFill>
                <a:effectLst>
                  <a:outerShdw blurRad="80000" dist="40000" dir="5040000" algn="tl">
                    <a:srgbClr val="000000">
                      <a:alpha val="0"/>
                    </a:srgbClr>
                  </a:outerShdw>
                </a:effectLst>
                <a:ea typeface="+mj-ea"/>
                <a:cs typeface="+mj-cs"/>
              </a:rPr>
            </a:br>
            <a:r>
              <a:rPr lang="en-US" sz="2200" i="1" dirty="0">
                <a:solidFill>
                  <a:schemeClr val="tx1"/>
                </a:solidFill>
                <a:latin typeface="Calibri"/>
                <a:ea typeface="ＭＳ Ｐゴシック"/>
                <a:cs typeface="Calibri"/>
              </a:rPr>
              <a:t>Presented by</a:t>
            </a:r>
            <a:br>
              <a:rPr lang="en-US" sz="2200" i="1" dirty="0">
                <a:solidFill>
                  <a:schemeClr val="tx1"/>
                </a:solidFill>
                <a:latin typeface="Calibri"/>
                <a:ea typeface="ＭＳ Ｐゴシック"/>
                <a:cs typeface="Calibri"/>
              </a:rPr>
            </a:br>
            <a:r>
              <a:rPr lang="en-US" sz="2200" i="1" dirty="0">
                <a:solidFill>
                  <a:schemeClr val="tx1"/>
                </a:solidFill>
                <a:latin typeface="Calibri"/>
                <a:ea typeface="ＭＳ Ｐゴシック"/>
                <a:cs typeface="Calibri"/>
              </a:rPr>
              <a:t>Tawni Hunt Ferrarini, PhD</a:t>
            </a:r>
            <a:r>
              <a:rPr lang="en-US" sz="1600" dirty="0"/>
              <a:t/>
            </a:r>
            <a:br>
              <a:rPr lang="en-US" sz="1600" dirty="0"/>
            </a:br>
            <a:r>
              <a:rPr lang="en-US" sz="2200" dirty="0">
                <a:solidFill>
                  <a:schemeClr val="tx1"/>
                </a:solidFill>
                <a:latin typeface="Calibri"/>
                <a:ea typeface="ＭＳ Ｐゴシック"/>
                <a:cs typeface="Calibri"/>
              </a:rPr>
              <a:t>July28, 2020</a:t>
            </a:r>
            <a:r>
              <a:rPr lang="en-US" sz="1600" dirty="0">
                <a:solidFill>
                  <a:schemeClr val="tx1"/>
                </a:solidFill>
                <a:latin typeface="Calibri"/>
                <a:ea typeface="ＭＳ Ｐゴシック"/>
                <a:cs typeface="Calibri"/>
              </a:rPr>
              <a:t/>
            </a:r>
            <a:br>
              <a:rPr lang="en-US" sz="1600" dirty="0">
                <a:solidFill>
                  <a:schemeClr val="tx1"/>
                </a:solidFill>
                <a:latin typeface="Calibri"/>
                <a:ea typeface="ＭＳ Ｐゴシック"/>
                <a:cs typeface="Calibri"/>
              </a:rPr>
            </a:br>
            <a:r>
              <a:rPr lang="en-US" sz="2200" dirty="0">
                <a:solidFill>
                  <a:schemeClr val="tx1"/>
                </a:solidFill>
                <a:latin typeface="Calibri"/>
                <a:ea typeface="ＭＳ Ｐゴシック"/>
                <a:cs typeface="Calibri"/>
                <a:hlinkClick r:id="rId3"/>
              </a:rPr>
              <a:t>Tferrarini@Lindenwood.edu</a:t>
            </a:r>
            <a:r>
              <a:rPr lang="en-US" sz="2200" dirty="0">
                <a:solidFill>
                  <a:schemeClr val="tx1"/>
                </a:solidFill>
                <a:latin typeface="Calibri"/>
                <a:ea typeface="ＭＳ Ｐゴシック"/>
                <a:cs typeface="Calibri"/>
              </a:rPr>
              <a:t>  *  </a:t>
            </a:r>
            <a:r>
              <a:rPr lang="en-US" sz="2200" dirty="0">
                <a:solidFill>
                  <a:schemeClr val="tx1"/>
                </a:solidFill>
                <a:latin typeface="Calibri"/>
                <a:ea typeface="ＭＳ Ｐゴシック"/>
                <a:cs typeface="Calibri"/>
                <a:hlinkClick r:id="rId4"/>
              </a:rPr>
              <a:t>Tawni.org</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pic>
        <p:nvPicPr>
          <p:cNvPr id="6" name="Picture 5" descr="A person smiling for the camera&#10;&#10;Description automatically generated">
            <a:extLst>
              <a:ext uri="{FF2B5EF4-FFF2-40B4-BE49-F238E27FC236}">
                <a16:creationId xmlns:a16="http://schemas.microsoft.com/office/drawing/2014/main" xmlns="" id="{2C332F2B-A386-48F8-B84E-BF1449377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2276" y="5063146"/>
            <a:ext cx="1134672" cy="1196088"/>
          </a:xfrm>
          <a:prstGeom prst="rect">
            <a:avLst/>
          </a:prstGeom>
        </p:spPr>
      </p:pic>
    </p:spTree>
    <p:extLst>
      <p:ext uri="{BB962C8B-B14F-4D97-AF65-F5344CB8AC3E}">
        <p14:creationId xmlns:p14="http://schemas.microsoft.com/office/powerpoint/2010/main" val="336152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xmlns=""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spTree>
    <p:extLst>
      <p:ext uri="{BB962C8B-B14F-4D97-AF65-F5344CB8AC3E}">
        <p14:creationId xmlns:p14="http://schemas.microsoft.com/office/powerpoint/2010/main" val="22356073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xmlns=""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xmlns=""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xmlns=""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xmlns=""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xmlns=""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718879" y="800392"/>
            <a:ext cx="7698523" cy="1212102"/>
          </a:xfrm>
        </p:spPr>
        <p:txBody>
          <a:bodyPr vert="horz" lIns="91440" tIns="45720" rIns="91440" bIns="45720" rtlCol="0" anchor="ctr">
            <a:normAutofit/>
            <a:scene3d>
              <a:camera prst="orthographicFront"/>
              <a:lightRig rig="glow" dir="tl">
                <a:rot lat="0" lon="0" rev="5400000"/>
              </a:lightRig>
            </a:scene3d>
            <a:sp3d>
              <a:bevelT w="0" h="0"/>
              <a:contourClr>
                <a:schemeClr val="accent6">
                  <a:shade val="73000"/>
                </a:schemeClr>
              </a:contourClr>
            </a:sp3d>
          </a:bodyPr>
          <a:lstStyle/>
          <a:p>
            <a:pPr algn="l" fontAlgn="auto">
              <a:lnSpc>
                <a:spcPct val="90000"/>
              </a:lnSpc>
              <a:spcAft>
                <a:spcPts val="0"/>
              </a:spcAft>
              <a:defRPr/>
            </a:pPr>
            <a:r>
              <a:rPr lang="en-US" sz="3500" kern="1200" dirty="0">
                <a:solidFill>
                  <a:srgbClr val="FFFFFF"/>
                </a:solidFill>
                <a:latin typeface="+mj-lt"/>
                <a:ea typeface="+mj-ea"/>
                <a:cs typeface="+mj-cs"/>
              </a:rPr>
              <a:t>Macro Objectives</a:t>
            </a:r>
            <a:endParaRPr lang="en-US" sz="3500" b="1" kern="1200" dirty="0">
              <a:ln w="11430">
                <a:noFill/>
              </a:ln>
              <a:solidFill>
                <a:srgbClr val="FFFFFF"/>
              </a:solidFill>
              <a:effectLst>
                <a:outerShdw blurRad="80000" dist="40000" dir="5040000" algn="tl">
                  <a:srgbClr val="000000">
                    <a:alpha val="0"/>
                  </a:srgbClr>
                </a:outerShdw>
              </a:effectLst>
              <a:latin typeface="+mj-lt"/>
              <a:ea typeface="+mj-ea"/>
              <a:cs typeface="+mj-cs"/>
            </a:endParaRPr>
          </a:p>
        </p:txBody>
      </p:sp>
      <p:sp>
        <p:nvSpPr>
          <p:cNvPr id="3" name="Content Placeholder 2"/>
          <p:cNvSpPr>
            <a:spLocks noGrp="1"/>
          </p:cNvSpPr>
          <p:nvPr>
            <p:ph idx="4294967295"/>
          </p:nvPr>
        </p:nvSpPr>
        <p:spPr>
          <a:xfrm>
            <a:off x="1025718" y="2490436"/>
            <a:ext cx="7281746" cy="3567173"/>
          </a:xfrm>
        </p:spPr>
        <p:txBody>
          <a:bodyPr vert="horz" lIns="91440" tIns="45720" rIns="91440" bIns="45720" rtlCol="0" anchor="ctr">
            <a:normAutofit fontScale="92500" lnSpcReduction="10000"/>
          </a:bodyPr>
          <a:lstStyle/>
          <a:p>
            <a:r>
              <a:rPr lang="en-US" dirty="0"/>
              <a:t>Distinguish between deficits and debt</a:t>
            </a:r>
          </a:p>
          <a:p>
            <a:r>
              <a:rPr lang="en-US" dirty="0"/>
              <a:t>Explain that federal deficits are financed through higher taxes, the sale of government securities, the issuance of new government securities, and purchase of bonds held by the public with new money</a:t>
            </a:r>
          </a:p>
          <a:p>
            <a:r>
              <a:rPr lang="en-US" dirty="0"/>
              <a:t>Analyze the impact of each on real output and price levels</a:t>
            </a:r>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6">
            <a:extLst>
              <a:ext uri="{FF2B5EF4-FFF2-40B4-BE49-F238E27FC236}">
                <a16:creationId xmlns:a16="http://schemas.microsoft.com/office/drawing/2014/main" xmlns=""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7">
            <a:extLst>
              <a:ext uri="{FF2B5EF4-FFF2-40B4-BE49-F238E27FC236}">
                <a16:creationId xmlns:a16="http://schemas.microsoft.com/office/drawing/2014/main" xmlns=""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Shape 76">
            <a:extLst>
              <a:ext uri="{FF2B5EF4-FFF2-40B4-BE49-F238E27FC236}">
                <a16:creationId xmlns:a16="http://schemas.microsoft.com/office/drawing/2014/main" xmlns=""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xmlns="" id="{F62EB973-3C76-458B-9928-B8C29A17871E}"/>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315" y="111669"/>
            <a:ext cx="2484009" cy="6210024"/>
          </a:xfrm>
          <a:prstGeom prst="rect">
            <a:avLst/>
          </a:prstGeom>
        </p:spPr>
      </p:pic>
      <p:sp>
        <p:nvSpPr>
          <p:cNvPr id="79" name="Freeform: Shape 78">
            <a:extLst>
              <a:ext uri="{FF2B5EF4-FFF2-40B4-BE49-F238E27FC236}">
                <a16:creationId xmlns:a16="http://schemas.microsoft.com/office/drawing/2014/main" xmlns=""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Brand — Pear Deck">
            <a:extLst>
              <a:ext uri="{FF2B5EF4-FFF2-40B4-BE49-F238E27FC236}">
                <a16:creationId xmlns:a16="http://schemas.microsoft.com/office/drawing/2014/main" xmlns="" id="{6A243B13-49AE-40E0-AF99-1085182AAB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7248" y="4042502"/>
            <a:ext cx="4515547" cy="151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89A8111C-AA8C-4C00-A484-AE9BFCD0DDE0}"/>
              </a:ext>
            </a:extLst>
          </p:cNvPr>
          <p:cNvSpPr txBox="1"/>
          <p:nvPr/>
        </p:nvSpPr>
        <p:spPr>
          <a:xfrm>
            <a:off x="3851636" y="1540060"/>
            <a:ext cx="5226772" cy="2400657"/>
          </a:xfrm>
          <a:prstGeom prst="rect">
            <a:avLst/>
          </a:prstGeom>
          <a:noFill/>
        </p:spPr>
        <p:txBody>
          <a:bodyPr wrap="square" rtlCol="0">
            <a:spAutoFit/>
          </a:bodyPr>
          <a:lstStyle/>
          <a:p>
            <a:r>
              <a:rPr lang="en-US" sz="5000" dirty="0">
                <a:solidFill>
                  <a:schemeClr val="bg1"/>
                </a:solidFill>
                <a:latin typeface="Calibri" panose="020F0502020204030204" pitchFamily="34" charset="0"/>
                <a:ea typeface="ＭＳ Ｐゴシック"/>
                <a:cs typeface="Calibri" panose="020F0502020204030204" pitchFamily="34" charset="0"/>
              </a:rPr>
              <a:t>Good Online Teaching Practices</a:t>
            </a:r>
          </a:p>
          <a:p>
            <a:endParaRPr lang="en-US" sz="5000"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8DA81737-FC17-4E96-8087-9F811BAB6942}"/>
              </a:ext>
            </a:extLst>
          </p:cNvPr>
          <p:cNvSpPr txBox="1"/>
          <p:nvPr/>
        </p:nvSpPr>
        <p:spPr>
          <a:xfrm>
            <a:off x="4742728" y="5675362"/>
            <a:ext cx="3444586" cy="369332"/>
          </a:xfrm>
          <a:prstGeom prst="rect">
            <a:avLst/>
          </a:prstGeom>
          <a:noFill/>
        </p:spPr>
        <p:txBody>
          <a:bodyPr wrap="square" rtlCol="0">
            <a:spAutoFit/>
          </a:bodyPr>
          <a:lstStyle/>
          <a:p>
            <a:r>
              <a:rPr lang="en-US" dirty="0">
                <a:hlinkClick r:id="rId4"/>
              </a:rPr>
              <a:t>peardeck.com</a:t>
            </a:r>
            <a:r>
              <a:rPr lang="en-US" dirty="0"/>
              <a:t> (Level 1, $0)</a:t>
            </a:r>
          </a:p>
        </p:txBody>
      </p:sp>
    </p:spTree>
    <p:extLst>
      <p:ext uri="{BB962C8B-B14F-4D97-AF65-F5344CB8AC3E}">
        <p14:creationId xmlns:p14="http://schemas.microsoft.com/office/powerpoint/2010/main" val="97082789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70" y="1069848"/>
            <a:ext cx="9461434"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400" dirty="0">
                <a:hlinkClick r:id="rId3"/>
              </a:rPr>
              <a:t>Voluntary National Content </a:t>
            </a:r>
            <a:br>
              <a:rPr lang="en-US" sz="4400" dirty="0">
                <a:hlinkClick r:id="rId3"/>
              </a:rPr>
            </a:br>
            <a:r>
              <a:rPr lang="en-US" sz="4400" dirty="0">
                <a:hlinkClick r:id="rId3"/>
              </a:rPr>
              <a:t>Standards in Economics</a:t>
            </a:r>
            <a:endParaRPr lang="en-US" sz="5500" b="1" dirty="0">
              <a:ln w="11430">
                <a:noFill/>
              </a:ln>
              <a:effectLst>
                <a:outerShdw blurRad="80000" dist="40000" dir="5040000" algn="tl">
                  <a:srgbClr val="000000">
                    <a:alpha val="0"/>
                  </a:srgbClr>
                </a:outerShdw>
              </a:effectLst>
              <a:ea typeface="+mj-ea"/>
              <a:cs typeface="+mj-cs"/>
            </a:endParaRPr>
          </a:p>
        </p:txBody>
      </p:sp>
      <p:pic>
        <p:nvPicPr>
          <p:cNvPr id="3" name="Picture 2">
            <a:extLst>
              <a:ext uri="{FF2B5EF4-FFF2-40B4-BE49-F238E27FC236}">
                <a16:creationId xmlns:a16="http://schemas.microsoft.com/office/drawing/2014/main" xmlns="" id="{7ECC170B-6DD1-489B-8C35-9D797699775A}"/>
              </a:ext>
            </a:extLst>
          </p:cNvPr>
          <p:cNvPicPr>
            <a:picLocks noChangeAspect="1"/>
          </p:cNvPicPr>
          <p:nvPr/>
        </p:nvPicPr>
        <p:blipFill>
          <a:blip r:embed="rId4"/>
          <a:stretch>
            <a:fillRect/>
          </a:stretch>
        </p:blipFill>
        <p:spPr>
          <a:xfrm>
            <a:off x="778162" y="2490675"/>
            <a:ext cx="7508590" cy="4001898"/>
          </a:xfrm>
          <a:prstGeom prst="rect">
            <a:avLst/>
          </a:prstGeom>
        </p:spPr>
      </p:pic>
    </p:spTree>
    <p:extLst>
      <p:ext uri="{BB962C8B-B14F-4D97-AF65-F5344CB8AC3E}">
        <p14:creationId xmlns:p14="http://schemas.microsoft.com/office/powerpoint/2010/main" val="4850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xmlns=""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5">
              <a:extLst>
                <a:ext uri="{FF2B5EF4-FFF2-40B4-BE49-F238E27FC236}">
                  <a16:creationId xmlns:a16="http://schemas.microsoft.com/office/drawing/2014/main" xmlns=""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6">
              <a:extLst>
                <a:ext uri="{FF2B5EF4-FFF2-40B4-BE49-F238E27FC236}">
                  <a16:creationId xmlns:a16="http://schemas.microsoft.com/office/drawing/2014/main" xmlns=""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7">
              <a:extLst>
                <a:ext uri="{FF2B5EF4-FFF2-40B4-BE49-F238E27FC236}">
                  <a16:creationId xmlns:a16="http://schemas.microsoft.com/office/drawing/2014/main" xmlns=""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15">
              <a:extLst>
                <a:ext uri="{FF2B5EF4-FFF2-40B4-BE49-F238E27FC236}">
                  <a16:creationId xmlns:a16="http://schemas.microsoft.com/office/drawing/2014/main" xmlns=""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785460" y="759805"/>
            <a:ext cx="7729890" cy="1325563"/>
          </a:xfrm>
        </p:spPr>
        <p:txBody>
          <a:bodyPr vert="horz" lIns="91440" tIns="45720" rIns="91440" bIns="45720" rtlCol="0" anchor="ctr">
            <a:normAutofit/>
            <a:scene3d>
              <a:camera prst="orthographicFront"/>
              <a:lightRig rig="glow" dir="tl">
                <a:rot lat="0" lon="0" rev="5400000"/>
              </a:lightRig>
            </a:scene3d>
            <a:sp3d>
              <a:bevelT w="0" h="0"/>
              <a:contourClr>
                <a:schemeClr val="accent6">
                  <a:shade val="73000"/>
                </a:schemeClr>
              </a:contourClr>
            </a:sp3d>
          </a:bodyPr>
          <a:lstStyle/>
          <a:p>
            <a:pPr algn="l" fontAlgn="auto">
              <a:lnSpc>
                <a:spcPct val="90000"/>
              </a:lnSpc>
              <a:spcAft>
                <a:spcPts val="0"/>
              </a:spcAft>
              <a:defRPr/>
            </a:pPr>
            <a:r>
              <a:rPr lang="en-US" sz="3500" dirty="0">
                <a:solidFill>
                  <a:srgbClr val="FFFFFF"/>
                </a:solidFill>
                <a:latin typeface="+mj-lt"/>
                <a:ea typeface="+mj-ea"/>
                <a:cs typeface="+mj-cs"/>
              </a:rPr>
              <a:t>State Standards</a:t>
            </a:r>
            <a:endParaRPr lang="en-US" sz="3500" b="1" dirty="0">
              <a:ln w="11430">
                <a:noFill/>
              </a:ln>
              <a:solidFill>
                <a:srgbClr val="FFFFFF"/>
              </a:solidFill>
              <a:effectLst>
                <a:outerShdw blurRad="80000" dist="40000" dir="5040000" algn="tl">
                  <a:srgbClr val="000000">
                    <a:alpha val="0"/>
                  </a:srgbClr>
                </a:outerShdw>
              </a:effectLst>
              <a:latin typeface="+mj-lt"/>
              <a:ea typeface="+mj-ea"/>
              <a:cs typeface="+mj-cs"/>
            </a:endParaRPr>
          </a:p>
        </p:txBody>
      </p:sp>
      <p:sp>
        <p:nvSpPr>
          <p:cNvPr id="3" name="Content Placeholder 2"/>
          <p:cNvSpPr>
            <a:spLocks noGrp="1"/>
          </p:cNvSpPr>
          <p:nvPr>
            <p:ph idx="4294967295"/>
          </p:nvPr>
        </p:nvSpPr>
        <p:spPr>
          <a:xfrm>
            <a:off x="1068678" y="2494450"/>
            <a:ext cx="3040158" cy="3563159"/>
          </a:xfrm>
        </p:spPr>
        <p:txBody>
          <a:bodyPr vert="horz" lIns="91440" tIns="45720" rIns="91440" bIns="45720" rtlCol="0">
            <a:normAutofit/>
          </a:bodyPr>
          <a:lstStyle/>
          <a:p>
            <a:pPr marL="571500" indent="-457200">
              <a:lnSpc>
                <a:spcPct val="90000"/>
              </a:lnSpc>
              <a:buFont typeface="+mj-lt"/>
              <a:buAutoNum type="arabicPeriod"/>
              <a:defRPr sz="3168"/>
            </a:pPr>
            <a:r>
              <a:rPr lang="en-US" sz="2100" b="1" dirty="0">
                <a:latin typeface="+mn-lt"/>
                <a:ea typeface="+mn-ea"/>
                <a:cs typeface="+mn-cs"/>
              </a:rPr>
              <a:t>Connect</a:t>
            </a:r>
            <a:r>
              <a:rPr lang="en-US" sz="2100" dirty="0">
                <a:latin typeface="+mn-lt"/>
                <a:ea typeface="+mn-ea"/>
                <a:cs typeface="+mn-cs"/>
              </a:rPr>
              <a:t> to regional and state standards at EconEdLink.org</a:t>
            </a:r>
          </a:p>
          <a:p>
            <a:pPr marL="571500" indent="-457200">
              <a:lnSpc>
                <a:spcPct val="90000"/>
              </a:lnSpc>
              <a:buFont typeface="+mj-lt"/>
              <a:buAutoNum type="arabicPeriod"/>
              <a:defRPr sz="3168"/>
            </a:pPr>
            <a:r>
              <a:rPr lang="en-US" sz="2100" b="1" dirty="0">
                <a:latin typeface="+mn-lt"/>
                <a:ea typeface="+mn-ea"/>
                <a:cs typeface="+mn-cs"/>
              </a:rPr>
              <a:t>Search</a:t>
            </a:r>
            <a:r>
              <a:rPr lang="en-US" sz="2100" dirty="0">
                <a:latin typeface="+mn-lt"/>
                <a:ea typeface="+mn-ea"/>
                <a:cs typeface="+mn-cs"/>
              </a:rPr>
              <a:t> for “deficit” </a:t>
            </a:r>
          </a:p>
          <a:p>
            <a:pPr marL="571500" indent="-457200">
              <a:lnSpc>
                <a:spcPct val="90000"/>
              </a:lnSpc>
              <a:buFont typeface="+mj-lt"/>
              <a:buAutoNum type="arabicPeriod"/>
              <a:defRPr sz="3168"/>
            </a:pPr>
            <a:r>
              <a:rPr lang="en-US" sz="2100" b="1" dirty="0">
                <a:latin typeface="+mn-lt"/>
                <a:ea typeface="+mn-ea"/>
                <a:cs typeface="+mn-cs"/>
              </a:rPr>
              <a:t>Choose</a:t>
            </a:r>
            <a:r>
              <a:rPr lang="en-US" sz="2100" dirty="0">
                <a:latin typeface="+mn-lt"/>
                <a:ea typeface="+mn-ea"/>
                <a:cs typeface="+mn-cs"/>
              </a:rPr>
              <a:t> a lesson </a:t>
            </a:r>
          </a:p>
          <a:p>
            <a:pPr marL="571500" indent="-457200">
              <a:lnSpc>
                <a:spcPct val="90000"/>
              </a:lnSpc>
              <a:buFont typeface="+mj-lt"/>
              <a:buAutoNum type="arabicPeriod"/>
              <a:defRPr sz="3168"/>
            </a:pPr>
            <a:r>
              <a:rPr lang="en-US" sz="2100" b="1" dirty="0">
                <a:latin typeface="+mn-lt"/>
                <a:ea typeface="+mn-ea"/>
                <a:cs typeface="+mn-cs"/>
              </a:rPr>
              <a:t>Click</a:t>
            </a:r>
            <a:r>
              <a:rPr lang="en-US" sz="2100" dirty="0">
                <a:latin typeface="+mn-lt"/>
                <a:ea typeface="+mn-ea"/>
                <a:cs typeface="+mn-cs"/>
              </a:rPr>
              <a:t> on State Standards</a:t>
            </a:r>
          </a:p>
          <a:p>
            <a:pPr marL="571500" indent="-457200">
              <a:lnSpc>
                <a:spcPct val="90000"/>
              </a:lnSpc>
              <a:buFont typeface="+mj-lt"/>
              <a:buAutoNum type="arabicPeriod"/>
              <a:defRPr sz="3168"/>
            </a:pPr>
            <a:r>
              <a:rPr lang="en-US" sz="2100" dirty="0">
                <a:latin typeface="+mn-lt"/>
                <a:ea typeface="+mn-ea"/>
                <a:cs typeface="+mn-cs"/>
                <a:hlinkClick r:id="rId3"/>
              </a:rPr>
              <a:t>NYSed.gov</a:t>
            </a:r>
            <a:endParaRPr lang="en-US" sz="2100" dirty="0">
              <a:latin typeface="+mn-lt"/>
              <a:ea typeface="+mn-ea"/>
              <a:cs typeface="+mn-cs"/>
            </a:endParaRPr>
          </a:p>
          <a:p>
            <a:pPr marL="114300" indent="0">
              <a:lnSpc>
                <a:spcPct val="90000"/>
              </a:lnSpc>
              <a:buNone/>
              <a:defRPr sz="3168"/>
            </a:pPr>
            <a:endParaRPr lang="en-US" sz="2100" dirty="0">
              <a:latin typeface="+mn-lt"/>
              <a:ea typeface="+mn-ea"/>
              <a:cs typeface="+mn-cs"/>
            </a:endParaRPr>
          </a:p>
          <a:p>
            <a:pPr marL="0" indent="-228600">
              <a:lnSpc>
                <a:spcPct val="90000"/>
              </a:lnSpc>
              <a:buFont typeface="Arial" panose="020B0604020202020204" pitchFamily="34" charset="0"/>
              <a:buChar char="•"/>
              <a:defRPr sz="3168"/>
            </a:pPr>
            <a:endParaRPr lang="en-US" sz="2100" dirty="0">
              <a:latin typeface="+mn-lt"/>
              <a:ea typeface="+mn-ea"/>
              <a:cs typeface="+mn-cs"/>
            </a:endParaRPr>
          </a:p>
        </p:txBody>
      </p:sp>
      <p:pic>
        <p:nvPicPr>
          <p:cNvPr id="6" name="Picture 5">
            <a:extLst>
              <a:ext uri="{FF2B5EF4-FFF2-40B4-BE49-F238E27FC236}">
                <a16:creationId xmlns:a16="http://schemas.microsoft.com/office/drawing/2014/main" xmlns="" id="{1E6A2296-6C3E-42F3-8E4D-58F9EAF20DCF}"/>
              </a:ext>
            </a:extLst>
          </p:cNvPr>
          <p:cNvPicPr>
            <a:picLocks noChangeAspect="1"/>
          </p:cNvPicPr>
          <p:nvPr/>
        </p:nvPicPr>
        <p:blipFill>
          <a:blip r:embed="rId4"/>
          <a:stretch>
            <a:fillRect/>
          </a:stretch>
        </p:blipFill>
        <p:spPr>
          <a:xfrm>
            <a:off x="4506813" y="2694856"/>
            <a:ext cx="4505670" cy="2651121"/>
          </a:xfrm>
          <a:prstGeom prst="rect">
            <a:avLst/>
          </a:prstGeom>
        </p:spPr>
      </p:pic>
      <p:sp>
        <p:nvSpPr>
          <p:cNvPr id="5" name="Arrow: Right 4">
            <a:extLst>
              <a:ext uri="{FF2B5EF4-FFF2-40B4-BE49-F238E27FC236}">
                <a16:creationId xmlns:a16="http://schemas.microsoft.com/office/drawing/2014/main" xmlns="" id="{DABDB2A0-C863-4717-A45D-C02376506445}"/>
              </a:ext>
            </a:extLst>
          </p:cNvPr>
          <p:cNvSpPr/>
          <p:nvPr/>
        </p:nvSpPr>
        <p:spPr>
          <a:xfrm>
            <a:off x="3343686" y="4991765"/>
            <a:ext cx="2067791" cy="420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227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32A4-542C-494D-8506-1C720B46413C}">
  <ds:schemaRefs>
    <ds:schemaRef ds:uri="bfa4db11-c700-41fb-b639-f7e6b4e680b5"/>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9cd82c5b-74c9-4827-94f1-5bf219ae6b20"/>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TotalTime>
  <Words>1564</Words>
  <Application>Microsoft Office PowerPoint</Application>
  <PresentationFormat>On-screen Show (4:3)</PresentationFormat>
  <Paragraphs>246</Paragraphs>
  <Slides>52</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ＭＳ Ｐゴシック</vt:lpstr>
      <vt:lpstr>Arial</vt:lpstr>
      <vt:lpstr>Arial,Sans-Serif</vt:lpstr>
      <vt:lpstr>Avenir LT W01_55 Roman1475520</vt:lpstr>
      <vt:lpstr>Calibri</vt:lpstr>
      <vt:lpstr>Calibri Light</vt:lpstr>
      <vt:lpstr>Noto Serif</vt:lpstr>
      <vt:lpstr>open sans</vt:lpstr>
      <vt:lpstr>Playfair Display</vt:lpstr>
      <vt:lpstr>Publico Text</vt:lpstr>
      <vt:lpstr>Roboto</vt:lpstr>
      <vt:lpstr>Times New Roman</vt:lpstr>
      <vt:lpstr>Office Theme</vt:lpstr>
      <vt:lpstr>  Using Active Learning Techniques to Explore the Deficit Controversies Presented by Tawni Hunt Ferrarini, PhD July28, 2020 Tferrarini@Lindenwood.edu  *  Tawni.org</vt:lpstr>
      <vt:lpstr>EconEdLink Membership</vt:lpstr>
      <vt:lpstr>Professional Development Certificate</vt:lpstr>
      <vt:lpstr>Agenda</vt:lpstr>
      <vt:lpstr>Two webinar options</vt:lpstr>
      <vt:lpstr>Macro Objectives</vt:lpstr>
      <vt:lpstr>PowerPoint Presentation</vt:lpstr>
      <vt:lpstr>Voluntary National Content  Standards in Economics</vt:lpstr>
      <vt:lpstr>State Standards</vt:lpstr>
      <vt:lpstr>State Standards</vt:lpstr>
      <vt:lpstr>Bell Ringer</vt:lpstr>
      <vt:lpstr>Active Learning </vt:lpstr>
      <vt:lpstr>Did You Know?</vt:lpstr>
      <vt:lpstr>That’s $27 Trillion in Debt!!!! </vt:lpstr>
      <vt:lpstr>Putting these trillions into perspective</vt:lpstr>
      <vt:lpstr>Read &amp; Write</vt:lpstr>
      <vt:lpstr>Read &amp; Write</vt:lpstr>
      <vt:lpstr>Read &amp; Write</vt:lpstr>
      <vt:lpstr>Read &amp; Write</vt:lpstr>
      <vt:lpstr>Read &amp; Write</vt:lpstr>
      <vt:lpstr>Read &amp; Write</vt:lpstr>
      <vt:lpstr>Practice Time on Task</vt:lpstr>
      <vt:lpstr>Practice Time on Task</vt:lpstr>
      <vt:lpstr>Practice Time on Task</vt:lpstr>
      <vt:lpstr>Definitions</vt:lpstr>
      <vt:lpstr>Transition</vt:lpstr>
      <vt:lpstr>Public Debt</vt:lpstr>
      <vt:lpstr>Demonstrate</vt:lpstr>
      <vt:lpstr>Federal Surplus [+]  or Deficit [-]</vt:lpstr>
      <vt:lpstr>Budget Deficits and Surpluses</vt:lpstr>
      <vt:lpstr>Summary</vt:lpstr>
      <vt:lpstr>How do they do that?</vt:lpstr>
      <vt:lpstr>Public Debt</vt:lpstr>
      <vt:lpstr>Public Debt to GDP</vt:lpstr>
      <vt:lpstr>Debtors and Creditors</vt:lpstr>
      <vt:lpstr>Who holds our debt?</vt:lpstr>
      <vt:lpstr>Which Countries Own the Most U.S. Debt</vt:lpstr>
      <vt:lpstr>U.S. Economy Today?</vt:lpstr>
      <vt:lpstr>Business Cycle</vt:lpstr>
      <vt:lpstr>Business Cycle</vt:lpstr>
      <vt:lpstr>Deficit Spending…</vt:lpstr>
      <vt:lpstr>Teaching and Learning Econ Resource Hub</vt:lpstr>
      <vt:lpstr>Summative Assessment</vt:lpstr>
      <vt:lpstr>Which ending?</vt:lpstr>
      <vt:lpstr>Which ending?</vt:lpstr>
      <vt:lpstr>Which ending?</vt:lpstr>
      <vt:lpstr>Which ending?</vt:lpstr>
      <vt:lpstr>References</vt:lpstr>
      <vt:lpstr>Wrapping Up</vt:lpstr>
      <vt:lpstr>CEE Affiliates</vt:lpstr>
      <vt:lpstr>  Using Active Learning Techniques to Explore the Deficit Controversies Presented by Tawni Hunt Ferrarini, PhD July28, 2020 Tferrarini@Lindenwood.edu  *  Tawni.org</vt:lpstr>
      <vt:lpstr>Thank You to Our Sponsors!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Active Learning Techniques to Explore the Deficit Controversies Presented by Tawni Hunt Ferrarini, PhD July 28, 2020 Tferrarini@Lindenwood.edu</dc:title>
  <dc:creator>Tawni Hunt Ferrarini</dc:creator>
  <cp:lastModifiedBy>Conference3 NoteBook</cp:lastModifiedBy>
  <cp:revision>14</cp:revision>
  <dcterms:created xsi:type="dcterms:W3CDTF">2020-07-28T09:52:26Z</dcterms:created>
  <dcterms:modified xsi:type="dcterms:W3CDTF">2020-07-28T13:12:17Z</dcterms:modified>
</cp:coreProperties>
</file>