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sldIdLst>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9" r:id="rId63"/>
    <p:sldId id="328" r:id="rId64"/>
    <p:sldId id="330" r:id="rId65"/>
    <p:sldId id="331" r:id="rId66"/>
    <p:sldId id="332" r:id="rId67"/>
    <p:sldId id="268"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12A17-86B5-D3BE-723F-5A9DF60A3B8C}" v="13" dt="2020-06-09T17:09:56.833"/>
    <p1510:client id="{167C26A0-C669-EA09-BD0C-A1777370BBD6}" v="4" dt="2020-05-19T16:41:10.399"/>
    <p1510:client id="{2894A645-137C-B760-E9D6-217F40863B95}" v="125" dt="2020-05-04T14:44:03.702"/>
    <p1510:client id="{31B01ABE-4DEB-47CA-93D9-607276731FF5}" v="140" dt="2020-05-04T14:15:40.175"/>
    <p1510:client id="{4406271E-B8F3-4ED8-A990-E3D52CC9C381}" v="47" dt="2020-05-04T14:48:43.333"/>
    <p1510:client id="{4EDFC48B-A766-CA0A-002E-BE1B705386BC}" v="32" dt="2020-05-04T14:40:15.128"/>
    <p1510:client id="{56E9D565-69CA-28FA-032F-65C60E9C3094}" v="5" dt="2020-05-18T14:29:36.25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Rivera" userId="8fad7a45-b744-4787-91b8-3942cc67532d" providerId="ADAL" clId="{982B8495-2142-8B44-9A80-33E2C28204B8}"/>
    <pc:docChg chg="modSld sldOrd">
      <pc:chgData name="Ruben Rivera" userId="8fad7a45-b744-4787-91b8-3942cc67532d" providerId="ADAL" clId="{982B8495-2142-8B44-9A80-33E2C28204B8}" dt="2020-03-10T22:54:21.157" v="0"/>
      <pc:docMkLst>
        <pc:docMk/>
      </pc:docMkLst>
      <pc:sldChg chg="ord">
        <pc:chgData name="Ruben Rivera" userId="8fad7a45-b744-4787-91b8-3942cc67532d" providerId="ADAL" clId="{982B8495-2142-8B44-9A80-33E2C28204B8}" dt="2020-03-10T22:54:21.157" v="0"/>
        <pc:sldMkLst>
          <pc:docMk/>
          <pc:sldMk cId="2696024708" sldId="261"/>
        </pc:sldMkLst>
      </pc:sldChg>
      <pc:sldChg chg="ord">
        <pc:chgData name="Ruben Rivera" userId="8fad7a45-b744-4787-91b8-3942cc67532d" providerId="ADAL" clId="{982B8495-2142-8B44-9A80-33E2C28204B8}" dt="2020-03-10T22:54:21.157" v="0"/>
        <pc:sldMkLst>
          <pc:docMk/>
          <pc:sldMk cId="348903906" sldId="267"/>
        </pc:sldMkLst>
      </pc:sldChg>
    </pc:docChg>
  </pc:docChgLst>
  <pc:docChgLst>
    <pc:chgData name="Jarvon Carson" userId="S::jcarson@councilforeconed.org::f1f62c45-4a19-4f8e-934b-b4c64f876624" providerId="AD" clId="Web-{7F444A85-4560-4B66-A2E0-1857BC17E1F0}"/>
    <pc:docChg chg="modSld">
      <pc:chgData name="Jarvon Carson" userId="S::jcarson@councilforeconed.org::f1f62c45-4a19-4f8e-934b-b4c64f876624" providerId="AD" clId="Web-{7F444A85-4560-4B66-A2E0-1857BC17E1F0}" dt="2020-03-11T16:44:01.443" v="3" actId="20577"/>
      <pc:docMkLst>
        <pc:docMk/>
      </pc:docMkLst>
      <pc:sldChg chg="modSp">
        <pc:chgData name="Jarvon Carson" userId="S::jcarson@councilforeconed.org::f1f62c45-4a19-4f8e-934b-b4c64f876624" providerId="AD" clId="Web-{7F444A85-4560-4B66-A2E0-1857BC17E1F0}" dt="2020-03-11T16:44:01.428" v="2" actId="20577"/>
        <pc:sldMkLst>
          <pc:docMk/>
          <pc:sldMk cId="2696024708" sldId="261"/>
        </pc:sldMkLst>
        <pc:spChg chg="mod">
          <ac:chgData name="Jarvon Carson" userId="S::jcarson@councilforeconed.org::f1f62c45-4a19-4f8e-934b-b4c64f876624" providerId="AD" clId="Web-{7F444A85-4560-4B66-A2E0-1857BC17E1F0}" dt="2020-03-11T16:44:01.428" v="2" actId="20577"/>
          <ac:spMkLst>
            <pc:docMk/>
            <pc:sldMk cId="2696024708" sldId="261"/>
            <ac:spMk id="3" creationId="{D213714B-F9E8-8C44-9AF8-383F3F244D95}"/>
          </ac:spMkLst>
        </pc:spChg>
      </pc:sldChg>
    </pc:docChg>
  </pc:docChgLst>
  <pc:docChgLst>
    <pc:chgData name="Jarvon Carson" userId="S::jcarson@councilforeconed.org::f1f62c45-4a19-4f8e-934b-b4c64f876624" providerId="AD" clId="Web-{56E9D565-69CA-28FA-032F-65C60E9C3094}"/>
    <pc:docChg chg="modSld">
      <pc:chgData name="Jarvon Carson" userId="S::jcarson@councilforeconed.org::f1f62c45-4a19-4f8e-934b-b4c64f876624" providerId="AD" clId="Web-{56E9D565-69CA-28FA-032F-65C60E9C3094}" dt="2020-05-18T14:29:36.255" v="4" actId="20577"/>
      <pc:docMkLst>
        <pc:docMk/>
      </pc:docMkLst>
      <pc:sldChg chg="modSp">
        <pc:chgData name="Jarvon Carson" userId="S::jcarson@councilforeconed.org::f1f62c45-4a19-4f8e-934b-b4c64f876624" providerId="AD" clId="Web-{56E9D565-69CA-28FA-032F-65C60E9C3094}" dt="2020-05-18T14:29:36.255" v="4" actId="20577"/>
        <pc:sldMkLst>
          <pc:docMk/>
          <pc:sldMk cId="0" sldId="258"/>
        </pc:sldMkLst>
        <pc:spChg chg="mod">
          <ac:chgData name="Jarvon Carson" userId="S::jcarson@councilforeconed.org::f1f62c45-4a19-4f8e-934b-b4c64f876624" providerId="AD" clId="Web-{56E9D565-69CA-28FA-032F-65C60E9C3094}" dt="2020-05-18T14:29:36.255" v="4" actId="20577"/>
          <ac:spMkLst>
            <pc:docMk/>
            <pc:sldMk cId="0" sldId="258"/>
            <ac:spMk id="15363" creationId="{00000000-0000-0000-0000-000000000000}"/>
          </ac:spMkLst>
        </pc:spChg>
      </pc:sldChg>
    </pc:docChg>
  </pc:docChgLst>
  <pc:docChgLst>
    <pc:chgData name="Andrea Mozo" userId="S::amozo@councilforeconed.org::ec324d89-8e2a-42bb-81f4-68d0295e10da" providerId="AD" clId="Web-{7476359D-1580-4CAA-63F6-9017D6A3D5DE}"/>
    <pc:docChg chg="modSld">
      <pc:chgData name="Andrea Mozo" userId="S::amozo@councilforeconed.org::ec324d89-8e2a-42bb-81f4-68d0295e10da" providerId="AD" clId="Web-{7476359D-1580-4CAA-63F6-9017D6A3D5DE}" dt="2020-03-10T16:57:08.182" v="7" actId="20577"/>
      <pc:docMkLst>
        <pc:docMk/>
      </pc:docMkLst>
      <pc:sldChg chg="modSp">
        <pc:chgData name="Andrea Mozo" userId="S::amozo@councilforeconed.org::ec324d89-8e2a-42bb-81f4-68d0295e10da" providerId="AD" clId="Web-{7476359D-1580-4CAA-63F6-9017D6A3D5DE}" dt="2020-03-10T16:57:06.463" v="5" actId="20577"/>
        <pc:sldMkLst>
          <pc:docMk/>
          <pc:sldMk cId="2696024708" sldId="261"/>
        </pc:sldMkLst>
        <pc:spChg chg="mod">
          <ac:chgData name="Andrea Mozo" userId="S::amozo@councilforeconed.org::ec324d89-8e2a-42bb-81f4-68d0295e10da" providerId="AD" clId="Web-{7476359D-1580-4CAA-63F6-9017D6A3D5DE}" dt="2020-03-10T16:57:06.463" v="5" actId="20577"/>
          <ac:spMkLst>
            <pc:docMk/>
            <pc:sldMk cId="2696024708" sldId="261"/>
            <ac:spMk id="2" creationId="{00000000-0000-0000-0000-000000000000}"/>
          </ac:spMkLst>
        </pc:spChg>
      </pc:sldChg>
    </pc:docChg>
  </pc:docChgLst>
  <pc:docChgLst>
    <pc:chgData name="Jarvon Carson" userId="S::jcarson@councilforeconed.org::f1f62c45-4a19-4f8e-934b-b4c64f876624" providerId="AD" clId="Web-{2894A645-137C-B760-E9D6-217F40863B95}"/>
    <pc:docChg chg="modSld">
      <pc:chgData name="Jarvon Carson" userId="S::jcarson@councilforeconed.org::f1f62c45-4a19-4f8e-934b-b4c64f876624" providerId="AD" clId="Web-{2894A645-137C-B760-E9D6-217F40863B95}" dt="2020-05-04T14:44:03.702" v="119" actId="14100"/>
      <pc:docMkLst>
        <pc:docMk/>
      </pc:docMkLst>
      <pc:sldChg chg="modSp">
        <pc:chgData name="Jarvon Carson" userId="S::jcarson@councilforeconed.org::f1f62c45-4a19-4f8e-934b-b4c64f876624" providerId="AD" clId="Web-{2894A645-137C-B760-E9D6-217F40863B95}" dt="2020-05-04T14:41:58.196" v="28" actId="20577"/>
        <pc:sldMkLst>
          <pc:docMk/>
          <pc:sldMk cId="0" sldId="258"/>
        </pc:sldMkLst>
        <pc:spChg chg="mod">
          <ac:chgData name="Jarvon Carson" userId="S::jcarson@councilforeconed.org::f1f62c45-4a19-4f8e-934b-b4c64f876624" providerId="AD" clId="Web-{2894A645-137C-B760-E9D6-217F40863B95}" dt="2020-05-04T14:41:58.196" v="28" actId="20577"/>
          <ac:spMkLst>
            <pc:docMk/>
            <pc:sldMk cId="0" sldId="258"/>
            <ac:spMk id="15363" creationId="{00000000-0000-0000-0000-000000000000}"/>
          </ac:spMkLst>
        </pc:spChg>
      </pc:sldChg>
      <pc:sldChg chg="addSp modSp">
        <pc:chgData name="Jarvon Carson" userId="S::jcarson@councilforeconed.org::f1f62c45-4a19-4f8e-934b-b4c64f876624" providerId="AD" clId="Web-{2894A645-137C-B760-E9D6-217F40863B95}" dt="2020-05-04T14:44:03.702" v="119" actId="14100"/>
        <pc:sldMkLst>
          <pc:docMk/>
          <pc:sldMk cId="0" sldId="260"/>
        </pc:sldMkLst>
        <pc:spChg chg="add mod">
          <ac:chgData name="Jarvon Carson" userId="S::jcarson@councilforeconed.org::f1f62c45-4a19-4f8e-934b-b4c64f876624" providerId="AD" clId="Web-{2894A645-137C-B760-E9D6-217F40863B95}" dt="2020-05-04T14:44:03.702" v="119" actId="14100"/>
          <ac:spMkLst>
            <pc:docMk/>
            <pc:sldMk cId="0" sldId="260"/>
            <ac:spMk id="3" creationId="{05167F23-70DB-42A3-B5CA-6D2950983927}"/>
          </ac:spMkLst>
        </pc:spChg>
      </pc:sldChg>
      <pc:sldChg chg="modSp">
        <pc:chgData name="Jarvon Carson" userId="S::jcarson@councilforeconed.org::f1f62c45-4a19-4f8e-934b-b4c64f876624" providerId="AD" clId="Web-{2894A645-137C-B760-E9D6-217F40863B95}" dt="2020-05-04T14:43:02.511" v="74" actId="20577"/>
        <pc:sldMkLst>
          <pc:docMk/>
          <pc:sldMk cId="1000496981" sldId="262"/>
        </pc:sldMkLst>
        <pc:spChg chg="mod">
          <ac:chgData name="Jarvon Carson" userId="S::jcarson@councilforeconed.org::f1f62c45-4a19-4f8e-934b-b4c64f876624" providerId="AD" clId="Web-{2894A645-137C-B760-E9D6-217F40863B95}" dt="2020-05-04T14:43:02.511" v="74" actId="20577"/>
          <ac:spMkLst>
            <pc:docMk/>
            <pc:sldMk cId="1000496981" sldId="262"/>
            <ac:spMk id="3" creationId="{00000000-0000-0000-0000-000000000000}"/>
          </ac:spMkLst>
        </pc:spChg>
      </pc:sldChg>
    </pc:docChg>
  </pc:docChgLst>
  <pc:docChgLst>
    <pc:chgData name="Jarvon Carson" userId="S::jcarson@councilforeconed.org::f1f62c45-4a19-4f8e-934b-b4c64f876624" providerId="AD" clId="Web-{BF1E1E38-8CCF-BB44-3C15-53D1B6343056}"/>
    <pc:docChg chg="modSld">
      <pc:chgData name="Jarvon Carson" userId="S::jcarson@councilforeconed.org::f1f62c45-4a19-4f8e-934b-b4c64f876624" providerId="AD" clId="Web-{BF1E1E38-8CCF-BB44-3C15-53D1B6343056}" dt="2020-03-13T18:46:02.901" v="79" actId="20577"/>
      <pc:docMkLst>
        <pc:docMk/>
      </pc:docMkLst>
      <pc:sldChg chg="modSp">
        <pc:chgData name="Jarvon Carson" userId="S::jcarson@councilforeconed.org::f1f62c45-4a19-4f8e-934b-b4c64f876624" providerId="AD" clId="Web-{BF1E1E38-8CCF-BB44-3C15-53D1B6343056}" dt="2020-03-13T18:46:02.901" v="78" actId="20577"/>
        <pc:sldMkLst>
          <pc:docMk/>
          <pc:sldMk cId="0" sldId="259"/>
        </pc:sldMkLst>
        <pc:spChg chg="mod">
          <ac:chgData name="Jarvon Carson" userId="S::jcarson@councilforeconed.org::f1f62c45-4a19-4f8e-934b-b4c64f876624" providerId="AD" clId="Web-{BF1E1E38-8CCF-BB44-3C15-53D1B6343056}" dt="2020-03-13T18:46:02.901" v="78" actId="20577"/>
          <ac:spMkLst>
            <pc:docMk/>
            <pc:sldMk cId="0" sldId="259"/>
            <ac:spMk id="2" creationId="{00000000-0000-0000-0000-000000000000}"/>
          </ac:spMkLst>
        </pc:spChg>
        <pc:spChg chg="mod">
          <ac:chgData name="Jarvon Carson" userId="S::jcarson@councilforeconed.org::f1f62c45-4a19-4f8e-934b-b4c64f876624" providerId="AD" clId="Web-{BF1E1E38-8CCF-BB44-3C15-53D1B6343056}" dt="2020-03-13T18:45:52.416" v="65" actId="20577"/>
          <ac:spMkLst>
            <pc:docMk/>
            <pc:sldMk cId="0" sldId="259"/>
            <ac:spMk id="3" creationId="{00000000-0000-0000-0000-000000000000}"/>
          </ac:spMkLst>
        </pc:spChg>
      </pc:sldChg>
      <pc:sldChg chg="modSp">
        <pc:chgData name="Jarvon Carson" userId="S::jcarson@councilforeconed.org::f1f62c45-4a19-4f8e-934b-b4c64f876624" providerId="AD" clId="Web-{BF1E1E38-8CCF-BB44-3C15-53D1B6343056}" dt="2020-03-13T14:49:11.828" v="2" actId="20577"/>
        <pc:sldMkLst>
          <pc:docMk/>
          <pc:sldMk cId="2696024708" sldId="261"/>
        </pc:sldMkLst>
        <pc:spChg chg="mod">
          <ac:chgData name="Jarvon Carson" userId="S::jcarson@councilforeconed.org::f1f62c45-4a19-4f8e-934b-b4c64f876624" providerId="AD" clId="Web-{BF1E1E38-8CCF-BB44-3C15-53D1B6343056}" dt="2020-03-13T14:49:11.828" v="2" actId="20577"/>
          <ac:spMkLst>
            <pc:docMk/>
            <pc:sldMk cId="2696024708" sldId="261"/>
            <ac:spMk id="3" creationId="{D213714B-F9E8-8C44-9AF8-383F3F244D95}"/>
          </ac:spMkLst>
        </pc:spChg>
      </pc:sldChg>
      <pc:sldChg chg="modSp">
        <pc:chgData name="Jarvon Carson" userId="S::jcarson@councilforeconed.org::f1f62c45-4a19-4f8e-934b-b4c64f876624" providerId="AD" clId="Web-{BF1E1E38-8CCF-BB44-3C15-53D1B6343056}" dt="2020-03-13T14:50:23.719" v="12" actId="20577"/>
        <pc:sldMkLst>
          <pc:docMk/>
          <pc:sldMk cId="348903906" sldId="267"/>
        </pc:sldMkLst>
        <pc:spChg chg="mod">
          <ac:chgData name="Jarvon Carson" userId="S::jcarson@councilforeconed.org::f1f62c45-4a19-4f8e-934b-b4c64f876624" providerId="AD" clId="Web-{BF1E1E38-8CCF-BB44-3C15-53D1B6343056}" dt="2020-03-13T14:50:23.719" v="12" actId="20577"/>
          <ac:spMkLst>
            <pc:docMk/>
            <pc:sldMk cId="348903906" sldId="267"/>
            <ac:spMk id="3" creationId="{D213714B-F9E8-8C44-9AF8-383F3F244D95}"/>
          </ac:spMkLst>
        </pc:spChg>
      </pc:sldChg>
    </pc:docChg>
  </pc:docChgLst>
  <pc:docChgLst>
    <pc:chgData name="Jarvon Carson" userId="S::jcarson@councilforeconed.org::f1f62c45-4a19-4f8e-934b-b4c64f876624" providerId="AD" clId="Web-{167C26A0-C669-EA09-BD0C-A1777370BBD6}"/>
    <pc:docChg chg="modSld">
      <pc:chgData name="Jarvon Carson" userId="S::jcarson@councilforeconed.org::f1f62c45-4a19-4f8e-934b-b4c64f876624" providerId="AD" clId="Web-{167C26A0-C669-EA09-BD0C-A1777370BBD6}" dt="2020-05-19T16:41:10.399" v="3" actId="20577"/>
      <pc:docMkLst>
        <pc:docMk/>
      </pc:docMkLst>
      <pc:sldChg chg="modSp">
        <pc:chgData name="Jarvon Carson" userId="S::jcarson@councilforeconed.org::f1f62c45-4a19-4f8e-934b-b4c64f876624" providerId="AD" clId="Web-{167C26A0-C669-EA09-BD0C-A1777370BBD6}" dt="2020-05-19T16:41:10.399" v="3" actId="20577"/>
        <pc:sldMkLst>
          <pc:docMk/>
          <pc:sldMk cId="4232275338" sldId="264"/>
        </pc:sldMkLst>
        <pc:spChg chg="mod">
          <ac:chgData name="Jarvon Carson" userId="S::jcarson@councilforeconed.org::f1f62c45-4a19-4f8e-934b-b4c64f876624" providerId="AD" clId="Web-{167C26A0-C669-EA09-BD0C-A1777370BBD6}" dt="2020-05-19T16:41:10.399" v="3" actId="20577"/>
          <ac:spMkLst>
            <pc:docMk/>
            <pc:sldMk cId="4232275338" sldId="264"/>
            <ac:spMk id="3" creationId="{00000000-0000-0000-0000-000000000000}"/>
          </ac:spMkLst>
        </pc:spChg>
      </pc:sldChg>
    </pc:docChg>
  </pc:docChgLst>
  <pc:docChgLst>
    <pc:chgData name="Jarvon Carson" userId="f1f62c45-4a19-4f8e-934b-b4c64f876624" providerId="ADAL" clId="{4406271E-B8F3-4ED8-A990-E3D52CC9C381}"/>
    <pc:docChg chg="custSel modSld">
      <pc:chgData name="Jarvon Carson" userId="f1f62c45-4a19-4f8e-934b-b4c64f876624" providerId="ADAL" clId="{4406271E-B8F3-4ED8-A990-E3D52CC9C381}" dt="2020-05-04T14:49:09.430" v="148" actId="255"/>
      <pc:docMkLst>
        <pc:docMk/>
      </pc:docMkLst>
      <pc:sldChg chg="modSp mod">
        <pc:chgData name="Jarvon Carson" userId="f1f62c45-4a19-4f8e-934b-b4c64f876624" providerId="ADAL" clId="{4406271E-B8F3-4ED8-A990-E3D52CC9C381}" dt="2020-05-04T14:49:09.430" v="148" actId="255"/>
        <pc:sldMkLst>
          <pc:docMk/>
          <pc:sldMk cId="0" sldId="256"/>
        </pc:sldMkLst>
        <pc:spChg chg="mod">
          <ac:chgData name="Jarvon Carson" userId="f1f62c45-4a19-4f8e-934b-b4c64f876624" providerId="ADAL" clId="{4406271E-B8F3-4ED8-A990-E3D52CC9C381}" dt="2020-05-04T14:49:09.430" v="148" actId="255"/>
          <ac:spMkLst>
            <pc:docMk/>
            <pc:sldMk cId="0" sldId="256"/>
            <ac:spMk id="2" creationId="{00000000-0000-0000-0000-000000000000}"/>
          </ac:spMkLst>
        </pc:spChg>
      </pc:sldChg>
      <pc:sldChg chg="addSp delSp modSp mod">
        <pc:chgData name="Jarvon Carson" userId="f1f62c45-4a19-4f8e-934b-b4c64f876624" providerId="ADAL" clId="{4406271E-B8F3-4ED8-A990-E3D52CC9C381}" dt="2020-05-04T14:47:54.883" v="100" actId="20577"/>
        <pc:sldMkLst>
          <pc:docMk/>
          <pc:sldMk cId="0" sldId="260"/>
        </pc:sldMkLst>
        <pc:spChg chg="del">
          <ac:chgData name="Jarvon Carson" userId="f1f62c45-4a19-4f8e-934b-b4c64f876624" providerId="ADAL" clId="{4406271E-B8F3-4ED8-A990-E3D52CC9C381}" dt="2020-05-04T14:47:06.447" v="2" actId="478"/>
          <ac:spMkLst>
            <pc:docMk/>
            <pc:sldMk cId="0" sldId="260"/>
            <ac:spMk id="3" creationId="{05167F23-70DB-42A3-B5CA-6D2950983927}"/>
          </ac:spMkLst>
        </pc:spChg>
        <pc:spChg chg="add del mod">
          <ac:chgData name="Jarvon Carson" userId="f1f62c45-4a19-4f8e-934b-b4c64f876624" providerId="ADAL" clId="{4406271E-B8F3-4ED8-A990-E3D52CC9C381}" dt="2020-05-04T14:46:59.391" v="1"/>
          <ac:spMkLst>
            <pc:docMk/>
            <pc:sldMk cId="0" sldId="260"/>
            <ac:spMk id="4" creationId="{BC21C917-8F55-454B-9F69-B20B24908699}"/>
          </ac:spMkLst>
        </pc:spChg>
        <pc:spChg chg="add mod">
          <ac:chgData name="Jarvon Carson" userId="f1f62c45-4a19-4f8e-934b-b4c64f876624" providerId="ADAL" clId="{4406271E-B8F3-4ED8-A990-E3D52CC9C381}" dt="2020-05-04T14:47:54.883" v="100" actId="20577"/>
          <ac:spMkLst>
            <pc:docMk/>
            <pc:sldMk cId="0" sldId="260"/>
            <ac:spMk id="5" creationId="{28F1D3A3-98BD-4497-A322-D25C364A1332}"/>
          </ac:spMkLst>
        </pc:spChg>
      </pc:sldChg>
      <pc:sldChg chg="modSp">
        <pc:chgData name="Jarvon Carson" userId="f1f62c45-4a19-4f8e-934b-b4c64f876624" providerId="ADAL" clId="{4406271E-B8F3-4ED8-A990-E3D52CC9C381}" dt="2020-05-04T14:48:22.893" v="144" actId="20577"/>
        <pc:sldMkLst>
          <pc:docMk/>
          <pc:sldMk cId="1000496981" sldId="262"/>
        </pc:sldMkLst>
        <pc:spChg chg="mod">
          <ac:chgData name="Jarvon Carson" userId="f1f62c45-4a19-4f8e-934b-b4c64f876624" providerId="ADAL" clId="{4406271E-B8F3-4ED8-A990-E3D52CC9C381}" dt="2020-05-04T14:48:22.893" v="144" actId="20577"/>
          <ac:spMkLst>
            <pc:docMk/>
            <pc:sldMk cId="1000496981" sldId="262"/>
            <ac:spMk id="3" creationId="{00000000-0000-0000-0000-000000000000}"/>
          </ac:spMkLst>
        </pc:spChg>
      </pc:sldChg>
      <pc:sldChg chg="modSp">
        <pc:chgData name="Jarvon Carson" userId="f1f62c45-4a19-4f8e-934b-b4c64f876624" providerId="ADAL" clId="{4406271E-B8F3-4ED8-A990-E3D52CC9C381}" dt="2020-05-04T14:48:11.511" v="142" actId="20577"/>
        <pc:sldMkLst>
          <pc:docMk/>
          <pc:sldMk cId="1287334080" sldId="265"/>
        </pc:sldMkLst>
        <pc:spChg chg="mod">
          <ac:chgData name="Jarvon Carson" userId="f1f62c45-4a19-4f8e-934b-b4c64f876624" providerId="ADAL" clId="{4406271E-B8F3-4ED8-A990-E3D52CC9C381}" dt="2020-05-04T14:48:11.511" v="142"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4EDFC48B-A766-CA0A-002E-BE1B705386BC}"/>
    <pc:docChg chg="modSld">
      <pc:chgData name="Jarvon Carson" userId="S::jcarson@councilforeconed.org::f1f62c45-4a19-4f8e-934b-b4c64f876624" providerId="AD" clId="Web-{4EDFC48B-A766-CA0A-002E-BE1B705386BC}" dt="2020-05-04T14:40:15.128" v="31" actId="20577"/>
      <pc:docMkLst>
        <pc:docMk/>
      </pc:docMkLst>
      <pc:sldChg chg="modSp">
        <pc:chgData name="Jarvon Carson" userId="S::jcarson@councilforeconed.org::f1f62c45-4a19-4f8e-934b-b4c64f876624" providerId="AD" clId="Web-{4EDFC48B-A766-CA0A-002E-BE1B705386BC}" dt="2020-05-04T14:40:08.706" v="29" actId="20577"/>
        <pc:sldMkLst>
          <pc:docMk/>
          <pc:sldMk cId="485028150" sldId="263"/>
        </pc:sldMkLst>
        <pc:spChg chg="mod">
          <ac:chgData name="Jarvon Carson" userId="S::jcarson@councilforeconed.org::f1f62c45-4a19-4f8e-934b-b4c64f876624" providerId="AD" clId="Web-{4EDFC48B-A766-CA0A-002E-BE1B705386BC}" dt="2020-05-04T14:40:08.706" v="29" actId="20577"/>
          <ac:spMkLst>
            <pc:docMk/>
            <pc:sldMk cId="485028150" sldId="263"/>
            <ac:spMk id="3" creationId="{00000000-0000-0000-0000-000000000000}"/>
          </ac:spMkLst>
        </pc:spChg>
      </pc:sldChg>
      <pc:sldChg chg="modSp">
        <pc:chgData name="Jarvon Carson" userId="S::jcarson@councilforeconed.org::f1f62c45-4a19-4f8e-934b-b4c64f876624" providerId="AD" clId="Web-{4EDFC48B-A766-CA0A-002E-BE1B705386BC}" dt="2020-05-04T14:40:15.128" v="31" actId="20577"/>
        <pc:sldMkLst>
          <pc:docMk/>
          <pc:sldMk cId="4232275338" sldId="264"/>
        </pc:sldMkLst>
        <pc:spChg chg="mod">
          <ac:chgData name="Jarvon Carson" userId="S::jcarson@councilforeconed.org::f1f62c45-4a19-4f8e-934b-b4c64f876624" providerId="AD" clId="Web-{4EDFC48B-A766-CA0A-002E-BE1B705386BC}" dt="2020-05-04T14:40:15.128" v="31" actId="20577"/>
          <ac:spMkLst>
            <pc:docMk/>
            <pc:sldMk cId="4232275338" sldId="264"/>
            <ac:spMk id="3" creationId="{00000000-0000-0000-0000-000000000000}"/>
          </ac:spMkLst>
        </pc:spChg>
      </pc:sldChg>
    </pc:docChg>
  </pc:docChgLst>
  <pc:docChgLst>
    <pc:chgData name="Ruben Rivera" userId="S::rrivera@councilforeconed.org::8fad7a45-b744-4787-91b8-3942cc67532d" providerId="AD" clId="Web-{7B424C08-5B61-4FC0-BD8D-CA0A99683594}"/>
    <pc:docChg chg="addSld modSld">
      <pc:chgData name="Ruben Rivera" userId="S::rrivera@councilforeconed.org::8fad7a45-b744-4787-91b8-3942cc67532d" providerId="AD" clId="Web-{7B424C08-5B61-4FC0-BD8D-CA0A99683594}" dt="2020-03-10T17:13:07.487" v="805" actId="20577"/>
      <pc:docMkLst>
        <pc:docMk/>
      </pc:docMkLst>
      <pc:sldChg chg="delSp">
        <pc:chgData name="Ruben Rivera" userId="S::rrivera@councilforeconed.org::8fad7a45-b744-4787-91b8-3942cc67532d" providerId="AD" clId="Web-{7B424C08-5B61-4FC0-BD8D-CA0A99683594}" dt="2020-03-10T16:42:43.469" v="87"/>
        <pc:sldMkLst>
          <pc:docMk/>
          <pc:sldMk cId="0" sldId="260"/>
        </pc:sldMkLst>
        <pc:graphicFrameChg chg="del">
          <ac:chgData name="Ruben Rivera" userId="S::rrivera@councilforeconed.org::8fad7a45-b744-4787-91b8-3942cc67532d" providerId="AD" clId="Web-{7B424C08-5B61-4FC0-BD8D-CA0A99683594}" dt="2020-03-10T16:42:43.469" v="87"/>
          <ac:graphicFrameMkLst>
            <pc:docMk/>
            <pc:sldMk cId="0" sldId="260"/>
            <ac:graphicFrameMk id="4" creationId="{BA857943-13DD-5B4B-B1B5-FBCAF2B949E3}"/>
          </ac:graphicFrameMkLst>
        </pc:graphicFrameChg>
      </pc:sldChg>
      <pc:sldChg chg="modSp">
        <pc:chgData name="Ruben Rivera" userId="S::rrivera@councilforeconed.org::8fad7a45-b744-4787-91b8-3942cc67532d" providerId="AD" clId="Web-{7B424C08-5B61-4FC0-BD8D-CA0A99683594}" dt="2020-03-10T17:13:07.487" v="804" actId="20577"/>
        <pc:sldMkLst>
          <pc:docMk/>
          <pc:sldMk cId="2696024708" sldId="261"/>
        </pc:sldMkLst>
        <pc:spChg chg="mod">
          <ac:chgData name="Ruben Rivera" userId="S::rrivera@councilforeconed.org::8fad7a45-b744-4787-91b8-3942cc67532d" providerId="AD" clId="Web-{7B424C08-5B61-4FC0-BD8D-CA0A99683594}" dt="2020-03-10T16:56:38.048" v="700" actId="1076"/>
          <ac:spMkLst>
            <pc:docMk/>
            <pc:sldMk cId="2696024708" sldId="261"/>
            <ac:spMk id="2" creationId="{00000000-0000-0000-0000-000000000000}"/>
          </ac:spMkLst>
        </pc:spChg>
        <pc:spChg chg="mod">
          <ac:chgData name="Ruben Rivera" userId="S::rrivera@councilforeconed.org::8fad7a45-b744-4787-91b8-3942cc67532d" providerId="AD" clId="Web-{7B424C08-5B61-4FC0-BD8D-CA0A99683594}" dt="2020-03-10T17:13:07.487" v="804" actId="20577"/>
          <ac:spMkLst>
            <pc:docMk/>
            <pc:sldMk cId="2696024708" sldId="261"/>
            <ac:spMk id="3" creationId="{D213714B-F9E8-8C44-9AF8-383F3F244D95}"/>
          </ac:spMkLst>
        </pc:spChg>
      </pc:sldChg>
      <pc:sldChg chg="addSp delSp modSp add mod replId setBg setClrOvrMap">
        <pc:chgData name="Ruben Rivera" userId="S::rrivera@councilforeconed.org::8fad7a45-b744-4787-91b8-3942cc67532d" providerId="AD" clId="Web-{7B424C08-5B61-4FC0-BD8D-CA0A99683594}" dt="2020-03-10T16:45:41.844" v="126" actId="1076"/>
        <pc:sldMkLst>
          <pc:docMk/>
          <pc:sldMk cId="3342615815" sldId="266"/>
        </pc:sldMkLst>
        <pc:spChg chg="mod">
          <ac:chgData name="Ruben Rivera" userId="S::rrivera@councilforeconed.org::8fad7a45-b744-4787-91b8-3942cc67532d" providerId="AD" clId="Web-{7B424C08-5B61-4FC0-BD8D-CA0A99683594}" dt="2020-03-10T16:45:11.626" v="120"/>
          <ac:spMkLst>
            <pc:docMk/>
            <pc:sldMk cId="3342615815" sldId="266"/>
            <ac:spMk id="2" creationId="{00000000-0000-0000-0000-000000000000}"/>
          </ac:spMkLst>
        </pc:spChg>
        <pc:spChg chg="add mod ord">
          <ac:chgData name="Ruben Rivera" userId="S::rrivera@councilforeconed.org::8fad7a45-b744-4787-91b8-3942cc67532d" providerId="AD" clId="Web-{7B424C08-5B61-4FC0-BD8D-CA0A99683594}" dt="2020-03-10T16:45:41.844" v="126" actId="1076"/>
          <ac:spMkLst>
            <pc:docMk/>
            <pc:sldMk cId="3342615815" sldId="266"/>
            <ac:spMk id="3" creationId="{03AF44DA-7F29-495C-9279-01A773172FC7}"/>
          </ac:spMkLst>
        </pc:spChg>
        <pc:spChg chg="add del">
          <ac:chgData name="Ruben Rivera" userId="S::rrivera@councilforeconed.org::8fad7a45-b744-4787-91b8-3942cc67532d" providerId="AD" clId="Web-{7B424C08-5B61-4FC0-BD8D-CA0A99683594}" dt="2020-03-10T16:45:02.954" v="118"/>
          <ac:spMkLst>
            <pc:docMk/>
            <pc:sldMk cId="3342615815" sldId="266"/>
            <ac:spMk id="7" creationId="{A3BAF07C-C39E-42EB-BB22-8D46691D9735}"/>
          </ac:spMkLst>
        </pc:spChg>
        <pc:spChg chg="add del">
          <ac:chgData name="Ruben Rivera" userId="S::rrivera@councilforeconed.org::8fad7a45-b744-4787-91b8-3942cc67532d" providerId="AD" clId="Web-{7B424C08-5B61-4FC0-BD8D-CA0A99683594}" dt="2020-03-10T16:44:58.844" v="114"/>
          <ac:spMkLst>
            <pc:docMk/>
            <pc:sldMk cId="3342615815" sldId="266"/>
            <ac:spMk id="9" creationId="{81AEB8A9-B768-4E30-BA55-D919E6687343}"/>
          </ac:spMkLst>
        </pc:spChg>
        <pc:spChg chg="add del">
          <ac:chgData name="Ruben Rivera" userId="S::rrivera@councilforeconed.org::8fad7a45-b744-4787-91b8-3942cc67532d" providerId="AD" clId="Web-{7B424C08-5B61-4FC0-BD8D-CA0A99683594}" dt="2020-03-10T16:45:02.954" v="118"/>
          <ac:spMkLst>
            <pc:docMk/>
            <pc:sldMk cId="3342615815" sldId="266"/>
            <ac:spMk id="32" creationId="{44C110BA-81E8-4247-853A-5F2B93E92E46}"/>
          </ac:spMkLst>
        </pc:spChg>
        <pc:grpChg chg="add del">
          <ac:chgData name="Ruben Rivera" userId="S::rrivera@councilforeconed.org::8fad7a45-b744-4787-91b8-3942cc67532d" providerId="AD" clId="Web-{7B424C08-5B61-4FC0-BD8D-CA0A99683594}" dt="2020-03-10T16:45:02.954" v="118"/>
          <ac:grpSpMkLst>
            <pc:docMk/>
            <pc:sldMk cId="3342615815" sldId="266"/>
            <ac:grpSpMk id="11" creationId="{D8E9CF54-0466-4261-9E62-0249E60E1886}"/>
          </ac:grpSpMkLst>
        </pc:grpChg>
        <pc:picChg chg="add mod">
          <ac:chgData name="Ruben Rivera" userId="S::rrivera@councilforeconed.org::8fad7a45-b744-4787-91b8-3942cc67532d" providerId="AD" clId="Web-{7B424C08-5B61-4FC0-BD8D-CA0A99683594}" dt="2020-03-10T16:45:33.282" v="125" actId="1076"/>
          <ac:picMkLst>
            <pc:docMk/>
            <pc:sldMk cId="3342615815" sldId="266"/>
            <ac:picMk id="4" creationId="{85988BD1-7DE7-45DD-9D4C-654DA4937CCE}"/>
          </ac:picMkLst>
        </pc:picChg>
        <pc:cxnChg chg="add del">
          <ac:chgData name="Ruben Rivera" userId="S::rrivera@councilforeconed.org::8fad7a45-b744-4787-91b8-3942cc67532d" providerId="AD" clId="Web-{7B424C08-5B61-4FC0-BD8D-CA0A99683594}" dt="2020-03-10T16:45:00.719" v="116"/>
          <ac:cxnSpMkLst>
            <pc:docMk/>
            <pc:sldMk cId="3342615815" sldId="266"/>
            <ac:cxnSpMk id="6" creationId="{39B7FDC9-F0CE-43A7-9F2A-83DD09DC3453}"/>
          </ac:cxnSpMkLst>
        </pc:cxnChg>
      </pc:sldChg>
      <pc:sldChg chg="add replId">
        <pc:chgData name="Ruben Rivera" userId="S::rrivera@councilforeconed.org::8fad7a45-b744-4787-91b8-3942cc67532d" providerId="AD" clId="Web-{7B424C08-5B61-4FC0-BD8D-CA0A99683594}" dt="2020-03-10T16:52:16.360" v="653"/>
        <pc:sldMkLst>
          <pc:docMk/>
          <pc:sldMk cId="348903906" sldId="267"/>
        </pc:sldMkLst>
      </pc:sldChg>
    </pc:docChg>
  </pc:docChgLst>
  <pc:docChgLst>
    <pc:chgData name="Jarvon Carson" userId="f1f62c45-4a19-4f8e-934b-b4c64f876624" providerId="ADAL" clId="{31B01ABE-4DEB-47CA-93D9-607276731FF5}"/>
    <pc:docChg chg="modSld">
      <pc:chgData name="Jarvon Carson" userId="f1f62c45-4a19-4f8e-934b-b4c64f876624" providerId="ADAL" clId="{31B01ABE-4DEB-47CA-93D9-607276731FF5}" dt="2020-05-04T14:15:40.174" v="139" actId="20577"/>
      <pc:docMkLst>
        <pc:docMk/>
      </pc:docMkLst>
      <pc:sldChg chg="modSp modAnim">
        <pc:chgData name="Jarvon Carson" userId="f1f62c45-4a19-4f8e-934b-b4c64f876624" providerId="ADAL" clId="{31B01ABE-4DEB-47CA-93D9-607276731FF5}" dt="2020-05-04T14:15:40.174" v="139" actId="20577"/>
        <pc:sldMkLst>
          <pc:docMk/>
          <pc:sldMk cId="1287334080" sldId="265"/>
        </pc:sldMkLst>
        <pc:spChg chg="mod">
          <ac:chgData name="Jarvon Carson" userId="f1f62c45-4a19-4f8e-934b-b4c64f876624" providerId="ADAL" clId="{31B01ABE-4DEB-47CA-93D9-607276731FF5}" dt="2020-05-04T14:15:40.174" v="139"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3535A530-8E63-1395-1FF0-D851389F8592}"/>
    <pc:docChg chg="delSld modSld">
      <pc:chgData name="Jarvon Carson" userId="S::jcarson@councilforeconed.org::f1f62c45-4a19-4f8e-934b-b4c64f876624" providerId="AD" clId="Web-{3535A530-8E63-1395-1FF0-D851389F8592}" dt="2020-03-13T18:48:13.960" v="71" actId="20577"/>
      <pc:docMkLst>
        <pc:docMk/>
      </pc:docMkLst>
      <pc:sldChg chg="modSp">
        <pc:chgData name="Jarvon Carson" userId="S::jcarson@councilforeconed.org::f1f62c45-4a19-4f8e-934b-b4c64f876624" providerId="AD" clId="Web-{3535A530-8E63-1395-1FF0-D851389F8592}" dt="2020-03-13T18:48:13.709" v="69" actId="20577"/>
        <pc:sldMkLst>
          <pc:docMk/>
          <pc:sldMk cId="0" sldId="256"/>
        </pc:sldMkLst>
        <pc:spChg chg="mod">
          <ac:chgData name="Jarvon Carson" userId="S::jcarson@councilforeconed.org::f1f62c45-4a19-4f8e-934b-b4c64f876624" providerId="AD" clId="Web-{3535A530-8E63-1395-1FF0-D851389F8592}" dt="2020-03-13T18:48:13.709" v="69" actId="20577"/>
          <ac:spMkLst>
            <pc:docMk/>
            <pc:sldMk cId="0" sldId="256"/>
            <ac:spMk id="2" creationId="{00000000-0000-0000-0000-000000000000}"/>
          </ac:spMkLst>
        </pc:spChg>
      </pc:sldChg>
      <pc:sldChg chg="modSp del">
        <pc:chgData name="Jarvon Carson" userId="S::jcarson@councilforeconed.org::f1f62c45-4a19-4f8e-934b-b4c64f876624" providerId="AD" clId="Web-{3535A530-8E63-1395-1FF0-D851389F8592}" dt="2020-03-13T18:47:30.990" v="40"/>
        <pc:sldMkLst>
          <pc:docMk/>
          <pc:sldMk cId="0" sldId="259"/>
        </pc:sldMkLst>
        <pc:spChg chg="mod">
          <ac:chgData name="Jarvon Carson" userId="S::jcarson@councilforeconed.org::f1f62c45-4a19-4f8e-934b-b4c64f876624" providerId="AD" clId="Web-{3535A530-8E63-1395-1FF0-D851389F8592}" dt="2020-03-13T18:46:39.537" v="0" actId="20577"/>
          <ac:spMkLst>
            <pc:docMk/>
            <pc:sldMk cId="0" sldId="259"/>
            <ac:spMk id="3" creationId="{00000000-0000-0000-0000-000000000000}"/>
          </ac:spMkLst>
        </pc:spChg>
      </pc:sldChg>
    </pc:docChg>
  </pc:docChgLst>
  <pc:docChgLst>
    <pc:chgData name="Jarvon Carson" userId="S::jcarson@councilforeconed.org::f1f62c45-4a19-4f8e-934b-b4c64f876624" providerId="AD" clId="Web-{0B412A17-86B5-D3BE-723F-5A9DF60A3B8C}"/>
    <pc:docChg chg="addSld modSld">
      <pc:chgData name="Jarvon Carson" userId="S::jcarson@councilforeconed.org::f1f62c45-4a19-4f8e-934b-b4c64f876624" providerId="AD" clId="Web-{0B412A17-86B5-D3BE-723F-5A9DF60A3B8C}" dt="2020-06-09T17:09:54.926" v="11" actId="20577"/>
      <pc:docMkLst>
        <pc:docMk/>
      </pc:docMkLst>
      <pc:sldChg chg="modSp new">
        <pc:chgData name="Jarvon Carson" userId="S::jcarson@councilforeconed.org::f1f62c45-4a19-4f8e-934b-b4c64f876624" providerId="AD" clId="Web-{0B412A17-86B5-D3BE-723F-5A9DF60A3B8C}" dt="2020-06-09T17:09:54.926" v="11" actId="20577"/>
        <pc:sldMkLst>
          <pc:docMk/>
          <pc:sldMk cId="2071578897" sldId="268"/>
        </pc:sldMkLst>
        <pc:spChg chg="mod">
          <ac:chgData name="Jarvon Carson" userId="S::jcarson@councilforeconed.org::f1f62c45-4a19-4f8e-934b-b4c64f876624" providerId="AD" clId="Web-{0B412A17-86B5-D3BE-723F-5A9DF60A3B8C}" dt="2020-06-09T17:09:54.926" v="11" actId="20577"/>
          <ac:spMkLst>
            <pc:docMk/>
            <pc:sldMk cId="2071578897" sldId="268"/>
            <ac:spMk id="2" creationId="{D881C49A-50A7-49D5-B1A2-57AAF226F5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1314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58</a:t>
            </a:fld>
            <a:endParaRPr lang="en-US"/>
          </a:p>
        </p:txBody>
      </p:sp>
    </p:spTree>
    <p:extLst>
      <p:ext uri="{BB962C8B-B14F-4D97-AF65-F5344CB8AC3E}">
        <p14:creationId xmlns:p14="http://schemas.microsoft.com/office/powerpoint/2010/main" val="226001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59</a:t>
            </a:fld>
            <a:endParaRPr lang="en-US"/>
          </a:p>
        </p:txBody>
      </p:sp>
    </p:spTree>
    <p:extLst>
      <p:ext uri="{BB962C8B-B14F-4D97-AF65-F5344CB8AC3E}">
        <p14:creationId xmlns:p14="http://schemas.microsoft.com/office/powerpoint/2010/main" val="140943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60</a:t>
            </a:fld>
            <a:endParaRPr lang="en-US"/>
          </a:p>
        </p:txBody>
      </p:sp>
    </p:spTree>
    <p:extLst>
      <p:ext uri="{BB962C8B-B14F-4D97-AF65-F5344CB8AC3E}">
        <p14:creationId xmlns:p14="http://schemas.microsoft.com/office/powerpoint/2010/main" val="251341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61</a:t>
            </a:fld>
            <a:endParaRPr lang="en-US"/>
          </a:p>
        </p:txBody>
      </p:sp>
    </p:spTree>
    <p:extLst>
      <p:ext uri="{BB962C8B-B14F-4D97-AF65-F5344CB8AC3E}">
        <p14:creationId xmlns:p14="http://schemas.microsoft.com/office/powerpoint/2010/main" val="424020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62</a:t>
            </a:fld>
            <a:endParaRPr lang="en-US"/>
          </a:p>
        </p:txBody>
      </p:sp>
    </p:spTree>
    <p:extLst>
      <p:ext uri="{BB962C8B-B14F-4D97-AF65-F5344CB8AC3E}">
        <p14:creationId xmlns:p14="http://schemas.microsoft.com/office/powerpoint/2010/main" val="345928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63</a:t>
            </a:fld>
            <a:endParaRPr lang="en-US"/>
          </a:p>
        </p:txBody>
      </p:sp>
    </p:spTree>
    <p:extLst>
      <p:ext uri="{BB962C8B-B14F-4D97-AF65-F5344CB8AC3E}">
        <p14:creationId xmlns:p14="http://schemas.microsoft.com/office/powerpoint/2010/main" val="38647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69840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14282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53153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2429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13720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1397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1D1C9-99ED-4BAE-B0EB-0468EAB0416D}" type="slidenum">
              <a:rPr lang="en-US" smtClean="0"/>
              <a:pPr/>
              <a:t>17</a:t>
            </a:fld>
            <a:endParaRPr lang="en-US" dirty="0"/>
          </a:p>
        </p:txBody>
      </p:sp>
    </p:spTree>
    <p:extLst>
      <p:ext uri="{BB962C8B-B14F-4D97-AF65-F5344CB8AC3E}">
        <p14:creationId xmlns:p14="http://schemas.microsoft.com/office/powerpoint/2010/main" val="299501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83F68B-FDA9-C243-94A1-26FE62BE8226}" type="slidenum">
              <a:rPr lang="en-US" smtClean="0"/>
              <a:pPr>
                <a:defRPr/>
              </a:pPr>
              <a:t>26</a:t>
            </a:fld>
            <a:endParaRPr lang="en-US"/>
          </a:p>
        </p:txBody>
      </p:sp>
    </p:spTree>
    <p:extLst>
      <p:ext uri="{BB962C8B-B14F-4D97-AF65-F5344CB8AC3E}">
        <p14:creationId xmlns:p14="http://schemas.microsoft.com/office/powerpoint/2010/main" val="145286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extLst>
      <p:ext uri="{BB962C8B-B14F-4D97-AF65-F5344CB8AC3E}">
        <p14:creationId xmlns:p14="http://schemas.microsoft.com/office/powerpoint/2010/main" val="3819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358372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420766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6192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Kod1nIxteW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usdebtclock.org/"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arketplace.org/2018/02/16/what-it-means-worry-about-national-deb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0PJsa_Wpsu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krugman.blogs.nytimes.com/2015/06/06/why-am-i-a-keynesian/" TargetMode="External"/><Relationship Id="rId2" Type="http://schemas.openxmlformats.org/officeDocument/2006/relationships/hyperlink" Target="https://en.wikipedia.org/wiki/The_Return_of_Depression_Economics_and_the_Crisis_of_2008"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www.thebalance.com/tarp-bailout-program-3305895" TargetMode="External"/><Relationship Id="rId2" Type="http://schemas.openxmlformats.org/officeDocument/2006/relationships/hyperlink" Target="https://www.thebalance.com/fy-2009-u-s-federal-budget-and-spending-3306311"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s://www.npr.org/2020/03/19/818322136/heres-what-is-in-the-families-first-coronavirus-aid-package-trump-approved" TargetMode="External"/><Relationship Id="rId2" Type="http://schemas.openxmlformats.org/officeDocument/2006/relationships/hyperlink" Target="https://www.washingtonpost.com/business/2020/04/15/coronavirus-economy-6-trillion/" TargetMode="External"/><Relationship Id="rId1" Type="http://schemas.openxmlformats.org/officeDocument/2006/relationships/slideLayout" Target="../slideLayouts/slideLayout15.xml"/><Relationship Id="rId4" Type="http://schemas.openxmlformats.org/officeDocument/2006/relationships/hyperlink" Target="https://www.ncsl.org/research/fiscal-policy/state-fiscal-responses-to-covid-19.aspx#:~:text=President%20Donald%20Trump%20declared%20a,response%20to%20the%20coronavirus%20epidemic.&amp;text=The%20relief%20package%20allocates%20an,package%20in%20modern%20American%20history."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s://www.thebalance.com/stimulus-checks-330575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panarchy.org/keynes/laissezfaire.1926.html" TargetMode="External"/><Relationship Id="rId3" Type="http://schemas.openxmlformats.org/officeDocument/2006/relationships/hyperlink" Target="https://www.ncsl.org/research/fiscal-policy/state-fiscal-responses-to-covid-19.aspx#:~:text=President%20Donald%20Trump%20declared%20a,response%20to%20the%20coronavirus%20epidemic.&amp;text=The%20relief%20package%20allocates%20an,package%20in%20modern%20American%20history." TargetMode="External"/><Relationship Id="rId7" Type="http://schemas.openxmlformats.org/officeDocument/2006/relationships/hyperlink" Target="https://delong.typepad.com/egregious_moderation/2008/12/john-maynard-k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iea.org.uk/sites/default/files/publications/files/KEYNES%20VERSUS%20THE%20KEYNESIANS.pdf" TargetMode="External"/><Relationship Id="rId5" Type="http://schemas.openxmlformats.org/officeDocument/2006/relationships/hyperlink" Target="http://www.la.utexas.edu/users/hcleaver/368/368KeynesOpenLetFDRtable.pdf" TargetMode="External"/><Relationship Id="rId4" Type="http://schemas.openxmlformats.org/officeDocument/2006/relationships/hyperlink" Target="http://evonomics.com/new-keynesian-economics-betrays-keynes/" TargetMode="External"/><Relationship Id="rId9" Type="http://schemas.openxmlformats.org/officeDocument/2006/relationships/hyperlink" Target="https://noahpinionblog.blogspot.com/2015/06/economic-arguments-as-stalking-horse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krugman.blogs.nytimes.com/2015/06/06/why-am-i-a-keynesian/" TargetMode="External"/><Relationship Id="rId7" Type="http://schemas.openxmlformats.org/officeDocument/2006/relationships/hyperlink" Target="https://www.treasury.gov/initiatives/financial-stability/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thebalance.com/what-was-obama-s-stimulus-package-3305625" TargetMode="External"/><Relationship Id="rId5" Type="http://schemas.openxmlformats.org/officeDocument/2006/relationships/hyperlink" Target="https://www.thebalance.com/bush-economic-stimulus-package-3305782" TargetMode="External"/><Relationship Id="rId4" Type="http://schemas.openxmlformats.org/officeDocument/2006/relationships/hyperlink" Target="https://www.forbes.com/sites/modeledbehavior/2015/06/06/macro-ideology/#473a352a15c7"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pps.irs.gov/app/understandingTaxes/student/simulations.j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047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latin typeface="Calibri"/>
                <a:ea typeface="ＭＳ Ｐゴシック"/>
                <a:cs typeface="Calibri"/>
              </a:rPr>
              <a:t>Fiscal Policy, Deficit and Debt</a:t>
            </a:r>
            <a:r>
              <a:rPr lang="en-US" sz="4400" dirty="0"/>
              <a:t/>
            </a:r>
            <a:br>
              <a:rPr lang="en-US" sz="4400" dirty="0"/>
            </a:br>
            <a:r>
              <a:rPr lang="en-US" sz="4000" dirty="0">
                <a:solidFill>
                  <a:schemeClr val="tx1"/>
                </a:solidFill>
                <a:latin typeface="Calibri"/>
                <a:ea typeface="ＭＳ Ｐゴシック"/>
                <a:cs typeface="Calibri"/>
              </a:rPr>
              <a:t>Presented by </a:t>
            </a:r>
            <a:br>
              <a:rPr lang="en-US" sz="4000" dirty="0">
                <a:solidFill>
                  <a:schemeClr val="tx1"/>
                </a:solidFill>
                <a:latin typeface="Calibri"/>
                <a:ea typeface="ＭＳ Ｐゴシック"/>
                <a:cs typeface="Calibri"/>
              </a:rPr>
            </a:br>
            <a:r>
              <a:rPr lang="en-US" sz="4000" b="0" dirty="0">
                <a:solidFill>
                  <a:schemeClr val="tx1"/>
                </a:solidFill>
                <a:latin typeface="Calibri"/>
                <a:ea typeface="ＭＳ Ｐゴシック"/>
                <a:cs typeface="Calibri"/>
              </a:rPr>
              <a:t>Matthew </a:t>
            </a:r>
            <a:r>
              <a:rPr lang="en-US" sz="4000" b="0" dirty="0" err="1">
                <a:solidFill>
                  <a:schemeClr val="tx1"/>
                </a:solidFill>
                <a:latin typeface="Calibri"/>
                <a:ea typeface="ＭＳ Ｐゴシック"/>
                <a:cs typeface="Calibri"/>
              </a:rPr>
              <a:t>Gherman</a:t>
            </a:r>
            <a:r>
              <a:rPr lang="en-US" sz="4000" dirty="0">
                <a:solidFill>
                  <a:schemeClr val="tx1"/>
                </a:solidFill>
                <a:latin typeface="Calibri"/>
                <a:ea typeface="ＭＳ Ｐゴシック"/>
                <a:cs typeface="Calibri"/>
              </a:rPr>
              <a:t/>
            </a:r>
            <a:br>
              <a:rPr lang="en-US" sz="4000" dirty="0">
                <a:solidFill>
                  <a:schemeClr val="tx1"/>
                </a:solidFill>
                <a:latin typeface="Calibri"/>
                <a:ea typeface="ＭＳ Ｐゴシック"/>
                <a:cs typeface="Calibri"/>
              </a:rPr>
            </a:br>
            <a:r>
              <a:rPr lang="en-US" sz="4000" dirty="0">
                <a:solidFill>
                  <a:schemeClr val="tx1"/>
                </a:solidFill>
                <a:latin typeface="Calibri"/>
                <a:ea typeface="ＭＳ Ｐゴシック"/>
                <a:cs typeface="Calibri"/>
              </a:rPr>
              <a:t>July 16, 2020</a:t>
            </a:r>
            <a:br>
              <a:rPr lang="en-US" sz="4000" dirty="0">
                <a:solidFill>
                  <a:schemeClr val="tx1"/>
                </a:solidFill>
                <a:latin typeface="Calibri"/>
                <a:ea typeface="ＭＳ Ｐゴシック"/>
                <a:cs typeface="Calibri"/>
              </a:rPr>
            </a:br>
            <a:r>
              <a:rPr lang="en-US" sz="4000" b="0" dirty="0">
                <a:solidFill>
                  <a:schemeClr val="tx1"/>
                </a:solidFill>
                <a:latin typeface="Calibri"/>
                <a:ea typeface="ＭＳ Ｐゴシック"/>
                <a:cs typeface="Calibri"/>
              </a:rPr>
              <a:t>mgherman@schools.nyc.gov</a:t>
            </a:r>
            <a:r>
              <a:rPr lang="en-US" sz="1600" dirty="0">
                <a:solidFill>
                  <a:schemeClr val="tx1"/>
                </a:solidFill>
                <a:latin typeface="Calibri"/>
                <a:ea typeface="ＭＳ Ｐゴシック"/>
                <a:cs typeface="Calibri"/>
              </a:rPr>
              <a:t/>
            </a:r>
            <a:br>
              <a:rPr lang="en-US" sz="1600" dirty="0">
                <a:solidFill>
                  <a:schemeClr val="tx1"/>
                </a:solidFill>
                <a:latin typeface="Calibri"/>
                <a:ea typeface="ＭＳ Ｐゴシック"/>
                <a:cs typeface="Calibri"/>
              </a:rPr>
            </a:br>
            <a:endParaRPr lang="en-US" sz="1600" dirty="0">
              <a:ln w="11430"/>
              <a:solidFill>
                <a:schemeClr val="tx1"/>
              </a:solidFill>
              <a:effectLst>
                <a:outerShdw blurRad="80000" dist="40000" dir="5040000" algn="tl">
                  <a:srgbClr val="000000">
                    <a:alpha val="0"/>
                  </a:srgbClr>
                </a:outerShdw>
              </a:effectLst>
              <a:ea typeface="+mj-ea"/>
              <a:cs typeface="Calibri"/>
            </a:endParaRPr>
          </a:p>
        </p:txBody>
      </p:sp>
    </p:spTree>
    <p:extLst>
      <p:ext uri="{BB962C8B-B14F-4D97-AF65-F5344CB8AC3E}">
        <p14:creationId xmlns:p14="http://schemas.microsoft.com/office/powerpoint/2010/main" val="17410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11FAB-1032-412B-AD33-0DDD7C9AA442}"/>
              </a:ext>
            </a:extLst>
          </p:cNvPr>
          <p:cNvSpPr>
            <a:spLocks noGrp="1"/>
          </p:cNvSpPr>
          <p:nvPr>
            <p:ph type="title"/>
          </p:nvPr>
        </p:nvSpPr>
        <p:spPr>
          <a:xfrm>
            <a:off x="457200" y="876151"/>
            <a:ext cx="8229600" cy="1248032"/>
          </a:xfrm>
        </p:spPr>
        <p:txBody>
          <a:bodyPr/>
          <a:lstStyle/>
          <a:p>
            <a:r>
              <a:rPr lang="en-US" sz="2400" dirty="0"/>
              <a:t>The Circular Flow Model and </a:t>
            </a:r>
            <a:br>
              <a:rPr lang="en-US" sz="2400" dirty="0"/>
            </a:br>
            <a:r>
              <a:rPr lang="en-US" sz="2400" dirty="0"/>
              <a:t>Republicans vs. Democrats on Fiscal Policy </a:t>
            </a:r>
          </a:p>
        </p:txBody>
      </p:sp>
      <p:pic>
        <p:nvPicPr>
          <p:cNvPr id="7" name="Content Placeholder 6">
            <a:extLst>
              <a:ext uri="{FF2B5EF4-FFF2-40B4-BE49-F238E27FC236}">
                <a16:creationId xmlns:a16="http://schemas.microsoft.com/office/drawing/2014/main" xmlns="" id="{076C04C5-2076-47E2-9ECE-FAABF486D5BD}"/>
              </a:ext>
            </a:extLst>
          </p:cNvPr>
          <p:cNvPicPr>
            <a:picLocks noGrp="1" noChangeAspect="1"/>
          </p:cNvPicPr>
          <p:nvPr>
            <p:ph idx="1"/>
          </p:nvPr>
        </p:nvPicPr>
        <p:blipFill>
          <a:blip r:embed="rId2"/>
          <a:stretch>
            <a:fillRect/>
          </a:stretch>
        </p:blipFill>
        <p:spPr>
          <a:xfrm>
            <a:off x="1598544" y="2203599"/>
            <a:ext cx="5946911" cy="3778250"/>
          </a:xfrm>
          <a:prstGeom prst="rect">
            <a:avLst/>
          </a:prstGeom>
        </p:spPr>
      </p:pic>
    </p:spTree>
    <p:extLst>
      <p:ext uri="{BB962C8B-B14F-4D97-AF65-F5344CB8AC3E}">
        <p14:creationId xmlns:p14="http://schemas.microsoft.com/office/powerpoint/2010/main" val="207683790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29AE734-CBE3-410D-A8DE-6246E8950F66}"/>
              </a:ext>
            </a:extLst>
          </p:cNvPr>
          <p:cNvPicPr>
            <a:picLocks noGrp="1" noChangeAspect="1"/>
          </p:cNvPicPr>
          <p:nvPr>
            <p:ph idx="1"/>
          </p:nvPr>
        </p:nvPicPr>
        <p:blipFill>
          <a:blip r:embed="rId2"/>
          <a:stretch>
            <a:fillRect/>
          </a:stretch>
        </p:blipFill>
        <p:spPr>
          <a:xfrm>
            <a:off x="321277" y="1149178"/>
            <a:ext cx="8291382" cy="5007147"/>
          </a:xfrm>
          <a:prstGeom prst="rect">
            <a:avLst/>
          </a:prstGeom>
        </p:spPr>
      </p:pic>
      <p:sp>
        <p:nvSpPr>
          <p:cNvPr id="5" name="TextBox 4">
            <a:extLst>
              <a:ext uri="{FF2B5EF4-FFF2-40B4-BE49-F238E27FC236}">
                <a16:creationId xmlns:a16="http://schemas.microsoft.com/office/drawing/2014/main" xmlns="" id="{CAA7E3D3-8B32-47D6-9B45-EB86A10DF94D}"/>
              </a:ext>
            </a:extLst>
          </p:cNvPr>
          <p:cNvSpPr txBox="1"/>
          <p:nvPr/>
        </p:nvSpPr>
        <p:spPr>
          <a:xfrm>
            <a:off x="2669059" y="2601097"/>
            <a:ext cx="3286898" cy="369332"/>
          </a:xfrm>
          <a:prstGeom prst="rect">
            <a:avLst/>
          </a:prstGeom>
          <a:noFill/>
        </p:spPr>
        <p:txBody>
          <a:bodyPr wrap="square" rtlCol="0">
            <a:spAutoFit/>
          </a:bodyPr>
          <a:lstStyle/>
          <a:p>
            <a:r>
              <a:rPr lang="en-US" dirty="0"/>
              <a:t>Republicans Flow starts here</a:t>
            </a:r>
          </a:p>
        </p:txBody>
      </p:sp>
      <p:sp>
        <p:nvSpPr>
          <p:cNvPr id="7" name="TextBox 6">
            <a:extLst>
              <a:ext uri="{FF2B5EF4-FFF2-40B4-BE49-F238E27FC236}">
                <a16:creationId xmlns:a16="http://schemas.microsoft.com/office/drawing/2014/main" xmlns="" id="{08771EA4-CE35-46CD-BDA3-FBBF8A20D6B8}"/>
              </a:ext>
            </a:extLst>
          </p:cNvPr>
          <p:cNvSpPr txBox="1"/>
          <p:nvPr/>
        </p:nvSpPr>
        <p:spPr>
          <a:xfrm>
            <a:off x="3030552" y="4720282"/>
            <a:ext cx="3082895" cy="369332"/>
          </a:xfrm>
          <a:prstGeom prst="rect">
            <a:avLst/>
          </a:prstGeom>
          <a:noFill/>
        </p:spPr>
        <p:txBody>
          <a:bodyPr wrap="none" rtlCol="0">
            <a:spAutoFit/>
          </a:bodyPr>
          <a:lstStyle/>
          <a:p>
            <a:r>
              <a:rPr lang="en-US" dirty="0"/>
              <a:t>Democrats Flow Starts Here</a:t>
            </a:r>
          </a:p>
        </p:txBody>
      </p:sp>
    </p:spTree>
    <p:extLst>
      <p:ext uri="{BB962C8B-B14F-4D97-AF65-F5344CB8AC3E}">
        <p14:creationId xmlns:p14="http://schemas.microsoft.com/office/powerpoint/2010/main" val="263057826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2C102-1D76-45E9-9B0B-31DF0ACBEFB1}"/>
              </a:ext>
            </a:extLst>
          </p:cNvPr>
          <p:cNvSpPr>
            <a:spLocks noGrp="1"/>
          </p:cNvSpPr>
          <p:nvPr>
            <p:ph type="title"/>
          </p:nvPr>
        </p:nvSpPr>
        <p:spPr/>
        <p:txBody>
          <a:bodyPr/>
          <a:lstStyle/>
          <a:p>
            <a:r>
              <a:rPr lang="en-US" sz="4800" dirty="0"/>
              <a:t>Keynesian Economics</a:t>
            </a:r>
          </a:p>
        </p:txBody>
      </p:sp>
      <p:sp>
        <p:nvSpPr>
          <p:cNvPr id="3" name="Content Placeholder 2">
            <a:extLst>
              <a:ext uri="{FF2B5EF4-FFF2-40B4-BE49-F238E27FC236}">
                <a16:creationId xmlns:a16="http://schemas.microsoft.com/office/drawing/2014/main" xmlns="" id="{C4DFA35D-46FE-4030-BC4A-AA69562BFB0C}"/>
              </a:ext>
            </a:extLst>
          </p:cNvPr>
          <p:cNvSpPr>
            <a:spLocks noGrp="1"/>
          </p:cNvSpPr>
          <p:nvPr>
            <p:ph idx="1"/>
          </p:nvPr>
        </p:nvSpPr>
        <p:spPr/>
        <p:txBody>
          <a:bodyPr/>
          <a:lstStyle/>
          <a:p>
            <a:pPr marL="0" indent="0">
              <a:buNone/>
            </a:pPr>
            <a:r>
              <a:rPr lang="en-US" dirty="0">
                <a:hlinkClick r:id="rId2"/>
              </a:rPr>
              <a:t>https://www.youtube.com/watch?v=Kod1nIxteWQ</a:t>
            </a:r>
            <a:endParaRPr lang="en-US" dirty="0"/>
          </a:p>
          <a:p>
            <a:pPr marL="0" indent="0">
              <a:buNone/>
            </a:pPr>
            <a:r>
              <a:rPr lang="en-US" dirty="0"/>
              <a:t>Lewis Black explains how public works projects work</a:t>
            </a:r>
          </a:p>
        </p:txBody>
      </p:sp>
    </p:spTree>
    <p:extLst>
      <p:ext uri="{BB962C8B-B14F-4D97-AF65-F5344CB8AC3E}">
        <p14:creationId xmlns:p14="http://schemas.microsoft.com/office/powerpoint/2010/main" val="73030773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9848"/>
            <a:ext cx="8229600" cy="530352"/>
          </a:xfrm>
        </p:spPr>
        <p:txBody>
          <a:bodyPr/>
          <a:lstStyle/>
          <a:p>
            <a:r>
              <a:rPr lang="en-US" sz="2400" dirty="0"/>
              <a:t>John Maynard Keynes</a:t>
            </a:r>
          </a:p>
        </p:txBody>
      </p:sp>
      <p:sp>
        <p:nvSpPr>
          <p:cNvPr id="2" name="Content Placeholder 1"/>
          <p:cNvSpPr>
            <a:spLocks noGrp="1"/>
          </p:cNvSpPr>
          <p:nvPr>
            <p:ph sz="half" idx="1"/>
          </p:nvPr>
        </p:nvSpPr>
        <p:spPr/>
        <p:txBody>
          <a:bodyPr>
            <a:normAutofit fontScale="55000" lnSpcReduction="20000"/>
          </a:bodyPr>
          <a:lstStyle/>
          <a:p>
            <a:endParaRPr lang="en-US" sz="2400" dirty="0"/>
          </a:p>
          <a:p>
            <a:endParaRPr lang="en-US" dirty="0"/>
          </a:p>
        </p:txBody>
      </p:sp>
      <p:sp>
        <p:nvSpPr>
          <p:cNvPr id="8" name="Content Placeholder 7"/>
          <p:cNvSpPr>
            <a:spLocks noGrp="1"/>
          </p:cNvSpPr>
          <p:nvPr>
            <p:ph sz="half" idx="2"/>
          </p:nvPr>
        </p:nvSpPr>
        <p:spPr>
          <a:xfrm>
            <a:off x="4648200" y="1830388"/>
            <a:ext cx="3867150" cy="4346576"/>
          </a:xfrm>
        </p:spPr>
        <p:txBody>
          <a:bodyPr>
            <a:normAutofit fontScale="55000" lnSpcReduction="20000"/>
          </a:bodyPr>
          <a:lstStyle/>
          <a:p>
            <a:r>
              <a:rPr lang="en-US" dirty="0"/>
              <a:t>1883-1946</a:t>
            </a:r>
          </a:p>
          <a:p>
            <a:r>
              <a:rPr lang="en-US" dirty="0"/>
              <a:t>British economist</a:t>
            </a:r>
          </a:p>
          <a:p>
            <a:r>
              <a:rPr lang="en-US" dirty="0"/>
              <a:t>Most influential writing, </a:t>
            </a:r>
            <a:r>
              <a:rPr lang="en-US" u="sng" dirty="0"/>
              <a:t>The General Theory</a:t>
            </a:r>
            <a:r>
              <a:rPr lang="en-US" dirty="0"/>
              <a:t> and </a:t>
            </a:r>
            <a:r>
              <a:rPr lang="en-US" u="sng" dirty="0"/>
              <a:t>The End of Laissez-Faire</a:t>
            </a:r>
          </a:p>
          <a:p>
            <a:r>
              <a:rPr lang="en-US" dirty="0"/>
              <a:t>New models of full employment, income, wages, interest and spending, investment </a:t>
            </a:r>
          </a:p>
          <a:p>
            <a:r>
              <a:rPr lang="en-US" dirty="0"/>
              <a:t>Will revolutionize the relationship between the role of government and the economy</a:t>
            </a:r>
          </a:p>
          <a:p>
            <a:r>
              <a:rPr lang="en-US" dirty="0"/>
              <a:t>Founder of modern macroeconomics</a:t>
            </a:r>
          </a:p>
          <a:p>
            <a:r>
              <a:rPr lang="en-US" dirty="0"/>
              <a:t>“We are all Keynesians now” </a:t>
            </a:r>
          </a:p>
          <a:p>
            <a:pPr marL="0" indent="0">
              <a:buNone/>
            </a:pPr>
            <a:r>
              <a:rPr lang="en-US" dirty="0"/>
              <a:t>	– Milton Friedman</a:t>
            </a:r>
          </a:p>
          <a:p>
            <a:endParaRPr lang="en-US" dirty="0"/>
          </a:p>
        </p:txBody>
      </p:sp>
      <p:pic>
        <p:nvPicPr>
          <p:cNvPr id="7" name="Picture 6"/>
          <p:cNvPicPr>
            <a:picLocks noChangeAspect="1"/>
          </p:cNvPicPr>
          <p:nvPr/>
        </p:nvPicPr>
        <p:blipFill>
          <a:blip r:embed="rId2"/>
          <a:stretch>
            <a:fillRect/>
          </a:stretch>
        </p:blipFill>
        <p:spPr>
          <a:xfrm>
            <a:off x="363282" y="1779588"/>
            <a:ext cx="4132518" cy="4525729"/>
          </a:xfrm>
          <a:prstGeom prst="rect">
            <a:avLst/>
          </a:prstGeom>
        </p:spPr>
      </p:pic>
    </p:spTree>
    <p:extLst>
      <p:ext uri="{BB962C8B-B14F-4D97-AF65-F5344CB8AC3E}">
        <p14:creationId xmlns:p14="http://schemas.microsoft.com/office/powerpoint/2010/main" val="3650024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143000"/>
            <a:ext cx="8229600" cy="609600"/>
          </a:xfrm>
        </p:spPr>
        <p:txBody>
          <a:bodyPr/>
          <a:lstStyle/>
          <a:p>
            <a:r>
              <a:rPr lang="en-US" sz="3600" dirty="0"/>
              <a:t>Historical Circumstances</a:t>
            </a:r>
          </a:p>
        </p:txBody>
      </p:sp>
      <p:sp>
        <p:nvSpPr>
          <p:cNvPr id="8" name="Content Placeholder 7"/>
          <p:cNvSpPr>
            <a:spLocks noGrp="1"/>
          </p:cNvSpPr>
          <p:nvPr>
            <p:ph idx="1"/>
          </p:nvPr>
        </p:nvSpPr>
        <p:spPr/>
        <p:txBody>
          <a:bodyPr/>
          <a:lstStyle/>
          <a:p>
            <a:pPr algn="just"/>
            <a:r>
              <a:rPr lang="en-US" sz="2400" dirty="0"/>
              <a:t>The Great Depression</a:t>
            </a:r>
          </a:p>
          <a:p>
            <a:pPr algn="just"/>
            <a:r>
              <a:rPr lang="en-US" sz="2400" dirty="0"/>
              <a:t>World-Wide Economic Crisis on heels of great laissez-faire “Roaring ‘20’s of United States,” economic revival in England and France, miracle of the </a:t>
            </a:r>
            <a:r>
              <a:rPr lang="en-US" sz="2400" dirty="0" err="1"/>
              <a:t>Reitenmarch</a:t>
            </a:r>
            <a:r>
              <a:rPr lang="en-US" sz="2400" dirty="0"/>
              <a:t> in Germany</a:t>
            </a:r>
          </a:p>
          <a:p>
            <a:pPr algn="just"/>
            <a:r>
              <a:rPr lang="en-US" sz="2400" dirty="0"/>
              <a:t>Unlike depression of 1920-1921, deeper, greater unemployment and </a:t>
            </a:r>
            <a:r>
              <a:rPr lang="en-US" sz="2400" dirty="0" smtClean="0"/>
              <a:t>worsening </a:t>
            </a:r>
            <a:endParaRPr lang="en-US" sz="2400" dirty="0"/>
          </a:p>
          <a:p>
            <a:endParaRPr lang="en-US" dirty="0"/>
          </a:p>
        </p:txBody>
      </p:sp>
    </p:spTree>
    <p:extLst>
      <p:ext uri="{BB962C8B-B14F-4D97-AF65-F5344CB8AC3E}">
        <p14:creationId xmlns:p14="http://schemas.microsoft.com/office/powerpoint/2010/main" val="214499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65" y="1085336"/>
            <a:ext cx="8229600" cy="609600"/>
          </a:xfrm>
        </p:spPr>
        <p:txBody>
          <a:bodyPr/>
          <a:lstStyle/>
          <a:p>
            <a:r>
              <a:rPr lang="en-US" sz="3600" dirty="0"/>
              <a:t>Key Words</a:t>
            </a:r>
          </a:p>
        </p:txBody>
      </p:sp>
      <p:sp>
        <p:nvSpPr>
          <p:cNvPr id="4" name="Content Placeholder 3"/>
          <p:cNvSpPr>
            <a:spLocks noGrp="1"/>
          </p:cNvSpPr>
          <p:nvPr>
            <p:ph idx="1"/>
          </p:nvPr>
        </p:nvSpPr>
        <p:spPr>
          <a:xfrm>
            <a:off x="609600" y="1905001"/>
            <a:ext cx="7924800" cy="4075669"/>
          </a:xfrm>
        </p:spPr>
        <p:txBody>
          <a:bodyPr/>
          <a:lstStyle/>
          <a:p>
            <a:r>
              <a:rPr lang="en-US" dirty="0"/>
              <a:t>Aggregate Demand:  Total Spending in the economy:  consumer spending, investment spending (on capital resources), government spending and net exports (</a:t>
            </a:r>
            <a:r>
              <a:rPr lang="en-US" dirty="0" err="1"/>
              <a:t>C+I+G+Nx</a:t>
            </a:r>
            <a:r>
              <a:rPr lang="en-US" dirty="0"/>
              <a:t>)</a:t>
            </a:r>
          </a:p>
          <a:p>
            <a:endParaRPr lang="en-US" dirty="0"/>
          </a:p>
          <a:p>
            <a:r>
              <a:rPr lang="en-US" dirty="0"/>
              <a:t>Aggregate Supply:  Total spending by businesses on production</a:t>
            </a:r>
          </a:p>
          <a:p>
            <a:endParaRPr lang="en-US" dirty="0"/>
          </a:p>
          <a:p>
            <a:r>
              <a:rPr lang="en-US" dirty="0"/>
              <a:t>LRAS:  long run aggregate </a:t>
            </a:r>
            <a:r>
              <a:rPr lang="en-US" dirty="0" smtClean="0"/>
              <a:t>supply  </a:t>
            </a:r>
          </a:p>
          <a:p>
            <a:pPr marL="0" indent="0">
              <a:buNone/>
            </a:pPr>
            <a:endParaRPr lang="en-US" dirty="0" smtClean="0"/>
          </a:p>
          <a:p>
            <a:r>
              <a:rPr lang="en-US" dirty="0" smtClean="0"/>
              <a:t>Full </a:t>
            </a:r>
            <a:r>
              <a:rPr lang="en-US" dirty="0"/>
              <a:t>Employment of Economic Resources (where an economy should be)</a:t>
            </a:r>
          </a:p>
          <a:p>
            <a:endParaRPr lang="en-US" dirty="0"/>
          </a:p>
          <a:p>
            <a:endParaRPr lang="en-US" dirty="0"/>
          </a:p>
        </p:txBody>
      </p:sp>
    </p:spTree>
    <p:extLst>
      <p:ext uri="{BB962C8B-B14F-4D97-AF65-F5344CB8AC3E}">
        <p14:creationId xmlns:p14="http://schemas.microsoft.com/office/powerpoint/2010/main" val="3863904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8D9009E-78DE-4957-A494-EBA7BE4B8900}"/>
              </a:ext>
            </a:extLst>
          </p:cNvPr>
          <p:cNvSpPr>
            <a:spLocks noGrp="1"/>
          </p:cNvSpPr>
          <p:nvPr>
            <p:ph type="title"/>
          </p:nvPr>
        </p:nvSpPr>
        <p:spPr>
          <a:xfrm>
            <a:off x="543698" y="851766"/>
            <a:ext cx="8229600" cy="753762"/>
          </a:xfrm>
        </p:spPr>
        <p:txBody>
          <a:bodyPr/>
          <a:lstStyle/>
          <a:p>
            <a:r>
              <a:rPr lang="en-US" sz="2800" dirty="0" err="1"/>
              <a:t>Revisualizing</a:t>
            </a:r>
            <a:r>
              <a:rPr lang="en-US" sz="2800" dirty="0"/>
              <a:t> what an economy looks </a:t>
            </a:r>
            <a:r>
              <a:rPr lang="en-US" sz="2800" dirty="0" smtClean="0"/>
              <a:t>like…</a:t>
            </a:r>
            <a:endParaRPr lang="en-US" sz="2800" dirty="0"/>
          </a:p>
        </p:txBody>
      </p:sp>
      <p:pic>
        <p:nvPicPr>
          <p:cNvPr id="5" name="Content Placeholder 4">
            <a:extLst>
              <a:ext uri="{FF2B5EF4-FFF2-40B4-BE49-F238E27FC236}">
                <a16:creationId xmlns:a16="http://schemas.microsoft.com/office/drawing/2014/main" xmlns="" id="{D5531EEC-DC8A-431A-A568-2253B10EF0A4}"/>
              </a:ext>
            </a:extLst>
          </p:cNvPr>
          <p:cNvPicPr>
            <a:picLocks noGrp="1" noChangeAspect="1"/>
          </p:cNvPicPr>
          <p:nvPr>
            <p:ph idx="1"/>
          </p:nvPr>
        </p:nvPicPr>
        <p:blipFill>
          <a:blip r:embed="rId2"/>
          <a:stretch>
            <a:fillRect/>
          </a:stretch>
        </p:blipFill>
        <p:spPr>
          <a:xfrm>
            <a:off x="543698" y="1454802"/>
            <a:ext cx="8056606" cy="4702158"/>
          </a:xfrm>
          <a:prstGeom prst="rect">
            <a:avLst/>
          </a:prstGeom>
          <a:noFill/>
        </p:spPr>
      </p:pic>
    </p:spTree>
    <p:extLst>
      <p:ext uri="{BB962C8B-B14F-4D97-AF65-F5344CB8AC3E}">
        <p14:creationId xmlns:p14="http://schemas.microsoft.com/office/powerpoint/2010/main" val="313728828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7540" y="1458098"/>
            <a:ext cx="7391400" cy="4343400"/>
          </a:xfrm>
        </p:spPr>
        <p:txBody>
          <a:bodyPr/>
          <a:lstStyle/>
          <a:p>
            <a:r>
              <a:rPr lang="en-US" sz="2400" dirty="0">
                <a:solidFill>
                  <a:schemeClr val="tx1"/>
                </a:solidFill>
              </a:rPr>
              <a:t>Jean Baptiste Say:  Supply creates its own demand</a:t>
            </a:r>
          </a:p>
          <a:p>
            <a:r>
              <a:rPr lang="en-US" sz="2400" dirty="0">
                <a:solidFill>
                  <a:schemeClr val="tx1"/>
                </a:solidFill>
              </a:rPr>
              <a:t>When products are created, the wage to buy those products is also </a:t>
            </a:r>
            <a:r>
              <a:rPr lang="en-US" sz="2400" dirty="0" smtClean="0">
                <a:solidFill>
                  <a:schemeClr val="tx1"/>
                </a:solidFill>
              </a:rPr>
              <a:t>created </a:t>
            </a:r>
            <a:endParaRPr lang="en-US" sz="2400" dirty="0">
              <a:solidFill>
                <a:schemeClr val="tx1"/>
              </a:solidFill>
            </a:endParaRPr>
          </a:p>
          <a:p>
            <a:r>
              <a:rPr lang="en-US" sz="2400" dirty="0">
                <a:solidFill>
                  <a:schemeClr val="tx1"/>
                </a:solidFill>
              </a:rPr>
              <a:t>Production will respond to changes in price level and changes in inventory</a:t>
            </a:r>
          </a:p>
          <a:p>
            <a:r>
              <a:rPr lang="en-US" sz="2400" dirty="0">
                <a:solidFill>
                  <a:schemeClr val="tx1"/>
                </a:solidFill>
              </a:rPr>
              <a:t>Inventory, wages and input costs adjust to change in prices</a:t>
            </a:r>
          </a:p>
          <a:p>
            <a:r>
              <a:rPr lang="en-US" sz="2400" dirty="0">
                <a:solidFill>
                  <a:schemeClr val="tx1"/>
                </a:solidFill>
              </a:rPr>
              <a:t>Lower prices will drive down input costs, which will result in lower wages and allow businesses to produce more</a:t>
            </a:r>
          </a:p>
          <a:p>
            <a:endParaRPr lang="en-US" sz="2400" dirty="0"/>
          </a:p>
        </p:txBody>
      </p:sp>
      <p:sp>
        <p:nvSpPr>
          <p:cNvPr id="3" name="Title 2"/>
          <p:cNvSpPr>
            <a:spLocks noGrp="1"/>
          </p:cNvSpPr>
          <p:nvPr>
            <p:ph type="title"/>
          </p:nvPr>
        </p:nvSpPr>
        <p:spPr>
          <a:xfrm>
            <a:off x="417006" y="458875"/>
            <a:ext cx="8229600" cy="609600"/>
          </a:xfrm>
        </p:spPr>
        <p:txBody>
          <a:bodyPr/>
          <a:lstStyle/>
          <a:p>
            <a:r>
              <a:rPr lang="en-US" dirty="0"/>
              <a:t>Model 1:  Classical Model</a:t>
            </a:r>
          </a:p>
        </p:txBody>
      </p:sp>
    </p:spTree>
    <p:extLst>
      <p:ext uri="{BB962C8B-B14F-4D97-AF65-F5344CB8AC3E}">
        <p14:creationId xmlns:p14="http://schemas.microsoft.com/office/powerpoint/2010/main" val="3191867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468394"/>
            <a:ext cx="7086600" cy="4267200"/>
          </a:xfrm>
        </p:spPr>
        <p:txBody>
          <a:bodyPr/>
          <a:lstStyle/>
          <a:p>
            <a:r>
              <a:rPr lang="en-US" dirty="0" smtClean="0">
                <a:solidFill>
                  <a:schemeClr val="tx1"/>
                </a:solidFill>
              </a:rPr>
              <a:t>Problem that  </a:t>
            </a:r>
            <a:r>
              <a:rPr lang="en-US" dirty="0">
                <a:solidFill>
                  <a:schemeClr val="tx1"/>
                </a:solidFill>
              </a:rPr>
              <a:t>Great Depression illustrates:  4 years into depression; prices are at lowest; no increase in </a:t>
            </a:r>
            <a:r>
              <a:rPr lang="en-US" b="1" dirty="0">
                <a:solidFill>
                  <a:schemeClr val="tx1"/>
                </a:solidFill>
              </a:rPr>
              <a:t>production</a:t>
            </a:r>
            <a:r>
              <a:rPr lang="en-US" dirty="0">
                <a:solidFill>
                  <a:schemeClr val="tx1"/>
                </a:solidFill>
              </a:rPr>
              <a:t>.  </a:t>
            </a:r>
          </a:p>
          <a:p>
            <a:r>
              <a:rPr lang="en-US" dirty="0">
                <a:solidFill>
                  <a:schemeClr val="tx1"/>
                </a:solidFill>
              </a:rPr>
              <a:t>Great Depression:  1920’s already experienced maximum investment spending…all of this capital was still there in 1929, so businesses would not have incentive to do more investment </a:t>
            </a:r>
            <a:r>
              <a:rPr lang="en-US" b="1" dirty="0" smtClean="0">
                <a:solidFill>
                  <a:schemeClr val="tx1"/>
                </a:solidFill>
              </a:rPr>
              <a:t>spending  </a:t>
            </a:r>
            <a:endParaRPr lang="en-US" b="1" dirty="0">
              <a:solidFill>
                <a:schemeClr val="tx1"/>
              </a:solidFill>
            </a:endParaRPr>
          </a:p>
          <a:p>
            <a:r>
              <a:rPr lang="en-US" b="1" dirty="0">
                <a:solidFill>
                  <a:schemeClr val="tx1"/>
                </a:solidFill>
              </a:rPr>
              <a:t>Recessions</a:t>
            </a:r>
            <a:r>
              <a:rPr lang="en-US" dirty="0">
                <a:solidFill>
                  <a:schemeClr val="tx1"/>
                </a:solidFill>
              </a:rPr>
              <a:t> are caused by a decrease in Consumer Spending and a decrease in Aggregate Demand</a:t>
            </a:r>
          </a:p>
          <a:p>
            <a:r>
              <a:rPr lang="en-US" dirty="0">
                <a:solidFill>
                  <a:schemeClr val="tx1"/>
                </a:solidFill>
              </a:rPr>
              <a:t>Classical model is </a:t>
            </a:r>
            <a:r>
              <a:rPr lang="en-US" b="1" dirty="0">
                <a:solidFill>
                  <a:schemeClr val="tx1"/>
                </a:solidFill>
              </a:rPr>
              <a:t>incorrect</a:t>
            </a:r>
            <a:r>
              <a:rPr lang="en-US" dirty="0">
                <a:solidFill>
                  <a:schemeClr val="tx1"/>
                </a:solidFill>
              </a:rPr>
              <a:t>:  Aggregate Supply is upward slopping; reflecting that price = profit and the ability to break even</a:t>
            </a:r>
          </a:p>
          <a:p>
            <a:r>
              <a:rPr lang="en-US" dirty="0">
                <a:solidFill>
                  <a:schemeClr val="tx1"/>
                </a:solidFill>
              </a:rPr>
              <a:t>Input costs are </a:t>
            </a:r>
            <a:r>
              <a:rPr lang="en-US" b="1" dirty="0">
                <a:solidFill>
                  <a:schemeClr val="tx1"/>
                </a:solidFill>
              </a:rPr>
              <a:t>sticky</a:t>
            </a:r>
            <a:r>
              <a:rPr lang="en-US" dirty="0">
                <a:solidFill>
                  <a:schemeClr val="tx1"/>
                </a:solidFill>
              </a:rPr>
              <a:t> (wages, rent, insurance, etc.), so don’t change with the price level</a:t>
            </a:r>
          </a:p>
          <a:p>
            <a:r>
              <a:rPr lang="en-US" dirty="0">
                <a:solidFill>
                  <a:schemeClr val="tx1"/>
                </a:solidFill>
              </a:rPr>
              <a:t>Businesses will </a:t>
            </a:r>
            <a:r>
              <a:rPr lang="en-US" b="1" dirty="0">
                <a:solidFill>
                  <a:schemeClr val="tx1"/>
                </a:solidFill>
              </a:rPr>
              <a:t>decrease</a:t>
            </a:r>
            <a:r>
              <a:rPr lang="en-US" dirty="0">
                <a:solidFill>
                  <a:schemeClr val="tx1"/>
                </a:solidFill>
              </a:rPr>
              <a:t> production as price level decreases</a:t>
            </a:r>
          </a:p>
          <a:p>
            <a:endParaRPr lang="en-US" dirty="0"/>
          </a:p>
        </p:txBody>
      </p:sp>
      <p:sp>
        <p:nvSpPr>
          <p:cNvPr id="3" name="Title 2"/>
          <p:cNvSpPr>
            <a:spLocks noGrp="1"/>
          </p:cNvSpPr>
          <p:nvPr>
            <p:ph type="title"/>
          </p:nvPr>
        </p:nvSpPr>
        <p:spPr>
          <a:xfrm>
            <a:off x="457200" y="529214"/>
            <a:ext cx="8229600" cy="609600"/>
          </a:xfrm>
        </p:spPr>
        <p:txBody>
          <a:bodyPr/>
          <a:lstStyle/>
          <a:p>
            <a:r>
              <a:rPr lang="en-US" dirty="0"/>
              <a:t>Keynes Theory</a:t>
            </a:r>
          </a:p>
        </p:txBody>
      </p:sp>
    </p:spTree>
    <p:extLst>
      <p:ext uri="{BB962C8B-B14F-4D97-AF65-F5344CB8AC3E}">
        <p14:creationId xmlns:p14="http://schemas.microsoft.com/office/powerpoint/2010/main" val="1625994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3E6778A-1933-42CF-B3D4-5EE1B5B39DF9}"/>
              </a:ext>
            </a:extLst>
          </p:cNvPr>
          <p:cNvPicPr>
            <a:picLocks noChangeAspect="1"/>
          </p:cNvPicPr>
          <p:nvPr/>
        </p:nvPicPr>
        <p:blipFill>
          <a:blip r:embed="rId2"/>
          <a:stretch>
            <a:fillRect/>
          </a:stretch>
        </p:blipFill>
        <p:spPr>
          <a:xfrm>
            <a:off x="100536" y="945332"/>
            <a:ext cx="8963025" cy="5489851"/>
          </a:xfrm>
          <a:prstGeom prst="rect">
            <a:avLst/>
          </a:prstGeom>
          <a:noFill/>
        </p:spPr>
      </p:pic>
    </p:spTree>
    <p:extLst>
      <p:ext uri="{BB962C8B-B14F-4D97-AF65-F5344CB8AC3E}">
        <p14:creationId xmlns:p14="http://schemas.microsoft.com/office/powerpoint/2010/main" val="182070224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411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7924800" cy="4953000"/>
          </a:xfrm>
        </p:spPr>
      </p:pic>
    </p:spTree>
    <p:extLst>
      <p:ext uri="{BB962C8B-B14F-4D97-AF65-F5344CB8AC3E}">
        <p14:creationId xmlns:p14="http://schemas.microsoft.com/office/powerpoint/2010/main" val="3752585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9895" y="2044621"/>
            <a:ext cx="4064209" cy="3073558"/>
          </a:xfrm>
        </p:spPr>
      </p:pic>
      <p:sp>
        <p:nvSpPr>
          <p:cNvPr id="3" name="Title 2"/>
          <p:cNvSpPr>
            <a:spLocks noGrp="1"/>
          </p:cNvSpPr>
          <p:nvPr>
            <p:ph type="title"/>
          </p:nvPr>
        </p:nvSpPr>
        <p:spPr>
          <a:xfrm>
            <a:off x="511122" y="962025"/>
            <a:ext cx="8229600" cy="609600"/>
          </a:xfrm>
        </p:spPr>
        <p:txBody>
          <a:bodyPr/>
          <a:lstStyle/>
          <a:p>
            <a:r>
              <a:rPr lang="en-US" dirty="0"/>
              <a:t>Keynesian Recessionary Graph</a:t>
            </a:r>
          </a:p>
        </p:txBody>
      </p:sp>
      <p:sp>
        <p:nvSpPr>
          <p:cNvPr id="7" name="Left Arrow 6"/>
          <p:cNvSpPr/>
          <p:nvPr/>
        </p:nvSpPr>
        <p:spPr bwMode="auto">
          <a:xfrm>
            <a:off x="4495800" y="4114800"/>
            <a:ext cx="1143000" cy="914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Left Arrow 7"/>
          <p:cNvSpPr/>
          <p:nvPr/>
        </p:nvSpPr>
        <p:spPr bwMode="auto">
          <a:xfrm>
            <a:off x="4038600" y="5886450"/>
            <a:ext cx="3048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032164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028700" y="1769788"/>
            <a:ext cx="7086600" cy="3623224"/>
          </a:xfrm>
          <a:prstGeom prst="rect">
            <a:avLst/>
          </a:prstGeom>
        </p:spPr>
      </p:pic>
      <p:sp>
        <p:nvSpPr>
          <p:cNvPr id="3" name="Title 2"/>
          <p:cNvSpPr>
            <a:spLocks noGrp="1"/>
          </p:cNvSpPr>
          <p:nvPr>
            <p:ph type="title"/>
          </p:nvPr>
        </p:nvSpPr>
        <p:spPr>
          <a:xfrm>
            <a:off x="728506" y="1464988"/>
            <a:ext cx="8229600" cy="609600"/>
          </a:xfrm>
        </p:spPr>
        <p:txBody>
          <a:bodyPr/>
          <a:lstStyle/>
          <a:p>
            <a:r>
              <a:rPr lang="en-US" dirty="0"/>
              <a:t>Recessionary Gap</a:t>
            </a:r>
          </a:p>
        </p:txBody>
      </p:sp>
    </p:spTree>
    <p:extLst>
      <p:ext uri="{BB962C8B-B14F-4D97-AF65-F5344CB8AC3E}">
        <p14:creationId xmlns:p14="http://schemas.microsoft.com/office/powerpoint/2010/main" val="230376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945" y="1241854"/>
            <a:ext cx="7086600" cy="4726460"/>
          </a:xfrm>
        </p:spPr>
        <p:txBody>
          <a:bodyPr/>
          <a:lstStyle/>
          <a:p>
            <a:pPr marL="0" indent="0" algn="just">
              <a:lnSpc>
                <a:spcPct val="150000"/>
              </a:lnSpc>
              <a:buNone/>
            </a:pPr>
            <a:r>
              <a:rPr lang="en-US" i="1" dirty="0">
                <a:solidFill>
                  <a:srgbClr val="7A9900"/>
                </a:solidFill>
              </a:rPr>
              <a:t>“Many of the greatest economic evils of our time are the fruits of risk, uncertainty, and ignorance. It is because particular individuals, fortunate in situation or in abilities, are able to take advantage of uncertainty and ignorance, and also because for the same reason big business is often a lottery, that great inequalities of wealth come about; and these same factors are also the cause of the unemployment of </a:t>
            </a:r>
            <a:r>
              <a:rPr lang="en-US" i="1" dirty="0" err="1">
                <a:solidFill>
                  <a:srgbClr val="7A9900"/>
                </a:solidFill>
              </a:rPr>
              <a:t>labour</a:t>
            </a:r>
            <a:r>
              <a:rPr lang="en-US" i="1" dirty="0">
                <a:solidFill>
                  <a:srgbClr val="7A9900"/>
                </a:solidFill>
              </a:rPr>
              <a:t>, or the disappointment of reasonable business expectations, and of the impairment of efficiency and production. Yet the cure lies outside the operations of individuals; it may even be to the interest of individuals to aggravate the disease.” </a:t>
            </a:r>
          </a:p>
          <a:p>
            <a:pPr marL="0" indent="0" algn="just">
              <a:buNone/>
            </a:pPr>
            <a:r>
              <a:rPr lang="en-US" i="1" dirty="0">
                <a:solidFill>
                  <a:srgbClr val="00B0F0"/>
                </a:solidFill>
              </a:rPr>
              <a:t>	</a:t>
            </a:r>
            <a:r>
              <a:rPr lang="en-US" i="1" dirty="0">
                <a:solidFill>
                  <a:srgbClr val="005CB8"/>
                </a:solidFill>
              </a:rPr>
              <a:t>-- </a:t>
            </a:r>
            <a:r>
              <a:rPr lang="en-US" dirty="0">
                <a:solidFill>
                  <a:srgbClr val="005CB8"/>
                </a:solidFill>
              </a:rPr>
              <a:t>John Maynard Keynes, </a:t>
            </a:r>
            <a:r>
              <a:rPr lang="en-US" i="1" dirty="0">
                <a:solidFill>
                  <a:srgbClr val="005CB8"/>
                </a:solidFill>
              </a:rPr>
              <a:t>The End of Laissez-Faire, 1926</a:t>
            </a:r>
          </a:p>
          <a:p>
            <a:endParaRPr lang="en-US" dirty="0"/>
          </a:p>
        </p:txBody>
      </p:sp>
    </p:spTree>
    <p:extLst>
      <p:ext uri="{BB962C8B-B14F-4D97-AF65-F5344CB8AC3E}">
        <p14:creationId xmlns:p14="http://schemas.microsoft.com/office/powerpoint/2010/main" val="283493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D3BF43B-FF04-48E2-B728-70754D070FE4}"/>
              </a:ext>
            </a:extLst>
          </p:cNvPr>
          <p:cNvSpPr>
            <a:spLocks noGrp="1"/>
          </p:cNvSpPr>
          <p:nvPr>
            <p:ph idx="1"/>
          </p:nvPr>
        </p:nvSpPr>
        <p:spPr>
          <a:xfrm>
            <a:off x="1028700" y="1322173"/>
            <a:ext cx="7086600" cy="4670854"/>
          </a:xfrm>
        </p:spPr>
        <p:txBody>
          <a:bodyPr/>
          <a:lstStyle/>
          <a:p>
            <a:pPr marL="0" indent="0" algn="just">
              <a:lnSpc>
                <a:spcPct val="150000"/>
              </a:lnSpc>
              <a:buNone/>
            </a:pPr>
            <a:r>
              <a:rPr lang="en-US" sz="2400" i="1" dirty="0">
                <a:solidFill>
                  <a:srgbClr val="7A9900"/>
                </a:solidFill>
              </a:rPr>
              <a:t>"To dig holes in the </a:t>
            </a:r>
            <a:r>
              <a:rPr lang="en-US" sz="2400" i="1" dirty="0" smtClean="0">
                <a:solidFill>
                  <a:srgbClr val="7A9900"/>
                </a:solidFill>
              </a:rPr>
              <a:t>ground</a:t>
            </a:r>
            <a:r>
              <a:rPr lang="en-US" sz="2400" i="1" dirty="0">
                <a:solidFill>
                  <a:srgbClr val="7A9900"/>
                </a:solidFill>
              </a:rPr>
              <a:t>,</a:t>
            </a:r>
            <a:r>
              <a:rPr lang="en-US" sz="2400" i="1" dirty="0" smtClean="0">
                <a:solidFill>
                  <a:srgbClr val="7A9900"/>
                </a:solidFill>
              </a:rPr>
              <a:t> </a:t>
            </a:r>
            <a:r>
              <a:rPr lang="en-US" sz="2400" i="1" dirty="0">
                <a:solidFill>
                  <a:srgbClr val="7A9900"/>
                </a:solidFill>
              </a:rPr>
              <a:t>paid for out of savings, will increase, not only employment, but the real national dividend of useful goods and services. It is not reasonable, however, that a sensible community should be content to remain dependent on such fortuitous and often wasteful mitigations when once we understand the influences upon which effective demand depends.”  </a:t>
            </a:r>
            <a:endParaRPr lang="en-US" sz="2400" i="1" dirty="0" smtClean="0">
              <a:solidFill>
                <a:srgbClr val="7A9900"/>
              </a:solidFill>
            </a:endParaRPr>
          </a:p>
          <a:p>
            <a:pPr marL="0" indent="0">
              <a:buNone/>
            </a:pPr>
            <a:r>
              <a:rPr lang="en-US" sz="2400" i="1" dirty="0" smtClean="0">
                <a:solidFill>
                  <a:schemeClr val="tx1"/>
                </a:solidFill>
              </a:rPr>
              <a:t>-- </a:t>
            </a:r>
            <a:r>
              <a:rPr lang="en-US" sz="2400" i="1" dirty="0">
                <a:solidFill>
                  <a:schemeClr val="tx1"/>
                </a:solidFill>
              </a:rPr>
              <a:t>Keynes, The General Theory</a:t>
            </a:r>
          </a:p>
          <a:p>
            <a:endParaRPr lang="en-US" dirty="0"/>
          </a:p>
        </p:txBody>
      </p:sp>
      <p:sp>
        <p:nvSpPr>
          <p:cNvPr id="3" name="Title 2">
            <a:extLst>
              <a:ext uri="{FF2B5EF4-FFF2-40B4-BE49-F238E27FC236}">
                <a16:creationId xmlns:a16="http://schemas.microsoft.com/office/drawing/2014/main" xmlns="" id="{295936C4-DF9C-491D-9683-8DDD2255EEC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666906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5D7DBBE-73C9-4A3D-A3F3-B59338CCBBD2}"/>
              </a:ext>
            </a:extLst>
          </p:cNvPr>
          <p:cNvSpPr>
            <a:spLocks noGrp="1"/>
          </p:cNvSpPr>
          <p:nvPr>
            <p:ph idx="1"/>
          </p:nvPr>
        </p:nvSpPr>
        <p:spPr>
          <a:xfrm>
            <a:off x="1028699" y="1359243"/>
            <a:ext cx="7281287" cy="4820493"/>
          </a:xfrm>
        </p:spPr>
        <p:txBody>
          <a:bodyPr/>
          <a:lstStyle/>
          <a:p>
            <a:pPr marL="0" indent="0" algn="just">
              <a:lnSpc>
                <a:spcPct val="150000"/>
              </a:lnSpc>
              <a:buNone/>
            </a:pPr>
            <a:r>
              <a:rPr lang="en-US" sz="2400" i="1" dirty="0">
                <a:solidFill>
                  <a:srgbClr val="7A9900"/>
                </a:solidFill>
              </a:rPr>
              <a:t>“The outstanding faults of the economic society in which we live are its failure to provide for full employment and its arbitrary and inequitable distribution of wealth and </a:t>
            </a:r>
            <a:r>
              <a:rPr lang="en-US" sz="2400" i="1" dirty="0" smtClean="0">
                <a:solidFill>
                  <a:srgbClr val="7A9900"/>
                </a:solidFill>
              </a:rPr>
              <a:t>income.” </a:t>
            </a:r>
            <a:endParaRPr lang="en-US" sz="2400" i="1" dirty="0">
              <a:solidFill>
                <a:srgbClr val="7A9900"/>
              </a:solidFill>
            </a:endParaRPr>
          </a:p>
          <a:p>
            <a:pPr marL="914400" lvl="2" indent="0">
              <a:buNone/>
            </a:pPr>
            <a:r>
              <a:rPr lang="en-US" sz="2400" i="1" dirty="0">
                <a:solidFill>
                  <a:schemeClr val="tx1"/>
                </a:solidFill>
              </a:rPr>
              <a:t>– Keynes, The General Theory</a:t>
            </a:r>
          </a:p>
          <a:p>
            <a:endParaRPr lang="en-US" sz="3200" dirty="0"/>
          </a:p>
        </p:txBody>
      </p:sp>
      <p:sp>
        <p:nvSpPr>
          <p:cNvPr id="3" name="Title 2">
            <a:extLst>
              <a:ext uri="{FF2B5EF4-FFF2-40B4-BE49-F238E27FC236}">
                <a16:creationId xmlns:a16="http://schemas.microsoft.com/office/drawing/2014/main" xmlns="" id="{7A8FCA9B-58A4-48AC-AB11-094D5D81CA9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07572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tx1"/>
                </a:solidFill>
              </a:rPr>
              <a:t>Government can’t trust the “animalistic spirit” of business</a:t>
            </a:r>
          </a:p>
          <a:p>
            <a:r>
              <a:rPr lang="en-US" sz="2400" dirty="0">
                <a:solidFill>
                  <a:schemeClr val="tx1"/>
                </a:solidFill>
              </a:rPr>
              <a:t>Government needs to use its powers of taxes and spending to improve consumer spending (changing disposable income)</a:t>
            </a:r>
          </a:p>
          <a:p>
            <a:r>
              <a:rPr lang="en-US" sz="2400" dirty="0">
                <a:solidFill>
                  <a:schemeClr val="tx1"/>
                </a:solidFill>
              </a:rPr>
              <a:t>As incomes change, people spend a portion of that income (marginal propensity to consume)</a:t>
            </a:r>
          </a:p>
          <a:p>
            <a:r>
              <a:rPr lang="en-US" sz="2400" dirty="0">
                <a:solidFill>
                  <a:schemeClr val="tx1"/>
                </a:solidFill>
              </a:rPr>
              <a:t>This has a multiplier effect</a:t>
            </a:r>
          </a:p>
          <a:p>
            <a:endParaRPr lang="en-US" dirty="0"/>
          </a:p>
        </p:txBody>
      </p:sp>
      <p:sp>
        <p:nvSpPr>
          <p:cNvPr id="3" name="Title 2"/>
          <p:cNvSpPr>
            <a:spLocks noGrp="1"/>
          </p:cNvSpPr>
          <p:nvPr>
            <p:ph type="title"/>
          </p:nvPr>
        </p:nvSpPr>
        <p:spPr>
          <a:xfrm>
            <a:off x="0" y="629697"/>
            <a:ext cx="8229600" cy="609600"/>
          </a:xfrm>
        </p:spPr>
        <p:txBody>
          <a:bodyPr/>
          <a:lstStyle/>
          <a:p>
            <a:r>
              <a:rPr lang="en-US" dirty="0"/>
              <a:t>Keynes:  How should a government respond?</a:t>
            </a:r>
          </a:p>
        </p:txBody>
      </p:sp>
    </p:spTree>
    <p:extLst>
      <p:ext uri="{BB962C8B-B14F-4D97-AF65-F5344CB8AC3E}">
        <p14:creationId xmlns:p14="http://schemas.microsoft.com/office/powerpoint/2010/main" val="2606319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283" y="1752600"/>
            <a:ext cx="3985434" cy="3657600"/>
          </a:xfrm>
        </p:spPr>
      </p:pic>
      <p:sp>
        <p:nvSpPr>
          <p:cNvPr id="3" name="Title 2"/>
          <p:cNvSpPr>
            <a:spLocks noGrp="1"/>
          </p:cNvSpPr>
          <p:nvPr>
            <p:ph type="title"/>
          </p:nvPr>
        </p:nvSpPr>
        <p:spPr/>
        <p:txBody>
          <a:bodyPr/>
          <a:lstStyle/>
          <a:p>
            <a:r>
              <a:rPr lang="en-US" dirty="0"/>
              <a:t>Multiplier Effect</a:t>
            </a:r>
          </a:p>
        </p:txBody>
      </p:sp>
    </p:spTree>
    <p:extLst>
      <p:ext uri="{BB962C8B-B14F-4D97-AF65-F5344CB8AC3E}">
        <p14:creationId xmlns:p14="http://schemas.microsoft.com/office/powerpoint/2010/main" val="1584683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solidFill>
                  <a:schemeClr val="tx1"/>
                </a:solidFill>
              </a:rPr>
              <a:t>Initial spending keeps becoming another person’s </a:t>
            </a:r>
            <a:r>
              <a:rPr lang="en-US" sz="2000" b="1" dirty="0">
                <a:solidFill>
                  <a:schemeClr val="tx1"/>
                </a:solidFill>
              </a:rPr>
              <a:t>income</a:t>
            </a:r>
          </a:p>
          <a:p>
            <a:r>
              <a:rPr lang="en-US" sz="2000" dirty="0">
                <a:solidFill>
                  <a:schemeClr val="tx1"/>
                </a:solidFill>
              </a:rPr>
              <a:t>That person’s income becomes </a:t>
            </a:r>
            <a:r>
              <a:rPr lang="en-US" sz="2000" b="1" dirty="0">
                <a:solidFill>
                  <a:schemeClr val="tx1"/>
                </a:solidFill>
              </a:rPr>
              <a:t>spending</a:t>
            </a:r>
          </a:p>
          <a:p>
            <a:r>
              <a:rPr lang="en-US" sz="2000" dirty="0">
                <a:solidFill>
                  <a:schemeClr val="tx1"/>
                </a:solidFill>
              </a:rPr>
              <a:t>Which becomes another person’s income</a:t>
            </a:r>
          </a:p>
          <a:p>
            <a:r>
              <a:rPr lang="en-US" sz="2000" dirty="0">
                <a:solidFill>
                  <a:schemeClr val="tx1"/>
                </a:solidFill>
              </a:rPr>
              <a:t>Initial change in government spending has a multiplied effect on Aggregate Demand and Total GDP</a:t>
            </a:r>
          </a:p>
          <a:p>
            <a:r>
              <a:rPr lang="en-US" sz="2000" dirty="0">
                <a:solidFill>
                  <a:schemeClr val="tx1"/>
                </a:solidFill>
              </a:rPr>
              <a:t>Can Deficit Spend but can deficit spend </a:t>
            </a:r>
            <a:r>
              <a:rPr lang="en-US" sz="2000" dirty="0" smtClean="0">
                <a:solidFill>
                  <a:schemeClr val="tx1"/>
                </a:solidFill>
              </a:rPr>
              <a:t>responsibly?</a:t>
            </a:r>
            <a:endParaRPr lang="en-US" sz="2000" dirty="0">
              <a:solidFill>
                <a:schemeClr val="tx1"/>
              </a:solidFill>
            </a:endParaRPr>
          </a:p>
          <a:p>
            <a:r>
              <a:rPr lang="en-US" sz="2000" dirty="0">
                <a:solidFill>
                  <a:schemeClr val="tx1"/>
                </a:solidFill>
              </a:rPr>
              <a:t>Know the Recessionary Gap; know the MPC; know the amount to spend</a:t>
            </a:r>
          </a:p>
          <a:p>
            <a:endParaRPr lang="en-US" dirty="0"/>
          </a:p>
        </p:txBody>
      </p:sp>
      <p:sp>
        <p:nvSpPr>
          <p:cNvPr id="3" name="Title 2"/>
          <p:cNvSpPr>
            <a:spLocks noGrp="1"/>
          </p:cNvSpPr>
          <p:nvPr>
            <p:ph type="title"/>
          </p:nvPr>
        </p:nvSpPr>
        <p:spPr/>
        <p:txBody>
          <a:bodyPr/>
          <a:lstStyle/>
          <a:p>
            <a:r>
              <a:rPr lang="en-US" dirty="0"/>
              <a:t>Multiplier Effect</a:t>
            </a:r>
          </a:p>
        </p:txBody>
      </p:sp>
    </p:spTree>
    <p:extLst>
      <p:ext uri="{BB962C8B-B14F-4D97-AF65-F5344CB8AC3E}">
        <p14:creationId xmlns:p14="http://schemas.microsoft.com/office/powerpoint/2010/main" val="3543833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24037" y="1781175"/>
            <a:ext cx="5495925" cy="3600450"/>
          </a:xfrm>
          <a:prstGeom prst="rect">
            <a:avLst/>
          </a:prstGeom>
        </p:spPr>
      </p:pic>
    </p:spTree>
    <p:extLst>
      <p:ext uri="{BB962C8B-B14F-4D97-AF65-F5344CB8AC3E}">
        <p14:creationId xmlns:p14="http://schemas.microsoft.com/office/powerpoint/2010/main" val="153906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6180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99360" y="1752600"/>
            <a:ext cx="4145280" cy="3657600"/>
          </a:xfrm>
          <a:prstGeom prst="rect">
            <a:avLst/>
          </a:prstGeom>
        </p:spPr>
      </p:pic>
    </p:spTree>
    <p:extLst>
      <p:ext uri="{BB962C8B-B14F-4D97-AF65-F5344CB8AC3E}">
        <p14:creationId xmlns:p14="http://schemas.microsoft.com/office/powerpoint/2010/main" val="343715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28600" y="1219199"/>
            <a:ext cx="8423476" cy="4953001"/>
          </a:xfrm>
          <a:prstGeom prst="rect">
            <a:avLst/>
          </a:prstGeom>
        </p:spPr>
      </p:pic>
    </p:spTree>
    <p:extLst>
      <p:ext uri="{BB962C8B-B14F-4D97-AF65-F5344CB8AC3E}">
        <p14:creationId xmlns:p14="http://schemas.microsoft.com/office/powerpoint/2010/main" val="3127969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E00DF02-A55F-4227-991D-17C5D3634903}"/>
              </a:ext>
            </a:extLst>
          </p:cNvPr>
          <p:cNvPicPr>
            <a:picLocks noGrp="1" noChangeAspect="1"/>
          </p:cNvPicPr>
          <p:nvPr>
            <p:ph idx="1"/>
          </p:nvPr>
        </p:nvPicPr>
        <p:blipFill>
          <a:blip r:embed="rId2"/>
          <a:stretch>
            <a:fillRect/>
          </a:stretch>
        </p:blipFill>
        <p:spPr>
          <a:xfrm>
            <a:off x="543986" y="1565190"/>
            <a:ext cx="7772111" cy="4650259"/>
          </a:xfrm>
          <a:prstGeom prst="rect">
            <a:avLst/>
          </a:prstGeom>
        </p:spPr>
      </p:pic>
      <p:sp>
        <p:nvSpPr>
          <p:cNvPr id="3" name="Title 2">
            <a:extLst>
              <a:ext uri="{FF2B5EF4-FFF2-40B4-BE49-F238E27FC236}">
                <a16:creationId xmlns:a16="http://schemas.microsoft.com/office/drawing/2014/main" xmlns="" id="{7DBC9B5F-0D12-4D61-AF62-FC6408AAF6BB}"/>
              </a:ext>
            </a:extLst>
          </p:cNvPr>
          <p:cNvSpPr>
            <a:spLocks noGrp="1"/>
          </p:cNvSpPr>
          <p:nvPr>
            <p:ph type="title"/>
          </p:nvPr>
        </p:nvSpPr>
        <p:spPr>
          <a:xfrm>
            <a:off x="457200" y="955590"/>
            <a:ext cx="8229600" cy="609600"/>
          </a:xfrm>
        </p:spPr>
        <p:txBody>
          <a:bodyPr/>
          <a:lstStyle/>
          <a:p>
            <a:r>
              <a:rPr lang="en-US" dirty="0">
                <a:hlinkClick r:id="rId3"/>
              </a:rPr>
              <a:t>US Debt Clock</a:t>
            </a:r>
            <a:endParaRPr lang="en-US" dirty="0"/>
          </a:p>
        </p:txBody>
      </p:sp>
    </p:spTree>
    <p:extLst>
      <p:ext uri="{BB962C8B-B14F-4D97-AF65-F5344CB8AC3E}">
        <p14:creationId xmlns:p14="http://schemas.microsoft.com/office/powerpoint/2010/main" val="1275515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2">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78376" y="1046521"/>
            <a:ext cx="8355847" cy="2293618"/>
            <a:chOff x="504502" y="1046521"/>
            <a:chExt cx="11141129" cy="2293618"/>
          </a:xfrm>
        </p:grpSpPr>
        <p:sp>
          <p:nvSpPr>
            <p:cNvPr id="74"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317019" y="1046521"/>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0"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3787" y="1244638"/>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04502" y="1075686"/>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1"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01122" y="1075686"/>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2" name="Rectangle 77">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047886" y="1244638"/>
              <a:ext cx="10307856" cy="105701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96A0F3D2-D73E-438D-9154-B393D3724BBE}"/>
              </a:ext>
            </a:extLst>
          </p:cNvPr>
          <p:cNvSpPr>
            <a:spLocks noGrp="1"/>
          </p:cNvSpPr>
          <p:nvPr>
            <p:ph type="title"/>
          </p:nvPr>
        </p:nvSpPr>
        <p:spPr>
          <a:xfrm>
            <a:off x="1015704" y="1166813"/>
            <a:ext cx="7689598" cy="1053873"/>
          </a:xfrm>
        </p:spPr>
        <p:txBody>
          <a:bodyPr vert="horz" lIns="91440" tIns="45720" rIns="91440" bIns="45720" rtlCol="0" anchor="ctr">
            <a:normAutofit/>
          </a:bodyPr>
          <a:lstStyle/>
          <a:p>
            <a:pPr>
              <a:lnSpc>
                <a:spcPct val="90000"/>
              </a:lnSpc>
            </a:pPr>
            <a:r>
              <a:rPr lang="en-US" sz="3500" dirty="0">
                <a:solidFill>
                  <a:srgbClr val="FFFFFF"/>
                </a:solidFill>
                <a:latin typeface="+mj-lt"/>
                <a:ea typeface="+mj-ea"/>
                <a:cs typeface="+mj-cs"/>
              </a:rPr>
              <a:t>Deficit vs. Debt</a:t>
            </a:r>
          </a:p>
        </p:txBody>
      </p:sp>
      <p:sp>
        <p:nvSpPr>
          <p:cNvPr id="3" name="Content Placeholder 2">
            <a:extLst>
              <a:ext uri="{FF2B5EF4-FFF2-40B4-BE49-F238E27FC236}">
                <a16:creationId xmlns:a16="http://schemas.microsoft.com/office/drawing/2014/main" xmlns="" id="{2CC8264B-452C-4F14-B835-61445693EF8F}"/>
              </a:ext>
            </a:extLst>
          </p:cNvPr>
          <p:cNvSpPr>
            <a:spLocks noGrp="1"/>
          </p:cNvSpPr>
          <p:nvPr>
            <p:ph idx="1"/>
          </p:nvPr>
        </p:nvSpPr>
        <p:spPr>
          <a:xfrm>
            <a:off x="1068678" y="2494450"/>
            <a:ext cx="3040158" cy="3563159"/>
          </a:xfrm>
        </p:spPr>
        <p:txBody>
          <a:bodyPr vert="horz" lIns="91440" tIns="45720" rIns="91440" bIns="45720" rtlCol="0">
            <a:normAutofit/>
          </a:bodyPr>
          <a:lstStyle/>
          <a:p>
            <a:pPr indent="-228600">
              <a:lnSpc>
                <a:spcPct val="90000"/>
              </a:lnSpc>
              <a:buFont typeface="Arial" panose="020B0604020202020204" pitchFamily="34" charset="0"/>
              <a:buChar char="•"/>
            </a:pPr>
            <a:r>
              <a:rPr lang="en-US" sz="2100" dirty="0">
                <a:latin typeface="+mn-lt"/>
                <a:ea typeface="+mn-ea"/>
                <a:cs typeface="+mn-cs"/>
                <a:hlinkClick r:id="rId2"/>
              </a:rPr>
              <a:t>https://www.marketplace.org/2018/02/16/what-it-means-worry-about-national-debt/</a:t>
            </a:r>
            <a:endParaRPr lang="en-US" sz="2100" dirty="0">
              <a:latin typeface="+mn-lt"/>
              <a:ea typeface="+mn-ea"/>
              <a:cs typeface="+mn-cs"/>
            </a:endParaRPr>
          </a:p>
          <a:p>
            <a:pPr indent="-228600">
              <a:lnSpc>
                <a:spcPct val="90000"/>
              </a:lnSpc>
              <a:buFont typeface="Arial" panose="020B0604020202020204" pitchFamily="34" charset="0"/>
              <a:buChar char="•"/>
            </a:pPr>
            <a:r>
              <a:rPr lang="en-US" sz="2100" dirty="0">
                <a:latin typeface="+mn-lt"/>
                <a:ea typeface="+mn-ea"/>
                <a:cs typeface="+mn-cs"/>
              </a:rPr>
              <a:t>Deficit = water coming into bath from faucet.</a:t>
            </a:r>
          </a:p>
          <a:p>
            <a:pPr indent="-228600">
              <a:lnSpc>
                <a:spcPct val="90000"/>
              </a:lnSpc>
              <a:buFont typeface="Arial" panose="020B0604020202020204" pitchFamily="34" charset="0"/>
              <a:buChar char="•"/>
            </a:pPr>
            <a:r>
              <a:rPr lang="en-US" sz="2100" dirty="0">
                <a:latin typeface="+mn-lt"/>
                <a:ea typeface="+mn-ea"/>
                <a:cs typeface="+mn-cs"/>
              </a:rPr>
              <a:t>Debt = water filling in the tub.  </a:t>
            </a:r>
          </a:p>
          <a:p>
            <a:pPr indent="-228600">
              <a:lnSpc>
                <a:spcPct val="90000"/>
              </a:lnSpc>
              <a:buFont typeface="Arial" panose="020B0604020202020204" pitchFamily="34" charset="0"/>
              <a:buChar char="•"/>
            </a:pPr>
            <a:endParaRPr lang="en-US" sz="2100" dirty="0">
              <a:latin typeface="+mn-lt"/>
              <a:ea typeface="+mn-ea"/>
              <a:cs typeface="+mn-cs"/>
            </a:endParaRPr>
          </a:p>
          <a:p>
            <a:pPr indent="-228600">
              <a:lnSpc>
                <a:spcPct val="90000"/>
              </a:lnSpc>
              <a:buFont typeface="Arial" panose="020B0604020202020204" pitchFamily="34" charset="0"/>
              <a:buChar char="•"/>
            </a:pPr>
            <a:endParaRPr lang="en-US" sz="2100" dirty="0">
              <a:latin typeface="+mn-lt"/>
              <a:ea typeface="+mn-ea"/>
              <a:cs typeface="+mn-cs"/>
            </a:endParaRPr>
          </a:p>
        </p:txBody>
      </p:sp>
      <p:pic>
        <p:nvPicPr>
          <p:cNvPr id="1026" name="Picture 2" descr="Bubble bath running water Stock Photos - Page 1 : Masterfile">
            <a:extLst>
              <a:ext uri="{FF2B5EF4-FFF2-40B4-BE49-F238E27FC236}">
                <a16:creationId xmlns:a16="http://schemas.microsoft.com/office/drawing/2014/main" xmlns="" id="{0C3ADD12-3A5A-48CB-BB3F-B73094E93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83" r="-1" b="-1"/>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6018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BD2E7-F2A7-4E8F-B07A-E1CD3D5D63EF}"/>
              </a:ext>
            </a:extLst>
          </p:cNvPr>
          <p:cNvSpPr>
            <a:spLocks noGrp="1"/>
          </p:cNvSpPr>
          <p:nvPr>
            <p:ph type="title"/>
          </p:nvPr>
        </p:nvSpPr>
        <p:spPr>
          <a:xfrm>
            <a:off x="457200" y="1234440"/>
            <a:ext cx="8229600" cy="1143000"/>
          </a:xfrm>
        </p:spPr>
        <p:txBody>
          <a:bodyPr/>
          <a:lstStyle/>
          <a:p>
            <a:r>
              <a:rPr lang="en-US" sz="5400" dirty="0"/>
              <a:t>Debt and </a:t>
            </a:r>
            <a:br>
              <a:rPr lang="en-US" sz="5400" dirty="0"/>
            </a:br>
            <a:r>
              <a:rPr lang="en-US" sz="5400" dirty="0"/>
              <a:t>“Crowding Out”</a:t>
            </a:r>
          </a:p>
        </p:txBody>
      </p:sp>
      <p:sp>
        <p:nvSpPr>
          <p:cNvPr id="3" name="Content Placeholder 2">
            <a:extLst>
              <a:ext uri="{FF2B5EF4-FFF2-40B4-BE49-F238E27FC236}">
                <a16:creationId xmlns:a16="http://schemas.microsoft.com/office/drawing/2014/main" xmlns="" id="{889D7CF9-1960-4B3B-82D1-6FEA3D8C5C4B}"/>
              </a:ext>
            </a:extLst>
          </p:cNvPr>
          <p:cNvSpPr>
            <a:spLocks noGrp="1"/>
          </p:cNvSpPr>
          <p:nvPr>
            <p:ph idx="1"/>
          </p:nvPr>
        </p:nvSpPr>
        <p:spPr/>
        <p:txBody>
          <a:bodyPr/>
          <a:lstStyle/>
          <a:p>
            <a:r>
              <a:rPr lang="en-US" dirty="0">
                <a:hlinkClick r:id="rId2"/>
              </a:rPr>
              <a:t>https://www.youtube.com/watch?v=0PJsa_WpsuA</a:t>
            </a:r>
            <a:endParaRPr lang="en-US" dirty="0"/>
          </a:p>
          <a:p>
            <a:r>
              <a:rPr lang="en-US" dirty="0"/>
              <a:t>Motivation:  As you are watching the video, why can too much personal finance debt be bad?</a:t>
            </a:r>
          </a:p>
          <a:p>
            <a:r>
              <a:rPr lang="en-US" dirty="0"/>
              <a:t>Transition:  Personal Finance to Macro Economy and Crowding Out handout.  </a:t>
            </a:r>
          </a:p>
          <a:p>
            <a:endParaRPr lang="en-US" dirty="0"/>
          </a:p>
        </p:txBody>
      </p:sp>
    </p:spTree>
    <p:extLst>
      <p:ext uri="{BB962C8B-B14F-4D97-AF65-F5344CB8AC3E}">
        <p14:creationId xmlns:p14="http://schemas.microsoft.com/office/powerpoint/2010/main" val="357325206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80E1E92-991B-4D99-A905-5F338163936B}"/>
              </a:ext>
            </a:extLst>
          </p:cNvPr>
          <p:cNvPicPr>
            <a:picLocks noGrp="1" noChangeAspect="1"/>
          </p:cNvPicPr>
          <p:nvPr>
            <p:ph idx="1"/>
          </p:nvPr>
        </p:nvPicPr>
        <p:blipFill>
          <a:blip r:embed="rId2"/>
          <a:stretch>
            <a:fillRect/>
          </a:stretch>
        </p:blipFill>
        <p:spPr>
          <a:xfrm>
            <a:off x="503583" y="1166191"/>
            <a:ext cx="8004313" cy="4797287"/>
          </a:xfrm>
          <a:prstGeom prst="rect">
            <a:avLst/>
          </a:prstGeom>
        </p:spPr>
      </p:pic>
    </p:spTree>
    <p:extLst>
      <p:ext uri="{BB962C8B-B14F-4D97-AF65-F5344CB8AC3E}">
        <p14:creationId xmlns:p14="http://schemas.microsoft.com/office/powerpoint/2010/main" val="3311401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9C7346F-C0A6-44DB-B018-A8FDECD028D6}"/>
              </a:ext>
            </a:extLst>
          </p:cNvPr>
          <p:cNvPicPr>
            <a:picLocks noGrp="1" noChangeAspect="1"/>
          </p:cNvPicPr>
          <p:nvPr>
            <p:ph idx="1"/>
          </p:nvPr>
        </p:nvPicPr>
        <p:blipFill>
          <a:blip r:embed="rId2"/>
          <a:stretch>
            <a:fillRect/>
          </a:stretch>
        </p:blipFill>
        <p:spPr>
          <a:xfrm>
            <a:off x="395416" y="1260389"/>
            <a:ext cx="8068962" cy="4454611"/>
          </a:xfrm>
          <a:prstGeom prst="rect">
            <a:avLst/>
          </a:prstGeom>
        </p:spPr>
      </p:pic>
    </p:spTree>
    <p:extLst>
      <p:ext uri="{BB962C8B-B14F-4D97-AF65-F5344CB8AC3E}">
        <p14:creationId xmlns:p14="http://schemas.microsoft.com/office/powerpoint/2010/main" val="256291991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6">
            <a:extLst>
              <a:ext uri="{FF2B5EF4-FFF2-40B4-BE49-F238E27FC236}">
                <a16:creationId xmlns:a16="http://schemas.microsoft.com/office/drawing/2014/main" xmlns="" id="{2AF6305E-C475-42EC-8EB5-7F2C9E88E3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74"/>
          <a:stretch/>
        </p:blipFill>
        <p:spPr>
          <a:xfrm>
            <a:off x="20" y="1282"/>
            <a:ext cx="9143980" cy="6856718"/>
          </a:xfrm>
          <a:prstGeom prst="rect">
            <a:avLst/>
          </a:prstGeom>
        </p:spPr>
      </p:pic>
    </p:spTree>
    <p:extLst>
      <p:ext uri="{BB962C8B-B14F-4D97-AF65-F5344CB8AC3E}">
        <p14:creationId xmlns:p14="http://schemas.microsoft.com/office/powerpoint/2010/main" val="311855309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6">
            <a:extLst>
              <a:ext uri="{FF2B5EF4-FFF2-40B4-BE49-F238E27FC236}">
                <a16:creationId xmlns:a16="http://schemas.microsoft.com/office/drawing/2014/main" xmlns="" id="{C9DCD37A-5036-4076-98A2-B1234FA067A0}"/>
              </a:ext>
            </a:extLst>
          </p:cNvPr>
          <p:cNvPicPr>
            <a:picLocks noGrp="1" noChangeAspect="1"/>
          </p:cNvPicPr>
          <p:nvPr>
            <p:ph idx="1"/>
          </p:nvPr>
        </p:nvPicPr>
        <p:blipFill rotWithShape="1">
          <a:blip r:embed="rId2"/>
          <a:srcRect l="3982"/>
          <a:stretch/>
        </p:blipFill>
        <p:spPr>
          <a:xfrm>
            <a:off x="20" y="1282"/>
            <a:ext cx="9143980" cy="6856718"/>
          </a:xfrm>
          <a:prstGeom prst="rect">
            <a:avLst/>
          </a:prstGeom>
        </p:spPr>
      </p:pic>
    </p:spTree>
    <p:extLst>
      <p:ext uri="{BB962C8B-B14F-4D97-AF65-F5344CB8AC3E}">
        <p14:creationId xmlns:p14="http://schemas.microsoft.com/office/powerpoint/2010/main" val="331889551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6">
            <a:extLst>
              <a:ext uri="{FF2B5EF4-FFF2-40B4-BE49-F238E27FC236}">
                <a16:creationId xmlns:a16="http://schemas.microsoft.com/office/drawing/2014/main" xmlns="" id="{19F2386F-BC0A-44FA-B1B8-946BAA82339D}"/>
              </a:ext>
            </a:extLst>
          </p:cNvPr>
          <p:cNvPicPr>
            <a:picLocks noGrp="1" noChangeAspect="1"/>
          </p:cNvPicPr>
          <p:nvPr>
            <p:ph idx="1"/>
          </p:nvPr>
        </p:nvPicPr>
        <p:blipFill rotWithShape="1">
          <a:blip r:embed="rId2"/>
          <a:srcRect t="4476"/>
          <a:stretch/>
        </p:blipFill>
        <p:spPr>
          <a:xfrm>
            <a:off x="20" y="1282"/>
            <a:ext cx="9143980" cy="6856718"/>
          </a:xfrm>
          <a:prstGeom prst="rect">
            <a:avLst/>
          </a:prstGeom>
        </p:spPr>
      </p:pic>
    </p:spTree>
    <p:extLst>
      <p:ext uri="{BB962C8B-B14F-4D97-AF65-F5344CB8AC3E}">
        <p14:creationId xmlns:p14="http://schemas.microsoft.com/office/powerpoint/2010/main" val="172727260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377441"/>
            <a:ext cx="8229600" cy="4175760"/>
          </a:xfrm>
        </p:spPr>
        <p:txBody>
          <a:bodyPr/>
          <a:lstStyle/>
          <a:p>
            <a:pPr>
              <a:lnSpc>
                <a:spcPct val="200000"/>
              </a:lnSpc>
            </a:pPr>
            <a:r>
              <a:rPr lang="en-US" sz="2500" dirty="0"/>
              <a:t>Today we will be going through how to </a:t>
            </a:r>
            <a:r>
              <a:rPr lang="en-US" sz="2500" u="sng" dirty="0"/>
              <a:t>teach</a:t>
            </a:r>
            <a:r>
              <a:rPr lang="en-US" sz="2500" dirty="0"/>
              <a:t> Fiscal Policy, the </a:t>
            </a:r>
            <a:r>
              <a:rPr lang="en-US" sz="2500" u="sng" dirty="0"/>
              <a:t>origins and theory </a:t>
            </a:r>
            <a:r>
              <a:rPr lang="en-US" sz="2500" dirty="0"/>
              <a:t>of Keynesian Fiscal Policy, the </a:t>
            </a:r>
            <a:r>
              <a:rPr lang="en-US" sz="2500" u="sng" dirty="0"/>
              <a:t>effects</a:t>
            </a:r>
            <a:r>
              <a:rPr lang="en-US" sz="2500" dirty="0"/>
              <a:t> of Deficit, Debt and Crowding Out.  </a:t>
            </a:r>
          </a:p>
        </p:txBody>
      </p:sp>
    </p:spTree>
    <p:extLst>
      <p:ext uri="{BB962C8B-B14F-4D97-AF65-F5344CB8AC3E}">
        <p14:creationId xmlns:p14="http://schemas.microsoft.com/office/powerpoint/2010/main" val="160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a:solidFill>
                  <a:schemeClr val="tx1"/>
                </a:solidFill>
                <a:latin typeface="+mn-lt"/>
              </a:rPr>
              <a:t>Pseudo-Keynesian Policy:  </a:t>
            </a:r>
          </a:p>
          <a:p>
            <a:endParaRPr lang="en-US" sz="2000" dirty="0">
              <a:latin typeface="+mn-lt"/>
            </a:endParaRPr>
          </a:p>
          <a:p>
            <a:pPr marL="457200" indent="-457200">
              <a:buAutoNum type="arabicParenR"/>
            </a:pPr>
            <a:r>
              <a:rPr lang="en-US" sz="2000" b="1" dirty="0">
                <a:solidFill>
                  <a:schemeClr val="tx1"/>
                </a:solidFill>
                <a:latin typeface="+mn-lt"/>
              </a:rPr>
              <a:t>Full Employment via Demand Expansion</a:t>
            </a:r>
          </a:p>
          <a:p>
            <a:pPr marL="457200" indent="-457200">
              <a:buAutoNum type="arabicParenR"/>
            </a:pPr>
            <a:r>
              <a:rPr lang="en-US" sz="2000" b="1" dirty="0">
                <a:solidFill>
                  <a:schemeClr val="tx1"/>
                </a:solidFill>
                <a:latin typeface="+mn-lt"/>
              </a:rPr>
              <a:t>Full Growth Objective and government regulation </a:t>
            </a:r>
          </a:p>
          <a:p>
            <a:pPr marL="457200" indent="-457200">
              <a:buAutoNum type="arabicParenR"/>
            </a:pPr>
            <a:r>
              <a:rPr lang="en-US" sz="2000" b="1" dirty="0">
                <a:solidFill>
                  <a:schemeClr val="tx1"/>
                </a:solidFill>
                <a:latin typeface="+mn-lt"/>
              </a:rPr>
              <a:t>Reduced price-stability objective</a:t>
            </a:r>
          </a:p>
          <a:p>
            <a:endParaRPr lang="en-US" dirty="0"/>
          </a:p>
        </p:txBody>
      </p:sp>
      <p:sp>
        <p:nvSpPr>
          <p:cNvPr id="3" name="Title 2"/>
          <p:cNvSpPr>
            <a:spLocks noGrp="1"/>
          </p:cNvSpPr>
          <p:nvPr>
            <p:ph type="title"/>
          </p:nvPr>
        </p:nvSpPr>
        <p:spPr>
          <a:xfrm>
            <a:off x="276330" y="509117"/>
            <a:ext cx="8229600" cy="609600"/>
          </a:xfrm>
        </p:spPr>
        <p:txBody>
          <a:bodyPr/>
          <a:lstStyle/>
          <a:p>
            <a:r>
              <a:rPr lang="en-US" dirty="0"/>
              <a:t>Keynes vs. the Keynesians</a:t>
            </a:r>
          </a:p>
        </p:txBody>
      </p:sp>
    </p:spTree>
    <p:extLst>
      <p:ext uri="{BB962C8B-B14F-4D97-AF65-F5344CB8AC3E}">
        <p14:creationId xmlns:p14="http://schemas.microsoft.com/office/powerpoint/2010/main" val="2879390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1"/>
                </a:solidFill>
              </a:rPr>
              <a:t>Excerpts from </a:t>
            </a:r>
            <a:r>
              <a:rPr lang="en-US" dirty="0" smtClean="0">
                <a:solidFill>
                  <a:schemeClr val="tx1"/>
                </a:solidFill>
              </a:rPr>
              <a:t>Keynes’ </a:t>
            </a:r>
            <a:r>
              <a:rPr lang="en-US" dirty="0">
                <a:solidFill>
                  <a:schemeClr val="tx1"/>
                </a:solidFill>
              </a:rPr>
              <a:t>later articles:  </a:t>
            </a:r>
          </a:p>
          <a:p>
            <a:r>
              <a:rPr lang="en-US" sz="2400" dirty="0">
                <a:solidFill>
                  <a:schemeClr val="tx1"/>
                </a:solidFill>
              </a:rPr>
              <a:t>“Successful Economies are not government run”</a:t>
            </a:r>
          </a:p>
          <a:p>
            <a:r>
              <a:rPr lang="en-US" sz="2400" dirty="0">
                <a:solidFill>
                  <a:schemeClr val="tx1"/>
                </a:solidFill>
              </a:rPr>
              <a:t>“What a ticklish business it is to maintain stability”</a:t>
            </a:r>
          </a:p>
          <a:p>
            <a:r>
              <a:rPr lang="en-US" sz="2400" dirty="0">
                <a:solidFill>
                  <a:schemeClr val="tx1"/>
                </a:solidFill>
              </a:rPr>
              <a:t>“Boom, not a slump is the right time for austerity, caution and taxes”</a:t>
            </a:r>
          </a:p>
          <a:p>
            <a:r>
              <a:rPr lang="en-US" sz="2400" dirty="0">
                <a:solidFill>
                  <a:schemeClr val="tx1"/>
                </a:solidFill>
              </a:rPr>
              <a:t>“A decrease in taxes is best for general welfare, use interest rate to stimulate long term investment.”</a:t>
            </a:r>
          </a:p>
          <a:p>
            <a:endParaRPr lang="en-US" dirty="0"/>
          </a:p>
        </p:txBody>
      </p:sp>
      <p:sp>
        <p:nvSpPr>
          <p:cNvPr id="3" name="Title 2"/>
          <p:cNvSpPr>
            <a:spLocks noGrp="1"/>
          </p:cNvSpPr>
          <p:nvPr>
            <p:ph type="title"/>
          </p:nvPr>
        </p:nvSpPr>
        <p:spPr/>
        <p:txBody>
          <a:bodyPr/>
          <a:lstStyle/>
          <a:p>
            <a:r>
              <a:rPr lang="en-US" dirty="0"/>
              <a:t>What </a:t>
            </a:r>
            <a:r>
              <a:rPr lang="en-US" dirty="0" smtClean="0"/>
              <a:t>Did </a:t>
            </a:r>
            <a:r>
              <a:rPr lang="en-US" dirty="0"/>
              <a:t>Keynes </a:t>
            </a:r>
            <a:r>
              <a:rPr lang="en-US" dirty="0" smtClean="0"/>
              <a:t>Really </a:t>
            </a:r>
            <a:r>
              <a:rPr lang="en-US" dirty="0"/>
              <a:t>T</a:t>
            </a:r>
            <a:r>
              <a:rPr lang="en-US" dirty="0" smtClean="0"/>
              <a:t>hink</a:t>
            </a:r>
            <a:r>
              <a:rPr lang="en-US" dirty="0"/>
              <a:t>?</a:t>
            </a:r>
            <a:br>
              <a:rPr lang="en-US" dirty="0"/>
            </a:br>
            <a:endParaRPr lang="en-US" dirty="0"/>
          </a:p>
        </p:txBody>
      </p:sp>
    </p:spTree>
    <p:extLst>
      <p:ext uri="{BB962C8B-B14F-4D97-AF65-F5344CB8AC3E}">
        <p14:creationId xmlns:p14="http://schemas.microsoft.com/office/powerpoint/2010/main" val="4029263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sz="2000" i="1" dirty="0">
                <a:solidFill>
                  <a:srgbClr val="7A9900"/>
                </a:solidFill>
              </a:rPr>
              <a:t>“Three years ago it was important to use public policy to increase investment.  It may soon be equally important to retard certain types of investment…Just as it was advisable for the government to incur debt during the slump, so for the same reasons it is now advisable that they should incline to the opposite policy…that they should postpone whatever new enterprises can be reasonably held back…I believe that we are approaching, or have reached, the point where there is not much advantage to applying a further general stimulus at the center</a:t>
            </a:r>
            <a:r>
              <a:rPr lang="en-US" sz="2000" i="1" dirty="0" smtClean="0">
                <a:solidFill>
                  <a:srgbClr val="7A9900"/>
                </a:solidFill>
              </a:rPr>
              <a:t>.”</a:t>
            </a:r>
          </a:p>
          <a:p>
            <a:pPr marL="0" indent="0" algn="just">
              <a:buNone/>
            </a:pPr>
            <a:r>
              <a:rPr lang="en-US" sz="2000" dirty="0" smtClean="0">
                <a:solidFill>
                  <a:schemeClr val="tx1"/>
                </a:solidFill>
              </a:rPr>
              <a:t>---- </a:t>
            </a:r>
            <a:r>
              <a:rPr lang="en-US" sz="2000" dirty="0">
                <a:solidFill>
                  <a:schemeClr val="tx1"/>
                </a:solidFill>
              </a:rPr>
              <a:t>Keynes on Constant Planning, 1937</a:t>
            </a:r>
            <a:endParaRPr lang="en-US" sz="2000" dirty="0">
              <a:solidFill>
                <a:schemeClr val="tx1"/>
              </a:solidFill>
            </a:endParaRP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462275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46963"/>
            <a:ext cx="8304962" cy="4853353"/>
          </a:xfrm>
        </p:spPr>
        <p:txBody>
          <a:bodyPr/>
          <a:lstStyle/>
          <a:p>
            <a:pPr marL="0" indent="0" algn="just">
              <a:lnSpc>
                <a:spcPct val="150000"/>
              </a:lnSpc>
              <a:buNone/>
            </a:pPr>
            <a:r>
              <a:rPr lang="en-US" sz="2000" i="1" dirty="0">
                <a:solidFill>
                  <a:srgbClr val="7A9900"/>
                </a:solidFill>
              </a:rPr>
              <a:t>“On the other hand, even wise and necessary Reform may, in some respects, impede and complicate Recovery. For it will upset the confidence of the business world and weaken their existing motives to action, before you have had time to put other motives in their place. It may overtask your bureaucratic machine, which the traditional individualism of the United States and the old “spoils system” have left none too strong. And it will confuse the thought and aim of yourself and your administration by giving you too much to think about all at once.”  </a:t>
            </a:r>
            <a:endParaRPr lang="en-US" sz="2000" i="1" dirty="0" smtClean="0">
              <a:solidFill>
                <a:srgbClr val="7A9900"/>
              </a:solidFill>
            </a:endParaRPr>
          </a:p>
          <a:p>
            <a:pPr marL="0" indent="0">
              <a:buNone/>
            </a:pPr>
            <a:r>
              <a:rPr lang="en-US" sz="2000" dirty="0" smtClean="0">
                <a:solidFill>
                  <a:schemeClr val="tx1"/>
                </a:solidFill>
              </a:rPr>
              <a:t>-- Excerpts </a:t>
            </a:r>
            <a:r>
              <a:rPr lang="en-US" sz="2000" dirty="0">
                <a:solidFill>
                  <a:schemeClr val="tx1"/>
                </a:solidFill>
              </a:rPr>
              <a:t>from Keynes to FDR, 1933</a:t>
            </a:r>
            <a:endParaRPr lang="en-US" sz="2000" i="1" dirty="0">
              <a:solidFill>
                <a:schemeClr val="tx1"/>
              </a:solidFill>
            </a:endParaRP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886211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310473"/>
            <a:ext cx="7086600" cy="3657600"/>
          </a:xfrm>
        </p:spPr>
        <p:txBody>
          <a:bodyPr/>
          <a:lstStyle/>
          <a:p>
            <a:pPr marL="0" indent="0" algn="just">
              <a:lnSpc>
                <a:spcPct val="150000"/>
              </a:lnSpc>
              <a:buNone/>
            </a:pPr>
            <a:r>
              <a:rPr lang="en-US" sz="2000" i="1" dirty="0">
                <a:solidFill>
                  <a:srgbClr val="7A9900"/>
                </a:solidFill>
              </a:rPr>
              <a:t>“I do not mean to impugn the social justice and social expediency of the redistribution of incomes aimed at by N.I.R.A. and by the various schemes for agricultural restriction. The latter, in particular, I should strongly support in principle. But too much emphasis on the remedial value of a higher price-level as an object in itself may lead to serious misapprehension as to the part which prices can play in the technique of recovery. The stimulation of output by increasing aggregate purchasing power is the right way to get prices up; and not the other way round</a:t>
            </a:r>
            <a:r>
              <a:rPr lang="en-US" sz="2000" i="1" dirty="0" smtClean="0">
                <a:solidFill>
                  <a:srgbClr val="7A9900"/>
                </a:solidFill>
              </a:rPr>
              <a:t>.”</a:t>
            </a:r>
          </a:p>
          <a:p>
            <a:pPr marL="0" indent="0">
              <a:buNone/>
            </a:pPr>
            <a:r>
              <a:rPr lang="en-US" sz="2000" i="1" dirty="0" smtClean="0">
                <a:solidFill>
                  <a:schemeClr val="tx1"/>
                </a:solidFill>
              </a:rPr>
              <a:t>---- </a:t>
            </a:r>
            <a:r>
              <a:rPr lang="en-US" sz="2000" dirty="0" smtClean="0">
                <a:solidFill>
                  <a:schemeClr val="tx1"/>
                </a:solidFill>
              </a:rPr>
              <a:t>Keynes </a:t>
            </a:r>
            <a:r>
              <a:rPr lang="en-US" sz="2000" dirty="0">
                <a:solidFill>
                  <a:schemeClr val="tx1"/>
                </a:solidFill>
              </a:rPr>
              <a:t>to FDR</a:t>
            </a:r>
            <a:endParaRPr lang="en-US" sz="2000" i="1" dirty="0">
              <a:solidFill>
                <a:schemeClr val="tx1"/>
              </a:solidFill>
            </a:endParaRPr>
          </a:p>
          <a:p>
            <a:pPr marL="0" indent="0">
              <a:buNone/>
            </a:pPr>
            <a:r>
              <a:rPr lang="en-US" dirty="0"/>
              <a:t>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559992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ct val="0"/>
              </a:spcBef>
              <a:buNone/>
            </a:pPr>
            <a:r>
              <a:rPr lang="en-US" altLang="en-US" dirty="0">
                <a:solidFill>
                  <a:srgbClr val="0070C0"/>
                </a:solidFill>
                <a:latin typeface="+mn-lt"/>
                <a:cs typeface="Times New Roman" panose="02020603050405020304" pitchFamily="18" charset="0"/>
              </a:rPr>
              <a:t>The recovery was mainly due to the following factors:</a:t>
            </a:r>
          </a:p>
          <a:p>
            <a:pPr marL="0" lvl="0" indent="0">
              <a:spcBef>
                <a:spcPct val="0"/>
              </a:spcBef>
              <a:buNone/>
            </a:pPr>
            <a:r>
              <a:rPr lang="en-US" altLang="en-US" dirty="0">
                <a:solidFill>
                  <a:schemeClr val="tx1"/>
                </a:solidFill>
                <a:latin typeface="+mn-lt"/>
              </a:rPr>
              <a:t>the solution of the credit and insolvency problems, and the establishment of easy short-term money</a:t>
            </a:r>
          </a:p>
          <a:p>
            <a:pPr marL="0" lvl="0" indent="0">
              <a:spcBef>
                <a:spcPct val="0"/>
              </a:spcBef>
              <a:buNone/>
            </a:pPr>
            <a:endParaRPr lang="en-US" altLang="en-US" dirty="0">
              <a:solidFill>
                <a:schemeClr val="tx1"/>
              </a:solidFill>
              <a:latin typeface="+mn-lt"/>
            </a:endParaRPr>
          </a:p>
          <a:p>
            <a:pPr marL="0" lvl="0" indent="0">
              <a:spcBef>
                <a:spcPct val="0"/>
              </a:spcBef>
              <a:buNone/>
            </a:pPr>
            <a:r>
              <a:rPr lang="en-US" altLang="en-US" dirty="0">
                <a:solidFill>
                  <a:schemeClr val="tx1"/>
                </a:solidFill>
                <a:latin typeface="+mn-lt"/>
              </a:rPr>
              <a:t>(ii)the creation of an adequate system of relief for the unemployed</a:t>
            </a:r>
          </a:p>
          <a:p>
            <a:pPr marL="0" lvl="0" indent="0">
              <a:spcBef>
                <a:spcPct val="0"/>
              </a:spcBef>
              <a:buNone/>
            </a:pPr>
            <a:endParaRPr lang="en-US" altLang="en-US" dirty="0">
              <a:solidFill>
                <a:schemeClr val="tx1"/>
              </a:solidFill>
              <a:latin typeface="+mn-lt"/>
            </a:endParaRPr>
          </a:p>
          <a:p>
            <a:pPr marL="0" lvl="0" indent="0">
              <a:spcBef>
                <a:spcPct val="0"/>
              </a:spcBef>
              <a:buNone/>
            </a:pPr>
            <a:r>
              <a:rPr lang="en-US" altLang="en-US" dirty="0">
                <a:solidFill>
                  <a:schemeClr val="tx1"/>
                </a:solidFill>
                <a:latin typeface="+mn-lt"/>
              </a:rPr>
              <a:t>(iii) the public works and other investments aided by Government funds or guarantees</a:t>
            </a:r>
          </a:p>
          <a:p>
            <a:pPr marL="0" lvl="0" indent="0">
              <a:spcBef>
                <a:spcPct val="0"/>
              </a:spcBef>
              <a:buNone/>
            </a:pPr>
            <a:endParaRPr lang="en-US" altLang="en-US" dirty="0">
              <a:solidFill>
                <a:schemeClr val="tx1"/>
              </a:solidFill>
              <a:latin typeface="+mn-lt"/>
            </a:endParaRPr>
          </a:p>
          <a:p>
            <a:pPr marL="0" lvl="0" indent="0">
              <a:spcBef>
                <a:spcPct val="0"/>
              </a:spcBef>
              <a:buNone/>
            </a:pPr>
            <a:r>
              <a:rPr lang="en-US" altLang="en-US" dirty="0">
                <a:solidFill>
                  <a:schemeClr val="tx1"/>
                </a:solidFill>
                <a:latin typeface="+mn-lt"/>
              </a:rPr>
              <a:t>(iv) investment in the instrumental goods required to supply the increased demand for consumption goods</a:t>
            </a:r>
          </a:p>
          <a:p>
            <a:pPr marL="0" lvl="0" indent="0">
              <a:spcBef>
                <a:spcPct val="0"/>
              </a:spcBef>
              <a:buNone/>
            </a:pPr>
            <a:endParaRPr lang="en-US" altLang="en-US" dirty="0">
              <a:solidFill>
                <a:schemeClr val="tx1"/>
              </a:solidFill>
              <a:latin typeface="Arial" panose="020B0604020202020204" pitchFamily="34" charset="0"/>
            </a:endParaRPr>
          </a:p>
          <a:p>
            <a:pPr marL="0" lvl="0" indent="0">
              <a:spcBef>
                <a:spcPct val="0"/>
              </a:spcBef>
              <a:buNone/>
            </a:pPr>
            <a:r>
              <a:rPr lang="en-US" altLang="en-US" dirty="0">
                <a:solidFill>
                  <a:schemeClr val="tx1"/>
                </a:solidFill>
                <a:latin typeface="Arial" panose="020B0604020202020204" pitchFamily="34" charset="0"/>
              </a:rPr>
              <a:t>(v)the momentum of the recovery thus initiated.</a:t>
            </a:r>
          </a:p>
        </p:txBody>
      </p:sp>
      <p:sp>
        <p:nvSpPr>
          <p:cNvPr id="3" name="Title 2"/>
          <p:cNvSpPr>
            <a:spLocks noGrp="1"/>
          </p:cNvSpPr>
          <p:nvPr>
            <p:ph type="title"/>
          </p:nvPr>
        </p:nvSpPr>
        <p:spPr/>
        <p:txBody>
          <a:bodyPr/>
          <a:lstStyle/>
          <a:p>
            <a:r>
              <a:rPr lang="en-US" dirty="0"/>
              <a:t>Keynes to FDR, 1938</a:t>
            </a:r>
          </a:p>
        </p:txBody>
      </p:sp>
    </p:spTree>
    <p:extLst>
      <p:ext uri="{BB962C8B-B14F-4D97-AF65-F5344CB8AC3E}">
        <p14:creationId xmlns:p14="http://schemas.microsoft.com/office/powerpoint/2010/main" val="1638398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823898" cy="3657600"/>
          </a:xfrm>
        </p:spPr>
        <p:txBody>
          <a:bodyPr/>
          <a:lstStyle/>
          <a:p>
            <a:pPr marL="0" indent="0">
              <a:buNone/>
            </a:pPr>
            <a:r>
              <a:rPr lang="en-US" dirty="0"/>
              <a:t>Paul Krugman released his book </a:t>
            </a:r>
            <a:r>
              <a:rPr lang="en-US" i="1" u="sng" dirty="0">
                <a:hlinkClick r:id="rId2"/>
              </a:rPr>
              <a:t>The Return of Depression Economics and the Crisis of </a:t>
            </a:r>
            <a:r>
              <a:rPr lang="en-US" i="1" u="sng" dirty="0" smtClean="0">
                <a:hlinkClick r:id="rId2"/>
              </a:rPr>
              <a:t>2008</a:t>
            </a:r>
            <a:endParaRPr lang="en-US" i="1" u="sng" dirty="0" smtClean="0"/>
          </a:p>
          <a:p>
            <a:pPr marL="0" indent="0">
              <a:buNone/>
            </a:pPr>
            <a:endParaRPr lang="en-US" i="1" u="sng" dirty="0"/>
          </a:p>
          <a:p>
            <a:pPr marL="0" indent="0">
              <a:buNone/>
            </a:pPr>
            <a:r>
              <a:rPr lang="en-US" i="1" u="sng" dirty="0">
                <a:hlinkClick r:id="rId3"/>
              </a:rPr>
              <a:t>https://krugman.blogs.nytimes.com/2015/06/06/why-am-i-a-keynesian/</a:t>
            </a:r>
            <a:r>
              <a:rPr lang="en-US" i="1" u="sng" dirty="0"/>
              <a:t> </a:t>
            </a:r>
          </a:p>
          <a:p>
            <a:endParaRPr lang="en-US" dirty="0"/>
          </a:p>
        </p:txBody>
      </p:sp>
      <p:sp>
        <p:nvSpPr>
          <p:cNvPr id="3" name="Title 2"/>
          <p:cNvSpPr>
            <a:spLocks noGrp="1"/>
          </p:cNvSpPr>
          <p:nvPr>
            <p:ph type="title"/>
          </p:nvPr>
        </p:nvSpPr>
        <p:spPr/>
        <p:txBody>
          <a:bodyPr/>
          <a:lstStyle/>
          <a:p>
            <a:r>
              <a:rPr lang="en-US" dirty="0"/>
              <a:t>Keynesian Revival and the Great Recession</a:t>
            </a:r>
          </a:p>
        </p:txBody>
      </p:sp>
    </p:spTree>
    <p:extLst>
      <p:ext uri="{BB962C8B-B14F-4D97-AF65-F5344CB8AC3E}">
        <p14:creationId xmlns:p14="http://schemas.microsoft.com/office/powerpoint/2010/main" val="1283224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85800" y="1371600"/>
            <a:ext cx="8001000" cy="4038600"/>
          </a:xfrm>
          <a:prstGeom prst="rect">
            <a:avLst/>
          </a:prstGeom>
        </p:spPr>
      </p:pic>
      <p:sp>
        <p:nvSpPr>
          <p:cNvPr id="3" name="Title 2"/>
          <p:cNvSpPr>
            <a:spLocks noGrp="1"/>
          </p:cNvSpPr>
          <p:nvPr>
            <p:ph type="title"/>
          </p:nvPr>
        </p:nvSpPr>
        <p:spPr/>
        <p:txBody>
          <a:bodyPr/>
          <a:lstStyle/>
          <a:p>
            <a:r>
              <a:rPr lang="en-US" dirty="0"/>
              <a:t>RGDP Growth Rate Great Recession</a:t>
            </a:r>
          </a:p>
        </p:txBody>
      </p:sp>
    </p:spTree>
    <p:extLst>
      <p:ext uri="{BB962C8B-B14F-4D97-AF65-F5344CB8AC3E}">
        <p14:creationId xmlns:p14="http://schemas.microsoft.com/office/powerpoint/2010/main" val="1553671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55945" y="1447800"/>
            <a:ext cx="7778455" cy="3962400"/>
          </a:xfrm>
          <a:prstGeom prst="rect">
            <a:avLst/>
          </a:prstGeom>
        </p:spPr>
      </p:pic>
      <p:sp>
        <p:nvSpPr>
          <p:cNvPr id="3" name="Title 2"/>
          <p:cNvSpPr>
            <a:spLocks noGrp="1"/>
          </p:cNvSpPr>
          <p:nvPr>
            <p:ph type="title"/>
          </p:nvPr>
        </p:nvSpPr>
        <p:spPr/>
        <p:txBody>
          <a:bodyPr/>
          <a:lstStyle/>
          <a:p>
            <a:r>
              <a:rPr lang="en-US" dirty="0"/>
              <a:t>Great Recession Unemployment</a:t>
            </a:r>
          </a:p>
        </p:txBody>
      </p:sp>
    </p:spTree>
    <p:extLst>
      <p:ext uri="{BB962C8B-B14F-4D97-AF65-F5344CB8AC3E}">
        <p14:creationId xmlns:p14="http://schemas.microsoft.com/office/powerpoint/2010/main" val="1730652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FDR Original</a:t>
            </a:r>
            <a:endParaRPr lang="en-US" dirty="0"/>
          </a:p>
        </p:txBody>
      </p:sp>
      <p:pic>
        <p:nvPicPr>
          <p:cNvPr id="11" name="Content Placeholder 10"/>
          <p:cNvPicPr>
            <a:picLocks noGrp="1" noChangeAspect="1"/>
          </p:cNvPicPr>
          <p:nvPr>
            <p:ph sz="half" idx="2"/>
          </p:nvPr>
        </p:nvPicPr>
        <p:blipFill>
          <a:blip r:embed="rId2"/>
          <a:stretch>
            <a:fillRect/>
          </a:stretch>
        </p:blipFill>
        <p:spPr>
          <a:xfrm>
            <a:off x="681983" y="2133600"/>
            <a:ext cx="3590622" cy="3951288"/>
          </a:xfrm>
          <a:prstGeom prst="rect">
            <a:avLst/>
          </a:prstGeom>
        </p:spPr>
      </p:pic>
      <p:pic>
        <p:nvPicPr>
          <p:cNvPr id="12" name="Content Placeholder 11"/>
          <p:cNvPicPr>
            <a:picLocks noGrp="1" noChangeAspect="1"/>
          </p:cNvPicPr>
          <p:nvPr>
            <p:ph sz="quarter" idx="4"/>
          </p:nvPr>
        </p:nvPicPr>
        <p:blipFill>
          <a:blip r:embed="rId3"/>
          <a:stretch>
            <a:fillRect/>
          </a:stretch>
        </p:blipFill>
        <p:spPr>
          <a:xfrm>
            <a:off x="5214843" y="2133600"/>
            <a:ext cx="2908488" cy="3951288"/>
          </a:xfrm>
          <a:prstGeom prst="rect">
            <a:avLst/>
          </a:prstGeom>
        </p:spPr>
      </p:pic>
      <p:sp>
        <p:nvSpPr>
          <p:cNvPr id="10" name="Text Placeholder 9"/>
          <p:cNvSpPr>
            <a:spLocks noGrp="1"/>
          </p:cNvSpPr>
          <p:nvPr>
            <p:ph type="body" idx="13"/>
          </p:nvPr>
        </p:nvSpPr>
        <p:spPr/>
        <p:txBody>
          <a:bodyPr/>
          <a:lstStyle/>
          <a:p>
            <a:r>
              <a:rPr lang="en-US" dirty="0" smtClean="0"/>
              <a:t>Recreation with Obama</a:t>
            </a:r>
            <a:endParaRPr lang="en-US" dirty="0"/>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66738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136280"/>
            <a:ext cx="8229600" cy="4175760"/>
          </a:xfrm>
        </p:spPr>
        <p:txBody>
          <a:bodyPr>
            <a:noAutofit/>
          </a:bodyPr>
          <a:lstStyle/>
          <a:p>
            <a:pPr defTabSz="905255">
              <a:buFontTx/>
              <a:buChar char="-"/>
              <a:defRPr sz="3168"/>
            </a:pPr>
            <a:r>
              <a:rPr lang="en-US" sz="2750" dirty="0"/>
              <a:t>Introduction and Student Discussion start to Fiscal Policy </a:t>
            </a:r>
          </a:p>
          <a:p>
            <a:pPr defTabSz="905255">
              <a:buFontTx/>
              <a:buChar char="-"/>
              <a:defRPr sz="3168"/>
            </a:pPr>
            <a:r>
              <a:rPr lang="en-US" sz="2750" dirty="0"/>
              <a:t>Keynesian Economics</a:t>
            </a:r>
          </a:p>
          <a:p>
            <a:pPr defTabSz="905255">
              <a:buFontTx/>
              <a:buChar char="-"/>
              <a:defRPr sz="3168"/>
            </a:pPr>
            <a:r>
              <a:rPr lang="en-US" sz="2750" dirty="0"/>
              <a:t>Deficit, Debt and Crowding Out</a:t>
            </a:r>
          </a:p>
          <a:p>
            <a:pPr defTabSz="905255">
              <a:buFontTx/>
              <a:buChar char="-"/>
              <a:defRPr sz="3168"/>
            </a:pPr>
            <a:r>
              <a:rPr lang="en-US" sz="2750" dirty="0"/>
              <a:t>History of Fiscal Policies</a:t>
            </a:r>
          </a:p>
          <a:p>
            <a:pPr defTabSz="905255">
              <a:buFontTx/>
              <a:buChar char="-"/>
              <a:defRPr sz="3168"/>
            </a:pPr>
            <a:r>
              <a:rPr lang="en-US" sz="2750" dirty="0"/>
              <a:t>Interpretation of Keynes</a:t>
            </a:r>
          </a:p>
          <a:p>
            <a:pPr defTabSz="905255">
              <a:buFontTx/>
              <a:buChar char="-"/>
              <a:defRPr sz="3168"/>
            </a:pPr>
            <a:r>
              <a:rPr lang="en-US" sz="2750" dirty="0"/>
              <a:t>Handouts and Videos</a:t>
            </a:r>
          </a:p>
          <a:p>
            <a:pPr defTabSz="905255">
              <a:buFontTx/>
              <a:buChar char="-"/>
              <a:defRPr sz="3168"/>
            </a:pPr>
            <a:endParaRPr lang="en-US" sz="2750" dirty="0"/>
          </a:p>
          <a:p>
            <a:pPr defTabSz="905255">
              <a:buFontTx/>
              <a:buChar char="-"/>
              <a:defRPr sz="3168"/>
            </a:pPr>
            <a:endParaRPr lang="en-US" sz="2750" dirty="0"/>
          </a:p>
        </p:txBody>
      </p:sp>
    </p:spTree>
    <p:extLst>
      <p:ext uri="{BB962C8B-B14F-4D97-AF65-F5344CB8AC3E}">
        <p14:creationId xmlns:p14="http://schemas.microsoft.com/office/powerpoint/2010/main" val="36040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p:txBody>
          <a:bodyPr/>
          <a:lstStyle/>
          <a:p>
            <a:r>
              <a:rPr lang="en-US" dirty="0"/>
              <a:t>President George W. Bush</a:t>
            </a:r>
          </a:p>
        </p:txBody>
      </p:sp>
      <p:sp>
        <p:nvSpPr>
          <p:cNvPr id="16" name="Content Placeholder 15"/>
          <p:cNvSpPr>
            <a:spLocks noGrp="1"/>
          </p:cNvSpPr>
          <p:nvPr>
            <p:ph sz="half" idx="2"/>
          </p:nvPr>
        </p:nvSpPr>
        <p:spPr>
          <a:xfrm>
            <a:off x="457200" y="2133599"/>
            <a:ext cx="4040188" cy="4587875"/>
          </a:xfrm>
        </p:spPr>
        <p:txBody>
          <a:bodyPr/>
          <a:lstStyle/>
          <a:p>
            <a:r>
              <a:rPr lang="en-US" sz="1800" dirty="0"/>
              <a:t>TARP $700 Billion bailout to banking system including buying bank stock and toxic assets.  </a:t>
            </a:r>
          </a:p>
          <a:p>
            <a:r>
              <a:rPr lang="en-US" sz="1800" dirty="0"/>
              <a:t>$168 Billion Economic Stimulus Act</a:t>
            </a:r>
          </a:p>
          <a:p>
            <a:r>
              <a:rPr lang="en-US" sz="1800" dirty="0"/>
              <a:t>$13 Billion in Stimulus Checks</a:t>
            </a:r>
          </a:p>
        </p:txBody>
      </p:sp>
      <p:sp>
        <p:nvSpPr>
          <p:cNvPr id="17" name="Content Placeholder 16"/>
          <p:cNvSpPr>
            <a:spLocks noGrp="1"/>
          </p:cNvSpPr>
          <p:nvPr>
            <p:ph sz="quarter" idx="4"/>
          </p:nvPr>
        </p:nvSpPr>
        <p:spPr>
          <a:xfrm>
            <a:off x="4648200" y="2133599"/>
            <a:ext cx="4324978" cy="4910295"/>
          </a:xfrm>
        </p:spPr>
        <p:txBody>
          <a:bodyPr/>
          <a:lstStyle/>
          <a:p>
            <a:r>
              <a:rPr lang="en-US" sz="1800" dirty="0"/>
              <a:t>TARP II:  Remaining $400 billion of 2008 TARP</a:t>
            </a:r>
          </a:p>
          <a:p>
            <a:r>
              <a:rPr lang="en-US" sz="1800" dirty="0"/>
              <a:t>$720 billion in spending</a:t>
            </a:r>
          </a:p>
          <a:p>
            <a:r>
              <a:rPr lang="en-US" sz="1800" dirty="0"/>
              <a:t>$288 billion tax decrease</a:t>
            </a:r>
          </a:p>
          <a:p>
            <a:r>
              <a:rPr lang="en-US" sz="1800" dirty="0"/>
              <a:t>$224 billion in extended unemployment benefits (up to 99 weeks)</a:t>
            </a:r>
          </a:p>
          <a:p>
            <a:r>
              <a:rPr lang="en-US" sz="1800" dirty="0"/>
              <a:t>$275 billion in federal contracts, grants, and loans</a:t>
            </a:r>
          </a:p>
          <a:p>
            <a:r>
              <a:rPr lang="en-US" sz="1800" dirty="0"/>
              <a:t>Stimulus II:  $154 Billion Dollar jobs bill and $15 Billion Dollar tax cut</a:t>
            </a:r>
          </a:p>
          <a:p>
            <a:endParaRPr lang="en-US" dirty="0"/>
          </a:p>
          <a:p>
            <a:endParaRPr lang="en-US" dirty="0"/>
          </a:p>
        </p:txBody>
      </p:sp>
      <p:sp>
        <p:nvSpPr>
          <p:cNvPr id="18" name="Text Placeholder 17"/>
          <p:cNvSpPr>
            <a:spLocks noGrp="1"/>
          </p:cNvSpPr>
          <p:nvPr>
            <p:ph type="body" idx="13"/>
          </p:nvPr>
        </p:nvSpPr>
        <p:spPr/>
        <p:txBody>
          <a:bodyPr/>
          <a:lstStyle/>
          <a:p>
            <a:r>
              <a:rPr lang="en-US" dirty="0"/>
              <a:t>President Barack Obama</a:t>
            </a:r>
          </a:p>
        </p:txBody>
      </p:sp>
      <p:sp>
        <p:nvSpPr>
          <p:cNvPr id="3" name="Title 2"/>
          <p:cNvSpPr>
            <a:spLocks noGrp="1"/>
          </p:cNvSpPr>
          <p:nvPr>
            <p:ph type="title"/>
          </p:nvPr>
        </p:nvSpPr>
        <p:spPr/>
        <p:txBody>
          <a:bodyPr/>
          <a:lstStyle/>
          <a:p>
            <a:r>
              <a:rPr lang="en-US" dirty="0"/>
              <a:t>Response to the Great Recession</a:t>
            </a:r>
          </a:p>
        </p:txBody>
      </p:sp>
    </p:spTree>
    <p:extLst>
      <p:ext uri="{BB962C8B-B14F-4D97-AF65-F5344CB8AC3E}">
        <p14:creationId xmlns:p14="http://schemas.microsoft.com/office/powerpoint/2010/main" val="3537672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28700" y="1390859"/>
            <a:ext cx="7086600" cy="4191000"/>
          </a:xfrm>
        </p:spPr>
        <p:txBody>
          <a:bodyPr/>
          <a:lstStyle/>
          <a:p>
            <a:pPr algn="just"/>
            <a:r>
              <a:rPr lang="en-US" sz="1600" dirty="0">
                <a:solidFill>
                  <a:schemeClr val="tx1"/>
                </a:solidFill>
              </a:rPr>
              <a:t>Approximately </a:t>
            </a:r>
            <a:r>
              <a:rPr lang="en-US" sz="1600" b="1" dirty="0">
                <a:solidFill>
                  <a:schemeClr val="tx1"/>
                </a:solidFill>
              </a:rPr>
              <a:t>$250 billion </a:t>
            </a:r>
            <a:r>
              <a:rPr lang="en-US" sz="1600" dirty="0">
                <a:solidFill>
                  <a:schemeClr val="tx1"/>
                </a:solidFill>
              </a:rPr>
              <a:t>was committed in programs to stabilize banking institutions ($5 billion of which was ultimately cancelled).</a:t>
            </a:r>
          </a:p>
          <a:p>
            <a:pPr algn="just"/>
            <a:r>
              <a:rPr lang="en-US" sz="1600" dirty="0">
                <a:solidFill>
                  <a:schemeClr val="tx1"/>
                </a:solidFill>
              </a:rPr>
              <a:t>Treasury invested approximately </a:t>
            </a:r>
            <a:r>
              <a:rPr lang="en-US" sz="1600" b="1" dirty="0">
                <a:solidFill>
                  <a:schemeClr val="tx1"/>
                </a:solidFill>
              </a:rPr>
              <a:t>$245 billion </a:t>
            </a:r>
            <a:r>
              <a:rPr lang="en-US" sz="1600" dirty="0">
                <a:solidFill>
                  <a:schemeClr val="tx1"/>
                </a:solidFill>
              </a:rPr>
              <a:t>across five distinct bank programs.  Each of these programs was established to accomplish different goals as part of the overall effort to stabilize America's banking system.</a:t>
            </a:r>
          </a:p>
          <a:p>
            <a:pPr algn="just"/>
            <a:r>
              <a:rPr lang="en-US" sz="1600" dirty="0">
                <a:solidFill>
                  <a:schemeClr val="tx1"/>
                </a:solidFill>
              </a:rPr>
              <a:t>Approximately </a:t>
            </a:r>
            <a:r>
              <a:rPr lang="en-US" sz="1600" b="1" dirty="0">
                <a:solidFill>
                  <a:schemeClr val="tx1"/>
                </a:solidFill>
              </a:rPr>
              <a:t>$27 billion </a:t>
            </a:r>
            <a:r>
              <a:rPr lang="en-US" sz="1600" dirty="0">
                <a:solidFill>
                  <a:schemeClr val="tx1"/>
                </a:solidFill>
              </a:rPr>
              <a:t>was committed through programs to restart credit markets.</a:t>
            </a:r>
          </a:p>
          <a:p>
            <a:pPr algn="just"/>
            <a:r>
              <a:rPr lang="en-US" sz="1600" dirty="0">
                <a:solidFill>
                  <a:schemeClr val="tx1"/>
                </a:solidFill>
              </a:rPr>
              <a:t>Approximately </a:t>
            </a:r>
            <a:r>
              <a:rPr lang="en-US" sz="1600" b="1" dirty="0">
                <a:solidFill>
                  <a:schemeClr val="tx1"/>
                </a:solidFill>
              </a:rPr>
              <a:t>$82 billion </a:t>
            </a:r>
            <a:r>
              <a:rPr lang="en-US" sz="1600" dirty="0">
                <a:solidFill>
                  <a:schemeClr val="tx1"/>
                </a:solidFill>
              </a:rPr>
              <a:t>was committed to stabilize the U.S. auto industry ($2 billion of which was ultimately cancelled).</a:t>
            </a:r>
          </a:p>
          <a:p>
            <a:pPr algn="just"/>
            <a:r>
              <a:rPr lang="en-US" sz="1600" dirty="0">
                <a:solidFill>
                  <a:schemeClr val="tx1"/>
                </a:solidFill>
              </a:rPr>
              <a:t>Approximately </a:t>
            </a:r>
            <a:r>
              <a:rPr lang="en-US" sz="1600" b="1" dirty="0">
                <a:solidFill>
                  <a:schemeClr val="tx1"/>
                </a:solidFill>
              </a:rPr>
              <a:t>$70 billion </a:t>
            </a:r>
            <a:r>
              <a:rPr lang="en-US" sz="1600" dirty="0">
                <a:solidFill>
                  <a:schemeClr val="tx1"/>
                </a:solidFill>
              </a:rPr>
              <a:t>was committed to stabilize American International Group (AIG) ($2 billion of which was ultimately cancelled).</a:t>
            </a:r>
          </a:p>
          <a:p>
            <a:pPr algn="just"/>
            <a:r>
              <a:rPr lang="en-US" sz="1600" dirty="0">
                <a:solidFill>
                  <a:schemeClr val="tx1"/>
                </a:solidFill>
              </a:rPr>
              <a:t>Approximately $</a:t>
            </a:r>
            <a:r>
              <a:rPr lang="en-US" sz="1600" b="1" dirty="0">
                <a:solidFill>
                  <a:schemeClr val="tx1"/>
                </a:solidFill>
              </a:rPr>
              <a:t>46 billion </a:t>
            </a:r>
            <a:r>
              <a:rPr lang="en-US" sz="1600" dirty="0">
                <a:solidFill>
                  <a:schemeClr val="tx1"/>
                </a:solidFill>
              </a:rPr>
              <a:t>was committed for programs to help struggling families avoid foreclosure, with these expenditures being made over time. </a:t>
            </a:r>
          </a:p>
          <a:p>
            <a:pPr marL="0" indent="0">
              <a:buNone/>
            </a:pPr>
            <a:endParaRPr lang="en-US" dirty="0"/>
          </a:p>
        </p:txBody>
      </p:sp>
      <p:sp>
        <p:nvSpPr>
          <p:cNvPr id="6" name="Title 5"/>
          <p:cNvSpPr>
            <a:spLocks noGrp="1"/>
          </p:cNvSpPr>
          <p:nvPr>
            <p:ph type="title"/>
          </p:nvPr>
        </p:nvSpPr>
        <p:spPr/>
        <p:txBody>
          <a:bodyPr/>
          <a:lstStyle/>
          <a:p>
            <a:r>
              <a:rPr lang="en-US" dirty="0"/>
              <a:t>TARP</a:t>
            </a:r>
          </a:p>
        </p:txBody>
      </p:sp>
    </p:spTree>
    <p:extLst>
      <p:ext uri="{BB962C8B-B14F-4D97-AF65-F5344CB8AC3E}">
        <p14:creationId xmlns:p14="http://schemas.microsoft.com/office/powerpoint/2010/main" val="3335850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President Bush</a:t>
            </a:r>
          </a:p>
        </p:txBody>
      </p:sp>
      <p:sp>
        <p:nvSpPr>
          <p:cNvPr id="3" name="Content Placeholder 2"/>
          <p:cNvSpPr>
            <a:spLocks noGrp="1"/>
          </p:cNvSpPr>
          <p:nvPr>
            <p:ph sz="half" idx="2"/>
          </p:nvPr>
        </p:nvSpPr>
        <p:spPr/>
        <p:txBody>
          <a:bodyPr/>
          <a:lstStyle/>
          <a:p>
            <a:r>
              <a:rPr lang="en-US" sz="1800" dirty="0"/>
              <a:t>Bush's deficits were $3.3 trillion, an increase of 57%</a:t>
            </a:r>
          </a:p>
          <a:p>
            <a:r>
              <a:rPr lang="en-US" sz="1800" dirty="0"/>
              <a:t>President Bush's last budget, for </a:t>
            </a:r>
            <a:r>
              <a:rPr lang="en-US" sz="1800" dirty="0">
                <a:hlinkClick r:id="rId2"/>
              </a:rPr>
              <a:t>FY 2009</a:t>
            </a:r>
            <a:r>
              <a:rPr lang="en-US" sz="1800" dirty="0"/>
              <a:t>, started out with a $407 billion deficit. Congress approved $350 billion to fund </a:t>
            </a:r>
            <a:r>
              <a:rPr lang="en-US" sz="1800" dirty="0">
                <a:hlinkClick r:id="rId3"/>
              </a:rPr>
              <a:t>TARP</a:t>
            </a:r>
            <a:endParaRPr lang="en-US" sz="1800" dirty="0"/>
          </a:p>
          <a:p>
            <a:r>
              <a:rPr lang="en-US" sz="1800" dirty="0"/>
              <a:t>Total Debt Added: $5.8 trillion</a:t>
            </a:r>
          </a:p>
          <a:p>
            <a:endParaRPr lang="en-US" dirty="0"/>
          </a:p>
        </p:txBody>
      </p:sp>
      <p:sp>
        <p:nvSpPr>
          <p:cNvPr id="4" name="Content Placeholder 3"/>
          <p:cNvSpPr>
            <a:spLocks noGrp="1"/>
          </p:cNvSpPr>
          <p:nvPr>
            <p:ph sz="quarter" idx="4"/>
          </p:nvPr>
        </p:nvSpPr>
        <p:spPr/>
        <p:txBody>
          <a:bodyPr/>
          <a:lstStyle/>
          <a:p>
            <a:r>
              <a:rPr lang="en-US" sz="1400" dirty="0"/>
              <a:t>Obama's total deficits were $6.9 trillion, also a 57% increase.</a:t>
            </a:r>
          </a:p>
          <a:p>
            <a:r>
              <a:rPr lang="en-US" sz="1400" dirty="0"/>
              <a:t>Economic Stimulus Plan adds $253 deficit to FY 2009 That added $253 billion in FY 2009. </a:t>
            </a:r>
          </a:p>
          <a:p>
            <a:r>
              <a:rPr lang="en-US" sz="1400" dirty="0"/>
              <a:t>As a result, the FY 2009 budget deficit was $1.4 trillion. This was the largest budget deficit in U.S. history.</a:t>
            </a:r>
          </a:p>
          <a:p>
            <a:r>
              <a:rPr lang="en-US" sz="1400" dirty="0"/>
              <a:t>FY 2010 budget deficit:  $1.294 </a:t>
            </a:r>
          </a:p>
          <a:p>
            <a:r>
              <a:rPr lang="en-US" sz="1400" dirty="0"/>
              <a:t>FY 2011 deficit topped that at $1.3 trillion</a:t>
            </a:r>
          </a:p>
          <a:p>
            <a:r>
              <a:rPr lang="en-US" sz="1400" dirty="0"/>
              <a:t>As the economy improved, each year's deficit was lower. </a:t>
            </a:r>
          </a:p>
          <a:p>
            <a:r>
              <a:rPr lang="en-US" sz="1400" dirty="0"/>
              <a:t>Total Debt Added: $9.6 Trillion</a:t>
            </a:r>
            <a:endParaRPr lang="en-US" dirty="0"/>
          </a:p>
          <a:p>
            <a:endParaRPr lang="en-US" dirty="0"/>
          </a:p>
        </p:txBody>
      </p:sp>
      <p:sp>
        <p:nvSpPr>
          <p:cNvPr id="5" name="Text Placeholder 4"/>
          <p:cNvSpPr>
            <a:spLocks noGrp="1"/>
          </p:cNvSpPr>
          <p:nvPr>
            <p:ph type="body" idx="13"/>
          </p:nvPr>
        </p:nvSpPr>
        <p:spPr/>
        <p:txBody>
          <a:bodyPr/>
          <a:lstStyle/>
          <a:p>
            <a:r>
              <a:rPr lang="en-US" dirty="0"/>
              <a:t>President Obama</a:t>
            </a:r>
          </a:p>
        </p:txBody>
      </p:sp>
      <p:sp>
        <p:nvSpPr>
          <p:cNvPr id="6" name="Title 5"/>
          <p:cNvSpPr>
            <a:spLocks noGrp="1"/>
          </p:cNvSpPr>
          <p:nvPr>
            <p:ph type="title"/>
          </p:nvPr>
        </p:nvSpPr>
        <p:spPr/>
        <p:txBody>
          <a:bodyPr/>
          <a:lstStyle/>
          <a:p>
            <a:r>
              <a:rPr lang="en-US" dirty="0"/>
              <a:t>Total Debt Added</a:t>
            </a:r>
          </a:p>
        </p:txBody>
      </p:sp>
    </p:spTree>
    <p:extLst>
      <p:ext uri="{BB962C8B-B14F-4D97-AF65-F5344CB8AC3E}">
        <p14:creationId xmlns:p14="http://schemas.microsoft.com/office/powerpoint/2010/main" val="1608500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857250" y="1447800"/>
            <a:ext cx="7429500" cy="4376304"/>
          </a:xfrm>
          <a:prstGeom prst="rect">
            <a:avLst/>
          </a:prstGeom>
        </p:spPr>
      </p:pic>
      <p:sp>
        <p:nvSpPr>
          <p:cNvPr id="9" name="Title 8"/>
          <p:cNvSpPr>
            <a:spLocks noGrp="1"/>
          </p:cNvSpPr>
          <p:nvPr>
            <p:ph type="title"/>
          </p:nvPr>
        </p:nvSpPr>
        <p:spPr/>
        <p:txBody>
          <a:bodyPr/>
          <a:lstStyle/>
          <a:p>
            <a:r>
              <a:rPr lang="en-US" dirty="0"/>
              <a:t>RGDP Growth Rate</a:t>
            </a:r>
          </a:p>
        </p:txBody>
      </p:sp>
    </p:spTree>
    <p:extLst>
      <p:ext uri="{BB962C8B-B14F-4D97-AF65-F5344CB8AC3E}">
        <p14:creationId xmlns:p14="http://schemas.microsoft.com/office/powerpoint/2010/main" val="3322670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85800" y="1371600"/>
            <a:ext cx="7772400" cy="4495800"/>
          </a:xfrm>
          <a:prstGeom prst="rect">
            <a:avLst/>
          </a:prstGeom>
        </p:spPr>
      </p:pic>
      <p:sp>
        <p:nvSpPr>
          <p:cNvPr id="3" name="Title 2"/>
          <p:cNvSpPr>
            <a:spLocks noGrp="1"/>
          </p:cNvSpPr>
          <p:nvPr>
            <p:ph type="title"/>
          </p:nvPr>
        </p:nvSpPr>
        <p:spPr/>
        <p:txBody>
          <a:bodyPr/>
          <a:lstStyle/>
          <a:p>
            <a:r>
              <a:rPr lang="en-US" dirty="0"/>
              <a:t>Unemployment Rate</a:t>
            </a:r>
          </a:p>
        </p:txBody>
      </p:sp>
    </p:spTree>
    <p:extLst>
      <p:ext uri="{BB962C8B-B14F-4D97-AF65-F5344CB8AC3E}">
        <p14:creationId xmlns:p14="http://schemas.microsoft.com/office/powerpoint/2010/main" val="855019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890" y="1295400"/>
            <a:ext cx="6954220" cy="4324576"/>
          </a:xfrm>
        </p:spPr>
      </p:pic>
      <p:sp>
        <p:nvSpPr>
          <p:cNvPr id="3" name="Title 2"/>
          <p:cNvSpPr>
            <a:spLocks noGrp="1"/>
          </p:cNvSpPr>
          <p:nvPr>
            <p:ph type="title"/>
          </p:nvPr>
        </p:nvSpPr>
        <p:spPr>
          <a:xfrm>
            <a:off x="276329" y="569407"/>
            <a:ext cx="8229600" cy="609600"/>
          </a:xfrm>
        </p:spPr>
        <p:txBody>
          <a:bodyPr/>
          <a:lstStyle/>
          <a:p>
            <a:r>
              <a:rPr lang="en-US" sz="2800" dirty="0"/>
              <a:t>Labor Force Participation Rate</a:t>
            </a:r>
          </a:p>
        </p:txBody>
      </p:sp>
    </p:spTree>
    <p:extLst>
      <p:ext uri="{BB962C8B-B14F-4D97-AF65-F5344CB8AC3E}">
        <p14:creationId xmlns:p14="http://schemas.microsoft.com/office/powerpoint/2010/main" val="2213565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3E49895-57C3-4725-A9C4-32D4D91AA143}"/>
              </a:ext>
            </a:extLst>
          </p:cNvPr>
          <p:cNvSpPr>
            <a:spLocks noGrp="1"/>
          </p:cNvSpPr>
          <p:nvPr>
            <p:ph idx="1"/>
          </p:nvPr>
        </p:nvSpPr>
        <p:spPr>
          <a:xfrm>
            <a:off x="857250" y="1681424"/>
            <a:ext cx="7429500" cy="4648200"/>
          </a:xfrm>
        </p:spPr>
        <p:txBody>
          <a:bodyPr/>
          <a:lstStyle/>
          <a:p>
            <a:pPr algn="just">
              <a:buFont typeface="Arial" panose="020B0604020202020204" pitchFamily="34" charset="0"/>
              <a:buChar char="•"/>
            </a:pPr>
            <a:r>
              <a:rPr lang="en-US" sz="1600" dirty="0">
                <a:solidFill>
                  <a:schemeClr val="tx1"/>
                </a:solidFill>
                <a:latin typeface="+mn-lt"/>
              </a:rPr>
              <a:t>The Families First Coronavirus Aid Package, Payment Protection Program and Health Care Enhancement Act, National Emergency Declarations and Stafford Act, Coronavirus, Aid, Relief and Economic Security (CARES) Act:  </a:t>
            </a:r>
            <a:r>
              <a:rPr lang="en-US" sz="1600" dirty="0" smtClean="0">
                <a:solidFill>
                  <a:schemeClr val="tx1"/>
                </a:solidFill>
                <a:latin typeface="+mn-lt"/>
              </a:rPr>
              <a:t>$2.5 </a:t>
            </a:r>
            <a:r>
              <a:rPr lang="en-US" sz="1600" dirty="0">
                <a:solidFill>
                  <a:schemeClr val="tx1"/>
                </a:solidFill>
                <a:latin typeface="+mn-lt"/>
              </a:rPr>
              <a:t>Trillion</a:t>
            </a:r>
          </a:p>
          <a:p>
            <a:pPr algn="just">
              <a:buFont typeface="Arial" panose="020B0604020202020204" pitchFamily="34" charset="0"/>
              <a:buChar char="•"/>
            </a:pPr>
            <a:r>
              <a:rPr lang="en-US" sz="1600" dirty="0">
                <a:solidFill>
                  <a:schemeClr val="tx1"/>
                </a:solidFill>
                <a:latin typeface="+mn-lt"/>
              </a:rPr>
              <a:t>Federal Reserve Increased Liquidity Programs:  </a:t>
            </a:r>
            <a:r>
              <a:rPr lang="en-US" sz="1600" dirty="0" smtClean="0">
                <a:solidFill>
                  <a:schemeClr val="tx1"/>
                </a:solidFill>
                <a:latin typeface="+mn-lt"/>
              </a:rPr>
              <a:t>$4 Trillion</a:t>
            </a:r>
            <a:endParaRPr lang="en-US" sz="1600" dirty="0">
              <a:solidFill>
                <a:schemeClr val="tx1"/>
              </a:solidFill>
              <a:latin typeface="+mn-lt"/>
            </a:endParaRPr>
          </a:p>
          <a:p>
            <a:pPr>
              <a:buFont typeface="Arial" panose="020B0604020202020204" pitchFamily="34" charset="0"/>
              <a:buChar char="•"/>
            </a:pPr>
            <a:r>
              <a:rPr lang="en-US" sz="1600" dirty="0">
                <a:solidFill>
                  <a:schemeClr val="tx1"/>
                </a:solidFill>
                <a:hlinkClick r:id="rId2"/>
              </a:rPr>
              <a:t>https://www.washingtonpost.com/business/2020/04/15/coronavirus-economy-6-trillion/</a:t>
            </a:r>
            <a:endParaRPr lang="en-US" sz="1600" dirty="0">
              <a:solidFill>
                <a:schemeClr val="tx1"/>
              </a:solidFill>
            </a:endParaRPr>
          </a:p>
          <a:p>
            <a:pPr>
              <a:buFont typeface="Arial" panose="020B0604020202020204" pitchFamily="34" charset="0"/>
              <a:buChar char="•"/>
            </a:pPr>
            <a:r>
              <a:rPr lang="en-US" sz="1600" dirty="0">
                <a:solidFill>
                  <a:schemeClr val="tx1"/>
                </a:solidFill>
                <a:hlinkClick r:id="rId3"/>
              </a:rPr>
              <a:t>https://www.npr.org/2020/03/19/818322136/heres-what-is-in-the-families-first-coronavirus-aid-package-trump-approved</a:t>
            </a:r>
            <a:endParaRPr lang="en-US" sz="1600" dirty="0">
              <a:solidFill>
                <a:schemeClr val="tx1"/>
              </a:solidFill>
            </a:endParaRPr>
          </a:p>
          <a:p>
            <a:pPr>
              <a:buFont typeface="Arial" panose="020B0604020202020204" pitchFamily="34" charset="0"/>
              <a:buChar char="•"/>
            </a:pPr>
            <a:r>
              <a:rPr lang="en-US" sz="1600" dirty="0">
                <a:solidFill>
                  <a:schemeClr val="tx1"/>
                </a:solidFill>
                <a:hlinkClick r:id="rId4"/>
              </a:rPr>
              <a:t>https://www.ncsl.org/research/fiscal-policy/state-fiscal-responses-to-covid-19.aspx#:~:text=President%20Donald%20Trump%20declared%20a,response%20to%20the%20coronavirus%20epidemic.&amp;text=The%20relief%20package%20allocates%20an,package%20in%20modern%20American%20history.</a:t>
            </a:r>
            <a:endParaRPr lang="en-US" sz="1600" dirty="0">
              <a:solidFill>
                <a:schemeClr val="tx1"/>
              </a:solidFill>
            </a:endParaRPr>
          </a:p>
          <a:p>
            <a:pPr>
              <a:buFont typeface="Arial" panose="020B0604020202020204" pitchFamily="34" charset="0"/>
              <a:buChar char="•"/>
            </a:pPr>
            <a:endParaRPr lang="en-US" sz="1800" dirty="0">
              <a:solidFill>
                <a:schemeClr val="tx1"/>
              </a:solidFill>
            </a:endParaRPr>
          </a:p>
        </p:txBody>
      </p:sp>
      <p:sp>
        <p:nvSpPr>
          <p:cNvPr id="3" name="Title 2">
            <a:extLst>
              <a:ext uri="{FF2B5EF4-FFF2-40B4-BE49-F238E27FC236}">
                <a16:creationId xmlns:a16="http://schemas.microsoft.com/office/drawing/2014/main" xmlns="" id="{C26B7C32-8302-45EB-9EBE-5F2E5B736AAD}"/>
              </a:ext>
            </a:extLst>
          </p:cNvPr>
          <p:cNvSpPr>
            <a:spLocks noGrp="1"/>
          </p:cNvSpPr>
          <p:nvPr>
            <p:ph type="title"/>
          </p:nvPr>
        </p:nvSpPr>
        <p:spPr>
          <a:xfrm>
            <a:off x="457200" y="901002"/>
            <a:ext cx="8229600" cy="609600"/>
          </a:xfrm>
        </p:spPr>
        <p:txBody>
          <a:bodyPr/>
          <a:lstStyle/>
          <a:p>
            <a:r>
              <a:rPr lang="en-US" dirty="0"/>
              <a:t>President Trump Response to </a:t>
            </a:r>
            <a:r>
              <a:rPr lang="en-US" dirty="0" smtClean="0"/>
              <a:t>Coronavirus</a:t>
            </a:r>
            <a:r>
              <a:rPr lang="en-US" dirty="0"/>
              <a:t/>
            </a:r>
            <a:br>
              <a:rPr lang="en-US" dirty="0"/>
            </a:br>
            <a:endParaRPr lang="en-US" dirty="0"/>
          </a:p>
        </p:txBody>
      </p:sp>
    </p:spTree>
    <p:extLst>
      <p:ext uri="{BB962C8B-B14F-4D97-AF65-F5344CB8AC3E}">
        <p14:creationId xmlns:p14="http://schemas.microsoft.com/office/powerpoint/2010/main" val="471442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25B98A1-23C3-446B-85C4-655C40589AD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xmlns="" id="{754AFCF2-9E92-4C8A-AC39-443BE823FF34}"/>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xmlns="" id="{CED58BB3-3606-40E6-B958-FDAA4156D75D}"/>
              </a:ext>
            </a:extLst>
          </p:cNvPr>
          <p:cNvSpPr>
            <a:spLocks noGrp="1"/>
          </p:cNvSpPr>
          <p:nvPr>
            <p:ph type="body" idx="14"/>
          </p:nvPr>
        </p:nvSpPr>
        <p:spPr/>
        <p:txBody>
          <a:bodyPr/>
          <a:lstStyle/>
          <a:p>
            <a:endParaRPr lang="en-US"/>
          </a:p>
        </p:txBody>
      </p:sp>
      <p:pic>
        <p:nvPicPr>
          <p:cNvPr id="5" name="Picture 4">
            <a:extLst>
              <a:ext uri="{FF2B5EF4-FFF2-40B4-BE49-F238E27FC236}">
                <a16:creationId xmlns:a16="http://schemas.microsoft.com/office/drawing/2014/main" xmlns="" id="{823A0CA8-40F0-499C-A79C-56D8B759BA88}"/>
              </a:ext>
            </a:extLst>
          </p:cNvPr>
          <p:cNvPicPr>
            <a:picLocks noChangeAspect="1"/>
          </p:cNvPicPr>
          <p:nvPr/>
        </p:nvPicPr>
        <p:blipFill>
          <a:blip r:embed="rId2"/>
          <a:stretch>
            <a:fillRect/>
          </a:stretch>
        </p:blipFill>
        <p:spPr>
          <a:xfrm>
            <a:off x="457200" y="1024932"/>
            <a:ext cx="8229600" cy="5476352"/>
          </a:xfrm>
          <a:prstGeom prst="rect">
            <a:avLst/>
          </a:prstGeom>
        </p:spPr>
      </p:pic>
    </p:spTree>
    <p:extLst>
      <p:ext uri="{BB962C8B-B14F-4D97-AF65-F5344CB8AC3E}">
        <p14:creationId xmlns:p14="http://schemas.microsoft.com/office/powerpoint/2010/main" val="14757314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marL="457200" lvl="1" indent="0">
              <a:buNone/>
            </a:pPr>
            <a:r>
              <a:rPr lang="en-US" sz="1800" dirty="0"/>
              <a:t>To what extent are the current economic circumstances, impacts and responses more similar or different to:</a:t>
            </a:r>
          </a:p>
          <a:p>
            <a:pPr lvl="2"/>
            <a:r>
              <a:rPr lang="en-US" sz="1800" dirty="0" smtClean="0"/>
              <a:t>Great </a:t>
            </a:r>
            <a:r>
              <a:rPr lang="en-US" sz="1800" dirty="0"/>
              <a:t>Depression?</a:t>
            </a:r>
          </a:p>
          <a:p>
            <a:pPr lvl="2"/>
            <a:r>
              <a:rPr lang="en-US" sz="1800" dirty="0" smtClean="0"/>
              <a:t>Great </a:t>
            </a:r>
            <a:r>
              <a:rPr lang="en-US" sz="1800" dirty="0"/>
              <a:t>Recession?</a:t>
            </a:r>
          </a:p>
          <a:p>
            <a:pPr lvl="2"/>
            <a:r>
              <a:rPr lang="en-US" sz="1800" dirty="0"/>
              <a:t>Compare/Contrast Economic Responses of President Roosevelt, President Obama and President Trump to the economic crises.  To what extent are they more similar/different?  </a:t>
            </a:r>
          </a:p>
          <a:p>
            <a:pPr lvl="2"/>
            <a:r>
              <a:rPr lang="en-US" sz="1800" dirty="0"/>
              <a:t>How would you rate each’s handling of their economic situation?  Explain.  </a:t>
            </a:r>
          </a:p>
          <a:p>
            <a:pPr lvl="2"/>
            <a:r>
              <a:rPr lang="en-US" sz="1800" dirty="0">
                <a:hlinkClick r:id="rId3"/>
              </a:rPr>
              <a:t>History of Stimulus Payments</a:t>
            </a:r>
            <a:endParaRPr lang="en-US" sz="1800" dirty="0"/>
          </a:p>
          <a:p>
            <a:pPr marL="0" indent="0" defTabSz="905255">
              <a:buNone/>
              <a:defRPr sz="3168"/>
            </a:pPr>
            <a:endParaRPr lang="en-US" sz="2750" dirty="0"/>
          </a:p>
        </p:txBody>
      </p:sp>
    </p:spTree>
    <p:extLst>
      <p:ext uri="{BB962C8B-B14F-4D97-AF65-F5344CB8AC3E}">
        <p14:creationId xmlns:p14="http://schemas.microsoft.com/office/powerpoint/2010/main" val="27357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smtClean="0"/>
              <a:t>More Assessment </a:t>
            </a:r>
            <a:r>
              <a:rPr lang="en-US" sz="5500" dirty="0"/>
              <a:t>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001795"/>
            <a:ext cx="8229600" cy="4551406"/>
          </a:xfrm>
        </p:spPr>
        <p:txBody>
          <a:bodyPr>
            <a:noAutofit/>
          </a:bodyPr>
          <a:lstStyle/>
          <a:p>
            <a:r>
              <a:rPr lang="en-US" sz="1800" dirty="0"/>
              <a:t>Explain the difference between the concepts of </a:t>
            </a:r>
            <a:r>
              <a:rPr lang="en-US" sz="1800" i="1" dirty="0"/>
              <a:t>government deficits</a:t>
            </a:r>
            <a:r>
              <a:rPr lang="en-US" sz="1800" dirty="0"/>
              <a:t> and </a:t>
            </a:r>
            <a:r>
              <a:rPr lang="en-US" sz="1800" i="1" dirty="0"/>
              <a:t>government debt</a:t>
            </a:r>
            <a:r>
              <a:rPr lang="en-US" sz="1800" dirty="0"/>
              <a:t>?</a:t>
            </a:r>
          </a:p>
          <a:p>
            <a:r>
              <a:rPr lang="en-US" sz="1800" dirty="0"/>
              <a:t>Explain what will happen to both the size of the government’s deficit and to its stock of debt if borrowing begins to decline.</a:t>
            </a:r>
          </a:p>
          <a:p>
            <a:r>
              <a:rPr lang="en-US" sz="1800" dirty="0"/>
              <a:t>Can the stock of government debt fall if the government continues to borrow? Can the </a:t>
            </a:r>
            <a:r>
              <a:rPr lang="en-US" sz="1800" i="1" dirty="0"/>
              <a:t>ratio</a:t>
            </a:r>
            <a:r>
              <a:rPr lang="en-US" sz="1800" dirty="0"/>
              <a:t> of the stock of government debt fall relative to GDP (i.e. Debt/GDP), if government continues to borrow?</a:t>
            </a:r>
          </a:p>
          <a:p>
            <a:r>
              <a:rPr lang="en-US" sz="1800" dirty="0"/>
              <a:t>With examples, explain the differences between the government’s </a:t>
            </a:r>
            <a:r>
              <a:rPr lang="en-US" sz="1800" i="1" dirty="0"/>
              <a:t>current</a:t>
            </a:r>
            <a:r>
              <a:rPr lang="en-US" sz="1800" dirty="0"/>
              <a:t> and </a:t>
            </a:r>
            <a:r>
              <a:rPr lang="en-US" sz="1800" i="1" dirty="0"/>
              <a:t>investment</a:t>
            </a:r>
            <a:r>
              <a:rPr lang="en-US" sz="1800" dirty="0"/>
              <a:t> (capital) expenditures.</a:t>
            </a:r>
          </a:p>
          <a:p>
            <a:r>
              <a:rPr lang="en-US" sz="1800" dirty="0"/>
              <a:t>What are the economic arguments for trying to cut the deficit quickly or more slowly?</a:t>
            </a:r>
          </a:p>
          <a:p>
            <a:pPr marL="0" indent="0" defTabSz="905255">
              <a:buNone/>
              <a:defRPr sz="3168"/>
            </a:pPr>
            <a:endParaRPr lang="en-US" sz="2750" dirty="0"/>
          </a:p>
        </p:txBody>
      </p:sp>
    </p:spTree>
    <p:extLst>
      <p:ext uri="{BB962C8B-B14F-4D97-AF65-F5344CB8AC3E}">
        <p14:creationId xmlns:p14="http://schemas.microsoft.com/office/powerpoint/2010/main" val="420504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defTabSz="905255">
              <a:defRPr sz="3168"/>
            </a:pPr>
            <a:r>
              <a:rPr lang="en-US" sz="1800" dirty="0">
                <a:latin typeface="Calibri" panose="020F0502020204030204" pitchFamily="34" charset="0"/>
                <a:cs typeface="Calibri" panose="020F0502020204030204" pitchFamily="34" charset="0"/>
              </a:rPr>
              <a:t>20.1:  Fiscal policies are decisions to change spending and taxation levels by the federal government. as fiscal policies, these decisions are adopted to influence national levels of output, employment, and prices</a:t>
            </a:r>
          </a:p>
          <a:p>
            <a:pPr defTabSz="905255">
              <a:defRPr sz="3168"/>
            </a:pPr>
            <a:r>
              <a:rPr lang="en-US" sz="1800" dirty="0">
                <a:latin typeface="Calibri" panose="020F0502020204030204" pitchFamily="34" charset="0"/>
                <a:cs typeface="Calibri" panose="020F0502020204030204" pitchFamily="34" charset="0"/>
              </a:rPr>
              <a:t>20.2:  in the short run, increasing federal spending and/ or reducing taxes can promote more employment and output, but these polices also put upward pressure on the price level and interest rates. decreased federal spending and/or increased taxes tend to lower price levels and interest rates, but they reduce employment and output levels in the short run.</a:t>
            </a:r>
          </a:p>
          <a:p>
            <a:pPr defTabSz="905255">
              <a:defRPr sz="3168"/>
            </a:pPr>
            <a:r>
              <a:rPr lang="en-US" sz="1800" dirty="0">
                <a:latin typeface="Calibri" panose="020F0502020204030204" pitchFamily="34" charset="0"/>
                <a:cs typeface="Calibri" panose="020F0502020204030204" pitchFamily="34" charset="0"/>
              </a:rPr>
              <a:t>20.4. the federal government’s annual budget is balanced when its revenues from taxes (and other sources) equal its expenditures. the government runs a budget deficit when its expenditures exceed its revenues. the government runs a surplus when its revenues exceed its expenditures</a:t>
            </a:r>
          </a:p>
          <a:p>
            <a:pPr defTabSz="905255">
              <a:defRPr sz="3168"/>
            </a:pPr>
            <a:endParaRPr lang="en-US" sz="1800" dirty="0"/>
          </a:p>
        </p:txBody>
      </p:sp>
    </p:spTree>
    <p:extLst>
      <p:ext uri="{BB962C8B-B14F-4D97-AF65-F5344CB8AC3E}">
        <p14:creationId xmlns:p14="http://schemas.microsoft.com/office/powerpoint/2010/main" val="79694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70"/>
            <a:ext cx="8229600" cy="709525"/>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800" dirty="0"/>
              <a:t>Assessment Questions –  AP Style</a:t>
            </a:r>
            <a:endParaRPr lang="en-US" sz="2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1396314"/>
            <a:ext cx="8229600" cy="5140410"/>
          </a:xfrm>
        </p:spPr>
        <p:txBody>
          <a:bodyPr>
            <a:noAutofit/>
          </a:bodyPr>
          <a:lstStyle/>
          <a:p>
            <a:pPr marL="0" indent="0">
              <a:buNone/>
            </a:pPr>
            <a:r>
              <a:rPr lang="en-US" sz="1200" b="1" dirty="0"/>
              <a:t>The economy is experiencing a recession.</a:t>
            </a:r>
            <a:endParaRPr lang="en-US" sz="1200" dirty="0"/>
          </a:p>
          <a:p>
            <a:pPr marL="457200" lvl="1" indent="0">
              <a:buNone/>
            </a:pPr>
            <a:r>
              <a:rPr lang="en-US" sz="1200" b="1" dirty="0" smtClean="0"/>
              <a:t>	1</a:t>
            </a:r>
            <a:r>
              <a:rPr lang="en-US" sz="1200" b="1" dirty="0"/>
              <a:t>)  Draw the situation on an AS/AD graph.</a:t>
            </a:r>
            <a:endParaRPr lang="en-US" sz="1200" dirty="0"/>
          </a:p>
          <a:p>
            <a:pPr marL="0" indent="0">
              <a:buNone/>
            </a:pPr>
            <a:r>
              <a:rPr lang="en-US" sz="1200" b="1" dirty="0"/>
              <a:t>	2)  What type of policy should the government take to correct this?</a:t>
            </a:r>
            <a:endParaRPr lang="en-US" sz="1200" dirty="0"/>
          </a:p>
          <a:p>
            <a:pPr marL="0" indent="0">
              <a:buNone/>
            </a:pPr>
            <a:r>
              <a:rPr lang="en-US" sz="1200" b="1" dirty="0"/>
              <a:t>	3)  Based on your answer for #2, draw what happens in market for loanable funds graph.</a:t>
            </a:r>
            <a:endParaRPr lang="en-US" sz="1200" dirty="0"/>
          </a:p>
          <a:p>
            <a:pPr marL="0" indent="0">
              <a:buNone/>
            </a:pPr>
            <a:r>
              <a:rPr lang="en-US" sz="1200" b="1" dirty="0"/>
              <a:t>	4)  Based on your answer to #3, explain what happens to:</a:t>
            </a:r>
            <a:endParaRPr lang="en-US" sz="1200" dirty="0"/>
          </a:p>
          <a:p>
            <a:pPr marL="0" indent="0">
              <a:buNone/>
            </a:pPr>
            <a:r>
              <a:rPr lang="en-US" sz="1200" b="1" dirty="0"/>
              <a:t>		a)  Real interest rates</a:t>
            </a:r>
            <a:endParaRPr lang="en-US" sz="1200" dirty="0"/>
          </a:p>
          <a:p>
            <a:pPr marL="0" indent="0">
              <a:buNone/>
            </a:pPr>
            <a:r>
              <a:rPr lang="en-US" sz="1200" b="1" dirty="0"/>
              <a:t>		b)  Investment spending</a:t>
            </a:r>
            <a:endParaRPr lang="en-US" sz="1200" dirty="0"/>
          </a:p>
          <a:p>
            <a:pPr marL="0" indent="0">
              <a:buNone/>
            </a:pPr>
            <a:r>
              <a:rPr lang="en-US" sz="1200" b="1" dirty="0"/>
              <a:t>		c)  Aggregate Demand  </a:t>
            </a:r>
            <a:endParaRPr lang="en-US" sz="1200" dirty="0"/>
          </a:p>
          <a:p>
            <a:pPr marL="0" indent="0">
              <a:buNone/>
            </a:pPr>
            <a:r>
              <a:rPr lang="en-US" sz="1200" b="1" dirty="0"/>
              <a:t>	5)  In order to balance in the interest rates, what policy should the Fed take?</a:t>
            </a:r>
            <a:endParaRPr lang="en-US" sz="1200" dirty="0"/>
          </a:p>
          <a:p>
            <a:pPr marL="0" indent="0">
              <a:buNone/>
            </a:pPr>
            <a:r>
              <a:rPr lang="en-US" sz="1200" b="1" dirty="0"/>
              <a:t>	6)  Based on your answer to #5, draw the Fed’s policy on a Money Market Graph</a:t>
            </a:r>
            <a:endParaRPr lang="en-US" sz="1200" dirty="0"/>
          </a:p>
          <a:p>
            <a:pPr marL="0" indent="0">
              <a:buNone/>
            </a:pPr>
            <a:r>
              <a:rPr lang="en-US" sz="1200" b="1" dirty="0"/>
              <a:t>	7)  On a separate Market for Loanable Funds Graph from #3, draw the effects of the Fed’s actions.</a:t>
            </a:r>
            <a:endParaRPr lang="en-US" sz="1200" dirty="0"/>
          </a:p>
          <a:p>
            <a:pPr marL="0" indent="0">
              <a:buNone/>
            </a:pPr>
            <a:r>
              <a:rPr lang="en-US" sz="1200" b="1" dirty="0"/>
              <a:t>	6)  From this exercise, why is it important that the Government and Federal Reserve System work together?</a:t>
            </a:r>
            <a:endParaRPr lang="en-US" sz="1200" dirty="0"/>
          </a:p>
          <a:p>
            <a:pPr marL="0" indent="0" defTabSz="905255">
              <a:buNone/>
              <a:defRPr sz="3168"/>
            </a:pPr>
            <a:endParaRPr lang="en-US" sz="2750" dirty="0"/>
          </a:p>
        </p:txBody>
      </p:sp>
    </p:spTree>
    <p:extLst>
      <p:ext uri="{BB962C8B-B14F-4D97-AF65-F5344CB8AC3E}">
        <p14:creationId xmlns:p14="http://schemas.microsoft.com/office/powerpoint/2010/main" val="14289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xmlns="" id="{2D68F9E1-5F3D-4235-BEC8-B75C56F076E5}"/>
              </a:ext>
            </a:extLst>
          </p:cNvPr>
          <p:cNvSpPr>
            <a:spLocks noGrp="1"/>
          </p:cNvSpPr>
          <p:nvPr>
            <p:ph idx="1"/>
          </p:nvPr>
        </p:nvSpPr>
        <p:spPr/>
        <p:txBody>
          <a:bodyPr/>
          <a:lstStyle/>
          <a:p>
            <a:r>
              <a:rPr lang="en-US" sz="1400" b="1" dirty="0">
                <a:hlinkClick r:id="rId3"/>
              </a:rPr>
              <a:t>https://www.ncsl.org/research/fiscal-policy/state-fiscal-responses-to-covid-19.aspx#:~:text=President%20Donald%20Trump%20declared%20a,response%20to%20the%20coronavirus%20epidemic.&amp;text=The%20relief%20package%20allocates%20an,package%20in%20modern%20American%20history.</a:t>
            </a:r>
            <a:endParaRPr lang="en-US" sz="1400" b="1" dirty="0"/>
          </a:p>
          <a:p>
            <a:r>
              <a:rPr lang="en-US" sz="1400" b="1" dirty="0">
                <a:hlinkClick r:id="rId4"/>
              </a:rPr>
              <a:t>http://evonomics.com/new-keynesian-economics-betrays-keynes/</a:t>
            </a:r>
            <a:endParaRPr lang="en-US" sz="1400" b="1" dirty="0"/>
          </a:p>
          <a:p>
            <a:r>
              <a:rPr lang="en-US" sz="1400" b="1" dirty="0">
                <a:hlinkClick r:id="rId5"/>
              </a:rPr>
              <a:t>http://www.la.utexas.edu/users/hcleaver/368/368KeynesOpenLetFDRtable.pdf</a:t>
            </a:r>
            <a:endParaRPr lang="en-US" sz="1400" b="1" dirty="0"/>
          </a:p>
          <a:p>
            <a:r>
              <a:rPr lang="en-US" sz="1400" b="1" dirty="0">
                <a:hlinkClick r:id="rId6"/>
              </a:rPr>
              <a:t>http://www.iea.org.uk/sites/default/files/publications/files/KEYNES%20VERSUS%20THE%20KEYNESIANS.pdf</a:t>
            </a:r>
            <a:endParaRPr lang="en-US" sz="1400" b="1" dirty="0"/>
          </a:p>
          <a:p>
            <a:r>
              <a:rPr lang="en-US" sz="1400" b="1" dirty="0">
                <a:hlinkClick r:id="rId7"/>
              </a:rPr>
              <a:t>https://delong.typepad.com/egregious_moderation/2008/12/john-maynard-ke.html</a:t>
            </a:r>
            <a:endParaRPr lang="en-US" sz="1400" b="1" dirty="0"/>
          </a:p>
          <a:p>
            <a:r>
              <a:rPr lang="en-US" sz="1400" b="1" dirty="0">
                <a:hlinkClick r:id="rId8"/>
              </a:rPr>
              <a:t>http://www.panarchy.org/keynes/laissezfaire.1926.html</a:t>
            </a:r>
            <a:r>
              <a:rPr lang="en-US" sz="1400" b="1" dirty="0"/>
              <a:t> </a:t>
            </a:r>
          </a:p>
          <a:p>
            <a:r>
              <a:rPr lang="en-US" sz="1400" b="1" dirty="0">
                <a:hlinkClick r:id="rId9"/>
              </a:rPr>
              <a:t>https://noahpinionblog.blogspot.com/2015/06/economic-arguments-as-stalking-horses.html</a:t>
            </a:r>
            <a:endParaRPr lang="en-US" sz="1400" b="1" dirty="0"/>
          </a:p>
          <a:p>
            <a:endParaRPr lang="en-US" sz="1200" dirty="0"/>
          </a:p>
        </p:txBody>
      </p:sp>
    </p:spTree>
    <p:extLst>
      <p:ext uri="{BB962C8B-B14F-4D97-AF65-F5344CB8AC3E}">
        <p14:creationId xmlns:p14="http://schemas.microsoft.com/office/powerpoint/2010/main" val="32129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xmlns="" id="{2D68F9E1-5F3D-4235-BEC8-B75C56F076E5}"/>
              </a:ext>
            </a:extLst>
          </p:cNvPr>
          <p:cNvSpPr>
            <a:spLocks noGrp="1"/>
          </p:cNvSpPr>
          <p:nvPr>
            <p:ph idx="1"/>
          </p:nvPr>
        </p:nvSpPr>
        <p:spPr/>
        <p:txBody>
          <a:bodyPr/>
          <a:lstStyle/>
          <a:p>
            <a:r>
              <a:rPr lang="en-US" sz="1400" b="1" dirty="0">
                <a:hlinkClick r:id="rId3"/>
              </a:rPr>
              <a:t>https://krugman.blogs.nytimes.com/2015/06/06/why-am-i-a-keynesian</a:t>
            </a:r>
            <a:r>
              <a:rPr lang="en-US" sz="1400" b="1" dirty="0" smtClean="0">
                <a:hlinkClick r:id="rId3"/>
              </a:rPr>
              <a:t>/</a:t>
            </a:r>
            <a:r>
              <a:rPr lang="en-US" sz="1400" b="1" dirty="0" smtClean="0"/>
              <a:t> </a:t>
            </a:r>
            <a:endParaRPr lang="en-US" sz="1400" b="1" dirty="0"/>
          </a:p>
          <a:p>
            <a:r>
              <a:rPr lang="en-US" sz="1400" b="1" dirty="0">
                <a:hlinkClick r:id="rId4"/>
              </a:rPr>
              <a:t>https://www.forbes.com/sites/modeledbehavior/2015/06/06/macro-ideology/#473a352a15c7</a:t>
            </a:r>
            <a:endParaRPr lang="en-US" sz="1400" b="1" dirty="0"/>
          </a:p>
          <a:p>
            <a:r>
              <a:rPr lang="en-US" sz="1400" b="1" dirty="0">
                <a:hlinkClick r:id="rId5"/>
              </a:rPr>
              <a:t>https://www.thebalance.com/bush-economic-stimulus-package-3305782</a:t>
            </a:r>
            <a:r>
              <a:rPr lang="en-US" sz="1400" b="1" dirty="0"/>
              <a:t> </a:t>
            </a:r>
          </a:p>
          <a:p>
            <a:r>
              <a:rPr lang="en-US" sz="1400" b="1" dirty="0">
                <a:hlinkClick r:id="rId6"/>
              </a:rPr>
              <a:t>https://www.thebalance.com/what-was-obama-s-stimulus-package-3305625</a:t>
            </a:r>
            <a:endParaRPr lang="en-US" sz="1400" b="1" dirty="0"/>
          </a:p>
          <a:p>
            <a:r>
              <a:rPr lang="en-US" sz="1400" b="1" dirty="0">
                <a:hlinkClick r:id="rId7"/>
              </a:rPr>
              <a:t>https://www.treasury.gov/initiatives/financial-stability/Pages/default.aspx</a:t>
            </a:r>
            <a:endParaRPr lang="en-US" sz="1400" b="1" dirty="0"/>
          </a:p>
          <a:p>
            <a:endParaRPr lang="en-US" sz="1200" dirty="0"/>
          </a:p>
        </p:txBody>
      </p:sp>
    </p:spTree>
    <p:extLst>
      <p:ext uri="{BB962C8B-B14F-4D97-AF65-F5344CB8AC3E}">
        <p14:creationId xmlns:p14="http://schemas.microsoft.com/office/powerpoint/2010/main" val="34066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7498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1C49A-50A7-49D5-B1A2-57AAF226F525}"/>
              </a:ext>
            </a:extLst>
          </p:cNvPr>
          <p:cNvSpPr>
            <a:spLocks noGrp="1"/>
          </p:cNvSpPr>
          <p:nvPr>
            <p:ph type="ctrTitle"/>
          </p:nvPr>
        </p:nvSpPr>
        <p:spPr/>
        <p:txBody>
          <a:bodyPr/>
          <a:lstStyle/>
          <a:p>
            <a:r>
              <a:rPr lang="en-US" dirty="0">
                <a:latin typeface="Calibri"/>
                <a:ea typeface="ＭＳ Ｐゴシック"/>
                <a:cs typeface="Calibri"/>
              </a:rPr>
              <a:t>Thank You to Our Sponsors!</a:t>
            </a:r>
            <a:endParaRPr lang="en-US" dirty="0"/>
          </a:p>
        </p:txBody>
      </p:sp>
      <p:sp>
        <p:nvSpPr>
          <p:cNvPr id="3" name="Subtitle 2">
            <a:extLst>
              <a:ext uri="{FF2B5EF4-FFF2-40B4-BE49-F238E27FC236}">
                <a16:creationId xmlns="" xmlns:a16="http://schemas.microsoft.com/office/drawing/2014/main" id="{88D6CDAE-25F6-4A13-9FAD-1DA0236E53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15788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defTabSz="905255">
              <a:defRPr sz="3168"/>
            </a:pPr>
            <a:r>
              <a:rPr lang="en-US" sz="2000" dirty="0"/>
              <a:t>12.E4a Policy makers establish economic goals related to economic indicators, including the Gross National Product (GNP), Gross Domestic Product (GDP), Consumer Price Index (CPI), employment and interest rates, and aggregate supply and demand. </a:t>
            </a:r>
          </a:p>
          <a:p>
            <a:pPr defTabSz="905255">
              <a:defRPr sz="3168"/>
            </a:pPr>
            <a:endParaRPr lang="en-US" sz="2000" dirty="0"/>
          </a:p>
          <a:p>
            <a:pPr defTabSz="905255">
              <a:defRPr sz="3168"/>
            </a:pPr>
            <a:r>
              <a:rPr lang="en-US" sz="2000" dirty="0"/>
              <a:t>12.E4b The president and Congress determine fiscal policy by establishing the level of spending and taxing in the annual budget. Some tax programs are designed to provide incentives to individuals and businesses that influence private sector spending, saving, and investment.</a:t>
            </a:r>
          </a:p>
        </p:txBody>
      </p:sp>
    </p:spTree>
    <p:extLst>
      <p:ext uri="{BB962C8B-B14F-4D97-AF65-F5344CB8AC3E}">
        <p14:creationId xmlns:p14="http://schemas.microsoft.com/office/powerpoint/2010/main" val="13056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4DB71-EC44-4137-8629-EC517283EC20}"/>
              </a:ext>
            </a:extLst>
          </p:cNvPr>
          <p:cNvSpPr>
            <a:spLocks noGrp="1"/>
          </p:cNvSpPr>
          <p:nvPr>
            <p:ph type="title"/>
          </p:nvPr>
        </p:nvSpPr>
        <p:spPr/>
        <p:txBody>
          <a:bodyPr/>
          <a:lstStyle/>
          <a:p>
            <a:r>
              <a:rPr lang="en-US" sz="4400" dirty="0"/>
              <a:t>Fiscal Policy Motivation</a:t>
            </a:r>
          </a:p>
        </p:txBody>
      </p:sp>
      <p:sp>
        <p:nvSpPr>
          <p:cNvPr id="3" name="Content Placeholder 2">
            <a:extLst>
              <a:ext uri="{FF2B5EF4-FFF2-40B4-BE49-F238E27FC236}">
                <a16:creationId xmlns:a16="http://schemas.microsoft.com/office/drawing/2014/main" xmlns="" id="{88078BE7-E45F-4A17-B433-363F2B262EC7}"/>
              </a:ext>
            </a:extLst>
          </p:cNvPr>
          <p:cNvSpPr>
            <a:spLocks noGrp="1"/>
          </p:cNvSpPr>
          <p:nvPr>
            <p:ph idx="1"/>
          </p:nvPr>
        </p:nvSpPr>
        <p:spPr>
          <a:xfrm>
            <a:off x="457200" y="2377439"/>
            <a:ext cx="8229600" cy="4270495"/>
          </a:xfrm>
        </p:spPr>
        <p:txBody>
          <a:bodyPr/>
          <a:lstStyle/>
          <a:p>
            <a:r>
              <a:rPr lang="en-US" dirty="0"/>
              <a:t>To understand the idea of using tax money, need to understand our role and personal finance in </a:t>
            </a:r>
            <a:r>
              <a:rPr lang="en-US" dirty="0" smtClean="0"/>
              <a:t>taxes  </a:t>
            </a:r>
            <a:endParaRPr lang="en-US" dirty="0"/>
          </a:p>
          <a:p>
            <a:r>
              <a:rPr lang="en-US" dirty="0"/>
              <a:t>Tax Forms:  </a:t>
            </a:r>
            <a:r>
              <a:rPr lang="en-US" dirty="0" smtClean="0"/>
              <a:t>W2</a:t>
            </a:r>
            <a:r>
              <a:rPr lang="en-US" dirty="0"/>
              <a:t>, </a:t>
            </a:r>
            <a:r>
              <a:rPr lang="en-US" dirty="0" smtClean="0"/>
              <a:t>W4</a:t>
            </a:r>
            <a:r>
              <a:rPr lang="en-US" dirty="0"/>
              <a:t>, 1040 and 1099? </a:t>
            </a:r>
          </a:p>
          <a:p>
            <a:r>
              <a:rPr lang="en-US" dirty="0"/>
              <a:t>What is each one, what is it’s importance?</a:t>
            </a:r>
          </a:p>
          <a:p>
            <a:r>
              <a:rPr lang="en-US" dirty="0"/>
              <a:t>Activity:  </a:t>
            </a:r>
            <a:r>
              <a:rPr lang="en-US" dirty="0">
                <a:hlinkClick r:id="rId2"/>
              </a:rPr>
              <a:t>https://apps.irs.gov/app/understandingTaxes/student/simulations.jsp</a:t>
            </a:r>
            <a:endParaRPr lang="en-US" dirty="0"/>
          </a:p>
        </p:txBody>
      </p:sp>
    </p:spTree>
    <p:extLst>
      <p:ext uri="{BB962C8B-B14F-4D97-AF65-F5344CB8AC3E}">
        <p14:creationId xmlns:p14="http://schemas.microsoft.com/office/powerpoint/2010/main" val="371755483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754E8-DAF6-457D-A8C3-3CD8FA107A84}"/>
              </a:ext>
            </a:extLst>
          </p:cNvPr>
          <p:cNvSpPr>
            <a:spLocks noGrp="1"/>
          </p:cNvSpPr>
          <p:nvPr>
            <p:ph type="title"/>
          </p:nvPr>
        </p:nvSpPr>
        <p:spPr>
          <a:xfrm>
            <a:off x="457200" y="1125415"/>
            <a:ext cx="8229600" cy="1143000"/>
          </a:xfrm>
        </p:spPr>
        <p:txBody>
          <a:bodyPr/>
          <a:lstStyle/>
          <a:p>
            <a:r>
              <a:rPr lang="en-US" dirty="0"/>
              <a:t>Fiscal Policy</a:t>
            </a:r>
          </a:p>
        </p:txBody>
      </p:sp>
      <p:sp>
        <p:nvSpPr>
          <p:cNvPr id="3" name="Content Placeholder 2">
            <a:extLst>
              <a:ext uri="{FF2B5EF4-FFF2-40B4-BE49-F238E27FC236}">
                <a16:creationId xmlns:a16="http://schemas.microsoft.com/office/drawing/2014/main" xmlns="" id="{73BEE716-664E-4428-B90A-62091ADBFD63}"/>
              </a:ext>
            </a:extLst>
          </p:cNvPr>
          <p:cNvSpPr>
            <a:spLocks noGrp="1"/>
          </p:cNvSpPr>
          <p:nvPr>
            <p:ph idx="1"/>
          </p:nvPr>
        </p:nvSpPr>
        <p:spPr/>
        <p:txBody>
          <a:bodyPr/>
          <a:lstStyle/>
          <a:p>
            <a:pPr>
              <a:lnSpc>
                <a:spcPct val="200000"/>
              </a:lnSpc>
            </a:pPr>
            <a:r>
              <a:rPr lang="en-US" dirty="0"/>
              <a:t>Simplest form:  Congress’s ability to spend and tax (bills start at House of Representatives, go to Senate, go to President</a:t>
            </a:r>
            <a:r>
              <a:rPr lang="en-US" dirty="0" smtClean="0"/>
              <a:t>)</a:t>
            </a:r>
            <a:endParaRPr lang="en-US" dirty="0"/>
          </a:p>
        </p:txBody>
      </p:sp>
    </p:spTree>
    <p:extLst>
      <p:ext uri="{BB962C8B-B14F-4D97-AF65-F5344CB8AC3E}">
        <p14:creationId xmlns:p14="http://schemas.microsoft.com/office/powerpoint/2010/main" val="144036296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bfa4db11-c700-41fb-b639-f7e6b4e680b5"/>
    <ds:schemaRef ds:uri="http://www.w3.org/XML/1998/namespace"/>
    <ds:schemaRef ds:uri="9cd82c5b-74c9-4827-94f1-5bf219ae6b2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TotalTime>
  <Words>2150</Words>
  <Application>Microsoft Office PowerPoint</Application>
  <PresentationFormat>On-screen Show (4:3)</PresentationFormat>
  <Paragraphs>251</Paragraphs>
  <Slides>64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ＭＳ Ｐゴシック</vt:lpstr>
      <vt:lpstr>Arial</vt:lpstr>
      <vt:lpstr>Arial,Sans-Serif</vt:lpstr>
      <vt:lpstr>BankGothic Md BT</vt:lpstr>
      <vt:lpstr>Calibri</vt:lpstr>
      <vt:lpstr>Calibri Light</vt:lpstr>
      <vt:lpstr>Gill Sans</vt:lpstr>
      <vt:lpstr>Times New Roman</vt:lpstr>
      <vt:lpstr>Office Theme</vt:lpstr>
      <vt:lpstr> Fiscal Policy, Deficit and Debt Presented by  Matthew Gherman July 16, 2020 mgherman@schools.nyc.gov </vt:lpstr>
      <vt:lpstr>EconEdLink Membership</vt:lpstr>
      <vt:lpstr>Professional Development Certificate</vt:lpstr>
      <vt:lpstr>Agenda</vt:lpstr>
      <vt:lpstr>Objectives</vt:lpstr>
      <vt:lpstr>National Standards</vt:lpstr>
      <vt:lpstr>State Standards</vt:lpstr>
      <vt:lpstr>Fiscal Policy Motivation</vt:lpstr>
      <vt:lpstr>Fiscal Policy</vt:lpstr>
      <vt:lpstr>The Circular Flow Model and  Republicans vs. Democrats on Fiscal Policy </vt:lpstr>
      <vt:lpstr>PowerPoint Presentation</vt:lpstr>
      <vt:lpstr>Keynesian Economics</vt:lpstr>
      <vt:lpstr>John Maynard Keynes</vt:lpstr>
      <vt:lpstr>Historical Circumstances</vt:lpstr>
      <vt:lpstr>Key Words</vt:lpstr>
      <vt:lpstr>Revisualizing what an economy looks like…</vt:lpstr>
      <vt:lpstr>Model 1:  Classical Model</vt:lpstr>
      <vt:lpstr>Keynes Theory</vt:lpstr>
      <vt:lpstr>PowerPoint Presentation</vt:lpstr>
      <vt:lpstr>PowerPoint Presentation</vt:lpstr>
      <vt:lpstr>Keynesian Recessionary Graph</vt:lpstr>
      <vt:lpstr>Recessionary Gap</vt:lpstr>
      <vt:lpstr>PowerPoint Presentation</vt:lpstr>
      <vt:lpstr>PowerPoint Presentation</vt:lpstr>
      <vt:lpstr>PowerPoint Presentation</vt:lpstr>
      <vt:lpstr>Keynes:  How should a government respond?</vt:lpstr>
      <vt:lpstr>Multiplier Effect</vt:lpstr>
      <vt:lpstr>Multiplier Effect</vt:lpstr>
      <vt:lpstr>PowerPoint Presentation</vt:lpstr>
      <vt:lpstr>PowerPoint Presentation</vt:lpstr>
      <vt:lpstr>PowerPoint Presentation</vt:lpstr>
      <vt:lpstr>US Debt Clock</vt:lpstr>
      <vt:lpstr>Deficit vs. Debt</vt:lpstr>
      <vt:lpstr>Debt and  “Crowding Out”</vt:lpstr>
      <vt:lpstr>PowerPoint Presentation</vt:lpstr>
      <vt:lpstr>PowerPoint Presentation</vt:lpstr>
      <vt:lpstr>PowerPoint Presentation</vt:lpstr>
      <vt:lpstr>PowerPoint Presentation</vt:lpstr>
      <vt:lpstr>PowerPoint Presentation</vt:lpstr>
      <vt:lpstr>Keynes vs. the Keynesians</vt:lpstr>
      <vt:lpstr>What Did Keynes Really Think? </vt:lpstr>
      <vt:lpstr>PowerPoint Presentation</vt:lpstr>
      <vt:lpstr>PowerPoint Presentation</vt:lpstr>
      <vt:lpstr>PowerPoint Presentation</vt:lpstr>
      <vt:lpstr>Keynes to FDR, 1938</vt:lpstr>
      <vt:lpstr>Keynesian Revival and the Great Recession</vt:lpstr>
      <vt:lpstr>RGDP Growth Rate Great Recession</vt:lpstr>
      <vt:lpstr>Great Recession Unemployment</vt:lpstr>
      <vt:lpstr>PowerPoint Presentation</vt:lpstr>
      <vt:lpstr>Response to the Great Recession</vt:lpstr>
      <vt:lpstr>TARP</vt:lpstr>
      <vt:lpstr>Total Debt Added</vt:lpstr>
      <vt:lpstr>RGDP Growth Rate</vt:lpstr>
      <vt:lpstr>Unemployment Rate</vt:lpstr>
      <vt:lpstr>Labor Force Participation Rate</vt:lpstr>
      <vt:lpstr>President Trump Response to Coronavirus </vt:lpstr>
      <vt:lpstr>PowerPoint Presentation</vt:lpstr>
      <vt:lpstr>Assessment Questions</vt:lpstr>
      <vt:lpstr>More Assessment Questions</vt:lpstr>
      <vt:lpstr>Assessment Questions –  AP Style</vt:lpstr>
      <vt:lpstr>References</vt:lpstr>
      <vt:lpstr>References</vt:lpstr>
      <vt:lpstr>CEE Affiliates</vt:lpstr>
      <vt:lpstr>Thank You to Our Sponsors!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Conference3 NoteBook</cp:lastModifiedBy>
  <cp:revision>89</cp:revision>
  <dcterms:created xsi:type="dcterms:W3CDTF">2012-09-11T15:07:18Z</dcterms:created>
  <dcterms:modified xsi:type="dcterms:W3CDTF">2020-07-07T16:49:46Z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