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1"/>
  </p:notesMasterIdLst>
  <p:sldIdLst>
    <p:sldId id="256" r:id="rId5"/>
    <p:sldId id="261" r:id="rId6"/>
    <p:sldId id="267" r:id="rId7"/>
    <p:sldId id="258" r:id="rId8"/>
    <p:sldId id="262" r:id="rId9"/>
    <p:sldId id="263" r:id="rId10"/>
    <p:sldId id="310" r:id="rId11"/>
    <p:sldId id="311" r:id="rId12"/>
    <p:sldId id="303" r:id="rId13"/>
    <p:sldId id="304" r:id="rId14"/>
    <p:sldId id="294" r:id="rId15"/>
    <p:sldId id="312" r:id="rId16"/>
    <p:sldId id="295" r:id="rId17"/>
    <p:sldId id="296" r:id="rId18"/>
    <p:sldId id="297" r:id="rId19"/>
    <p:sldId id="307" r:id="rId20"/>
    <p:sldId id="313" r:id="rId21"/>
    <p:sldId id="306" r:id="rId22"/>
    <p:sldId id="308" r:id="rId23"/>
    <p:sldId id="298" r:id="rId24"/>
    <p:sldId id="299" r:id="rId25"/>
    <p:sldId id="300" r:id="rId26"/>
    <p:sldId id="301" r:id="rId27"/>
    <p:sldId id="309" r:id="rId28"/>
    <p:sldId id="314" r:id="rId29"/>
    <p:sldId id="302" r:id="rId30"/>
    <p:sldId id="316" r:id="rId31"/>
    <p:sldId id="315" r:id="rId32"/>
    <p:sldId id="317" r:id="rId33"/>
    <p:sldId id="305" r:id="rId34"/>
    <p:sldId id="318" r:id="rId35"/>
    <p:sldId id="319" r:id="rId36"/>
    <p:sldId id="265" r:id="rId37"/>
    <p:sldId id="320" r:id="rId38"/>
    <p:sldId id="279" r:id="rId39"/>
    <p:sldId id="266" r:id="rId4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1pPr>
    <a:lvl2pPr marL="4572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2pPr>
    <a:lvl3pPr marL="9144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3pPr>
    <a:lvl4pPr marL="13716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4pPr>
    <a:lvl5pPr marL="1828800" algn="l" rtl="0" fontAlgn="base">
      <a:spcBef>
        <a:spcPct val="0"/>
      </a:spcBef>
      <a:spcAft>
        <a:spcPct val="0"/>
      </a:spcAft>
      <a:defRPr kern="1200">
        <a:solidFill>
          <a:schemeClr val="tx1"/>
        </a:solidFill>
        <a:latin typeface="Arial" pitchFamily="-108" charset="0"/>
        <a:ea typeface="ＭＳ Ｐゴシック" pitchFamily="-108" charset="-128"/>
        <a:cs typeface="ＭＳ Ｐゴシック" pitchFamily="-108" charset="-128"/>
      </a:defRPr>
    </a:lvl5pPr>
    <a:lvl6pPr marL="22860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6pPr>
    <a:lvl7pPr marL="27432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7pPr>
    <a:lvl8pPr marL="32004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8pPr>
    <a:lvl9pPr marL="3657600" algn="l" defTabSz="457200" rtl="0" eaLnBrk="1" latinLnBrk="0" hangingPunct="1">
      <a:defRPr kern="1200">
        <a:solidFill>
          <a:schemeClr val="tx1"/>
        </a:solidFill>
        <a:latin typeface="Arial" pitchFamily="-108" charset="0"/>
        <a:ea typeface="ＭＳ Ｐゴシック" pitchFamily="-108" charset="-128"/>
        <a:cs typeface="ＭＳ Ｐゴシック" pitchFamily="-108"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9900"/>
    <a:srgbClr val="005CB8"/>
    <a:srgbClr val="8BAF00"/>
    <a:srgbClr val="C7C6F8"/>
    <a:srgbClr val="004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40" autoAdjust="0"/>
    <p:restoredTop sz="91812" autoAdjust="0"/>
  </p:normalViewPr>
  <p:slideViewPr>
    <p:cSldViewPr snapToGrid="0">
      <p:cViewPr>
        <p:scale>
          <a:sx n="80" d="100"/>
          <a:sy n="80" d="100"/>
        </p:scale>
        <p:origin x="1344" y="-221"/>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C7AA5DFF-1E16-7F4C-8980-AB1611AD8891}" type="datetime1">
              <a:rPr lang="en-US"/>
              <a:pPr>
                <a:defRPr/>
              </a:pPr>
              <a:t>5/18/2020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D483F68B-FDA9-C243-94A1-26FE62BE8226}" type="slidenum">
              <a:rPr lang="en-US"/>
              <a:pPr>
                <a:defRPr/>
              </a:pPr>
              <a:t>‹#›</a:t>
            </a:fld>
            <a:endParaRPr lang="en-US"/>
          </a:p>
        </p:txBody>
      </p:sp>
    </p:spTree>
    <p:extLst>
      <p:ext uri="{BB962C8B-B14F-4D97-AF65-F5344CB8AC3E}">
        <p14:creationId xmlns:p14="http://schemas.microsoft.com/office/powerpoint/2010/main" val="4039772401"/>
      </p:ext>
    </p:extLst>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mn-lt"/>
        <a:ea typeface="ＭＳ Ｐゴシック" pitchFamily="-108" charset="-128"/>
        <a:cs typeface="ＭＳ Ｐゴシック" pitchFamily="-108" charset="-128"/>
      </a:defRPr>
    </a:lvl1pPr>
    <a:lvl2pPr marL="457200" algn="l" defTabSz="457200" rtl="0" fontAlgn="base">
      <a:spcBef>
        <a:spcPct val="30000"/>
      </a:spcBef>
      <a:spcAft>
        <a:spcPct val="0"/>
      </a:spcAft>
      <a:defRPr sz="1200" kern="1200">
        <a:solidFill>
          <a:schemeClr val="tx1"/>
        </a:solidFill>
        <a:latin typeface="+mn-lt"/>
        <a:ea typeface="ＭＳ Ｐゴシック" pitchFamily="-108" charset="-128"/>
        <a:cs typeface="+mn-cs"/>
      </a:defRPr>
    </a:lvl2pPr>
    <a:lvl3pPr marL="914400" algn="l" defTabSz="457200" rtl="0" fontAlgn="base">
      <a:spcBef>
        <a:spcPct val="30000"/>
      </a:spcBef>
      <a:spcAft>
        <a:spcPct val="0"/>
      </a:spcAft>
      <a:defRPr sz="1200" kern="1200">
        <a:solidFill>
          <a:schemeClr val="tx1"/>
        </a:solidFill>
        <a:latin typeface="+mn-lt"/>
        <a:ea typeface="ＭＳ Ｐゴシック" pitchFamily="-108" charset="-128"/>
        <a:cs typeface="+mn-cs"/>
      </a:defRPr>
    </a:lvl3pPr>
    <a:lvl4pPr marL="1371600" algn="l" defTabSz="457200" rtl="0" fontAlgn="base">
      <a:spcBef>
        <a:spcPct val="30000"/>
      </a:spcBef>
      <a:spcAft>
        <a:spcPct val="0"/>
      </a:spcAft>
      <a:defRPr sz="1200" kern="1200">
        <a:solidFill>
          <a:schemeClr val="tx1"/>
        </a:solidFill>
        <a:latin typeface="+mn-lt"/>
        <a:ea typeface="ＭＳ Ｐゴシック" pitchFamily="-108" charset="-128"/>
        <a:cs typeface="+mn-cs"/>
      </a:defRPr>
    </a:lvl4pPr>
    <a:lvl5pPr marL="1828800" algn="l" defTabSz="457200" rtl="0" fontAlgn="base">
      <a:spcBef>
        <a:spcPct val="30000"/>
      </a:spcBef>
      <a:spcAft>
        <a:spcPct val="0"/>
      </a:spcAft>
      <a:defRPr sz="1200" kern="1200">
        <a:solidFill>
          <a:schemeClr val="tx1"/>
        </a:solidFill>
        <a:latin typeface="+mn-lt"/>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1</a:t>
            </a:fld>
            <a:endParaRPr lang="en-US"/>
          </a:p>
        </p:txBody>
      </p:sp>
    </p:spTree>
    <p:extLst>
      <p:ext uri="{BB962C8B-B14F-4D97-AF65-F5344CB8AC3E}">
        <p14:creationId xmlns:p14="http://schemas.microsoft.com/office/powerpoint/2010/main" val="444367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a:cs typeface="Calibri"/>
            </a:endParaRPr>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2</a:t>
            </a:fld>
            <a:endParaRPr lang="en-US"/>
          </a:p>
        </p:txBody>
      </p:sp>
    </p:spTree>
    <p:extLst>
      <p:ext uri="{BB962C8B-B14F-4D97-AF65-F5344CB8AC3E}">
        <p14:creationId xmlns:p14="http://schemas.microsoft.com/office/powerpoint/2010/main" val="3779805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a:cs typeface="Calibri"/>
            </a:endParaRPr>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3</a:t>
            </a:fld>
            <a:endParaRPr lang="en-US"/>
          </a:p>
        </p:txBody>
      </p:sp>
    </p:spTree>
    <p:extLst>
      <p:ext uri="{BB962C8B-B14F-4D97-AF65-F5344CB8AC3E}">
        <p14:creationId xmlns:p14="http://schemas.microsoft.com/office/powerpoint/2010/main" val="379333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a:cs typeface="Calibri"/>
            </a:endParaRPr>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4</a:t>
            </a:fld>
            <a:endParaRPr lang="en-US"/>
          </a:p>
        </p:txBody>
      </p:sp>
    </p:spTree>
    <p:extLst>
      <p:ext uri="{BB962C8B-B14F-4D97-AF65-F5344CB8AC3E}">
        <p14:creationId xmlns:p14="http://schemas.microsoft.com/office/powerpoint/2010/main" val="20099184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5</a:t>
            </a:fld>
            <a:endParaRPr lang="en-US"/>
          </a:p>
        </p:txBody>
      </p:sp>
    </p:spTree>
    <p:extLst>
      <p:ext uri="{BB962C8B-B14F-4D97-AF65-F5344CB8AC3E}">
        <p14:creationId xmlns:p14="http://schemas.microsoft.com/office/powerpoint/2010/main" val="34958151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6</a:t>
            </a:fld>
            <a:endParaRPr lang="en-US"/>
          </a:p>
        </p:txBody>
      </p:sp>
    </p:spTree>
    <p:extLst>
      <p:ext uri="{BB962C8B-B14F-4D97-AF65-F5344CB8AC3E}">
        <p14:creationId xmlns:p14="http://schemas.microsoft.com/office/powerpoint/2010/main" val="2896500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33</a:t>
            </a:fld>
            <a:endParaRPr lang="en-US"/>
          </a:p>
        </p:txBody>
      </p:sp>
    </p:spTree>
    <p:extLst>
      <p:ext uri="{BB962C8B-B14F-4D97-AF65-F5344CB8AC3E}">
        <p14:creationId xmlns:p14="http://schemas.microsoft.com/office/powerpoint/2010/main" val="33316909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36</a:t>
            </a:fld>
            <a:endParaRPr lang="en-US"/>
          </a:p>
        </p:txBody>
      </p:sp>
    </p:spTree>
    <p:extLst>
      <p:ext uri="{BB962C8B-B14F-4D97-AF65-F5344CB8AC3E}">
        <p14:creationId xmlns:p14="http://schemas.microsoft.com/office/powerpoint/2010/main" val="35737835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sz="6600" b="1" i="0">
                <a:solidFill>
                  <a:srgbClr val="005CB8"/>
                </a:solidFill>
                <a:effectLst>
                  <a:outerShdw blurRad="50800" dist="50800" dir="5400000" algn="ctr" rotWithShape="0">
                    <a:srgbClr val="000000">
                      <a:alpha val="0"/>
                    </a:srgbClr>
                  </a:outerShdw>
                </a:effectLst>
                <a:latin typeface="Calibri" panose="020F0502020204030204" pitchFamily="34" charset="0"/>
                <a:cs typeface="Calibri" panose="020F0502020204030204" pitchFamily="34" charset="0"/>
              </a:defRPr>
            </a:lvl1p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subtitle">
  <p:cSld name="Title and subtitle">
    <p:spTree>
      <p:nvGrpSpPr>
        <p:cNvPr id="1" name="Shape 175"/>
        <p:cNvGrpSpPr/>
        <p:nvPr/>
      </p:nvGrpSpPr>
      <p:grpSpPr>
        <a:xfrm>
          <a:off x="0" y="0"/>
          <a:ext cx="0" cy="0"/>
          <a:chOff x="0" y="0"/>
          <a:chExt cx="0" cy="0"/>
        </a:xfrm>
      </p:grpSpPr>
      <p:pic>
        <p:nvPicPr>
          <p:cNvPr id="176" name="Google Shape;176;p11" descr="A picture containing indoor, sitting, white, monitor&#10;&#10;Description automatically generated"/>
          <p:cNvPicPr preferRelativeResize="0"/>
          <p:nvPr/>
        </p:nvPicPr>
        <p:blipFill rotWithShape="1">
          <a:blip r:embed="rId2">
            <a:alphaModFix/>
          </a:blip>
          <a:srcRect/>
          <a:stretch/>
        </p:blipFill>
        <p:spPr>
          <a:xfrm>
            <a:off x="216151" y="-1"/>
            <a:ext cx="8409713" cy="7211949"/>
          </a:xfrm>
          <a:prstGeom prst="rect">
            <a:avLst/>
          </a:prstGeom>
          <a:noFill/>
          <a:ln>
            <a:noFill/>
          </a:ln>
          <a:effectLst>
            <a:outerShdw blurRad="57150" dist="19050" dir="5400000" algn="bl" rotWithShape="0">
              <a:srgbClr val="000000">
                <a:alpha val="50000"/>
              </a:srgbClr>
            </a:outerShdw>
          </a:effectLst>
        </p:spPr>
      </p:pic>
      <p:sp>
        <p:nvSpPr>
          <p:cNvPr id="177" name="Google Shape;177;p11"/>
          <p:cNvSpPr/>
          <p:nvPr/>
        </p:nvSpPr>
        <p:spPr>
          <a:xfrm rot="-5544778">
            <a:off x="1549328" y="-176195"/>
            <a:ext cx="6249141" cy="7731542"/>
          </a:xfrm>
          <a:prstGeom prst="rect">
            <a:avLst/>
          </a:prstGeom>
          <a:solidFill>
            <a:schemeClr val="accent2"/>
          </a:solidFill>
          <a:ln>
            <a:noFill/>
          </a:ln>
          <a:effectLst>
            <a:outerShdw blurRad="57150" dist="19050" dir="5400000" algn="bl" rotWithShape="0">
              <a:srgbClr val="000000">
                <a:alpha val="33000"/>
              </a:srgbClr>
            </a:outerShdw>
          </a:effectLst>
        </p:spPr>
        <p:txBody>
          <a:bodyPr spcFirstLastPara="1" wrap="square" lIns="68569" tIns="68569" rIns="68569" bIns="68569" anchor="ctr" anchorCtr="0">
            <a:noAutofit/>
          </a:bodyPr>
          <a:lstStyle/>
          <a:p>
            <a:pPr marL="0" lvl="0" indent="0" algn="l" rtl="0">
              <a:spcBef>
                <a:spcPts val="0"/>
              </a:spcBef>
              <a:spcAft>
                <a:spcPts val="0"/>
              </a:spcAft>
              <a:buNone/>
            </a:pPr>
            <a:endParaRPr/>
          </a:p>
        </p:txBody>
      </p:sp>
      <p:sp>
        <p:nvSpPr>
          <p:cNvPr id="178" name="Google Shape;178;p11"/>
          <p:cNvSpPr/>
          <p:nvPr/>
        </p:nvSpPr>
        <p:spPr>
          <a:xfrm rot="-5033749">
            <a:off x="1545149" y="-151586"/>
            <a:ext cx="6257479" cy="7723796"/>
          </a:xfrm>
          <a:prstGeom prst="rect">
            <a:avLst/>
          </a:prstGeom>
          <a:solidFill>
            <a:schemeClr val="accent2"/>
          </a:solidFill>
          <a:ln>
            <a:noFill/>
          </a:ln>
          <a:effectLst>
            <a:outerShdw blurRad="57150" dist="19050" dir="5400000" algn="bl" rotWithShape="0">
              <a:srgbClr val="000000">
                <a:alpha val="18000"/>
              </a:srgbClr>
            </a:outerShdw>
          </a:effectLst>
        </p:spPr>
        <p:txBody>
          <a:bodyPr spcFirstLastPara="1" wrap="square" lIns="68569" tIns="68569" rIns="68569" bIns="68569" anchor="ctr" anchorCtr="0">
            <a:noAutofit/>
          </a:bodyPr>
          <a:lstStyle/>
          <a:p>
            <a:pPr marL="0" lvl="0" indent="0" algn="l" rtl="0">
              <a:spcBef>
                <a:spcPts val="0"/>
              </a:spcBef>
              <a:spcAft>
                <a:spcPts val="0"/>
              </a:spcAft>
              <a:buNone/>
            </a:pPr>
            <a:endParaRPr/>
          </a:p>
        </p:txBody>
      </p:sp>
      <p:sp>
        <p:nvSpPr>
          <p:cNvPr id="179" name="Google Shape;179;p11"/>
          <p:cNvSpPr/>
          <p:nvPr/>
        </p:nvSpPr>
        <p:spPr>
          <a:xfrm rot="-5400000">
            <a:off x="1550192" y="-404683"/>
            <a:ext cx="6247500" cy="7732800"/>
          </a:xfrm>
          <a:prstGeom prst="rect">
            <a:avLst/>
          </a:prstGeom>
          <a:solidFill>
            <a:schemeClr val="accent2"/>
          </a:solidFill>
          <a:ln>
            <a:noFill/>
          </a:ln>
          <a:effectLst>
            <a:outerShdw blurRad="57150" dist="19050" dir="5400000" algn="bl" rotWithShape="0">
              <a:srgbClr val="000000">
                <a:alpha val="29000"/>
              </a:srgbClr>
            </a:outerShdw>
          </a:effectLst>
        </p:spPr>
        <p:txBody>
          <a:bodyPr spcFirstLastPara="1" wrap="square" lIns="68569" tIns="68569" rIns="68569" bIns="68569" anchor="ctr" anchorCtr="0">
            <a:noAutofit/>
          </a:bodyPr>
          <a:lstStyle/>
          <a:p>
            <a:pPr marL="0" lvl="0" indent="0" algn="l" rtl="0">
              <a:spcBef>
                <a:spcPts val="0"/>
              </a:spcBef>
              <a:spcAft>
                <a:spcPts val="0"/>
              </a:spcAft>
              <a:buNone/>
            </a:pPr>
            <a:endParaRPr/>
          </a:p>
        </p:txBody>
      </p:sp>
      <p:sp>
        <p:nvSpPr>
          <p:cNvPr id="180" name="Google Shape;180;p11"/>
          <p:cNvSpPr txBox="1">
            <a:spLocks noGrp="1"/>
          </p:cNvSpPr>
          <p:nvPr>
            <p:ph type="sldNum" idx="12"/>
          </p:nvPr>
        </p:nvSpPr>
        <p:spPr>
          <a:xfrm>
            <a:off x="8472458" y="6217622"/>
            <a:ext cx="548775" cy="524700"/>
          </a:xfrm>
          <a:prstGeom prst="rect">
            <a:avLst/>
          </a:prstGeom>
        </p:spPr>
        <p:txBody>
          <a:bodyPr spcFirstLastPara="1" wrap="square" lIns="121900" tIns="121900" rIns="121900" bIns="121900" anchor="ctr" anchorCtr="0">
            <a:noAutofit/>
          </a:bodyPr>
          <a:lstStyle>
            <a:lvl1pPr lvl="0" algn="r" rtl="0">
              <a:buNone/>
              <a:defRPr sz="975">
                <a:solidFill>
                  <a:schemeClr val="dk2"/>
                </a:solidFill>
              </a:defRPr>
            </a:lvl1pPr>
            <a:lvl2pPr lvl="1" algn="r" rtl="0">
              <a:buNone/>
              <a:defRPr sz="975">
                <a:solidFill>
                  <a:schemeClr val="dk2"/>
                </a:solidFill>
              </a:defRPr>
            </a:lvl2pPr>
            <a:lvl3pPr lvl="2" algn="r" rtl="0">
              <a:buNone/>
              <a:defRPr sz="975">
                <a:solidFill>
                  <a:schemeClr val="dk2"/>
                </a:solidFill>
              </a:defRPr>
            </a:lvl3pPr>
            <a:lvl4pPr lvl="3" algn="r" rtl="0">
              <a:buNone/>
              <a:defRPr sz="975">
                <a:solidFill>
                  <a:schemeClr val="dk2"/>
                </a:solidFill>
              </a:defRPr>
            </a:lvl4pPr>
            <a:lvl5pPr lvl="4" algn="r" rtl="0">
              <a:buNone/>
              <a:defRPr sz="975">
                <a:solidFill>
                  <a:schemeClr val="dk2"/>
                </a:solidFill>
              </a:defRPr>
            </a:lvl5pPr>
            <a:lvl6pPr lvl="5" algn="r" rtl="0">
              <a:buNone/>
              <a:defRPr sz="975">
                <a:solidFill>
                  <a:schemeClr val="dk2"/>
                </a:solidFill>
              </a:defRPr>
            </a:lvl6pPr>
            <a:lvl7pPr lvl="6" algn="r" rtl="0">
              <a:buNone/>
              <a:defRPr sz="975">
                <a:solidFill>
                  <a:schemeClr val="dk2"/>
                </a:solidFill>
              </a:defRPr>
            </a:lvl7pPr>
            <a:lvl8pPr lvl="7" algn="r" rtl="0">
              <a:buNone/>
              <a:defRPr sz="975">
                <a:solidFill>
                  <a:schemeClr val="dk2"/>
                </a:solidFill>
              </a:defRPr>
            </a:lvl8pPr>
            <a:lvl9pPr lvl="8" algn="r" rtl="0">
              <a:buNone/>
              <a:defRPr sz="975">
                <a:solidFill>
                  <a:schemeClr val="dk2"/>
                </a:solidFill>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
        <p:nvSpPr>
          <p:cNvPr id="181" name="Google Shape;181;p11"/>
          <p:cNvSpPr txBox="1">
            <a:spLocks noGrp="1"/>
          </p:cNvSpPr>
          <p:nvPr>
            <p:ph type="title"/>
          </p:nvPr>
        </p:nvSpPr>
        <p:spPr>
          <a:xfrm>
            <a:off x="311700" y="593367"/>
            <a:ext cx="8520525" cy="7635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dk1"/>
              </a:buClr>
              <a:buSzPts val="4800"/>
              <a:buNone/>
              <a:defRPr sz="3600">
                <a:solidFill>
                  <a:schemeClr val="dk1"/>
                </a:solidFill>
              </a:defRPr>
            </a:lvl1pPr>
            <a:lvl2pPr lvl="1" rtl="0">
              <a:spcBef>
                <a:spcPts val="0"/>
              </a:spcBef>
              <a:spcAft>
                <a:spcPts val="0"/>
              </a:spcAft>
              <a:buClr>
                <a:schemeClr val="dk1"/>
              </a:buClr>
              <a:buSzPts val="4800"/>
              <a:buNone/>
              <a:defRPr sz="3600">
                <a:solidFill>
                  <a:schemeClr val="dk1"/>
                </a:solidFill>
              </a:defRPr>
            </a:lvl2pPr>
            <a:lvl3pPr lvl="2" rtl="0">
              <a:spcBef>
                <a:spcPts val="0"/>
              </a:spcBef>
              <a:spcAft>
                <a:spcPts val="0"/>
              </a:spcAft>
              <a:buClr>
                <a:schemeClr val="dk1"/>
              </a:buClr>
              <a:buSzPts val="4800"/>
              <a:buNone/>
              <a:defRPr sz="3600">
                <a:solidFill>
                  <a:schemeClr val="dk1"/>
                </a:solidFill>
              </a:defRPr>
            </a:lvl3pPr>
            <a:lvl4pPr lvl="3" rtl="0">
              <a:spcBef>
                <a:spcPts val="0"/>
              </a:spcBef>
              <a:spcAft>
                <a:spcPts val="0"/>
              </a:spcAft>
              <a:buClr>
                <a:schemeClr val="dk1"/>
              </a:buClr>
              <a:buSzPts val="4800"/>
              <a:buNone/>
              <a:defRPr sz="3600">
                <a:solidFill>
                  <a:schemeClr val="dk1"/>
                </a:solidFill>
              </a:defRPr>
            </a:lvl4pPr>
            <a:lvl5pPr lvl="4" rtl="0">
              <a:spcBef>
                <a:spcPts val="0"/>
              </a:spcBef>
              <a:spcAft>
                <a:spcPts val="0"/>
              </a:spcAft>
              <a:buClr>
                <a:schemeClr val="dk1"/>
              </a:buClr>
              <a:buSzPts val="4800"/>
              <a:buNone/>
              <a:defRPr sz="3600">
                <a:solidFill>
                  <a:schemeClr val="dk1"/>
                </a:solidFill>
              </a:defRPr>
            </a:lvl5pPr>
            <a:lvl6pPr lvl="5" rtl="0">
              <a:spcBef>
                <a:spcPts val="0"/>
              </a:spcBef>
              <a:spcAft>
                <a:spcPts val="0"/>
              </a:spcAft>
              <a:buClr>
                <a:schemeClr val="dk1"/>
              </a:buClr>
              <a:buSzPts val="4800"/>
              <a:buNone/>
              <a:defRPr sz="3600">
                <a:solidFill>
                  <a:schemeClr val="dk1"/>
                </a:solidFill>
              </a:defRPr>
            </a:lvl6pPr>
            <a:lvl7pPr lvl="6" rtl="0">
              <a:spcBef>
                <a:spcPts val="0"/>
              </a:spcBef>
              <a:spcAft>
                <a:spcPts val="0"/>
              </a:spcAft>
              <a:buClr>
                <a:schemeClr val="dk1"/>
              </a:buClr>
              <a:buSzPts val="4800"/>
              <a:buNone/>
              <a:defRPr sz="3600">
                <a:solidFill>
                  <a:schemeClr val="dk1"/>
                </a:solidFill>
              </a:defRPr>
            </a:lvl7pPr>
            <a:lvl8pPr lvl="7" rtl="0">
              <a:spcBef>
                <a:spcPts val="0"/>
              </a:spcBef>
              <a:spcAft>
                <a:spcPts val="0"/>
              </a:spcAft>
              <a:buClr>
                <a:schemeClr val="dk1"/>
              </a:buClr>
              <a:buSzPts val="4800"/>
              <a:buNone/>
              <a:defRPr sz="3600">
                <a:solidFill>
                  <a:schemeClr val="dk1"/>
                </a:solidFill>
              </a:defRPr>
            </a:lvl8pPr>
            <a:lvl9pPr lvl="8" rtl="0">
              <a:spcBef>
                <a:spcPts val="0"/>
              </a:spcBef>
              <a:spcAft>
                <a:spcPts val="0"/>
              </a:spcAft>
              <a:buClr>
                <a:schemeClr val="dk1"/>
              </a:buClr>
              <a:buSzPts val="4800"/>
              <a:buNone/>
              <a:defRPr sz="3600">
                <a:solidFill>
                  <a:schemeClr val="dk1"/>
                </a:solidFill>
              </a:defRPr>
            </a:lvl9pPr>
          </a:lstStyle>
          <a:p>
            <a:r>
              <a:rPr lang="en-US" smtClean="0"/>
              <a:t>Click to edit Master title style</a:t>
            </a:r>
            <a:endParaRPr/>
          </a:p>
        </p:txBody>
      </p:sp>
      <p:sp>
        <p:nvSpPr>
          <p:cNvPr id="182" name="Google Shape;182;p11"/>
          <p:cNvSpPr txBox="1">
            <a:spLocks noGrp="1"/>
          </p:cNvSpPr>
          <p:nvPr>
            <p:ph type="subTitle" idx="1"/>
          </p:nvPr>
        </p:nvSpPr>
        <p:spPr>
          <a:xfrm>
            <a:off x="215606" y="6083375"/>
            <a:ext cx="5528025" cy="6591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a:lvl1pPr>
            <a:lvl2pPr lvl="1" rtl="0">
              <a:spcBef>
                <a:spcPts val="1575"/>
              </a:spcBef>
              <a:spcAft>
                <a:spcPts val="0"/>
              </a:spcAft>
              <a:buNone/>
              <a:defRPr/>
            </a:lvl2pPr>
            <a:lvl3pPr lvl="2" rtl="0">
              <a:spcBef>
                <a:spcPts val="1575"/>
              </a:spcBef>
              <a:spcAft>
                <a:spcPts val="0"/>
              </a:spcAft>
              <a:buNone/>
              <a:defRPr/>
            </a:lvl3pPr>
            <a:lvl4pPr lvl="3" rtl="0">
              <a:spcBef>
                <a:spcPts val="1575"/>
              </a:spcBef>
              <a:spcAft>
                <a:spcPts val="0"/>
              </a:spcAft>
              <a:buNone/>
              <a:defRPr/>
            </a:lvl4pPr>
            <a:lvl5pPr lvl="4" rtl="0">
              <a:spcBef>
                <a:spcPts val="1575"/>
              </a:spcBef>
              <a:spcAft>
                <a:spcPts val="0"/>
              </a:spcAft>
              <a:buNone/>
              <a:defRPr/>
            </a:lvl5pPr>
            <a:lvl6pPr lvl="5" rtl="0">
              <a:spcBef>
                <a:spcPts val="1575"/>
              </a:spcBef>
              <a:spcAft>
                <a:spcPts val="0"/>
              </a:spcAft>
              <a:buNone/>
              <a:defRPr/>
            </a:lvl6pPr>
            <a:lvl7pPr lvl="6" rtl="0">
              <a:spcBef>
                <a:spcPts val="1575"/>
              </a:spcBef>
              <a:spcAft>
                <a:spcPts val="0"/>
              </a:spcAft>
              <a:buNone/>
              <a:defRPr/>
            </a:lvl7pPr>
            <a:lvl8pPr lvl="7" rtl="0">
              <a:spcBef>
                <a:spcPts val="1575"/>
              </a:spcBef>
              <a:spcAft>
                <a:spcPts val="0"/>
              </a:spcAft>
              <a:buNone/>
              <a:defRPr/>
            </a:lvl8pPr>
            <a:lvl9pPr lvl="8" rtl="0">
              <a:spcBef>
                <a:spcPts val="1575"/>
              </a:spcBef>
              <a:spcAft>
                <a:spcPts val="1575"/>
              </a:spcAft>
              <a:buNone/>
              <a:defRPr/>
            </a:lvl9pPr>
          </a:lstStyle>
          <a:p>
            <a:r>
              <a:rPr lang="en-US" smtClean="0"/>
              <a:t>Click to edit Master subtitle style</a:t>
            </a:r>
            <a:endParaRPr/>
          </a:p>
        </p:txBody>
      </p:sp>
    </p:spTree>
    <p:extLst>
      <p:ext uri="{BB962C8B-B14F-4D97-AF65-F5344CB8AC3E}">
        <p14:creationId xmlns:p14="http://schemas.microsoft.com/office/powerpoint/2010/main" val="498050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457200" y="2377440"/>
            <a:ext cx="8229600" cy="37795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106984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cene3d>
              <a:camera prst="orthographicFront">
                <a:rot lat="0" lon="0" rev="0"/>
              </a:camera>
              <a:lightRig rig="threePt" dir="t"/>
            </a:scene3d>
            <a:sp3d>
              <a:bevelT w="0"/>
            </a:sp3d>
          </a:bodyPr>
          <a:lstStyle/>
          <a:p>
            <a:pPr lvl="0"/>
            <a:r>
              <a:rPr lang="en-US" smtClean="0"/>
              <a:t>Click to edit Master title style</a:t>
            </a:r>
            <a:endParaRPr lang="en-US"/>
          </a:p>
        </p:txBody>
      </p:sp>
      <p:sp>
        <p:nvSpPr>
          <p:cNvPr id="1027" name="Text Placeholder 2"/>
          <p:cNvSpPr>
            <a:spLocks noGrp="1"/>
          </p:cNvSpPr>
          <p:nvPr>
            <p:ph type="body" idx="1"/>
          </p:nvPr>
        </p:nvSpPr>
        <p:spPr bwMode="auto">
          <a:xfrm>
            <a:off x="228600" y="2055038"/>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Lst>
  <p:transition spd="slow"/>
  <p:txStyles>
    <p:titleStyle>
      <a:lvl1pPr algn="ctr" rtl="0" eaLnBrk="1" fontAlgn="base" hangingPunct="1">
        <a:lnSpc>
          <a:spcPts val="5700"/>
        </a:lnSpc>
        <a:spcBef>
          <a:spcPct val="0"/>
        </a:spcBef>
        <a:spcAft>
          <a:spcPct val="0"/>
        </a:spcAft>
        <a:defRPr sz="6600" b="1" i="0" kern="1200">
          <a:solidFill>
            <a:srgbClr val="005CB8"/>
          </a:solidFill>
          <a:effectLst>
            <a:glow>
              <a:schemeClr val="accent1">
                <a:alpha val="0"/>
              </a:schemeClr>
            </a:glow>
            <a:outerShdw blurRad="50800" dist="50800" dir="5400000" algn="ctr" rotWithShape="0">
              <a:srgbClr val="000000">
                <a:alpha val="0"/>
              </a:srgbClr>
            </a:outerShdw>
            <a:reflection stA="0" endPos="65000" dist="50800" dir="5400000" sy="-100000" algn="bl" rotWithShape="0"/>
          </a:effectLst>
          <a:latin typeface="Calibri" panose="020F0502020204030204" pitchFamily="34" charset="0"/>
          <a:ea typeface="ＭＳ Ｐゴシック" pitchFamily="-108" charset="-128"/>
          <a:cs typeface="Calibri" panose="020F0502020204030204" pitchFamily="34" charset="0"/>
        </a:defRPr>
      </a:lvl1pPr>
      <a:lvl2pPr algn="ctr"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p:titleStyle>
    <p:bodyStyle>
      <a:lvl1pPr marL="342900" indent="-342900" algn="l" rtl="0" eaLnBrk="1" fontAlgn="base" hangingPunct="1">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1pPr>
      <a:lvl2pPr marL="742950" indent="-285750" algn="l" rtl="0" eaLnBrk="1" fontAlgn="base" hangingPunct="1">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2pPr>
      <a:lvl3pPr marL="1143000" indent="-228600" algn="l" rtl="0" eaLnBrk="1" fontAlgn="base" hangingPunct="1">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3pPr>
      <a:lvl4pPr marL="1600200" indent="-228600" algn="l" rtl="0" eaLnBrk="1" fontAlgn="base" hangingPunct="1">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4pPr>
      <a:lvl5pPr marL="2057400" indent="-228600" algn="l" rtl="0" eaLnBrk="1" fontAlgn="base" hangingPunct="1">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manda.Stiglbauer@moore.sc.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www.commonsensemedia.org/about-us/news/press-releases/new-survey-reveals-teens-get-their-news-from-social-media-and-youtube" TargetMode="External"/><Relationship Id="rId2" Type="http://schemas.openxmlformats.org/officeDocument/2006/relationships/hyperlink" Target="https://www.eschoolnews.com/2019/09/09/where-do-todays-teens-get-their-news/"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courts.ca.gov/documents/BTB24-PreCon2G-3.pdf"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econedlink.org/membership/"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econedlink.org/professional-development/professional-development-upcoming/?view-by=dayGridMonth&amp;currentStart=2020-Mar-1&amp;activeStart=2020-Mar-1&amp;activeEnd=2020-Apr-11"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hyperlink" Target="https://babylonbee.com/news/trumps-says-5-golden-tickets-to-be-hidden-among-stimulus-check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edpuzzle.com/assignments/5e9e22b50afeab3f8aefd01b/watch"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s://www.marketwatch.com/story/trump-defends-his-rhetoric-says-outbreak-will-all-work-out-at-pennsylvania-town-hall-2020-03-05" TargetMode="External"/><Relationship Id="rId2" Type="http://schemas.openxmlformats.org/officeDocument/2006/relationships/hyperlink" Target="https://thehill.com/opinion/finance/488906-coronavirus-reveals-financial-irresponsibility-of-americans" TargetMode="External"/><Relationship Id="rId1" Type="http://schemas.openxmlformats.org/officeDocument/2006/relationships/slideLayout" Target="../slideLayouts/slideLayout2.xml"/><Relationship Id="rId4" Type="http://schemas.openxmlformats.org/officeDocument/2006/relationships/hyperlink" Target="https://www.reuters.com/article/us-health-coronavirus-mexico-president-a/debt-phobia-mexican-leaders-coronavirus-gamble-idUSKCN21Q3CB"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journalism.org/2020/04/01/cable-tv-and-covid-19-how-americans-perceive-the-outbreak-and-view-media-coverage-differ-by-main-news-source/" TargetMode="External"/><Relationship Id="rId2" Type="http://schemas.openxmlformats.org/officeDocument/2006/relationships/hyperlink" Target="https://www.pewresearch.org/fact-tank/2020/04/08/nearly-three-in-ten-americans-believe-covid-19-was-made-in-a-lab/" TargetMode="External"/><Relationship Id="rId1" Type="http://schemas.openxmlformats.org/officeDocument/2006/relationships/slideLayout" Target="../slideLayouts/slideLayout2.xml"/><Relationship Id="rId4" Type="http://schemas.openxmlformats.org/officeDocument/2006/relationships/hyperlink" Target="https://www.cnn.com/2020/04/13/us/coronavirus-made-in-lab-poll-trnd/index.html"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www.foxnews.com/politics/from-new-york-to-canada-to-the-white-house-initial-coronavirus-responses-havent-aged-well" TargetMode="External"/><Relationship Id="rId2" Type="http://schemas.openxmlformats.org/officeDocument/2006/relationships/hyperlink" Target="https://www.cnn.com/2020/03/19/politics/donald-trump-coronavirus-rhetoric/index.html" TargetMode="Externa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hyperlink" Target="https://www.councilforeconed.org/resources/local-affiliates/"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66800"/>
            <a:ext cx="7772400" cy="3428999"/>
          </a:xfrm>
        </p:spPr>
        <p:txBody>
          <a:bodyPr rtlCol="0">
            <a:normAutofit fontScale="90000"/>
            <a:scene3d>
              <a:camera prst="orthographicFront"/>
              <a:lightRig rig="glow" dir="tl">
                <a:rot lat="0" lon="0" rev="5400000"/>
              </a:lightRig>
            </a:scene3d>
            <a:sp3d>
              <a:bevelT w="0" h="0"/>
              <a:contourClr>
                <a:schemeClr val="accent6">
                  <a:shade val="73000"/>
                </a:schemeClr>
              </a:contourClr>
            </a:sp3d>
          </a:bodyPr>
          <a:lstStyle/>
          <a:p>
            <a:pPr fontAlgn="auto">
              <a:spcAft>
                <a:spcPts val="0"/>
              </a:spcAft>
              <a:defRPr/>
            </a:pPr>
            <a:r>
              <a:rPr lang="en-US" sz="6000" dirty="0"/>
              <a:t/>
            </a:r>
            <a:br>
              <a:rPr lang="en-US" sz="6000" dirty="0"/>
            </a:br>
            <a:r>
              <a:rPr lang="en-US" sz="6000" dirty="0"/>
              <a:t/>
            </a:r>
            <a:br>
              <a:rPr lang="en-US" sz="6000" dirty="0"/>
            </a:br>
            <a:r>
              <a:rPr lang="en-US" sz="6000" dirty="0">
                <a:latin typeface="Calibri"/>
                <a:ea typeface="ＭＳ Ｐゴシック"/>
                <a:cs typeface="Calibri"/>
              </a:rPr>
              <a:t>Media Perception and COVID – 19 </a:t>
            </a:r>
            <a:r>
              <a:rPr lang="en-US" sz="6000" b="1" dirty="0">
                <a:ln w="11430"/>
                <a:effectLst>
                  <a:outerShdw blurRad="80000" dist="40000" dir="5040000" algn="tl">
                    <a:srgbClr val="000000">
                      <a:alpha val="0"/>
                    </a:srgbClr>
                  </a:outerShdw>
                </a:effectLst>
                <a:ea typeface="+mj-ea"/>
                <a:cs typeface="+mj-cs"/>
              </a:rPr>
              <a:t/>
            </a:r>
            <a:br>
              <a:rPr lang="en-US" sz="6000" b="1" dirty="0">
                <a:ln w="11430"/>
                <a:effectLst>
                  <a:outerShdw blurRad="80000" dist="40000" dir="5040000" algn="tl">
                    <a:srgbClr val="000000">
                      <a:alpha val="0"/>
                    </a:srgbClr>
                  </a:outerShdw>
                </a:effectLst>
                <a:ea typeface="+mj-ea"/>
                <a:cs typeface="+mj-cs"/>
              </a:rPr>
            </a:br>
            <a:r>
              <a:rPr lang="en-US" sz="4400" dirty="0">
                <a:solidFill>
                  <a:schemeClr val="tx1"/>
                </a:solidFill>
                <a:latin typeface="Calibri"/>
                <a:ea typeface="ＭＳ Ｐゴシック"/>
                <a:cs typeface="Calibri"/>
              </a:rPr>
              <a:t>CEE Webinar</a:t>
            </a:r>
            <a:r>
              <a:rPr lang="en-US" sz="4400" dirty="0"/>
              <a:t/>
            </a:r>
            <a:br>
              <a:rPr lang="en-US" sz="4400" dirty="0"/>
            </a:br>
            <a:r>
              <a:rPr lang="en-US" sz="1600" dirty="0">
                <a:solidFill>
                  <a:schemeClr val="tx1"/>
                </a:solidFill>
                <a:latin typeface="Calibri"/>
                <a:ea typeface="ＭＳ Ｐゴシック"/>
                <a:cs typeface="Calibri"/>
              </a:rPr>
              <a:t>Presented by Amanda Stiglbauer</a:t>
            </a:r>
            <a:r>
              <a:rPr lang="en-US" sz="1600" dirty="0"/>
              <a:t/>
            </a:r>
            <a:br>
              <a:rPr lang="en-US" sz="1600" dirty="0"/>
            </a:br>
            <a:r>
              <a:rPr lang="en-US" sz="1600" dirty="0">
                <a:solidFill>
                  <a:schemeClr val="tx1"/>
                </a:solidFill>
                <a:latin typeface="Calibri"/>
                <a:ea typeface="ＭＳ Ｐゴシック"/>
                <a:cs typeface="Calibri"/>
              </a:rPr>
              <a:t>May 19, 2020</a:t>
            </a:r>
            <a:br>
              <a:rPr lang="en-US" sz="1600" dirty="0">
                <a:solidFill>
                  <a:schemeClr val="tx1"/>
                </a:solidFill>
                <a:latin typeface="Calibri"/>
                <a:ea typeface="ＭＳ Ｐゴシック"/>
                <a:cs typeface="Calibri"/>
              </a:rPr>
            </a:br>
            <a:r>
              <a:rPr lang="en-US" sz="1600" dirty="0">
                <a:solidFill>
                  <a:schemeClr val="tx1"/>
                </a:solidFill>
                <a:latin typeface="Calibri"/>
                <a:ea typeface="ＭＳ Ｐゴシック"/>
                <a:cs typeface="Calibri"/>
                <a:hlinkClick r:id="rId3"/>
              </a:rPr>
              <a:t>Amanda.Stiglbauer@moore.sc.edu</a:t>
            </a:r>
            <a:r>
              <a:rPr lang="en-US" sz="1600" dirty="0">
                <a:solidFill>
                  <a:schemeClr val="tx1"/>
                </a:solidFill>
                <a:latin typeface="Calibri"/>
                <a:ea typeface="ＭＳ Ｐゴシック"/>
                <a:cs typeface="Calibri"/>
              </a:rPr>
              <a:t> </a:t>
            </a:r>
            <a:endParaRPr lang="en-US" sz="1600" dirty="0">
              <a:ln w="11430"/>
              <a:solidFill>
                <a:schemeClr val="tx1"/>
              </a:solidFill>
              <a:effectLst>
                <a:outerShdw blurRad="80000" dist="40000" dir="5040000" algn="tl">
                  <a:srgbClr val="000000">
                    <a:alpha val="0"/>
                  </a:srgbClr>
                </a:outerShdw>
              </a:effectLst>
              <a:ea typeface="+mj-ea"/>
              <a:cs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E25C62C-DABD-4459-B2C1-AD2D04DB80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3905" y="1082254"/>
            <a:ext cx="7265323" cy="5531061"/>
          </a:xfrm>
          <a:prstGeom prst="rect">
            <a:avLst/>
          </a:prstGeom>
        </p:spPr>
      </p:pic>
    </p:spTree>
    <p:extLst>
      <p:ext uri="{BB962C8B-B14F-4D97-AF65-F5344CB8AC3E}">
        <p14:creationId xmlns:p14="http://schemas.microsoft.com/office/powerpoint/2010/main" val="3506954766"/>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4D1746-2154-4761-A844-4F6822980052}"/>
              </a:ext>
            </a:extLst>
          </p:cNvPr>
          <p:cNvSpPr>
            <a:spLocks noGrp="1"/>
          </p:cNvSpPr>
          <p:nvPr>
            <p:ph type="title"/>
          </p:nvPr>
        </p:nvSpPr>
        <p:spPr>
          <a:xfrm>
            <a:off x="457200" y="1363286"/>
            <a:ext cx="8229600" cy="694113"/>
          </a:xfrm>
        </p:spPr>
        <p:txBody>
          <a:bodyPr/>
          <a:lstStyle/>
          <a:p>
            <a:r>
              <a:rPr lang="en-US" sz="5400" dirty="0"/>
              <a:t>Where do today’s teens get their news?</a:t>
            </a:r>
          </a:p>
        </p:txBody>
      </p:sp>
      <p:sp>
        <p:nvSpPr>
          <p:cNvPr id="3" name="Content Placeholder 2">
            <a:extLst>
              <a:ext uri="{FF2B5EF4-FFF2-40B4-BE49-F238E27FC236}">
                <a16:creationId xmlns:a16="http://schemas.microsoft.com/office/drawing/2014/main" xmlns="" id="{EB1BB21F-06D8-4991-A7C5-4A9A292EAA22}"/>
              </a:ext>
            </a:extLst>
          </p:cNvPr>
          <p:cNvSpPr>
            <a:spLocks noGrp="1"/>
          </p:cNvSpPr>
          <p:nvPr>
            <p:ph idx="1"/>
          </p:nvPr>
        </p:nvSpPr>
        <p:spPr/>
        <p:txBody>
          <a:bodyPr/>
          <a:lstStyle/>
          <a:p>
            <a:pPr indent="-257175">
              <a:spcAft>
                <a:spcPts val="0"/>
              </a:spcAft>
              <a:buSzPts val="1800"/>
              <a:buFont typeface="Special Elite"/>
              <a:buChar char="●"/>
            </a:pPr>
            <a:r>
              <a:rPr lang="en-US" sz="1800" dirty="0">
                <a:latin typeface="Special Elite"/>
                <a:ea typeface="Special Elite"/>
                <a:cs typeface="Special Elite"/>
                <a:sym typeface="Special Elite"/>
              </a:rPr>
              <a:t>More than 50% get news from social media platforms at least 3 times per week.</a:t>
            </a:r>
          </a:p>
          <a:p>
            <a:pPr indent="-257175">
              <a:spcAft>
                <a:spcPts val="0"/>
              </a:spcAft>
              <a:buSzPts val="1800"/>
              <a:buFont typeface="Special Elite"/>
              <a:buChar char="●"/>
            </a:pPr>
            <a:r>
              <a:rPr lang="en-US" sz="1800" dirty="0">
                <a:latin typeface="Special Elite"/>
                <a:ea typeface="Special Elite"/>
                <a:cs typeface="Special Elite"/>
                <a:sym typeface="Special Elite"/>
              </a:rPr>
              <a:t>½ get their news from YouTube</a:t>
            </a:r>
          </a:p>
          <a:p>
            <a:pPr indent="-257175">
              <a:spcAft>
                <a:spcPts val="0"/>
              </a:spcAft>
              <a:buSzPts val="1800"/>
              <a:buFont typeface="Special Elite"/>
              <a:buChar char="●"/>
            </a:pPr>
            <a:r>
              <a:rPr lang="en-US" sz="1800" dirty="0">
                <a:latin typeface="Special Elite"/>
                <a:ea typeface="Special Elite"/>
                <a:cs typeface="Special Elite"/>
                <a:sym typeface="Special Elite"/>
              </a:rPr>
              <a:t>6/10 - celebrities, social media influencers &amp; personalities </a:t>
            </a:r>
          </a:p>
          <a:p>
            <a:pPr indent="-257175">
              <a:spcAft>
                <a:spcPts val="0"/>
              </a:spcAft>
              <a:buSzPts val="1800"/>
              <a:buFont typeface="Special Elite"/>
              <a:buChar char="●"/>
            </a:pPr>
            <a:r>
              <a:rPr lang="en-US" sz="1800" dirty="0">
                <a:latin typeface="Special Elite"/>
                <a:ea typeface="Special Elite"/>
                <a:cs typeface="Special Elite"/>
                <a:sym typeface="Special Elite"/>
              </a:rPr>
              <a:t>More confident of news they get from actual news outlets </a:t>
            </a:r>
          </a:p>
          <a:p>
            <a:pPr marL="0" indent="0">
              <a:spcAft>
                <a:spcPts val="0"/>
              </a:spcAft>
              <a:buNone/>
            </a:pPr>
            <a:endParaRPr lang="en-US" sz="1800" dirty="0">
              <a:latin typeface="Special Elite"/>
              <a:ea typeface="Special Elite"/>
              <a:cs typeface="Special Elite"/>
              <a:sym typeface="Special Elite"/>
            </a:endParaRPr>
          </a:p>
          <a:p>
            <a:pPr marL="0" indent="0">
              <a:spcAft>
                <a:spcPts val="0"/>
              </a:spcAft>
              <a:buNone/>
            </a:pPr>
            <a:r>
              <a:rPr lang="en-US" sz="1800" dirty="0">
                <a:latin typeface="Special Elite"/>
                <a:ea typeface="Special Elite"/>
                <a:cs typeface="Special Elite"/>
                <a:sym typeface="Special Elite"/>
              </a:rPr>
              <a:t>Two great references! </a:t>
            </a:r>
          </a:p>
          <a:p>
            <a:pPr>
              <a:spcAft>
                <a:spcPts val="0"/>
              </a:spcAft>
            </a:pPr>
            <a:r>
              <a:rPr lang="en-US" sz="1800" u="sng" dirty="0">
                <a:solidFill>
                  <a:schemeClr val="hlink"/>
                </a:solidFill>
                <a:latin typeface="Special Elite"/>
                <a:ea typeface="Special Elite"/>
                <a:cs typeface="Special Elite"/>
                <a:sym typeface="Special Elite"/>
                <a:hlinkClick r:id="rId2"/>
              </a:rPr>
              <a:t>https://www.eschoolnews.com/2019/09/09/where-do-todays-teens-get-their-news/</a:t>
            </a:r>
            <a:endParaRPr lang="en-US" sz="1800" dirty="0">
              <a:latin typeface="Special Elite"/>
              <a:ea typeface="Special Elite"/>
              <a:cs typeface="Special Elite"/>
              <a:sym typeface="Special Elite"/>
            </a:endParaRPr>
          </a:p>
          <a:p>
            <a:pPr>
              <a:spcAft>
                <a:spcPts val="0"/>
              </a:spcAft>
            </a:pPr>
            <a:r>
              <a:rPr lang="en-US" sz="1800" u="sng" dirty="0">
                <a:solidFill>
                  <a:schemeClr val="hlink"/>
                </a:solidFill>
                <a:latin typeface="Special Elite"/>
                <a:ea typeface="Special Elite"/>
                <a:cs typeface="Special Elite"/>
                <a:sym typeface="Special Elite"/>
                <a:hlinkClick r:id="rId3"/>
              </a:rPr>
              <a:t>https://www.commonsensemedia.org/about-us/news/press-releases/new-survey-reveals-teens-get-their-news-from-social-media-and-youtube</a:t>
            </a:r>
            <a:r>
              <a:rPr lang="en-US" sz="1800" dirty="0">
                <a:latin typeface="Special Elite"/>
                <a:ea typeface="Special Elite"/>
                <a:cs typeface="Special Elite"/>
                <a:sym typeface="Special Elite"/>
              </a:rPr>
              <a:t> </a:t>
            </a:r>
          </a:p>
          <a:p>
            <a:endParaRPr lang="en-US" dirty="0"/>
          </a:p>
        </p:txBody>
      </p:sp>
    </p:spTree>
    <p:extLst>
      <p:ext uri="{BB962C8B-B14F-4D97-AF65-F5344CB8AC3E}">
        <p14:creationId xmlns:p14="http://schemas.microsoft.com/office/powerpoint/2010/main" val="412428792"/>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4D37AF4-CEC6-4462-A69B-6D4461103D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9140" y="1256607"/>
            <a:ext cx="5125720" cy="5125720"/>
          </a:xfrm>
          <a:prstGeom prst="rect">
            <a:avLst/>
          </a:prstGeom>
        </p:spPr>
      </p:pic>
    </p:spTree>
    <p:extLst>
      <p:ext uri="{BB962C8B-B14F-4D97-AF65-F5344CB8AC3E}">
        <p14:creationId xmlns:p14="http://schemas.microsoft.com/office/powerpoint/2010/main" val="1629499073"/>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AB1934-4CF4-46F2-AA23-4380119B40BF}"/>
              </a:ext>
            </a:extLst>
          </p:cNvPr>
          <p:cNvSpPr>
            <a:spLocks noGrp="1"/>
          </p:cNvSpPr>
          <p:nvPr>
            <p:ph type="title"/>
          </p:nvPr>
        </p:nvSpPr>
        <p:spPr/>
        <p:txBody>
          <a:bodyPr/>
          <a:lstStyle/>
          <a:p>
            <a:r>
              <a:rPr lang="en-US" dirty="0"/>
              <a:t>Social Media Claims</a:t>
            </a:r>
          </a:p>
        </p:txBody>
      </p:sp>
      <p:sp>
        <p:nvSpPr>
          <p:cNvPr id="4" name="Content Placeholder 3">
            <a:extLst>
              <a:ext uri="{FF2B5EF4-FFF2-40B4-BE49-F238E27FC236}">
                <a16:creationId xmlns:a16="http://schemas.microsoft.com/office/drawing/2014/main" xmlns="" id="{C190BE90-C21F-4601-84DE-DAF0C3E763FA}"/>
              </a:ext>
            </a:extLst>
          </p:cNvPr>
          <p:cNvSpPr>
            <a:spLocks noGrp="1"/>
          </p:cNvSpPr>
          <p:nvPr>
            <p:ph sz="half" idx="2"/>
          </p:nvPr>
        </p:nvSpPr>
        <p:spPr>
          <a:xfrm>
            <a:off x="4648200" y="1971502"/>
            <a:ext cx="4038600" cy="4525963"/>
          </a:xfrm>
        </p:spPr>
        <p:txBody>
          <a:bodyPr/>
          <a:lstStyle/>
          <a:p>
            <a:pPr marL="0" indent="0">
              <a:buClr>
                <a:schemeClr val="dk1"/>
              </a:buClr>
              <a:buSzPts val="1100"/>
              <a:buNone/>
            </a:pPr>
            <a:r>
              <a:rPr lang="en-US" sz="2200" dirty="0">
                <a:latin typeface="Playfair Display"/>
                <a:ea typeface="Playfair Display"/>
                <a:cs typeface="Playfair Display"/>
                <a:sym typeface="Playfair Display"/>
              </a:rPr>
              <a:t>Twitter, Facebook, Instagram, etc. are filled with individuals and groups seeking to further their agendas. </a:t>
            </a:r>
          </a:p>
          <a:p>
            <a:pPr marL="0" indent="0">
              <a:spcBef>
                <a:spcPts val="1200"/>
              </a:spcBef>
              <a:spcAft>
                <a:spcPts val="1200"/>
              </a:spcAft>
              <a:buClr>
                <a:schemeClr val="dk1"/>
              </a:buClr>
              <a:buSzPts val="1100"/>
              <a:buNone/>
            </a:pPr>
            <a:r>
              <a:rPr lang="en-US" sz="2200" dirty="0">
                <a:latin typeface="Playfair Display"/>
                <a:ea typeface="Playfair Display"/>
                <a:cs typeface="Playfair Display"/>
                <a:sym typeface="Playfair Display"/>
              </a:rPr>
              <a:t>Students need to be able to weigh the strengths and weaknesses of a tweet or post. This all starts with considering the source…</a:t>
            </a:r>
            <a:endParaRPr lang="en-US" sz="2200" dirty="0"/>
          </a:p>
          <a:p>
            <a:endParaRPr lang="en-US" dirty="0"/>
          </a:p>
        </p:txBody>
      </p:sp>
      <p:pic>
        <p:nvPicPr>
          <p:cNvPr id="5" name="Google Shape;257;p17">
            <a:extLst>
              <a:ext uri="{FF2B5EF4-FFF2-40B4-BE49-F238E27FC236}">
                <a16:creationId xmlns:a16="http://schemas.microsoft.com/office/drawing/2014/main" xmlns="" id="{2AF3250E-090E-4229-B731-E741AA784A15}"/>
              </a:ext>
            </a:extLst>
          </p:cNvPr>
          <p:cNvPicPr preferRelativeResize="0"/>
          <p:nvPr/>
        </p:nvPicPr>
        <p:blipFill>
          <a:blip r:embed="rId2">
            <a:alphaModFix/>
          </a:blip>
          <a:stretch>
            <a:fillRect/>
          </a:stretch>
        </p:blipFill>
        <p:spPr>
          <a:xfrm rot="-472404">
            <a:off x="647306" y="2845827"/>
            <a:ext cx="3501832" cy="3016559"/>
          </a:xfrm>
          <a:prstGeom prst="rect">
            <a:avLst/>
          </a:prstGeom>
          <a:noFill/>
          <a:ln>
            <a:noFill/>
          </a:ln>
        </p:spPr>
      </p:pic>
    </p:spTree>
    <p:extLst>
      <p:ext uri="{BB962C8B-B14F-4D97-AF65-F5344CB8AC3E}">
        <p14:creationId xmlns:p14="http://schemas.microsoft.com/office/powerpoint/2010/main" val="3812653159"/>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83700D-7FA0-4866-BB5D-803DB4726CCD}"/>
              </a:ext>
            </a:extLst>
          </p:cNvPr>
          <p:cNvSpPr>
            <a:spLocks noGrp="1"/>
          </p:cNvSpPr>
          <p:nvPr>
            <p:ph type="title"/>
          </p:nvPr>
        </p:nvSpPr>
        <p:spPr>
          <a:xfrm>
            <a:off x="0" y="2774372"/>
            <a:ext cx="4330931" cy="1143000"/>
          </a:xfrm>
        </p:spPr>
        <p:txBody>
          <a:bodyPr/>
          <a:lstStyle/>
          <a:p>
            <a:r>
              <a:rPr lang="en-US" dirty="0"/>
              <a:t>What is an echo chamber?</a:t>
            </a:r>
          </a:p>
        </p:txBody>
      </p:sp>
      <p:pic>
        <p:nvPicPr>
          <p:cNvPr id="5" name="Google Shape;262;p18">
            <a:extLst>
              <a:ext uri="{FF2B5EF4-FFF2-40B4-BE49-F238E27FC236}">
                <a16:creationId xmlns:a16="http://schemas.microsoft.com/office/drawing/2014/main" xmlns="" id="{DBA2E925-6BC0-4C8B-BBF9-0CDAEC3808A5}"/>
              </a:ext>
            </a:extLst>
          </p:cNvPr>
          <p:cNvPicPr preferRelativeResize="0">
            <a:picLocks noGrp="1"/>
          </p:cNvPicPr>
          <p:nvPr>
            <p:ph sz="half" idx="2"/>
          </p:nvPr>
        </p:nvPicPr>
        <p:blipFill>
          <a:blip r:embed="rId2">
            <a:alphaModFix/>
          </a:blip>
          <a:stretch>
            <a:fillRect/>
          </a:stretch>
        </p:blipFill>
        <p:spPr>
          <a:xfrm>
            <a:off x="4433455" y="1230284"/>
            <a:ext cx="4461163" cy="5170516"/>
          </a:xfrm>
          <a:prstGeom prst="rect">
            <a:avLst/>
          </a:prstGeom>
          <a:noFill/>
          <a:ln>
            <a:noFill/>
          </a:ln>
        </p:spPr>
      </p:pic>
    </p:spTree>
    <p:extLst>
      <p:ext uri="{BB962C8B-B14F-4D97-AF65-F5344CB8AC3E}">
        <p14:creationId xmlns:p14="http://schemas.microsoft.com/office/powerpoint/2010/main" val="675046412"/>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1394AD-906F-47A4-860C-D07AC4D48CFE}"/>
              </a:ext>
            </a:extLst>
          </p:cNvPr>
          <p:cNvSpPr>
            <a:spLocks noGrp="1"/>
          </p:cNvSpPr>
          <p:nvPr>
            <p:ph type="title"/>
          </p:nvPr>
        </p:nvSpPr>
        <p:spPr>
          <a:xfrm>
            <a:off x="457200" y="776132"/>
            <a:ext cx="8229600" cy="1143000"/>
          </a:xfrm>
        </p:spPr>
        <p:txBody>
          <a:bodyPr/>
          <a:lstStyle/>
          <a:p>
            <a:r>
              <a:rPr lang="en-US" sz="4800" dirty="0"/>
              <a:t>Notices and Wonders</a:t>
            </a:r>
          </a:p>
        </p:txBody>
      </p:sp>
      <p:sp>
        <p:nvSpPr>
          <p:cNvPr id="4" name="Content Placeholder 3">
            <a:extLst>
              <a:ext uri="{FF2B5EF4-FFF2-40B4-BE49-F238E27FC236}">
                <a16:creationId xmlns:a16="http://schemas.microsoft.com/office/drawing/2014/main" xmlns="" id="{534E2D7C-363C-423A-A0A1-54D50B46E092}"/>
              </a:ext>
            </a:extLst>
          </p:cNvPr>
          <p:cNvSpPr>
            <a:spLocks noGrp="1"/>
          </p:cNvSpPr>
          <p:nvPr>
            <p:ph sz="half" idx="2"/>
          </p:nvPr>
        </p:nvSpPr>
        <p:spPr/>
        <p:txBody>
          <a:bodyPr/>
          <a:lstStyle/>
          <a:p>
            <a:pPr marL="0" indent="0">
              <a:buNone/>
            </a:pPr>
            <a:r>
              <a:rPr lang="en" sz="4400" dirty="0"/>
              <a:t>Why do 3 in 10 Americans believe Coronavirus was created in a lab?</a:t>
            </a:r>
            <a:endParaRPr lang="en-US" sz="4400" dirty="0"/>
          </a:p>
        </p:txBody>
      </p:sp>
      <p:pic>
        <p:nvPicPr>
          <p:cNvPr id="7" name="Google Shape;269;p19">
            <a:extLst>
              <a:ext uri="{FF2B5EF4-FFF2-40B4-BE49-F238E27FC236}">
                <a16:creationId xmlns:a16="http://schemas.microsoft.com/office/drawing/2014/main" xmlns="" id="{1BF6DE90-2D1B-4A4C-967A-262B6C49A843}"/>
              </a:ext>
            </a:extLst>
          </p:cNvPr>
          <p:cNvPicPr preferRelativeResize="0"/>
          <p:nvPr/>
        </p:nvPicPr>
        <p:blipFill>
          <a:blip r:embed="rId2">
            <a:alphaModFix/>
          </a:blip>
          <a:stretch>
            <a:fillRect/>
          </a:stretch>
        </p:blipFill>
        <p:spPr>
          <a:xfrm>
            <a:off x="4779804" y="1654906"/>
            <a:ext cx="4159148" cy="5029200"/>
          </a:xfrm>
          <a:prstGeom prst="rect">
            <a:avLst/>
          </a:prstGeom>
          <a:noFill/>
          <a:ln>
            <a:noFill/>
          </a:ln>
        </p:spPr>
      </p:pic>
    </p:spTree>
    <p:extLst>
      <p:ext uri="{BB962C8B-B14F-4D97-AF65-F5344CB8AC3E}">
        <p14:creationId xmlns:p14="http://schemas.microsoft.com/office/powerpoint/2010/main" val="549443036"/>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E757077-072F-4709-AC40-BEA730C9E1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6225"/>
            <a:ext cx="9144000" cy="6305550"/>
          </a:xfrm>
          <a:prstGeom prst="rect">
            <a:avLst/>
          </a:prstGeom>
        </p:spPr>
      </p:pic>
    </p:spTree>
    <p:extLst>
      <p:ext uri="{BB962C8B-B14F-4D97-AF65-F5344CB8AC3E}">
        <p14:creationId xmlns:p14="http://schemas.microsoft.com/office/powerpoint/2010/main" val="3055336504"/>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C81BDF5E-BA21-4943-8C02-4D8894F75EC8}"/>
              </a:ext>
            </a:extLst>
          </p:cNvPr>
          <p:cNvSpPr/>
          <p:nvPr/>
        </p:nvSpPr>
        <p:spPr>
          <a:xfrm>
            <a:off x="2197331" y="5970956"/>
            <a:ext cx="4572000" cy="646331"/>
          </a:xfrm>
          <a:prstGeom prst="rect">
            <a:avLst/>
          </a:prstGeom>
        </p:spPr>
        <p:txBody>
          <a:bodyPr>
            <a:spAutoFit/>
          </a:bodyPr>
          <a:lstStyle/>
          <a:p>
            <a:r>
              <a:rPr lang="en-US" dirty="0">
                <a:hlinkClick r:id="rId2"/>
              </a:rPr>
              <a:t>https://www.courts.ca.gov/documents/BTB24-PreCon2G-3.pdf</a:t>
            </a:r>
            <a:endParaRPr lang="en-US" dirty="0"/>
          </a:p>
        </p:txBody>
      </p:sp>
      <p:pic>
        <p:nvPicPr>
          <p:cNvPr id="3" name="Picture 2">
            <a:extLst>
              <a:ext uri="{FF2B5EF4-FFF2-40B4-BE49-F238E27FC236}">
                <a16:creationId xmlns:a16="http://schemas.microsoft.com/office/drawing/2014/main" xmlns="" id="{E03AE780-E932-4BA9-8FE9-7140945F3370}"/>
              </a:ext>
            </a:extLst>
          </p:cNvPr>
          <p:cNvPicPr>
            <a:picLocks noChangeAspect="1"/>
          </p:cNvPicPr>
          <p:nvPr/>
        </p:nvPicPr>
        <p:blipFill>
          <a:blip r:embed="rId3"/>
          <a:stretch>
            <a:fillRect/>
          </a:stretch>
        </p:blipFill>
        <p:spPr>
          <a:xfrm>
            <a:off x="1909017" y="659475"/>
            <a:ext cx="5540773" cy="5184371"/>
          </a:xfrm>
          <a:prstGeom prst="rect">
            <a:avLst/>
          </a:prstGeom>
        </p:spPr>
      </p:pic>
    </p:spTree>
    <p:extLst>
      <p:ext uri="{BB962C8B-B14F-4D97-AF65-F5344CB8AC3E}">
        <p14:creationId xmlns:p14="http://schemas.microsoft.com/office/powerpoint/2010/main" val="2034057276"/>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736BA2C-6835-4081-B85E-CB77A9F6E4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575" y="1479493"/>
            <a:ext cx="8945425" cy="4605423"/>
          </a:xfrm>
          <a:prstGeom prst="rect">
            <a:avLst/>
          </a:prstGeom>
        </p:spPr>
      </p:pic>
    </p:spTree>
    <p:extLst>
      <p:ext uri="{BB962C8B-B14F-4D97-AF65-F5344CB8AC3E}">
        <p14:creationId xmlns:p14="http://schemas.microsoft.com/office/powerpoint/2010/main" val="2288301561"/>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D4E3C2C-3581-4F4E-9EB8-3F2E98F880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4114" y="648392"/>
            <a:ext cx="5233378" cy="5954684"/>
          </a:xfrm>
          <a:prstGeom prst="rect">
            <a:avLst/>
          </a:prstGeom>
        </p:spPr>
      </p:pic>
    </p:spTree>
    <p:extLst>
      <p:ext uri="{BB962C8B-B14F-4D97-AF65-F5344CB8AC3E}">
        <p14:creationId xmlns:p14="http://schemas.microsoft.com/office/powerpoint/2010/main" val="14974552"/>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762421"/>
            <a:ext cx="8229600" cy="1143000"/>
          </a:xfrm>
        </p:spPr>
        <p:txBody>
          <a:bodyPr rtlCol="0">
            <a:normAutofit/>
            <a:scene3d>
              <a:camera prst="orthographicFront"/>
              <a:lightRig rig="glow" dir="tl">
                <a:rot lat="0" lon="0" rev="5400000"/>
              </a:lightRig>
            </a:scene3d>
            <a:sp3d>
              <a:bevelT w="0" h="0"/>
              <a:contourClr>
                <a:schemeClr val="accent6">
                  <a:shade val="73000"/>
                </a:schemeClr>
              </a:contourClr>
            </a:sp3d>
          </a:bodyPr>
          <a:lstStyle/>
          <a:p>
            <a:pPr>
              <a:spcAft>
                <a:spcPts val="0"/>
              </a:spcAft>
              <a:defRPr/>
            </a:pPr>
            <a:r>
              <a:rPr lang="en-US" sz="4000" err="1">
                <a:latin typeface="Calibri"/>
                <a:ea typeface="ＭＳ Ｐゴシック"/>
                <a:cs typeface="Calibri"/>
              </a:rPr>
              <a:t>EconEdLink</a:t>
            </a:r>
            <a:r>
              <a:rPr lang="en-US" sz="4000">
                <a:latin typeface="Calibri"/>
                <a:ea typeface="ＭＳ Ｐゴシック"/>
                <a:cs typeface="Calibri"/>
              </a:rPr>
              <a:t> Membership</a:t>
            </a:r>
            <a:endParaRPr lang="en-US"/>
          </a:p>
        </p:txBody>
      </p:sp>
      <p:sp>
        <p:nvSpPr>
          <p:cNvPr id="3" name="TextBox 2">
            <a:extLst>
              <a:ext uri="{FF2B5EF4-FFF2-40B4-BE49-F238E27FC236}">
                <a16:creationId xmlns:a16="http://schemas.microsoft.com/office/drawing/2014/main" xmlns="" id="{D213714B-F9E8-8C44-9AF8-383F3F244D95}"/>
              </a:ext>
            </a:extLst>
          </p:cNvPr>
          <p:cNvSpPr txBox="1"/>
          <p:nvPr/>
        </p:nvSpPr>
        <p:spPr>
          <a:xfrm>
            <a:off x="482538" y="2114894"/>
            <a:ext cx="8175171" cy="4247317"/>
          </a:xfrm>
          <a:prstGeom prst="rect">
            <a:avLst/>
          </a:prstGeom>
          <a:noFill/>
        </p:spPr>
        <p:txBody>
          <a:bodyPr wrap="square" rtlCol="0" anchor="t">
            <a:spAutoFit/>
          </a:bodyPr>
          <a:lstStyle/>
          <a:p>
            <a:r>
              <a:rPr lang="en-US" dirty="0">
                <a:latin typeface="Arial"/>
                <a:ea typeface="ＭＳ Ｐゴシック"/>
                <a:cs typeface="Arial"/>
              </a:rPr>
              <a:t>You can now access CEE’s professional development webinars directly on EconEdLink.org! To receive these new professional development benefits, </a:t>
            </a:r>
            <a:r>
              <a:rPr lang="en-US" b="1" dirty="0">
                <a:latin typeface="Arial"/>
                <a:ea typeface="ＭＳ Ｐゴシック"/>
                <a:cs typeface="Arial"/>
              </a:rPr>
              <a:t>become an </a:t>
            </a:r>
            <a:r>
              <a:rPr lang="en-US" b="1" dirty="0" err="1">
                <a:latin typeface="Arial"/>
                <a:ea typeface="ＭＳ Ｐゴシック"/>
                <a:cs typeface="Arial"/>
              </a:rPr>
              <a:t>EconEdLink</a:t>
            </a:r>
            <a:r>
              <a:rPr lang="en-US" b="1" dirty="0">
                <a:latin typeface="Arial"/>
                <a:ea typeface="ＭＳ Ｐゴシック"/>
                <a:cs typeface="Arial"/>
              </a:rPr>
              <a:t> </a:t>
            </a:r>
            <a:r>
              <a:rPr lang="en-US" b="1" dirty="0">
                <a:latin typeface="Arial"/>
                <a:ea typeface="ＭＳ Ｐゴシック"/>
                <a:cs typeface="Arial"/>
                <a:hlinkClick r:id="rId3"/>
              </a:rPr>
              <a:t>member</a:t>
            </a:r>
            <a:r>
              <a:rPr lang="en-US" dirty="0">
                <a:latin typeface="Arial"/>
                <a:ea typeface="ＭＳ Ｐゴシック"/>
                <a:cs typeface="Arial"/>
              </a:rPr>
              <a:t>. As a member, you will now be able to: </a:t>
            </a:r>
            <a:endParaRPr lang="en-US" dirty="0"/>
          </a:p>
          <a:p>
            <a:endParaRPr lang="en-US"/>
          </a:p>
          <a:p>
            <a:pPr marL="285750" indent="-285750">
              <a:buFont typeface="Arial"/>
              <a:buChar char="•"/>
            </a:pPr>
            <a:r>
              <a:rPr lang="en-US" dirty="0">
                <a:latin typeface="Arial"/>
                <a:ea typeface="ＭＳ Ｐゴシック"/>
                <a:cs typeface="Arial"/>
              </a:rPr>
              <a:t>Automatically receive a professional development certificate via e-mail within 24 hours after viewing any webinar for a minimum of 45 minutes</a:t>
            </a:r>
            <a:endParaRPr lang="en-US" dirty="0"/>
          </a:p>
          <a:p>
            <a:pPr marL="285750" indent="-285750">
              <a:buFont typeface="Arial"/>
              <a:buChar char="•"/>
            </a:pPr>
            <a:r>
              <a:rPr lang="en-US" dirty="0">
                <a:latin typeface="Arial"/>
                <a:ea typeface="ＭＳ Ｐゴシック"/>
                <a:cs typeface="Arial"/>
              </a:rPr>
              <a:t>Register for upcoming webinars with a simple one-click process </a:t>
            </a:r>
            <a:endParaRPr lang="en-US" dirty="0"/>
          </a:p>
          <a:p>
            <a:pPr marL="285750" indent="-285750">
              <a:buFont typeface="Arial"/>
              <a:buChar char="•"/>
            </a:pPr>
            <a:r>
              <a:rPr lang="en-US" dirty="0">
                <a:latin typeface="Arial"/>
                <a:ea typeface="ＭＳ Ｐゴシック"/>
                <a:cs typeface="Arial"/>
              </a:rPr>
              <a:t>Easily download presentations, lesson plan materials, and activities for each webinar </a:t>
            </a:r>
            <a:endParaRPr lang="en-US" dirty="0"/>
          </a:p>
          <a:p>
            <a:pPr marL="285750" indent="-285750">
              <a:buFont typeface="Arial"/>
              <a:buChar char="•"/>
            </a:pPr>
            <a:r>
              <a:rPr lang="en-US" dirty="0">
                <a:latin typeface="Arial"/>
                <a:ea typeface="ＭＳ Ｐゴシック"/>
                <a:cs typeface="Arial"/>
              </a:rPr>
              <a:t>Search and view all webinars at your convenience </a:t>
            </a:r>
            <a:endParaRPr lang="en-US" dirty="0"/>
          </a:p>
          <a:p>
            <a:pPr marL="285750" indent="-285750">
              <a:buFont typeface="Arial"/>
              <a:buChar char="•"/>
            </a:pPr>
            <a:r>
              <a:rPr lang="en-US" dirty="0">
                <a:latin typeface="Arial"/>
                <a:ea typeface="ＭＳ Ｐゴシック"/>
                <a:cs typeface="Arial"/>
              </a:rPr>
              <a:t>Save webinars to your </a:t>
            </a:r>
            <a:r>
              <a:rPr lang="en-US" dirty="0" err="1">
                <a:latin typeface="Arial"/>
                <a:ea typeface="ＭＳ Ｐゴシック"/>
                <a:cs typeface="Arial"/>
              </a:rPr>
              <a:t>EconEdLink</a:t>
            </a:r>
            <a:r>
              <a:rPr lang="en-US" dirty="0">
                <a:latin typeface="Arial"/>
                <a:ea typeface="ＭＳ Ｐゴシック"/>
                <a:cs typeface="Arial"/>
              </a:rPr>
              <a:t> dashboard for easy access to the event</a:t>
            </a:r>
            <a:endParaRPr lang="en-US" dirty="0"/>
          </a:p>
          <a:p>
            <a:endParaRPr lang="en-US">
              <a:latin typeface="Arial"/>
              <a:ea typeface="ＭＳ Ｐゴシック"/>
              <a:cs typeface="Arial"/>
            </a:endParaRPr>
          </a:p>
          <a:p>
            <a:pPr algn="ctr"/>
            <a:r>
              <a:rPr lang="en-US" dirty="0">
                <a:latin typeface="Arial"/>
                <a:ea typeface="ＭＳ Ｐゴシック"/>
                <a:cs typeface="Arial"/>
              </a:rPr>
              <a:t>You may access our new </a:t>
            </a:r>
            <a:r>
              <a:rPr lang="en-US" b="1" dirty="0">
                <a:latin typeface="Arial"/>
                <a:ea typeface="ＭＳ Ｐゴシック"/>
                <a:cs typeface="Arial"/>
              </a:rPr>
              <a:t>Professional Development</a:t>
            </a:r>
            <a:r>
              <a:rPr lang="en-US" dirty="0">
                <a:latin typeface="Arial"/>
                <a:ea typeface="ＭＳ Ｐゴシック"/>
                <a:cs typeface="Arial"/>
              </a:rPr>
              <a:t> page </a:t>
            </a:r>
            <a:r>
              <a:rPr lang="en-US" dirty="0">
                <a:latin typeface="Arial"/>
                <a:ea typeface="ＭＳ Ｐゴシック"/>
                <a:cs typeface="Arial"/>
                <a:hlinkClick r:id="rId4"/>
              </a:rPr>
              <a:t>here</a:t>
            </a:r>
            <a:endParaRPr lang="en-US" dirty="0">
              <a:latin typeface="Arial"/>
              <a:ea typeface="ＭＳ Ｐゴシック"/>
              <a:cs typeface="Arial"/>
            </a:endParaRPr>
          </a:p>
          <a:p>
            <a:endParaRPr lang="en-US">
              <a:latin typeface="Arial"/>
              <a:ea typeface="ＭＳ Ｐゴシック"/>
              <a:cs typeface="Arial"/>
            </a:endParaRPr>
          </a:p>
        </p:txBody>
      </p:sp>
    </p:spTree>
    <p:extLst>
      <p:ext uri="{BB962C8B-B14F-4D97-AF65-F5344CB8AC3E}">
        <p14:creationId xmlns:p14="http://schemas.microsoft.com/office/powerpoint/2010/main" val="2696024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276;p20">
            <a:extLst>
              <a:ext uri="{FF2B5EF4-FFF2-40B4-BE49-F238E27FC236}">
                <a16:creationId xmlns:a16="http://schemas.microsoft.com/office/drawing/2014/main" xmlns="" id="{FCB12360-E5FD-4816-A3C8-428C437BE445}"/>
              </a:ext>
            </a:extLst>
          </p:cNvPr>
          <p:cNvPicPr preferRelativeResize="0"/>
          <p:nvPr/>
        </p:nvPicPr>
        <p:blipFill>
          <a:blip r:embed="rId2">
            <a:alphaModFix/>
          </a:blip>
          <a:stretch>
            <a:fillRect/>
          </a:stretch>
        </p:blipFill>
        <p:spPr>
          <a:xfrm>
            <a:off x="49558" y="933657"/>
            <a:ext cx="2623853" cy="3037930"/>
          </a:xfrm>
          <a:prstGeom prst="rect">
            <a:avLst/>
          </a:prstGeom>
          <a:noFill/>
          <a:ln>
            <a:noFill/>
          </a:ln>
        </p:spPr>
      </p:pic>
      <p:pic>
        <p:nvPicPr>
          <p:cNvPr id="3" name="Google Shape;277;p20">
            <a:extLst>
              <a:ext uri="{FF2B5EF4-FFF2-40B4-BE49-F238E27FC236}">
                <a16:creationId xmlns:a16="http://schemas.microsoft.com/office/drawing/2014/main" xmlns="" id="{FBC25B8F-42FE-4298-A84E-5273BE39828A}"/>
              </a:ext>
            </a:extLst>
          </p:cNvPr>
          <p:cNvPicPr preferRelativeResize="0"/>
          <p:nvPr/>
        </p:nvPicPr>
        <p:blipFill>
          <a:blip r:embed="rId3">
            <a:alphaModFix/>
          </a:blip>
          <a:stretch>
            <a:fillRect/>
          </a:stretch>
        </p:blipFill>
        <p:spPr>
          <a:xfrm>
            <a:off x="2813523" y="3031294"/>
            <a:ext cx="3516881" cy="847444"/>
          </a:xfrm>
          <a:prstGeom prst="rect">
            <a:avLst/>
          </a:prstGeom>
          <a:noFill/>
          <a:ln>
            <a:noFill/>
          </a:ln>
        </p:spPr>
      </p:pic>
      <p:pic>
        <p:nvPicPr>
          <p:cNvPr id="4" name="Google Shape;278;p20">
            <a:extLst>
              <a:ext uri="{FF2B5EF4-FFF2-40B4-BE49-F238E27FC236}">
                <a16:creationId xmlns:a16="http://schemas.microsoft.com/office/drawing/2014/main" xmlns="" id="{85D8290C-384E-4008-A714-3F118046D384}"/>
              </a:ext>
            </a:extLst>
          </p:cNvPr>
          <p:cNvPicPr preferRelativeResize="0"/>
          <p:nvPr/>
        </p:nvPicPr>
        <p:blipFill>
          <a:blip r:embed="rId4">
            <a:alphaModFix/>
          </a:blip>
          <a:stretch>
            <a:fillRect/>
          </a:stretch>
        </p:blipFill>
        <p:spPr>
          <a:xfrm>
            <a:off x="2761463" y="1214681"/>
            <a:ext cx="3936602" cy="1723745"/>
          </a:xfrm>
          <a:prstGeom prst="rect">
            <a:avLst/>
          </a:prstGeom>
          <a:noFill/>
          <a:ln>
            <a:noFill/>
          </a:ln>
        </p:spPr>
      </p:pic>
      <p:pic>
        <p:nvPicPr>
          <p:cNvPr id="5" name="Google Shape;279;p20">
            <a:extLst>
              <a:ext uri="{FF2B5EF4-FFF2-40B4-BE49-F238E27FC236}">
                <a16:creationId xmlns:a16="http://schemas.microsoft.com/office/drawing/2014/main" xmlns="" id="{D6477D76-AA39-4BFF-B950-20DF6A29F805}"/>
              </a:ext>
            </a:extLst>
          </p:cNvPr>
          <p:cNvPicPr preferRelativeResize="0"/>
          <p:nvPr/>
        </p:nvPicPr>
        <p:blipFill>
          <a:blip r:embed="rId5">
            <a:alphaModFix/>
          </a:blip>
          <a:stretch>
            <a:fillRect/>
          </a:stretch>
        </p:blipFill>
        <p:spPr>
          <a:xfrm>
            <a:off x="5317332" y="4350975"/>
            <a:ext cx="3713927" cy="1408125"/>
          </a:xfrm>
          <a:prstGeom prst="rect">
            <a:avLst/>
          </a:prstGeom>
          <a:noFill/>
          <a:ln>
            <a:noFill/>
          </a:ln>
        </p:spPr>
      </p:pic>
      <p:pic>
        <p:nvPicPr>
          <p:cNvPr id="6" name="Google Shape;280;p20">
            <a:extLst>
              <a:ext uri="{FF2B5EF4-FFF2-40B4-BE49-F238E27FC236}">
                <a16:creationId xmlns:a16="http://schemas.microsoft.com/office/drawing/2014/main" xmlns="" id="{14D37A04-CDAC-4284-BE1F-718118C7E48B}"/>
              </a:ext>
            </a:extLst>
          </p:cNvPr>
          <p:cNvPicPr preferRelativeResize="0"/>
          <p:nvPr/>
        </p:nvPicPr>
        <p:blipFill>
          <a:blip r:embed="rId6">
            <a:alphaModFix/>
          </a:blip>
          <a:stretch>
            <a:fillRect/>
          </a:stretch>
        </p:blipFill>
        <p:spPr>
          <a:xfrm>
            <a:off x="6797782" y="1214682"/>
            <a:ext cx="2159318" cy="3037931"/>
          </a:xfrm>
          <a:prstGeom prst="rect">
            <a:avLst/>
          </a:prstGeom>
          <a:noFill/>
          <a:ln>
            <a:noFill/>
          </a:ln>
        </p:spPr>
      </p:pic>
      <p:pic>
        <p:nvPicPr>
          <p:cNvPr id="7" name="Google Shape;281;p20">
            <a:extLst>
              <a:ext uri="{FF2B5EF4-FFF2-40B4-BE49-F238E27FC236}">
                <a16:creationId xmlns:a16="http://schemas.microsoft.com/office/drawing/2014/main" xmlns="" id="{50074E6F-4CFD-4F5B-934A-FFDBC14C8A65}"/>
              </a:ext>
            </a:extLst>
          </p:cNvPr>
          <p:cNvPicPr preferRelativeResize="0"/>
          <p:nvPr/>
        </p:nvPicPr>
        <p:blipFill>
          <a:blip r:embed="rId7">
            <a:alphaModFix/>
          </a:blip>
          <a:stretch>
            <a:fillRect/>
          </a:stretch>
        </p:blipFill>
        <p:spPr>
          <a:xfrm>
            <a:off x="49557" y="4008160"/>
            <a:ext cx="5193113" cy="1610194"/>
          </a:xfrm>
          <a:prstGeom prst="rect">
            <a:avLst/>
          </a:prstGeom>
          <a:noFill/>
          <a:ln>
            <a:noFill/>
          </a:ln>
        </p:spPr>
      </p:pic>
    </p:spTree>
    <p:extLst>
      <p:ext uri="{BB962C8B-B14F-4D97-AF65-F5344CB8AC3E}">
        <p14:creationId xmlns:p14="http://schemas.microsoft.com/office/powerpoint/2010/main" val="2716497217"/>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287;p21">
            <a:extLst>
              <a:ext uri="{FF2B5EF4-FFF2-40B4-BE49-F238E27FC236}">
                <a16:creationId xmlns:a16="http://schemas.microsoft.com/office/drawing/2014/main" xmlns="" id="{87612EAD-1269-4F84-9DBC-C29FB1052D1C}"/>
              </a:ext>
            </a:extLst>
          </p:cNvPr>
          <p:cNvPicPr preferRelativeResize="0"/>
          <p:nvPr/>
        </p:nvPicPr>
        <p:blipFill>
          <a:blip r:embed="rId2">
            <a:alphaModFix/>
          </a:blip>
          <a:stretch>
            <a:fillRect/>
          </a:stretch>
        </p:blipFill>
        <p:spPr>
          <a:xfrm>
            <a:off x="0" y="888375"/>
            <a:ext cx="9144000" cy="1807744"/>
          </a:xfrm>
          <a:prstGeom prst="rect">
            <a:avLst/>
          </a:prstGeom>
          <a:noFill/>
          <a:ln>
            <a:noFill/>
          </a:ln>
        </p:spPr>
      </p:pic>
      <p:pic>
        <p:nvPicPr>
          <p:cNvPr id="3" name="Google Shape;288;p21">
            <a:extLst>
              <a:ext uri="{FF2B5EF4-FFF2-40B4-BE49-F238E27FC236}">
                <a16:creationId xmlns:a16="http://schemas.microsoft.com/office/drawing/2014/main" xmlns="" id="{1C60FB2D-03D7-46D7-A71F-F666C074F9AF}"/>
              </a:ext>
            </a:extLst>
          </p:cNvPr>
          <p:cNvPicPr preferRelativeResize="0"/>
          <p:nvPr/>
        </p:nvPicPr>
        <p:blipFill>
          <a:blip r:embed="rId3">
            <a:alphaModFix/>
          </a:blip>
          <a:stretch>
            <a:fillRect/>
          </a:stretch>
        </p:blipFill>
        <p:spPr>
          <a:xfrm>
            <a:off x="0" y="2637768"/>
            <a:ext cx="9144000" cy="1807744"/>
          </a:xfrm>
          <a:prstGeom prst="rect">
            <a:avLst/>
          </a:prstGeom>
          <a:noFill/>
          <a:ln>
            <a:noFill/>
          </a:ln>
        </p:spPr>
      </p:pic>
      <p:pic>
        <p:nvPicPr>
          <p:cNvPr id="5" name="Picture 4">
            <a:extLst>
              <a:ext uri="{FF2B5EF4-FFF2-40B4-BE49-F238E27FC236}">
                <a16:creationId xmlns:a16="http://schemas.microsoft.com/office/drawing/2014/main" xmlns="" id="{83A8F589-DCEC-4BEB-BC90-0E56940CDD04}"/>
              </a:ext>
            </a:extLst>
          </p:cNvPr>
          <p:cNvPicPr>
            <a:picLocks noChangeAspect="1"/>
          </p:cNvPicPr>
          <p:nvPr/>
        </p:nvPicPr>
        <p:blipFill>
          <a:blip r:embed="rId4"/>
          <a:stretch>
            <a:fillRect/>
          </a:stretch>
        </p:blipFill>
        <p:spPr>
          <a:xfrm>
            <a:off x="-122309" y="4528891"/>
            <a:ext cx="9144000" cy="1666014"/>
          </a:xfrm>
          <a:prstGeom prst="rect">
            <a:avLst/>
          </a:prstGeom>
        </p:spPr>
      </p:pic>
    </p:spTree>
    <p:extLst>
      <p:ext uri="{BB962C8B-B14F-4D97-AF65-F5344CB8AC3E}">
        <p14:creationId xmlns:p14="http://schemas.microsoft.com/office/powerpoint/2010/main" val="2504206505"/>
      </p:ext>
    </p:extLst>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295;p22">
            <a:extLst>
              <a:ext uri="{FF2B5EF4-FFF2-40B4-BE49-F238E27FC236}">
                <a16:creationId xmlns:a16="http://schemas.microsoft.com/office/drawing/2014/main" xmlns="" id="{ACE30674-F260-4680-BB28-4E6B2CA10EBC}"/>
              </a:ext>
            </a:extLst>
          </p:cNvPr>
          <p:cNvPicPr preferRelativeResize="0"/>
          <p:nvPr/>
        </p:nvPicPr>
        <p:blipFill>
          <a:blip r:embed="rId2">
            <a:alphaModFix/>
          </a:blip>
          <a:stretch>
            <a:fillRect/>
          </a:stretch>
        </p:blipFill>
        <p:spPr>
          <a:xfrm>
            <a:off x="4494415" y="1001475"/>
            <a:ext cx="4433435" cy="5321740"/>
          </a:xfrm>
          <a:prstGeom prst="rect">
            <a:avLst/>
          </a:prstGeom>
          <a:noFill/>
          <a:ln>
            <a:noFill/>
          </a:ln>
        </p:spPr>
      </p:pic>
      <p:pic>
        <p:nvPicPr>
          <p:cNvPr id="3" name="Google Shape;296;p22">
            <a:extLst>
              <a:ext uri="{FF2B5EF4-FFF2-40B4-BE49-F238E27FC236}">
                <a16:creationId xmlns:a16="http://schemas.microsoft.com/office/drawing/2014/main" xmlns="" id="{B1BA8BD5-103D-40B4-894D-BC50A0927971}"/>
              </a:ext>
            </a:extLst>
          </p:cNvPr>
          <p:cNvPicPr preferRelativeResize="0"/>
          <p:nvPr/>
        </p:nvPicPr>
        <p:blipFill>
          <a:blip r:embed="rId3">
            <a:alphaModFix/>
          </a:blip>
          <a:stretch>
            <a:fillRect/>
          </a:stretch>
        </p:blipFill>
        <p:spPr>
          <a:xfrm rot="-1326866">
            <a:off x="168156" y="1740783"/>
            <a:ext cx="4409839" cy="1069978"/>
          </a:xfrm>
          <a:prstGeom prst="rect">
            <a:avLst/>
          </a:prstGeom>
          <a:noFill/>
          <a:ln>
            <a:noFill/>
          </a:ln>
        </p:spPr>
      </p:pic>
      <p:sp>
        <p:nvSpPr>
          <p:cNvPr id="4" name="Rectangle 3">
            <a:extLst>
              <a:ext uri="{FF2B5EF4-FFF2-40B4-BE49-F238E27FC236}">
                <a16:creationId xmlns:a16="http://schemas.microsoft.com/office/drawing/2014/main" xmlns="" id="{43067288-185F-4453-9E54-785D50336C03}"/>
              </a:ext>
            </a:extLst>
          </p:cNvPr>
          <p:cNvSpPr/>
          <p:nvPr/>
        </p:nvSpPr>
        <p:spPr>
          <a:xfrm>
            <a:off x="128962" y="5451279"/>
            <a:ext cx="4572000" cy="923330"/>
          </a:xfrm>
          <a:prstGeom prst="rect">
            <a:avLst/>
          </a:prstGeom>
        </p:spPr>
        <p:txBody>
          <a:bodyPr>
            <a:spAutoFit/>
          </a:bodyPr>
          <a:lstStyle/>
          <a:p>
            <a:r>
              <a:rPr lang="en" u="sng" dirty="0">
                <a:solidFill>
                  <a:schemeClr val="hlink"/>
                </a:solidFill>
                <a:latin typeface="Arial"/>
                <a:ea typeface="Arial"/>
                <a:cs typeface="Arial"/>
                <a:sym typeface="Arial"/>
                <a:hlinkClick r:id="rId4"/>
              </a:rPr>
              <a:t>https://babylonbee.com/news/trumps-says-5-golden-tickets-to-be-hidden-among-stimulus-checks</a:t>
            </a:r>
            <a:endParaRPr lang="en-US" dirty="0"/>
          </a:p>
        </p:txBody>
      </p:sp>
    </p:spTree>
    <p:extLst>
      <p:ext uri="{BB962C8B-B14F-4D97-AF65-F5344CB8AC3E}">
        <p14:creationId xmlns:p14="http://schemas.microsoft.com/office/powerpoint/2010/main" val="441882073"/>
      </p:ext>
    </p:extLst>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302;p23">
            <a:extLst>
              <a:ext uri="{FF2B5EF4-FFF2-40B4-BE49-F238E27FC236}">
                <a16:creationId xmlns:a16="http://schemas.microsoft.com/office/drawing/2014/main" xmlns="" id="{47851D58-3C4C-471E-9278-75980A81F1B4}"/>
              </a:ext>
            </a:extLst>
          </p:cNvPr>
          <p:cNvPicPr preferRelativeResize="0"/>
          <p:nvPr/>
        </p:nvPicPr>
        <p:blipFill>
          <a:blip r:embed="rId2">
            <a:alphaModFix/>
          </a:blip>
          <a:stretch>
            <a:fillRect/>
          </a:stretch>
        </p:blipFill>
        <p:spPr>
          <a:xfrm>
            <a:off x="1523775" y="1778194"/>
            <a:ext cx="6462806" cy="4359393"/>
          </a:xfrm>
          <a:prstGeom prst="rect">
            <a:avLst/>
          </a:prstGeom>
          <a:noFill/>
          <a:ln>
            <a:noFill/>
          </a:ln>
        </p:spPr>
      </p:pic>
      <p:pic>
        <p:nvPicPr>
          <p:cNvPr id="3" name="Google Shape;303;p23">
            <a:extLst>
              <a:ext uri="{FF2B5EF4-FFF2-40B4-BE49-F238E27FC236}">
                <a16:creationId xmlns:a16="http://schemas.microsoft.com/office/drawing/2014/main" xmlns="" id="{7BA39161-55C7-47CF-9F5C-01DDDF663B3F}"/>
              </a:ext>
            </a:extLst>
          </p:cNvPr>
          <p:cNvPicPr preferRelativeResize="0"/>
          <p:nvPr/>
        </p:nvPicPr>
        <p:blipFill>
          <a:blip r:embed="rId3">
            <a:alphaModFix/>
          </a:blip>
          <a:stretch>
            <a:fillRect/>
          </a:stretch>
        </p:blipFill>
        <p:spPr>
          <a:xfrm>
            <a:off x="1257975" y="964350"/>
            <a:ext cx="6943725" cy="928688"/>
          </a:xfrm>
          <a:prstGeom prst="rect">
            <a:avLst/>
          </a:prstGeom>
          <a:noFill/>
          <a:ln>
            <a:noFill/>
          </a:ln>
        </p:spPr>
      </p:pic>
    </p:spTree>
    <p:extLst>
      <p:ext uri="{BB962C8B-B14F-4D97-AF65-F5344CB8AC3E}">
        <p14:creationId xmlns:p14="http://schemas.microsoft.com/office/powerpoint/2010/main" val="3732619663"/>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1CF235B-AC5F-4655-8088-D3918E3B95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6509" y="1034935"/>
            <a:ext cx="5557058" cy="5557058"/>
          </a:xfrm>
          <a:prstGeom prst="rect">
            <a:avLst/>
          </a:prstGeom>
        </p:spPr>
      </p:pic>
    </p:spTree>
    <p:extLst>
      <p:ext uri="{BB962C8B-B14F-4D97-AF65-F5344CB8AC3E}">
        <p14:creationId xmlns:p14="http://schemas.microsoft.com/office/powerpoint/2010/main" val="3902567296"/>
      </p:ext>
    </p:extLst>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2CA59F-4818-4BFB-BF7F-4C7DE2243AE6}"/>
              </a:ext>
            </a:extLst>
          </p:cNvPr>
          <p:cNvSpPr>
            <a:spLocks noGrp="1"/>
          </p:cNvSpPr>
          <p:nvPr>
            <p:ph type="title"/>
          </p:nvPr>
        </p:nvSpPr>
        <p:spPr/>
        <p:txBody>
          <a:bodyPr/>
          <a:lstStyle/>
          <a:p>
            <a:r>
              <a:rPr lang="en-US" sz="6000" dirty="0">
                <a:hlinkClick r:id="rId2"/>
              </a:rPr>
              <a:t>Conspiracy Theories</a:t>
            </a:r>
            <a:endParaRPr lang="en-US" sz="6000" dirty="0"/>
          </a:p>
        </p:txBody>
      </p:sp>
      <p:pic>
        <p:nvPicPr>
          <p:cNvPr id="4" name="Picture 3">
            <a:extLst>
              <a:ext uri="{FF2B5EF4-FFF2-40B4-BE49-F238E27FC236}">
                <a16:creationId xmlns:a16="http://schemas.microsoft.com/office/drawing/2014/main" xmlns="" id="{DAD8C89C-6DF5-494E-B0F3-F5DFC2D75008}"/>
              </a:ext>
            </a:extLst>
          </p:cNvPr>
          <p:cNvPicPr>
            <a:picLocks noChangeAspect="1"/>
          </p:cNvPicPr>
          <p:nvPr/>
        </p:nvPicPr>
        <p:blipFill>
          <a:blip r:embed="rId3"/>
          <a:stretch>
            <a:fillRect/>
          </a:stretch>
        </p:blipFill>
        <p:spPr>
          <a:xfrm>
            <a:off x="279862" y="1829067"/>
            <a:ext cx="8584276" cy="4834011"/>
          </a:xfrm>
          <a:prstGeom prst="rect">
            <a:avLst/>
          </a:prstGeom>
        </p:spPr>
      </p:pic>
    </p:spTree>
    <p:extLst>
      <p:ext uri="{BB962C8B-B14F-4D97-AF65-F5344CB8AC3E}">
        <p14:creationId xmlns:p14="http://schemas.microsoft.com/office/powerpoint/2010/main" val="26838359"/>
      </p:ext>
    </p:extLst>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324;p26">
            <a:extLst>
              <a:ext uri="{FF2B5EF4-FFF2-40B4-BE49-F238E27FC236}">
                <a16:creationId xmlns:a16="http://schemas.microsoft.com/office/drawing/2014/main" xmlns="" id="{CB64F8FA-95FE-40AA-B02F-0120FDF1EE48}"/>
              </a:ext>
            </a:extLst>
          </p:cNvPr>
          <p:cNvPicPr preferRelativeResize="0"/>
          <p:nvPr/>
        </p:nvPicPr>
        <p:blipFill>
          <a:blip r:embed="rId2">
            <a:alphaModFix/>
          </a:blip>
          <a:stretch>
            <a:fillRect/>
          </a:stretch>
        </p:blipFill>
        <p:spPr>
          <a:xfrm>
            <a:off x="580988" y="1023357"/>
            <a:ext cx="8109788" cy="5070580"/>
          </a:xfrm>
          <a:prstGeom prst="rect">
            <a:avLst/>
          </a:prstGeom>
          <a:noFill/>
          <a:ln>
            <a:noFill/>
          </a:ln>
        </p:spPr>
      </p:pic>
    </p:spTree>
    <p:extLst>
      <p:ext uri="{BB962C8B-B14F-4D97-AF65-F5344CB8AC3E}">
        <p14:creationId xmlns:p14="http://schemas.microsoft.com/office/powerpoint/2010/main" val="3784624690"/>
      </p:ext>
    </p:ext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A95055-F922-47BC-A180-7383F1CA2B4F}"/>
              </a:ext>
            </a:extLst>
          </p:cNvPr>
          <p:cNvSpPr>
            <a:spLocks noGrp="1"/>
          </p:cNvSpPr>
          <p:nvPr>
            <p:ph type="title"/>
          </p:nvPr>
        </p:nvSpPr>
        <p:spPr/>
        <p:txBody>
          <a:bodyPr/>
          <a:lstStyle/>
          <a:p>
            <a:r>
              <a:rPr lang="en-US" dirty="0"/>
              <a:t>Rhetoric: noun</a:t>
            </a:r>
          </a:p>
        </p:txBody>
      </p:sp>
      <p:sp>
        <p:nvSpPr>
          <p:cNvPr id="3" name="Content Placeholder 2">
            <a:extLst>
              <a:ext uri="{FF2B5EF4-FFF2-40B4-BE49-F238E27FC236}">
                <a16:creationId xmlns:a16="http://schemas.microsoft.com/office/drawing/2014/main" xmlns="" id="{08063F7F-4784-4D3B-A9D0-060535F02E73}"/>
              </a:ext>
            </a:extLst>
          </p:cNvPr>
          <p:cNvSpPr>
            <a:spLocks noGrp="1"/>
          </p:cNvSpPr>
          <p:nvPr>
            <p:ph idx="1"/>
          </p:nvPr>
        </p:nvSpPr>
        <p:spPr/>
        <p:txBody>
          <a:bodyPr/>
          <a:lstStyle/>
          <a:p>
            <a:pPr>
              <a:lnSpc>
                <a:spcPct val="115000"/>
              </a:lnSpc>
              <a:spcBef>
                <a:spcPts val="1200"/>
              </a:spcBef>
              <a:buClr>
                <a:schemeClr val="dk1"/>
              </a:buClr>
              <a:buSzPts val="1100"/>
            </a:pPr>
            <a:r>
              <a:rPr lang="en-US" dirty="0">
                <a:latin typeface="Playfair Display"/>
                <a:ea typeface="Playfair Display"/>
                <a:cs typeface="Playfair Display"/>
                <a:sym typeface="Playfair Display"/>
              </a:rPr>
              <a:t>The art of using language effectively so as to persuade or influence others, especially the exploration of figures of speech and other compositional techniques to this end. </a:t>
            </a:r>
          </a:p>
          <a:p>
            <a:pPr>
              <a:lnSpc>
                <a:spcPct val="115000"/>
              </a:lnSpc>
              <a:spcBef>
                <a:spcPts val="1200"/>
              </a:spcBef>
              <a:spcAft>
                <a:spcPts val="1200"/>
              </a:spcAft>
              <a:buClr>
                <a:schemeClr val="dk1"/>
              </a:buClr>
              <a:buSzPts val="1100"/>
            </a:pPr>
            <a:r>
              <a:rPr lang="en-US" i="1" dirty="0">
                <a:latin typeface="Playfair Display"/>
                <a:ea typeface="Playfair Display"/>
                <a:cs typeface="Playfair Display"/>
                <a:sym typeface="Playfair Display"/>
              </a:rPr>
              <a:t>Is rhetoric good or bad? </a:t>
            </a:r>
            <a:endParaRPr lang="en-US" dirty="0"/>
          </a:p>
        </p:txBody>
      </p:sp>
    </p:spTree>
    <p:extLst>
      <p:ext uri="{BB962C8B-B14F-4D97-AF65-F5344CB8AC3E}">
        <p14:creationId xmlns:p14="http://schemas.microsoft.com/office/powerpoint/2010/main" val="4135745818"/>
      </p:ext>
    </p:extLst>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1B42DD-5BD6-4F94-B588-8595402BE1C5}"/>
              </a:ext>
            </a:extLst>
          </p:cNvPr>
          <p:cNvSpPr>
            <a:spLocks noGrp="1"/>
          </p:cNvSpPr>
          <p:nvPr>
            <p:ph type="title"/>
          </p:nvPr>
        </p:nvSpPr>
        <p:spPr/>
        <p:txBody>
          <a:bodyPr/>
          <a:lstStyle/>
          <a:p>
            <a:r>
              <a:rPr lang="en-US" dirty="0"/>
              <a:t>Rhetoric in “I Have a Dream”</a:t>
            </a:r>
          </a:p>
        </p:txBody>
      </p:sp>
      <p:sp>
        <p:nvSpPr>
          <p:cNvPr id="3" name="Text Placeholder 2">
            <a:extLst>
              <a:ext uri="{FF2B5EF4-FFF2-40B4-BE49-F238E27FC236}">
                <a16:creationId xmlns:a16="http://schemas.microsoft.com/office/drawing/2014/main" xmlns="" id="{4FA3F9C4-F692-4FA6-B960-2881E5B18072}"/>
              </a:ext>
            </a:extLst>
          </p:cNvPr>
          <p:cNvSpPr>
            <a:spLocks noGrp="1"/>
          </p:cNvSpPr>
          <p:nvPr>
            <p:ph type="body" idx="1"/>
          </p:nvPr>
        </p:nvSpPr>
        <p:spPr>
          <a:xfrm>
            <a:off x="457200" y="2441840"/>
            <a:ext cx="4040188" cy="639762"/>
          </a:xfrm>
        </p:spPr>
        <p:txBody>
          <a:bodyPr/>
          <a:lstStyle/>
          <a:p>
            <a:r>
              <a:rPr lang="en-US" dirty="0"/>
              <a:t>Dr. Martin Luther King Jr.’s  </a:t>
            </a:r>
            <a:r>
              <a:rPr lang="en-US" dirty="0" smtClean="0"/>
              <a:t/>
            </a:r>
            <a:br>
              <a:rPr lang="en-US" dirty="0" smtClean="0"/>
            </a:br>
            <a:r>
              <a:rPr lang="en-US" dirty="0" smtClean="0"/>
              <a:t>“</a:t>
            </a:r>
            <a:r>
              <a:rPr lang="en-US" dirty="0"/>
              <a:t>I Have a Dream Speech”</a:t>
            </a:r>
          </a:p>
        </p:txBody>
      </p:sp>
      <p:sp>
        <p:nvSpPr>
          <p:cNvPr id="4" name="Content Placeholder 3">
            <a:extLst>
              <a:ext uri="{FF2B5EF4-FFF2-40B4-BE49-F238E27FC236}">
                <a16:creationId xmlns:a16="http://schemas.microsoft.com/office/drawing/2014/main" xmlns="" id="{959CFD8B-5008-44A0-97D0-0B31D90FB045}"/>
              </a:ext>
            </a:extLst>
          </p:cNvPr>
          <p:cNvSpPr>
            <a:spLocks noGrp="1"/>
          </p:cNvSpPr>
          <p:nvPr>
            <p:ph sz="half" idx="2"/>
          </p:nvPr>
        </p:nvSpPr>
        <p:spPr>
          <a:xfrm>
            <a:off x="495057" y="3310595"/>
            <a:ext cx="4040188" cy="3951288"/>
          </a:xfrm>
        </p:spPr>
        <p:txBody>
          <a:bodyPr/>
          <a:lstStyle/>
          <a:p>
            <a:r>
              <a:rPr lang="en-US" dirty="0">
                <a:latin typeface="Playfair Display"/>
                <a:ea typeface="Playfair Display"/>
                <a:cs typeface="Playfair Display"/>
                <a:sym typeface="Playfair Display"/>
              </a:rPr>
              <a:t>“I have a dream that my four little children will one day live in a nation where they will not be judged by the color of their skin but by the content of their character.”</a:t>
            </a:r>
            <a:endParaRPr lang="en-US" dirty="0"/>
          </a:p>
          <a:p>
            <a:endParaRPr lang="en-US" dirty="0"/>
          </a:p>
        </p:txBody>
      </p:sp>
      <p:sp>
        <p:nvSpPr>
          <p:cNvPr id="5" name="Text Placeholder 4">
            <a:extLst>
              <a:ext uri="{FF2B5EF4-FFF2-40B4-BE49-F238E27FC236}">
                <a16:creationId xmlns:a16="http://schemas.microsoft.com/office/drawing/2014/main" xmlns="" id="{1E9189CE-0C8D-4217-87D1-ACBE7F2B70CE}"/>
              </a:ext>
            </a:extLst>
          </p:cNvPr>
          <p:cNvSpPr>
            <a:spLocks noGrp="1"/>
          </p:cNvSpPr>
          <p:nvPr>
            <p:ph type="body" sz="quarter" idx="3"/>
          </p:nvPr>
        </p:nvSpPr>
        <p:spPr>
          <a:xfrm>
            <a:off x="4653984" y="2280611"/>
            <a:ext cx="4041775" cy="639762"/>
          </a:xfrm>
        </p:spPr>
        <p:txBody>
          <a:bodyPr/>
          <a:lstStyle/>
          <a:p>
            <a:r>
              <a:rPr lang="en-US" dirty="0"/>
              <a:t>Minus the Rhetoric</a:t>
            </a:r>
          </a:p>
        </p:txBody>
      </p:sp>
      <p:sp>
        <p:nvSpPr>
          <p:cNvPr id="6" name="Content Placeholder 5">
            <a:extLst>
              <a:ext uri="{FF2B5EF4-FFF2-40B4-BE49-F238E27FC236}">
                <a16:creationId xmlns:a16="http://schemas.microsoft.com/office/drawing/2014/main" xmlns="" id="{2E24F8EB-CEAD-44BF-83AA-194DDD9B3156}"/>
              </a:ext>
            </a:extLst>
          </p:cNvPr>
          <p:cNvSpPr>
            <a:spLocks noGrp="1"/>
          </p:cNvSpPr>
          <p:nvPr>
            <p:ph sz="quarter" idx="4"/>
          </p:nvPr>
        </p:nvSpPr>
        <p:spPr>
          <a:xfrm>
            <a:off x="4645025" y="3211584"/>
            <a:ext cx="4041775" cy="3951288"/>
          </a:xfrm>
        </p:spPr>
        <p:txBody>
          <a:bodyPr/>
          <a:lstStyle/>
          <a:p>
            <a:r>
              <a:rPr lang="en-US" dirty="0">
                <a:latin typeface="Playfair Display"/>
                <a:ea typeface="Playfair Display"/>
                <a:cs typeface="Playfair Display"/>
                <a:sym typeface="Playfair Display"/>
              </a:rPr>
              <a:t>I hope that in the future my heirs will not be judged by their racial identity but by criteria common to all Americans.</a:t>
            </a:r>
          </a:p>
          <a:p>
            <a:pPr marL="0" indent="0">
              <a:buNone/>
            </a:pPr>
            <a:endParaRPr lang="en-US" dirty="0"/>
          </a:p>
        </p:txBody>
      </p:sp>
    </p:spTree>
    <p:extLst>
      <p:ext uri="{BB962C8B-B14F-4D97-AF65-F5344CB8AC3E}">
        <p14:creationId xmlns:p14="http://schemas.microsoft.com/office/powerpoint/2010/main" val="464461804"/>
      </p:ext>
    </p:extLst>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5CFFBC-F995-41C5-B9BF-BC7B62C4F539}"/>
              </a:ext>
            </a:extLst>
          </p:cNvPr>
          <p:cNvSpPr>
            <a:spLocks noGrp="1"/>
          </p:cNvSpPr>
          <p:nvPr>
            <p:ph type="title"/>
          </p:nvPr>
        </p:nvSpPr>
        <p:spPr/>
        <p:txBody>
          <a:bodyPr/>
          <a:lstStyle/>
          <a:p>
            <a:r>
              <a:rPr lang="en-US" dirty="0"/>
              <a:t>Rhetoric</a:t>
            </a:r>
          </a:p>
        </p:txBody>
      </p:sp>
      <p:sp>
        <p:nvSpPr>
          <p:cNvPr id="3" name="Content Placeholder 2">
            <a:extLst>
              <a:ext uri="{FF2B5EF4-FFF2-40B4-BE49-F238E27FC236}">
                <a16:creationId xmlns:a16="http://schemas.microsoft.com/office/drawing/2014/main" xmlns="" id="{8E398B83-86A3-4BA9-BCF4-740D6217BE66}"/>
              </a:ext>
            </a:extLst>
          </p:cNvPr>
          <p:cNvSpPr>
            <a:spLocks noGrp="1"/>
          </p:cNvSpPr>
          <p:nvPr>
            <p:ph idx="1"/>
          </p:nvPr>
        </p:nvSpPr>
        <p:spPr>
          <a:xfrm>
            <a:off x="457200" y="2377440"/>
            <a:ext cx="8229600" cy="3175635"/>
          </a:xfrm>
        </p:spPr>
        <p:txBody>
          <a:bodyPr/>
          <a:lstStyle/>
          <a:p>
            <a:pPr marL="0" indent="0">
              <a:buClr>
                <a:schemeClr val="dk1"/>
              </a:buClr>
              <a:buSzPts val="1100"/>
              <a:buNone/>
            </a:pPr>
            <a:r>
              <a:rPr lang="en-US" dirty="0">
                <a:latin typeface="Playfair Display"/>
                <a:ea typeface="Playfair Display"/>
                <a:cs typeface="Playfair Display"/>
                <a:sym typeface="Playfair Display"/>
              </a:rPr>
              <a:t>It is a politician's job to convince other people of his or her ideas.</a:t>
            </a:r>
          </a:p>
          <a:p>
            <a:pPr indent="-257175">
              <a:spcBef>
                <a:spcPts val="1200"/>
              </a:spcBef>
              <a:buSzPts val="1800"/>
              <a:buFont typeface="Playfair Display"/>
              <a:buChar char="●"/>
            </a:pPr>
            <a:r>
              <a:rPr lang="en-US" dirty="0">
                <a:latin typeface="Playfair Display"/>
                <a:ea typeface="Playfair Display"/>
                <a:cs typeface="Playfair Display"/>
                <a:sym typeface="Playfair Display"/>
              </a:rPr>
              <a:t>To get elected</a:t>
            </a:r>
          </a:p>
          <a:p>
            <a:pPr indent="-257175">
              <a:buSzPts val="1800"/>
              <a:buFont typeface="Playfair Display"/>
              <a:buChar char="●"/>
            </a:pPr>
            <a:r>
              <a:rPr lang="en-US" dirty="0">
                <a:latin typeface="Playfair Display"/>
                <a:ea typeface="Playfair Display"/>
                <a:cs typeface="Playfair Display"/>
                <a:sym typeface="Playfair Display"/>
              </a:rPr>
              <a:t>To get support from his/her peers</a:t>
            </a:r>
          </a:p>
          <a:p>
            <a:pPr indent="-257175">
              <a:buSzPts val="1800"/>
              <a:buFont typeface="Playfair Display"/>
              <a:buChar char="●"/>
            </a:pPr>
            <a:r>
              <a:rPr lang="en-US" dirty="0">
                <a:latin typeface="Playfair Display"/>
                <a:ea typeface="Playfair Display"/>
                <a:cs typeface="Playfair Display"/>
                <a:sym typeface="Playfair Display"/>
              </a:rPr>
              <a:t>To explain the rationale behind his/her decision</a:t>
            </a:r>
          </a:p>
          <a:p>
            <a:pPr marL="0" indent="0">
              <a:spcBef>
                <a:spcPts val="1200"/>
              </a:spcBef>
              <a:spcAft>
                <a:spcPts val="1200"/>
              </a:spcAft>
              <a:buClr>
                <a:schemeClr val="dk1"/>
              </a:buClr>
              <a:buSzPts val="1100"/>
              <a:buNone/>
            </a:pPr>
            <a:r>
              <a:rPr lang="en-US" dirty="0">
                <a:latin typeface="Playfair Display"/>
                <a:ea typeface="Playfair Display"/>
                <a:cs typeface="Playfair Display"/>
                <a:sym typeface="Playfair Display"/>
              </a:rPr>
              <a:t>Rhetoric often communicates a level of meaning that a simple statement cannot. </a:t>
            </a:r>
            <a:endParaRPr lang="en-US" dirty="0"/>
          </a:p>
          <a:p>
            <a:endParaRPr lang="en-US" dirty="0"/>
          </a:p>
        </p:txBody>
      </p:sp>
    </p:spTree>
    <p:extLst>
      <p:ext uri="{BB962C8B-B14F-4D97-AF65-F5344CB8AC3E}">
        <p14:creationId xmlns:p14="http://schemas.microsoft.com/office/powerpoint/2010/main" val="4030054124"/>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551" y="1061966"/>
            <a:ext cx="8229600" cy="1143000"/>
          </a:xfrm>
        </p:spPr>
        <p:txBody>
          <a:bodyPr rtlCol="0">
            <a:normAutofit/>
            <a:scene3d>
              <a:camera prst="orthographicFront"/>
              <a:lightRig rig="glow" dir="tl">
                <a:rot lat="0" lon="0" rev="5400000"/>
              </a:lightRig>
            </a:scene3d>
            <a:sp3d>
              <a:bevelT w="0" h="0"/>
              <a:contourClr>
                <a:schemeClr val="accent6">
                  <a:shade val="73000"/>
                </a:schemeClr>
              </a:contourClr>
            </a:sp3d>
          </a:bodyPr>
          <a:lstStyle/>
          <a:p>
            <a:pPr fontAlgn="auto">
              <a:spcAft>
                <a:spcPts val="0"/>
              </a:spcAft>
              <a:defRPr/>
            </a:pPr>
            <a:r>
              <a:rPr lang="en-US" sz="4000">
                <a:latin typeface="Calibri"/>
                <a:ea typeface="ＭＳ Ｐゴシック"/>
                <a:cs typeface="Calibri"/>
              </a:rPr>
              <a:t>Professional Development Certificate</a:t>
            </a:r>
            <a:endParaRPr lang="en-US" sz="4000" b="1">
              <a:solidFill>
                <a:srgbClr val="005CB8"/>
              </a:solidFill>
              <a:effectLst>
                <a:glow>
                  <a:srgbClr val="4F81BD">
                    <a:alpha val="0"/>
                  </a:srgbClr>
                </a:glow>
                <a:outerShdw blurRad="50800" dist="50800" dir="5400000" algn="ctr" rotWithShape="0">
                  <a:srgbClr val="000000">
                    <a:alpha val="0"/>
                  </a:srgbClr>
                </a:outerShdw>
                <a:reflection stA="0" endPos="65000" dist="50800" dir="5400000" sy="-100000" algn="bl" rotWithShape="0"/>
              </a:effectLst>
              <a:latin typeface="Calibri" panose="020F0502020204030204" pitchFamily="34" charset="0"/>
              <a:ea typeface="ＭＳ Ｐゴシック"/>
              <a:cs typeface="Calibri" panose="020F0502020204030204" pitchFamily="34" charset="0"/>
            </a:endParaRPr>
          </a:p>
        </p:txBody>
      </p:sp>
      <p:sp>
        <p:nvSpPr>
          <p:cNvPr id="3" name="TextBox 2">
            <a:extLst>
              <a:ext uri="{FF2B5EF4-FFF2-40B4-BE49-F238E27FC236}">
                <a16:creationId xmlns:a16="http://schemas.microsoft.com/office/drawing/2014/main" xmlns="" id="{D213714B-F9E8-8C44-9AF8-383F3F244D95}"/>
              </a:ext>
            </a:extLst>
          </p:cNvPr>
          <p:cNvSpPr txBox="1"/>
          <p:nvPr/>
        </p:nvSpPr>
        <p:spPr>
          <a:xfrm>
            <a:off x="588955" y="2359260"/>
            <a:ext cx="8175171" cy="3139321"/>
          </a:xfrm>
          <a:prstGeom prst="rect">
            <a:avLst/>
          </a:prstGeom>
          <a:noFill/>
        </p:spPr>
        <p:txBody>
          <a:bodyPr wrap="square" rtlCol="0" anchor="t">
            <a:spAutoFit/>
          </a:bodyPr>
          <a:lstStyle/>
          <a:p>
            <a:r>
              <a:rPr lang="en-US">
                <a:latin typeface="Arial"/>
                <a:ea typeface="ＭＳ Ｐゴシック"/>
              </a:rPr>
              <a:t>To earn your professional development certificate for this webinar, you must:</a:t>
            </a:r>
          </a:p>
          <a:p>
            <a:endParaRPr lang="en-US">
              <a:latin typeface="Arial"/>
              <a:ea typeface="ＭＳ Ｐゴシック"/>
            </a:endParaRPr>
          </a:p>
          <a:p>
            <a:pPr marL="285750" indent="-285750">
              <a:buFont typeface="Arial"/>
              <a:buChar char="•"/>
            </a:pPr>
            <a:r>
              <a:rPr lang="en-US" dirty="0">
                <a:latin typeface="Arial"/>
                <a:ea typeface="ＭＳ Ｐゴシック"/>
              </a:rPr>
              <a:t>Watch a minimum of 45-minutes and you will automatically receive a professional development </a:t>
            </a:r>
            <a:r>
              <a:rPr lang="en-US" b="1" dirty="0">
                <a:solidFill>
                  <a:srgbClr val="7A9900"/>
                </a:solidFill>
                <a:latin typeface="Arial"/>
                <a:ea typeface="ＭＳ Ｐゴシック"/>
              </a:rPr>
              <a:t>certificate </a:t>
            </a:r>
            <a:r>
              <a:rPr lang="en-US" dirty="0">
                <a:latin typeface="Arial"/>
                <a:ea typeface="ＭＳ Ｐゴシック"/>
              </a:rPr>
              <a:t>via e-mail within 24 hours.</a:t>
            </a:r>
          </a:p>
          <a:p>
            <a:endParaRPr lang="en-US">
              <a:latin typeface="Arial"/>
              <a:ea typeface="ＭＳ Ｐゴシック"/>
            </a:endParaRPr>
          </a:p>
          <a:p>
            <a:r>
              <a:rPr lang="en-US">
                <a:latin typeface="Arial"/>
                <a:ea typeface="ＭＳ Ｐゴシック"/>
                <a:cs typeface="Arial"/>
              </a:rPr>
              <a:t>Accessing resources: </a:t>
            </a:r>
            <a:endParaRPr lang="en-US"/>
          </a:p>
          <a:p>
            <a:endParaRPr lang="en-US">
              <a:cs typeface="Arial"/>
            </a:endParaRPr>
          </a:p>
          <a:p>
            <a:pPr marL="285750" indent="-285750">
              <a:buFont typeface="Arial,Sans-Serif"/>
              <a:buChar char="•"/>
            </a:pPr>
            <a:r>
              <a:rPr lang="en-US" dirty="0">
                <a:latin typeface="Arial"/>
                <a:ea typeface="ＭＳ Ｐゴシック"/>
                <a:cs typeface="Arial"/>
              </a:rPr>
              <a:t>You can now easily download presentations, lesson plan materials, and activities for each webinar from </a:t>
            </a:r>
            <a:r>
              <a:rPr lang="en-US" b="1" i="1" dirty="0">
                <a:solidFill>
                  <a:srgbClr val="005CB8"/>
                </a:solidFill>
                <a:latin typeface="Arial"/>
                <a:ea typeface="ＭＳ Ｐゴシック"/>
                <a:cs typeface="Arial"/>
              </a:rPr>
              <a:t>EconEdLink.org/professional-development/</a:t>
            </a:r>
          </a:p>
          <a:p>
            <a:endParaRPr lang="en-US" b="1" i="1" dirty="0">
              <a:solidFill>
                <a:srgbClr val="005CB8"/>
              </a:solidFill>
              <a:latin typeface="Arial"/>
              <a:ea typeface="ＭＳ Ｐゴシック"/>
              <a:cs typeface="Arial"/>
            </a:endParaRPr>
          </a:p>
        </p:txBody>
      </p:sp>
    </p:spTree>
    <p:extLst>
      <p:ext uri="{BB962C8B-B14F-4D97-AF65-F5344CB8AC3E}">
        <p14:creationId xmlns:p14="http://schemas.microsoft.com/office/powerpoint/2010/main" val="348903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045EB40-294D-4185-95BF-32E31EA56A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176" y="1163029"/>
            <a:ext cx="7041647" cy="5265480"/>
          </a:xfrm>
          <a:prstGeom prst="rect">
            <a:avLst/>
          </a:prstGeom>
        </p:spPr>
      </p:pic>
    </p:spTree>
    <p:extLst>
      <p:ext uri="{BB962C8B-B14F-4D97-AF65-F5344CB8AC3E}">
        <p14:creationId xmlns:p14="http://schemas.microsoft.com/office/powerpoint/2010/main" val="1722943706"/>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E47AB4-32D5-4519-81F8-2C572C34BF9C}"/>
              </a:ext>
            </a:extLst>
          </p:cNvPr>
          <p:cNvSpPr>
            <a:spLocks noGrp="1"/>
          </p:cNvSpPr>
          <p:nvPr>
            <p:ph type="title"/>
          </p:nvPr>
        </p:nvSpPr>
        <p:spPr/>
        <p:txBody>
          <a:bodyPr/>
          <a:lstStyle/>
          <a:p>
            <a:r>
              <a:rPr lang="en-US" dirty="0"/>
              <a:t>Coronavirus Rhetoric</a:t>
            </a:r>
          </a:p>
        </p:txBody>
      </p:sp>
      <p:sp>
        <p:nvSpPr>
          <p:cNvPr id="3" name="Content Placeholder 2">
            <a:extLst>
              <a:ext uri="{FF2B5EF4-FFF2-40B4-BE49-F238E27FC236}">
                <a16:creationId xmlns:a16="http://schemas.microsoft.com/office/drawing/2014/main" xmlns="" id="{3FD30535-A093-4B27-AD65-83A07C09FF27}"/>
              </a:ext>
            </a:extLst>
          </p:cNvPr>
          <p:cNvSpPr>
            <a:spLocks noGrp="1"/>
          </p:cNvSpPr>
          <p:nvPr>
            <p:ph idx="1"/>
          </p:nvPr>
        </p:nvSpPr>
        <p:spPr>
          <a:xfrm>
            <a:off x="457200" y="1812492"/>
            <a:ext cx="8229600" cy="3779520"/>
          </a:xfrm>
        </p:spPr>
        <p:txBody>
          <a:bodyPr/>
          <a:lstStyle/>
          <a:p>
            <a:pPr>
              <a:spcAft>
                <a:spcPts val="0"/>
              </a:spcAft>
            </a:pPr>
            <a:r>
              <a:rPr lang="en-US" sz="1800" dirty="0">
                <a:latin typeface="Special Elite"/>
                <a:ea typeface="Special Elite"/>
                <a:cs typeface="Special Elite"/>
                <a:sym typeface="Special Elite"/>
              </a:rPr>
              <a:t>“The availability of credit gave us an opportunity with a great hangover. It made nice homes, flashy cars, and expensive consumer products within reach for earners across income levels.” </a:t>
            </a:r>
            <a:r>
              <a:rPr lang="en-US" sz="1800" i="1" u="sng" dirty="0">
                <a:solidFill>
                  <a:schemeClr val="hlink"/>
                </a:solidFill>
                <a:latin typeface="Special Elite"/>
                <a:ea typeface="Special Elite"/>
                <a:cs typeface="Special Elite"/>
                <a:sym typeface="Special Elite"/>
                <a:hlinkClick r:id="rId2"/>
              </a:rPr>
              <a:t>The Hill</a:t>
            </a:r>
            <a:r>
              <a:rPr lang="en-US" sz="1800" u="sng" dirty="0">
                <a:solidFill>
                  <a:schemeClr val="hlink"/>
                </a:solidFill>
                <a:latin typeface="Special Elite"/>
                <a:ea typeface="Special Elite"/>
                <a:cs typeface="Special Elite"/>
                <a:sym typeface="Special Elite"/>
                <a:hlinkClick r:id="rId2"/>
              </a:rPr>
              <a:t> </a:t>
            </a:r>
            <a:endParaRPr lang="en-US" sz="1800" dirty="0">
              <a:latin typeface="Special Elite"/>
              <a:ea typeface="Special Elite"/>
              <a:cs typeface="Special Elite"/>
              <a:sym typeface="Special Elite"/>
            </a:endParaRPr>
          </a:p>
          <a:p>
            <a:pPr>
              <a:spcAft>
                <a:spcPts val="0"/>
              </a:spcAft>
            </a:pPr>
            <a:endParaRPr lang="en-US" sz="1800" dirty="0">
              <a:latin typeface="Special Elite"/>
              <a:ea typeface="Special Elite"/>
              <a:cs typeface="Special Elite"/>
              <a:sym typeface="Special Elite"/>
            </a:endParaRPr>
          </a:p>
          <a:p>
            <a:pPr>
              <a:spcAft>
                <a:spcPts val="0"/>
              </a:spcAft>
            </a:pPr>
            <a:r>
              <a:rPr lang="en-US" sz="1800" dirty="0">
                <a:latin typeface="Special Elite"/>
                <a:ea typeface="Special Elite"/>
                <a:cs typeface="Special Elite"/>
                <a:sym typeface="Special Elite"/>
              </a:rPr>
              <a:t>But White House press secretary Stephanie Grisham sought to clarify when one report said he was seeking to cut entitlements. “Fake news — POTUS was talking about cutting deficits, NOT entitlements,” Grisham tweeted. </a:t>
            </a:r>
            <a:r>
              <a:rPr lang="en-US" sz="1800" i="1" u="sng" dirty="0">
                <a:solidFill>
                  <a:schemeClr val="hlink"/>
                </a:solidFill>
                <a:latin typeface="Special Elite"/>
                <a:ea typeface="Special Elite"/>
                <a:cs typeface="Special Elite"/>
                <a:sym typeface="Special Elite"/>
                <a:hlinkClick r:id="rId3"/>
              </a:rPr>
              <a:t>Market Watch </a:t>
            </a:r>
            <a:endParaRPr lang="en-US" sz="1800" i="1" dirty="0">
              <a:latin typeface="Special Elite"/>
              <a:ea typeface="Special Elite"/>
              <a:cs typeface="Special Elite"/>
              <a:sym typeface="Special Elite"/>
            </a:endParaRPr>
          </a:p>
          <a:p>
            <a:pPr>
              <a:spcAft>
                <a:spcPts val="0"/>
              </a:spcAft>
            </a:pPr>
            <a:endParaRPr lang="en-US" sz="1800" i="1" dirty="0">
              <a:latin typeface="Special Elite"/>
              <a:ea typeface="Special Elite"/>
              <a:cs typeface="Special Elite"/>
              <a:sym typeface="Special Elite"/>
            </a:endParaRPr>
          </a:p>
          <a:p>
            <a:pPr>
              <a:spcAft>
                <a:spcPts val="0"/>
              </a:spcAft>
            </a:pPr>
            <a:r>
              <a:rPr lang="en-US" sz="1800" dirty="0">
                <a:latin typeface="Special Elite"/>
                <a:ea typeface="Special Elite"/>
                <a:cs typeface="Special Elite"/>
                <a:sym typeface="Special Elite"/>
              </a:rPr>
              <a:t>““I’m doing everything I can not to contract debts, because just imagine we get the country into debt,” he said on Saturday. “No.”......That’s the core of his debt phobia,” he said. “The debt was so as not to change anything.” and “To Andres Manuel, contracting debt means ceding sovereignty,” Ortega said. </a:t>
            </a:r>
            <a:r>
              <a:rPr lang="en-US" sz="1800" i="1" u="sng" dirty="0">
                <a:solidFill>
                  <a:schemeClr val="hlink"/>
                </a:solidFill>
                <a:latin typeface="Special Elite"/>
                <a:ea typeface="Special Elite"/>
                <a:cs typeface="Special Elite"/>
                <a:sym typeface="Special Elite"/>
                <a:hlinkClick r:id="rId4"/>
              </a:rPr>
              <a:t>Reuters</a:t>
            </a:r>
            <a:endParaRPr lang="en-US" sz="1800" i="1" dirty="0">
              <a:latin typeface="Special Elite"/>
              <a:ea typeface="Special Elite"/>
              <a:cs typeface="Special Elite"/>
              <a:sym typeface="Special Elite"/>
            </a:endParaRPr>
          </a:p>
          <a:p>
            <a:endParaRPr lang="en-US" dirty="0"/>
          </a:p>
        </p:txBody>
      </p:sp>
    </p:spTree>
    <p:extLst>
      <p:ext uri="{BB962C8B-B14F-4D97-AF65-F5344CB8AC3E}">
        <p14:creationId xmlns:p14="http://schemas.microsoft.com/office/powerpoint/2010/main" val="352120081"/>
      </p:ext>
    </p:extLst>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E865B4-16D1-48A7-A18E-0176575F8034}"/>
              </a:ext>
            </a:extLst>
          </p:cNvPr>
          <p:cNvSpPr>
            <a:spLocks noGrp="1"/>
          </p:cNvSpPr>
          <p:nvPr>
            <p:ph type="title"/>
          </p:nvPr>
        </p:nvSpPr>
        <p:spPr/>
        <p:txBody>
          <a:bodyPr/>
          <a:lstStyle/>
          <a:p>
            <a:r>
              <a:rPr lang="en-US" sz="5400" dirty="0"/>
              <a:t>Rhetoric from Both Sides</a:t>
            </a:r>
          </a:p>
        </p:txBody>
      </p:sp>
      <p:pic>
        <p:nvPicPr>
          <p:cNvPr id="3" name="Google Shape;401;p34">
            <a:extLst>
              <a:ext uri="{FF2B5EF4-FFF2-40B4-BE49-F238E27FC236}">
                <a16:creationId xmlns:a16="http://schemas.microsoft.com/office/drawing/2014/main" xmlns="" id="{4EC575F7-3B57-40AB-837F-0D6D79E79A96}"/>
              </a:ext>
            </a:extLst>
          </p:cNvPr>
          <p:cNvPicPr preferRelativeResize="0"/>
          <p:nvPr/>
        </p:nvPicPr>
        <p:blipFill>
          <a:blip r:embed="rId2">
            <a:alphaModFix/>
          </a:blip>
          <a:stretch>
            <a:fillRect/>
          </a:stretch>
        </p:blipFill>
        <p:spPr>
          <a:xfrm>
            <a:off x="4216724" y="2510232"/>
            <a:ext cx="4470076" cy="3281775"/>
          </a:xfrm>
          <a:prstGeom prst="rect">
            <a:avLst/>
          </a:prstGeom>
          <a:noFill/>
          <a:ln>
            <a:noFill/>
          </a:ln>
        </p:spPr>
      </p:pic>
      <p:pic>
        <p:nvPicPr>
          <p:cNvPr id="4" name="Google Shape;402;p34">
            <a:extLst>
              <a:ext uri="{FF2B5EF4-FFF2-40B4-BE49-F238E27FC236}">
                <a16:creationId xmlns:a16="http://schemas.microsoft.com/office/drawing/2014/main" xmlns="" id="{1D0F03C8-B971-42C3-8BAF-3BD4A1F00137}"/>
              </a:ext>
            </a:extLst>
          </p:cNvPr>
          <p:cNvPicPr preferRelativeResize="0"/>
          <p:nvPr/>
        </p:nvPicPr>
        <p:blipFill rotWithShape="1">
          <a:blip r:embed="rId3">
            <a:alphaModFix/>
          </a:blip>
          <a:srcRect t="26141" r="3698" b="17892"/>
          <a:stretch/>
        </p:blipFill>
        <p:spPr>
          <a:xfrm>
            <a:off x="-75715" y="2510232"/>
            <a:ext cx="3987397" cy="3370090"/>
          </a:xfrm>
          <a:prstGeom prst="rect">
            <a:avLst/>
          </a:prstGeom>
          <a:noFill/>
          <a:ln>
            <a:noFill/>
          </a:ln>
        </p:spPr>
      </p:pic>
    </p:spTree>
    <p:extLst>
      <p:ext uri="{BB962C8B-B14F-4D97-AF65-F5344CB8AC3E}">
        <p14:creationId xmlns:p14="http://schemas.microsoft.com/office/powerpoint/2010/main" val="3885157141"/>
      </p:ext>
    </p:extLst>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9848"/>
            <a:ext cx="8229600" cy="1143000"/>
          </a:xfrm>
        </p:spPr>
        <p:txBody>
          <a:bodyPr rtlCol="0">
            <a:normAutofit/>
            <a:scene3d>
              <a:camera prst="orthographicFront"/>
              <a:lightRig rig="glow" dir="tl">
                <a:rot lat="0" lon="0" rev="5400000"/>
              </a:lightRig>
            </a:scene3d>
            <a:sp3d>
              <a:bevelT w="0" h="0"/>
              <a:contourClr>
                <a:schemeClr val="accent6">
                  <a:shade val="73000"/>
                </a:schemeClr>
              </a:contourClr>
            </a:sp3d>
          </a:bodyPr>
          <a:lstStyle/>
          <a:p>
            <a:pPr fontAlgn="auto">
              <a:spcAft>
                <a:spcPts val="0"/>
              </a:spcAft>
              <a:defRPr/>
            </a:pPr>
            <a:r>
              <a:rPr lang="en-US" sz="5500"/>
              <a:t>Assessment Questions</a:t>
            </a:r>
            <a:endParaRPr lang="en-US" sz="5500" b="1">
              <a:ln w="11430">
                <a:noFill/>
              </a:ln>
              <a:effectLst>
                <a:outerShdw blurRad="80000" dist="40000" dir="5040000" algn="tl">
                  <a:srgbClr val="000000">
                    <a:alpha val="0"/>
                  </a:srgbClr>
                </a:outerShdw>
              </a:effectLst>
              <a:ea typeface="+mj-ea"/>
              <a:cs typeface="+mj-cs"/>
            </a:endParaRPr>
          </a:p>
        </p:txBody>
      </p:sp>
      <p:sp>
        <p:nvSpPr>
          <p:cNvPr id="3" name="Content Placeholder 2"/>
          <p:cNvSpPr>
            <a:spLocks noGrp="1"/>
          </p:cNvSpPr>
          <p:nvPr>
            <p:ph idx="4294967295"/>
          </p:nvPr>
        </p:nvSpPr>
        <p:spPr>
          <a:xfrm>
            <a:off x="457200" y="2027989"/>
            <a:ext cx="8229600" cy="4175760"/>
          </a:xfrm>
        </p:spPr>
        <p:txBody>
          <a:bodyPr>
            <a:noAutofit/>
          </a:bodyPr>
          <a:lstStyle/>
          <a:p>
            <a:pPr defTabSz="905255">
              <a:defRPr sz="3168"/>
            </a:pPr>
            <a:r>
              <a:rPr lang="en-US" sz="2500" dirty="0">
                <a:latin typeface="Calibri" panose="020F0502020204030204" pitchFamily="34" charset="0"/>
                <a:cs typeface="Calibri" panose="020F0502020204030204" pitchFamily="34" charset="0"/>
              </a:rPr>
              <a:t>An environment in which a person encounters only beliefs or opinions that coincide with their own is known as...</a:t>
            </a:r>
          </a:p>
          <a:p>
            <a:pPr defTabSz="905255">
              <a:defRPr sz="3168"/>
            </a:pPr>
            <a:r>
              <a:rPr lang="en-US" sz="2500" dirty="0">
                <a:latin typeface="Calibri" panose="020F0502020204030204" pitchFamily="34" charset="0"/>
                <a:cs typeface="Calibri" panose="020F0502020204030204" pitchFamily="34" charset="0"/>
              </a:rPr>
              <a:t>According to All Sides, which news sources are considered moderate/central?</a:t>
            </a:r>
          </a:p>
          <a:p>
            <a:pPr defTabSz="905255">
              <a:defRPr sz="3168"/>
            </a:pPr>
            <a:r>
              <a:rPr lang="en-US" sz="2500" dirty="0">
                <a:latin typeface="Calibri" panose="020F0502020204030204" pitchFamily="34" charset="0"/>
                <a:cs typeface="Calibri" panose="020F0502020204030204" pitchFamily="34" charset="0"/>
              </a:rPr>
              <a:t>What are some of the popular conspiracy theories related to COVID-19?</a:t>
            </a:r>
          </a:p>
          <a:p>
            <a:pPr defTabSz="905255">
              <a:defRPr sz="3168"/>
            </a:pPr>
            <a:r>
              <a:rPr lang="en-US" sz="2500" dirty="0">
                <a:latin typeface="Calibri" panose="020F0502020204030204" pitchFamily="34" charset="0"/>
                <a:cs typeface="Calibri" panose="020F0502020204030204" pitchFamily="34" charset="0"/>
              </a:rPr>
              <a:t>Is rhetoric good or bad? Provide examples to support your claim.</a:t>
            </a:r>
          </a:p>
          <a:p>
            <a:pPr defTabSz="905255">
              <a:defRPr sz="3168"/>
            </a:pPr>
            <a:r>
              <a:rPr lang="en-US" sz="2500" dirty="0">
                <a:latin typeface="Calibri" panose="020F0502020204030204" pitchFamily="34" charset="0"/>
                <a:cs typeface="Calibri" panose="020F0502020204030204" pitchFamily="34" charset="0"/>
              </a:rPr>
              <a:t>How can we help students identify fake news and rhetoric?</a:t>
            </a:r>
            <a:endParaRPr lang="en-US" sz="2500" dirty="0"/>
          </a:p>
          <a:p>
            <a:pPr marL="0" indent="0" defTabSz="905255">
              <a:buNone/>
              <a:defRPr sz="3168"/>
            </a:pPr>
            <a:endParaRPr lang="en-US" sz="2750" dirty="0"/>
          </a:p>
        </p:txBody>
      </p:sp>
    </p:spTree>
    <p:extLst>
      <p:ext uri="{BB962C8B-B14F-4D97-AF65-F5344CB8AC3E}">
        <p14:creationId xmlns:p14="http://schemas.microsoft.com/office/powerpoint/2010/main" val="1287334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additive="base">
                                        <p:cTn id="3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E62CAE-22FF-4A15-9D4C-E9FC24EFB898}"/>
              </a:ext>
            </a:extLst>
          </p:cNvPr>
          <p:cNvSpPr>
            <a:spLocks noGrp="1"/>
          </p:cNvSpPr>
          <p:nvPr>
            <p:ph type="title"/>
          </p:nvPr>
        </p:nvSpPr>
        <p:spPr/>
        <p:txBody>
          <a:bodyPr/>
          <a:lstStyle/>
          <a:p>
            <a:r>
              <a:rPr lang="en-US" dirty="0"/>
              <a:t>Conspiracy Theories</a:t>
            </a:r>
          </a:p>
        </p:txBody>
      </p:sp>
      <p:sp>
        <p:nvSpPr>
          <p:cNvPr id="3" name="Content Placeholder 2">
            <a:extLst>
              <a:ext uri="{FF2B5EF4-FFF2-40B4-BE49-F238E27FC236}">
                <a16:creationId xmlns:a16="http://schemas.microsoft.com/office/drawing/2014/main" xmlns="" id="{464AAD57-BB8A-41E3-975B-7AD130ED319A}"/>
              </a:ext>
            </a:extLst>
          </p:cNvPr>
          <p:cNvSpPr>
            <a:spLocks noGrp="1"/>
          </p:cNvSpPr>
          <p:nvPr>
            <p:ph idx="1"/>
          </p:nvPr>
        </p:nvSpPr>
        <p:spPr/>
        <p:txBody>
          <a:bodyPr/>
          <a:lstStyle/>
          <a:p>
            <a:pPr lvl="0"/>
            <a:r>
              <a:rPr lang="en-US" sz="2000" dirty="0"/>
              <a:t>Pew Research  </a:t>
            </a:r>
            <a:r>
              <a:rPr lang="en-US" sz="2000" u="sng" dirty="0">
                <a:solidFill>
                  <a:schemeClr val="hlink"/>
                </a:solidFill>
                <a:hlinkClick r:id="rId2"/>
              </a:rPr>
              <a:t>https://www.pewresearch.org/fact-tank/2020/04/08/nearly-three-in-ten-americans-believe-covid-19-was-made-in-a-lab/</a:t>
            </a:r>
            <a:r>
              <a:rPr lang="en-US" sz="2000" dirty="0"/>
              <a:t> </a:t>
            </a:r>
          </a:p>
          <a:p>
            <a:pPr lvl="0"/>
            <a:r>
              <a:rPr lang="en-US" sz="2000" dirty="0"/>
              <a:t>Pew Research quoted on Journalism.org : </a:t>
            </a:r>
            <a:r>
              <a:rPr lang="en-US" sz="2000" dirty="0">
                <a:hlinkClick r:id="rId3"/>
              </a:rPr>
              <a:t>https://www.journalism.org/2020/04/01/cable-tv-and-covid-19-how-americans-perceive-the-outbreak-and-view-media-coverage-differ-by-main-news-source/</a:t>
            </a:r>
            <a:r>
              <a:rPr lang="en-US" sz="2000" dirty="0"/>
              <a:t> </a:t>
            </a:r>
          </a:p>
          <a:p>
            <a:pPr lvl="0"/>
            <a:r>
              <a:rPr lang="en-US" sz="2000" dirty="0"/>
              <a:t>CNN 30% </a:t>
            </a:r>
            <a:r>
              <a:rPr lang="en-US" sz="2000" u="sng" dirty="0">
                <a:solidFill>
                  <a:schemeClr val="hlink"/>
                </a:solidFill>
                <a:hlinkClick r:id="rId4"/>
              </a:rPr>
              <a:t>https://www.cnn.com/2020/04/13/us/coronavirus-made-in-lab-poll-trnd/index.html</a:t>
            </a:r>
            <a:r>
              <a:rPr lang="en-US" sz="2000" dirty="0"/>
              <a:t> </a:t>
            </a:r>
          </a:p>
          <a:p>
            <a:endParaRPr lang="en-US" dirty="0"/>
          </a:p>
        </p:txBody>
      </p:sp>
    </p:spTree>
    <p:extLst>
      <p:ext uri="{BB962C8B-B14F-4D97-AF65-F5344CB8AC3E}">
        <p14:creationId xmlns:p14="http://schemas.microsoft.com/office/powerpoint/2010/main" val="2878369057"/>
      </p:ext>
    </p:extLst>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54D385-0668-4E82-B726-FCCF9C7B1582}"/>
              </a:ext>
            </a:extLst>
          </p:cNvPr>
          <p:cNvSpPr>
            <a:spLocks noGrp="1"/>
          </p:cNvSpPr>
          <p:nvPr>
            <p:ph type="title"/>
          </p:nvPr>
        </p:nvSpPr>
        <p:spPr/>
        <p:txBody>
          <a:bodyPr/>
          <a:lstStyle/>
          <a:p>
            <a:r>
              <a:rPr lang="en-US" dirty="0"/>
              <a:t>Rhetoric Sources</a:t>
            </a:r>
          </a:p>
        </p:txBody>
      </p:sp>
      <p:sp>
        <p:nvSpPr>
          <p:cNvPr id="3" name="Subtitle 2">
            <a:extLst>
              <a:ext uri="{FF2B5EF4-FFF2-40B4-BE49-F238E27FC236}">
                <a16:creationId xmlns:a16="http://schemas.microsoft.com/office/drawing/2014/main" xmlns="" id="{3ACFD07D-1D70-4136-8222-97EE14933204}"/>
              </a:ext>
            </a:extLst>
          </p:cNvPr>
          <p:cNvSpPr>
            <a:spLocks noGrp="1"/>
          </p:cNvSpPr>
          <p:nvPr>
            <p:ph type="subTitle" idx="1"/>
          </p:nvPr>
        </p:nvSpPr>
        <p:spPr/>
        <p:txBody>
          <a:bodyPr/>
          <a:lstStyle/>
          <a:p>
            <a:endParaRPr lang="en-US"/>
          </a:p>
        </p:txBody>
      </p:sp>
      <p:sp>
        <p:nvSpPr>
          <p:cNvPr id="4" name="TextBox 3">
            <a:extLst>
              <a:ext uri="{FF2B5EF4-FFF2-40B4-BE49-F238E27FC236}">
                <a16:creationId xmlns:a16="http://schemas.microsoft.com/office/drawing/2014/main" xmlns="" id="{0B1CBEC6-7A7D-44DF-9ED9-CE88184CFFB9}"/>
              </a:ext>
            </a:extLst>
          </p:cNvPr>
          <p:cNvSpPr txBox="1"/>
          <p:nvPr/>
        </p:nvSpPr>
        <p:spPr>
          <a:xfrm>
            <a:off x="981475" y="2039947"/>
            <a:ext cx="7104395" cy="2031325"/>
          </a:xfrm>
          <a:prstGeom prst="rect">
            <a:avLst/>
          </a:prstGeom>
          <a:noFill/>
        </p:spPr>
        <p:txBody>
          <a:bodyPr wrap="square" rtlCol="0">
            <a:spAutoFit/>
          </a:bodyPr>
          <a:lstStyle/>
          <a:p>
            <a:pPr lvl="0"/>
            <a:r>
              <a:rPr lang="en-US" dirty="0"/>
              <a:t>Trump Rhetoric  </a:t>
            </a:r>
          </a:p>
          <a:p>
            <a:pPr lvl="0"/>
            <a:r>
              <a:rPr lang="en-US" u="sng" dirty="0">
                <a:solidFill>
                  <a:schemeClr val="hlink"/>
                </a:solidFill>
                <a:hlinkClick r:id="rId2"/>
              </a:rPr>
              <a:t>https://www.cnn.com/2020/03/19/politics/donald-trump-coronavirus-rhetoric/index.html</a:t>
            </a:r>
            <a:r>
              <a:rPr lang="en-US" dirty="0"/>
              <a:t> </a:t>
            </a:r>
          </a:p>
          <a:p>
            <a:pPr lvl="0"/>
            <a:endParaRPr lang="en-US" dirty="0"/>
          </a:p>
          <a:p>
            <a:pPr lvl="0"/>
            <a:r>
              <a:rPr lang="en-US" dirty="0"/>
              <a:t>Media Rhetoric  </a:t>
            </a:r>
            <a:r>
              <a:rPr lang="en-US" u="sng" dirty="0">
                <a:solidFill>
                  <a:schemeClr val="hlink"/>
                </a:solidFill>
                <a:hlinkClick r:id="rId3"/>
              </a:rPr>
              <a:t>https://www.foxnews.com/politics/from-new-york-to-canada-to-the-white-house-initial-coronavirus-responses-havent-aged-well</a:t>
            </a:r>
            <a:endParaRPr lang="en-US" dirty="0"/>
          </a:p>
        </p:txBody>
      </p:sp>
    </p:spTree>
    <p:extLst>
      <p:ext uri="{BB962C8B-B14F-4D97-AF65-F5344CB8AC3E}">
        <p14:creationId xmlns:p14="http://schemas.microsoft.com/office/powerpoint/2010/main" val="46721104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9848"/>
            <a:ext cx="8229600" cy="1143000"/>
          </a:xfrm>
          <a:noFill/>
        </p:spPr>
        <p:txBody>
          <a:bodyPr rtlCol="0">
            <a:normAutofit/>
            <a:scene3d>
              <a:camera prst="orthographicFront"/>
              <a:lightRig rig="glow" dir="tl">
                <a:rot lat="0" lon="0" rev="5400000"/>
              </a:lightRig>
            </a:scene3d>
            <a:sp3d>
              <a:bevelT w="0" h="0"/>
              <a:contourClr>
                <a:schemeClr val="accent6">
                  <a:shade val="73000"/>
                </a:schemeClr>
              </a:contourClr>
            </a:sp3d>
          </a:bodyPr>
          <a:lstStyle/>
          <a:p>
            <a:pPr fontAlgn="auto">
              <a:spcAft>
                <a:spcPts val="0"/>
              </a:spcAft>
              <a:defRPr/>
            </a:pPr>
            <a:r>
              <a:rPr lang="en-US" sz="5500">
                <a:latin typeface="Calibri"/>
                <a:ea typeface="ＭＳ Ｐゴシック"/>
                <a:cs typeface="Calibri"/>
              </a:rPr>
              <a:t>CEE Affiliates</a:t>
            </a:r>
            <a:endParaRPr lang="en-US" sz="5500" b="1">
              <a:ln w="11430"/>
              <a:effectLst>
                <a:outerShdw blurRad="80000" dist="40000" dir="5040000" algn="tl">
                  <a:srgbClr val="000000">
                    <a:alpha val="0"/>
                  </a:srgbClr>
                </a:outerShdw>
              </a:effectLst>
              <a:ea typeface="+mj-ea"/>
              <a:cs typeface="+mj-cs"/>
            </a:endParaRPr>
          </a:p>
        </p:txBody>
      </p:sp>
      <p:sp>
        <p:nvSpPr>
          <p:cNvPr id="3" name="TextBox 2">
            <a:extLst>
              <a:ext uri="{FF2B5EF4-FFF2-40B4-BE49-F238E27FC236}">
                <a16:creationId xmlns:a16="http://schemas.microsoft.com/office/drawing/2014/main" xmlns="" id="{03AF44DA-7F29-495C-9279-01A773172FC7}"/>
              </a:ext>
            </a:extLst>
          </p:cNvPr>
          <p:cNvSpPr txBox="1"/>
          <p:nvPr/>
        </p:nvSpPr>
        <p:spPr>
          <a:xfrm>
            <a:off x="1501666" y="5134678"/>
            <a:ext cx="614066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a:cs typeface="Arial"/>
                <a:hlinkClick r:id="rId3"/>
              </a:rPr>
              <a:t>https://www.councilforeconed.org/resources/local-affiliates/</a:t>
            </a:r>
            <a:endParaRPr lang="en-US"/>
          </a:p>
          <a:p>
            <a:pPr algn="l"/>
            <a:endParaRPr lang="en-US"/>
          </a:p>
        </p:txBody>
      </p:sp>
      <p:pic>
        <p:nvPicPr>
          <p:cNvPr id="4" name="Picture 4" descr="A picture containing bird&#10;&#10;Description generated with very high confidence">
            <a:extLst>
              <a:ext uri="{FF2B5EF4-FFF2-40B4-BE49-F238E27FC236}">
                <a16:creationId xmlns:a16="http://schemas.microsoft.com/office/drawing/2014/main" xmlns="" id="{85988BD1-7DE7-45DD-9D4C-654DA4937CCE}"/>
              </a:ext>
            </a:extLst>
          </p:cNvPr>
          <p:cNvPicPr>
            <a:picLocks noChangeAspect="1"/>
          </p:cNvPicPr>
          <p:nvPr/>
        </p:nvPicPr>
        <p:blipFill>
          <a:blip r:embed="rId4"/>
          <a:stretch>
            <a:fillRect/>
          </a:stretch>
        </p:blipFill>
        <p:spPr>
          <a:xfrm>
            <a:off x="1524001" y="2335947"/>
            <a:ext cx="6095999" cy="2403817"/>
          </a:xfrm>
          <a:prstGeom prst="rect">
            <a:avLst/>
          </a:prstGeom>
        </p:spPr>
      </p:pic>
    </p:spTree>
    <p:extLst>
      <p:ext uri="{BB962C8B-B14F-4D97-AF65-F5344CB8AC3E}">
        <p14:creationId xmlns:p14="http://schemas.microsoft.com/office/powerpoint/2010/main" val="3342615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0606" y="840626"/>
            <a:ext cx="8229600" cy="1143000"/>
          </a:xfrm>
        </p:spPr>
        <p:txBody>
          <a:bodyPr rtlCol="0">
            <a:normAutofit/>
            <a:scene3d>
              <a:camera prst="orthographicFront"/>
              <a:lightRig rig="glow" dir="tl">
                <a:rot lat="0" lon="0" rev="5400000"/>
              </a:lightRig>
            </a:scene3d>
            <a:sp3d>
              <a:bevelT w="0" h="0"/>
              <a:contourClr>
                <a:schemeClr val="accent6">
                  <a:shade val="73000"/>
                </a:schemeClr>
              </a:contourClr>
            </a:sp3d>
          </a:bodyPr>
          <a:lstStyle/>
          <a:p>
            <a:pPr fontAlgn="auto">
              <a:spcAft>
                <a:spcPts val="0"/>
              </a:spcAft>
              <a:defRPr/>
            </a:pPr>
            <a:r>
              <a:rPr lang="en-US" sz="5500" dirty="0"/>
              <a:t>Agenda</a:t>
            </a:r>
            <a:endParaRPr lang="en-US" sz="5500" b="1" dirty="0">
              <a:ln w="11430"/>
              <a:solidFill>
                <a:srgbClr val="005CB8"/>
              </a:solidFill>
              <a:effectLst>
                <a:outerShdw blurRad="80000" dist="40000" dir="5040000" algn="tl">
                  <a:srgbClr val="000000">
                    <a:alpha val="0"/>
                  </a:srgbClr>
                </a:outerShdw>
              </a:effectLst>
              <a:latin typeface="Calibri" panose="020F0502020204030204" pitchFamily="34" charset="0"/>
              <a:ea typeface="+mj-ea"/>
              <a:cs typeface="Calibri" panose="020F0502020204030204" pitchFamily="34" charset="0"/>
            </a:endParaRPr>
          </a:p>
        </p:txBody>
      </p:sp>
      <p:sp>
        <p:nvSpPr>
          <p:cNvPr id="15363" name="Content Placeholder 2"/>
          <p:cNvSpPr>
            <a:spLocks noGrp="1"/>
          </p:cNvSpPr>
          <p:nvPr>
            <p:ph idx="4294967295"/>
          </p:nvPr>
        </p:nvSpPr>
        <p:spPr>
          <a:xfrm>
            <a:off x="189286" y="1841614"/>
            <a:ext cx="8229600" cy="4175760"/>
          </a:xfrm>
        </p:spPr>
        <p:txBody>
          <a:bodyPr/>
          <a:lstStyle/>
          <a:p>
            <a:r>
              <a:rPr lang="en-US" sz="2500" dirty="0"/>
              <a:t>Social Media Polls &amp; Data</a:t>
            </a:r>
          </a:p>
          <a:p>
            <a:r>
              <a:rPr lang="en-US" sz="2500" dirty="0"/>
              <a:t>Where do students get their news?</a:t>
            </a:r>
          </a:p>
          <a:p>
            <a:r>
              <a:rPr lang="en-US" sz="2500" dirty="0"/>
              <a:t>Ways to detect fake news</a:t>
            </a:r>
          </a:p>
          <a:p>
            <a:r>
              <a:rPr lang="en-US" sz="2500" dirty="0"/>
              <a:t>Finding balanced news – All Sides</a:t>
            </a:r>
          </a:p>
          <a:p>
            <a:r>
              <a:rPr lang="en-US" sz="2500" dirty="0"/>
              <a:t>Conspiracy Theories &amp; COVID – 19</a:t>
            </a:r>
          </a:p>
          <a:p>
            <a:pPr lvl="1"/>
            <a:r>
              <a:rPr lang="en-US" sz="2500" dirty="0" err="1"/>
              <a:t>EdPuzzle</a:t>
            </a:r>
            <a:r>
              <a:rPr lang="en-US" sz="2500" dirty="0"/>
              <a:t> from Trevor Noah’s the Daily Show </a:t>
            </a:r>
          </a:p>
          <a:p>
            <a:r>
              <a:rPr lang="en-US" sz="2500" dirty="0"/>
              <a:t>Time to Climb</a:t>
            </a:r>
          </a:p>
          <a:p>
            <a:r>
              <a:rPr lang="en-US" sz="2500" dirty="0"/>
              <a:t>Rhetoric &amp; COVID – 19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9848"/>
            <a:ext cx="8229600" cy="1143000"/>
          </a:xfrm>
        </p:spPr>
        <p:txBody>
          <a:bodyPr rtlCol="0">
            <a:normAutofit/>
            <a:scene3d>
              <a:camera prst="orthographicFront"/>
              <a:lightRig rig="glow" dir="tl">
                <a:rot lat="0" lon="0" rev="5400000"/>
              </a:lightRig>
            </a:scene3d>
            <a:sp3d>
              <a:bevelT w="0" h="0"/>
              <a:contourClr>
                <a:schemeClr val="accent6">
                  <a:shade val="73000"/>
                </a:schemeClr>
              </a:contourClr>
            </a:sp3d>
          </a:bodyPr>
          <a:lstStyle/>
          <a:p>
            <a:pPr fontAlgn="auto">
              <a:spcAft>
                <a:spcPts val="0"/>
              </a:spcAft>
              <a:defRPr/>
            </a:pPr>
            <a:r>
              <a:rPr lang="en-US" sz="5500"/>
              <a:t>Objectives</a:t>
            </a:r>
            <a:endParaRPr lang="en-US" sz="5500" b="1">
              <a:ln w="11430">
                <a:noFill/>
              </a:ln>
              <a:effectLst>
                <a:outerShdw blurRad="80000" dist="40000" dir="5040000" algn="tl">
                  <a:srgbClr val="000000">
                    <a:alpha val="0"/>
                  </a:srgbClr>
                </a:outerShdw>
              </a:effectLst>
              <a:ea typeface="+mj-ea"/>
              <a:cs typeface="+mj-cs"/>
            </a:endParaRPr>
          </a:p>
        </p:txBody>
      </p:sp>
      <p:sp>
        <p:nvSpPr>
          <p:cNvPr id="3" name="Content Placeholder 2"/>
          <p:cNvSpPr>
            <a:spLocks noGrp="1"/>
          </p:cNvSpPr>
          <p:nvPr>
            <p:ph idx="4294967295"/>
          </p:nvPr>
        </p:nvSpPr>
        <p:spPr>
          <a:xfrm>
            <a:off x="457200" y="2377441"/>
            <a:ext cx="4918540" cy="4175760"/>
          </a:xfrm>
        </p:spPr>
        <p:txBody>
          <a:bodyPr>
            <a:noAutofit/>
          </a:bodyPr>
          <a:lstStyle/>
          <a:p>
            <a:pPr marL="0" indent="0">
              <a:buNone/>
            </a:pPr>
            <a:r>
              <a:rPr lang="en-US" sz="2500" dirty="0">
                <a:latin typeface="Calibri" panose="020F0502020204030204" pitchFamily="34" charset="0"/>
                <a:cs typeface="Calibri" panose="020F0502020204030204" pitchFamily="34" charset="0"/>
              </a:rPr>
              <a:t>I can:</a:t>
            </a:r>
          </a:p>
          <a:p>
            <a:r>
              <a:rPr lang="en-US" dirty="0"/>
              <a:t>Learn tools for detecting media bias and fake news.</a:t>
            </a:r>
          </a:p>
          <a:p>
            <a:r>
              <a:rPr lang="en-US" dirty="0"/>
              <a:t>Evaluate the pros and cons of controversial issues rather than becoming distracted by rhetorical technique or political spin.</a:t>
            </a:r>
          </a:p>
          <a:p>
            <a:pPr marL="0" indent="0" defTabSz="905255">
              <a:buNone/>
              <a:defRPr sz="3168"/>
            </a:pPr>
            <a:endParaRPr lang="en-US" sz="2500" dirty="0">
              <a:latin typeface="Calibri" panose="020F0502020204030204" pitchFamily="34" charset="0"/>
              <a:cs typeface="Calibri" panose="020F0502020204030204" pitchFamily="34" charset="0"/>
            </a:endParaRPr>
          </a:p>
          <a:p>
            <a:pPr lvl="1" defTabSz="905255">
              <a:defRPr sz="3168"/>
            </a:pPr>
            <a:endParaRPr lang="en-US" sz="2500" dirty="0"/>
          </a:p>
          <a:p>
            <a:pPr marL="0" indent="0" defTabSz="905255">
              <a:buNone/>
              <a:defRPr sz="3168"/>
            </a:pPr>
            <a:endParaRPr lang="en-US" sz="2750" dirty="0"/>
          </a:p>
        </p:txBody>
      </p:sp>
      <p:pic>
        <p:nvPicPr>
          <p:cNvPr id="1026" name="Picture 2" descr="Target, arrow, shooting, dart, accuracy - free image from needpix.com">
            <a:extLst>
              <a:ext uri="{FF2B5EF4-FFF2-40B4-BE49-F238E27FC236}">
                <a16:creationId xmlns:a16="http://schemas.microsoft.com/office/drawing/2014/main" xmlns="" id="{482D8C3D-E56A-4315-8648-1B262C75DE7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6448" y="2259791"/>
            <a:ext cx="3760399" cy="3701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0496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9848"/>
            <a:ext cx="8229600" cy="1143000"/>
          </a:xfrm>
        </p:spPr>
        <p:txBody>
          <a:bodyPr rtlCol="0">
            <a:normAutofit/>
            <a:scene3d>
              <a:camera prst="orthographicFront"/>
              <a:lightRig rig="glow" dir="tl">
                <a:rot lat="0" lon="0" rev="5400000"/>
              </a:lightRig>
            </a:scene3d>
            <a:sp3d>
              <a:bevelT w="0" h="0"/>
              <a:contourClr>
                <a:schemeClr val="accent6">
                  <a:shade val="73000"/>
                </a:schemeClr>
              </a:contourClr>
            </a:sp3d>
          </a:bodyPr>
          <a:lstStyle/>
          <a:p>
            <a:pPr fontAlgn="auto">
              <a:spcAft>
                <a:spcPts val="0"/>
              </a:spcAft>
              <a:defRPr/>
            </a:pPr>
            <a:r>
              <a:rPr lang="en-US" sz="5500"/>
              <a:t>National Standards</a:t>
            </a:r>
            <a:endParaRPr lang="en-US" sz="5500" b="1">
              <a:ln w="11430">
                <a:noFill/>
              </a:ln>
              <a:effectLst>
                <a:outerShdw blurRad="80000" dist="40000" dir="5040000" algn="tl">
                  <a:srgbClr val="000000">
                    <a:alpha val="0"/>
                  </a:srgbClr>
                </a:outerShdw>
              </a:effectLst>
              <a:ea typeface="+mj-ea"/>
              <a:cs typeface="+mj-cs"/>
            </a:endParaRPr>
          </a:p>
        </p:txBody>
      </p:sp>
      <p:sp>
        <p:nvSpPr>
          <p:cNvPr id="3" name="Content Placeholder 2"/>
          <p:cNvSpPr>
            <a:spLocks noGrp="1"/>
          </p:cNvSpPr>
          <p:nvPr>
            <p:ph idx="4294967295"/>
          </p:nvPr>
        </p:nvSpPr>
        <p:spPr>
          <a:xfrm>
            <a:off x="457200" y="2377441"/>
            <a:ext cx="8229600" cy="4175760"/>
          </a:xfrm>
        </p:spPr>
        <p:txBody>
          <a:bodyPr>
            <a:noAutofit/>
          </a:bodyPr>
          <a:lstStyle/>
          <a:p>
            <a:pPr marL="0" indent="0" defTabSz="905255">
              <a:buNone/>
              <a:defRPr sz="3168"/>
            </a:pPr>
            <a:r>
              <a:rPr lang="en-US" sz="2500" dirty="0">
                <a:latin typeface="Calibri" panose="020F0502020204030204" pitchFamily="34" charset="0"/>
                <a:cs typeface="Calibri" panose="020F0502020204030204" pitchFamily="34" charset="0"/>
              </a:rPr>
              <a:t>Standard 2: Decision Making</a:t>
            </a:r>
          </a:p>
          <a:p>
            <a:pPr defTabSz="905255">
              <a:defRPr sz="3168"/>
            </a:pPr>
            <a:r>
              <a:rPr lang="en-US" i="1" dirty="0"/>
              <a:t>Effective decision making requires comparing the additional costs of alternatives with the additional benefits. Many choices involve doing a little more or a little less of something: few choices are “all or nothing” decisions. </a:t>
            </a:r>
            <a:endParaRPr lang="en-US" sz="2500" i="1" dirty="0"/>
          </a:p>
          <a:p>
            <a:pPr marL="0" indent="0" defTabSz="905255">
              <a:buNone/>
              <a:defRPr sz="3168"/>
            </a:pPr>
            <a:endParaRPr lang="en-US" sz="2750" dirty="0"/>
          </a:p>
        </p:txBody>
      </p:sp>
    </p:spTree>
    <p:extLst>
      <p:ext uri="{BB962C8B-B14F-4D97-AF65-F5344CB8AC3E}">
        <p14:creationId xmlns:p14="http://schemas.microsoft.com/office/powerpoint/2010/main" val="485028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80C8131-EDE2-41A2-8741-E6820A86DD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9644" y="1135839"/>
            <a:ext cx="7636650" cy="5131957"/>
          </a:xfrm>
          <a:prstGeom prst="rect">
            <a:avLst/>
          </a:prstGeom>
        </p:spPr>
      </p:pic>
    </p:spTree>
    <p:extLst>
      <p:ext uri="{BB962C8B-B14F-4D97-AF65-F5344CB8AC3E}">
        <p14:creationId xmlns:p14="http://schemas.microsoft.com/office/powerpoint/2010/main" val="561119032"/>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E7F897B-BFFC-4C6E-AE9A-AEA33DCB15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3450" y="1121552"/>
            <a:ext cx="6877100" cy="4614896"/>
          </a:xfrm>
          <a:prstGeom prst="rect">
            <a:avLst/>
          </a:prstGeom>
        </p:spPr>
      </p:pic>
    </p:spTree>
    <p:extLst>
      <p:ext uri="{BB962C8B-B14F-4D97-AF65-F5344CB8AC3E}">
        <p14:creationId xmlns:p14="http://schemas.microsoft.com/office/powerpoint/2010/main" val="1424189342"/>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A978662-53BC-4F7C-BDA3-DFF8149B34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 y="1152935"/>
            <a:ext cx="8168640" cy="5354057"/>
          </a:xfrm>
          <a:prstGeom prst="rect">
            <a:avLst/>
          </a:prstGeom>
        </p:spPr>
      </p:pic>
    </p:spTree>
    <p:extLst>
      <p:ext uri="{BB962C8B-B14F-4D97-AF65-F5344CB8AC3E}">
        <p14:creationId xmlns:p14="http://schemas.microsoft.com/office/powerpoint/2010/main" val="1623737282"/>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0 CEE Webinar Presentation Master Template (3)" id="{36B8FBC3-54D9-4986-8FFC-89E6A56E6500}" vid="{2C7FDA18-8BC1-488C-A1FF-A1C8B443291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9cd82c5b-74c9-4827-94f1-5bf219ae6b20">
      <UserInfo>
        <DisplayName/>
        <AccountId xsi:nil="true"/>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81A42C9A1FF0C4E8EFDD6E1EC68268E" ma:contentTypeVersion="12" ma:contentTypeDescription="Create a new document." ma:contentTypeScope="" ma:versionID="74f415700e677f67570d1265c4de6c02">
  <xsd:schema xmlns:xsd="http://www.w3.org/2001/XMLSchema" xmlns:xs="http://www.w3.org/2001/XMLSchema" xmlns:p="http://schemas.microsoft.com/office/2006/metadata/properties" xmlns:ns2="bfa4db11-c700-41fb-b639-f7e6b4e680b5" xmlns:ns3="9cd82c5b-74c9-4827-94f1-5bf219ae6b20" targetNamespace="http://schemas.microsoft.com/office/2006/metadata/properties" ma:root="true" ma:fieldsID="60f53a838a094153ce095486d560252d" ns2:_="" ns3:_="">
    <xsd:import namespace="bfa4db11-c700-41fb-b639-f7e6b4e680b5"/>
    <xsd:import namespace="9cd82c5b-74c9-4827-94f1-5bf219ae6b2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a4db11-c700-41fb-b639-f7e6b4e680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cd82c5b-74c9-4827-94f1-5bf219ae6b2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F8332A4-542C-494D-8506-1C720B46413C}">
  <ds:schemaRefs>
    <ds:schemaRef ds:uri="http://schemas.microsoft.com/office/2006/metadata/properties"/>
    <ds:schemaRef ds:uri="http://schemas.microsoft.com/office/2006/documentManagement/types"/>
    <ds:schemaRef ds:uri="http://purl.org/dc/elements/1.1/"/>
    <ds:schemaRef ds:uri="9cd82c5b-74c9-4827-94f1-5bf219ae6b20"/>
    <ds:schemaRef ds:uri="bfa4db11-c700-41fb-b639-f7e6b4e680b5"/>
    <ds:schemaRef ds:uri="http://purl.org/dc/dcmitype/"/>
    <ds:schemaRef ds:uri="http://schemas.microsoft.com/office/infopath/2007/PartnerControls"/>
    <ds:schemaRef ds:uri="http://purl.org/dc/term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3D6113DE-D385-4A48-8B16-CD7F492379D6}">
  <ds:schemaRefs>
    <ds:schemaRef ds:uri="9cd82c5b-74c9-4827-94f1-5bf219ae6b20"/>
    <ds:schemaRef ds:uri="bfa4db11-c700-41fb-b639-f7e6b4e680b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F85DF1F-BC57-4156-92DD-D8D43BF5254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COVID - 19 and Media Perception 5.19.2020</Template>
  <TotalTime>3</TotalTime>
  <Words>757</Words>
  <Application>Microsoft Office PowerPoint</Application>
  <PresentationFormat>On-screen Show (4:3)</PresentationFormat>
  <Paragraphs>100</Paragraphs>
  <Slides>36</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ＭＳ Ｐゴシック</vt:lpstr>
      <vt:lpstr>Arial</vt:lpstr>
      <vt:lpstr>Arial,Sans-Serif</vt:lpstr>
      <vt:lpstr>Calibri</vt:lpstr>
      <vt:lpstr>Calibri Light</vt:lpstr>
      <vt:lpstr>Playfair Display</vt:lpstr>
      <vt:lpstr>Special Elite</vt:lpstr>
      <vt:lpstr>Office Theme</vt:lpstr>
      <vt:lpstr>  Media Perception and COVID – 19  CEE Webinar Presented by Amanda Stiglbauer May 19, 2020 Amanda.Stiglbauer@moore.sc.edu </vt:lpstr>
      <vt:lpstr>EconEdLink Membership</vt:lpstr>
      <vt:lpstr>Professional Development Certificate</vt:lpstr>
      <vt:lpstr>Agenda</vt:lpstr>
      <vt:lpstr>Objectives</vt:lpstr>
      <vt:lpstr>National Standards</vt:lpstr>
      <vt:lpstr>PowerPoint Presentation</vt:lpstr>
      <vt:lpstr>PowerPoint Presentation</vt:lpstr>
      <vt:lpstr>PowerPoint Presentation</vt:lpstr>
      <vt:lpstr>PowerPoint Presentation</vt:lpstr>
      <vt:lpstr>Where do today’s teens get their news?</vt:lpstr>
      <vt:lpstr>PowerPoint Presentation</vt:lpstr>
      <vt:lpstr>Social Media Claims</vt:lpstr>
      <vt:lpstr>What is an echo chamber?</vt:lpstr>
      <vt:lpstr>Notices and Wonders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Conspiracy Theories</vt:lpstr>
      <vt:lpstr>PowerPoint Presentation</vt:lpstr>
      <vt:lpstr>Rhetoric: noun</vt:lpstr>
      <vt:lpstr>Rhetoric in “I Have a Dream”</vt:lpstr>
      <vt:lpstr>Rhetoric</vt:lpstr>
      <vt:lpstr>PowerPoint Presentation</vt:lpstr>
      <vt:lpstr>Coronavirus Rhetoric</vt:lpstr>
      <vt:lpstr>Rhetoric from Both Sides</vt:lpstr>
      <vt:lpstr>Assessment Questions</vt:lpstr>
      <vt:lpstr>Conspiracy Theories</vt:lpstr>
      <vt:lpstr>Rhetoric Sources</vt:lpstr>
      <vt:lpstr>CEE Affiliates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Media Perception and COVID – 19  CEE Webinar Presented by Amanda Stiglbauer May 19, 2020 Amanda.Stiglbauer@moore.sc.edu </dc:title>
  <dc:creator>Conference3 NoteBook</dc:creator>
  <cp:lastModifiedBy>Conference3 NoteBook</cp:lastModifiedBy>
  <cp:revision>1</cp:revision>
  <dcterms:created xsi:type="dcterms:W3CDTF">2020-05-18T19:39:24Z</dcterms:created>
  <dcterms:modified xsi:type="dcterms:W3CDTF">2020-05-18T19:42:25Z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0x010100481A42C9A1FF0C4E8EFDD6E1EC68268E</vt:lpwstr>
  </property>
  <property fmtid="{D5CDD505-2E9C-101B-9397-08002B2CF9AE}" pid="3" name="Order">
    <vt:r8>2199100</vt:r8>
  </property>
  <property fmtid="{D5CDD505-2E9C-101B-9397-08002B2CF9AE}" pid="4" name="xd_Signature">
    <vt:bool>false</vt:bool>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ies>
</file>