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media/image5.jpg" ContentType="image/jp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56" r:id="rId2"/>
    <p:sldId id="260" r:id="rId3"/>
    <p:sldId id="276" r:id="rId4"/>
    <p:sldId id="261" r:id="rId5"/>
    <p:sldId id="258" r:id="rId6"/>
    <p:sldId id="267" r:id="rId7"/>
    <p:sldId id="277" r:id="rId8"/>
    <p:sldId id="280" r:id="rId9"/>
    <p:sldId id="273" r:id="rId10"/>
    <p:sldId id="284" r:id="rId11"/>
    <p:sldId id="278" r:id="rId12"/>
    <p:sldId id="275" r:id="rId13"/>
    <p:sldId id="279" r:id="rId14"/>
    <p:sldId id="282" r:id="rId15"/>
    <p:sldId id="270" r:id="rId16"/>
    <p:sldId id="283"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o Kvaraia (US - Tax)"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0418FF-BA6A-4382-9818-0EA059AE2F03}">
  <a:tblStyle styleId="{700418FF-BA6A-4382-9818-0EA059AE2F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36"/>
  </p:normalViewPr>
  <p:slideViewPr>
    <p:cSldViewPr snapToGrid="0">
      <p:cViewPr varScale="1">
        <p:scale>
          <a:sx n="103" d="100"/>
          <a:sy n="103" d="100"/>
        </p:scale>
        <p:origin x="802"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Tzjn-v99fZ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ensus.gov/econ/currentdata/dbsearch?program=MARTS&amp;startYear=1992&amp;endYear=2020&amp;categories%5B%5D=44X72&amp;dataType=SM&amp;geoLevel=US&amp;adjusted=1&amp;notAdjusted=1&amp;submit=GET+DATA&amp;releaseScheduleId=#ba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f32fbb12d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g7f32fbb12d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https://www.youtube.com/watch?v=Tzjn-v99fZw</a:t>
            </a:r>
            <a:endParaRPr lang="en-US" dirty="0"/>
          </a:p>
        </p:txBody>
      </p:sp>
    </p:spTree>
    <p:extLst>
      <p:ext uri="{BB962C8B-B14F-4D97-AF65-F5344CB8AC3E}">
        <p14:creationId xmlns:p14="http://schemas.microsoft.com/office/powerpoint/2010/main" val="325957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chemeClr val="tx1"/>
                </a:solidFill>
                <a:latin typeface="Arial"/>
                <a:ea typeface="Arial"/>
                <a:cs typeface="Arial"/>
                <a:sym typeface="Arial"/>
              </a:rPr>
              <a:t>In the first quarter, imports of agricultural products such as soybeans, pork and cotton from the U.S. have grown rapidly</a:t>
            </a:r>
          </a:p>
          <a:p>
            <a:endParaRPr lang="en-US" dirty="0"/>
          </a:p>
        </p:txBody>
      </p:sp>
    </p:spTree>
    <p:extLst>
      <p:ext uri="{BB962C8B-B14F-4D97-AF65-F5344CB8AC3E}">
        <p14:creationId xmlns:p14="http://schemas.microsoft.com/office/powerpoint/2010/main" val="226460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National </a:t>
            </a:r>
            <a:r>
              <a:rPr lang="en-US" sz="1100" b="1" i="0" u="none" strike="noStrike" cap="none" dirty="0">
                <a:solidFill>
                  <a:srgbClr val="000000"/>
                </a:solidFill>
                <a:effectLst/>
                <a:latin typeface="Arial"/>
                <a:ea typeface="Arial"/>
                <a:cs typeface="Arial"/>
                <a:sym typeface="Arial"/>
              </a:rPr>
              <a:t>Retail</a:t>
            </a:r>
            <a:r>
              <a:rPr lang="en-US" sz="1100" b="0" i="0" u="none" strike="noStrike" cap="none" dirty="0">
                <a:solidFill>
                  <a:srgbClr val="000000"/>
                </a:solidFill>
                <a:effectLst/>
                <a:latin typeface="Arial"/>
                <a:ea typeface="Arial"/>
                <a:cs typeface="Arial"/>
                <a:sym typeface="Arial"/>
              </a:rPr>
              <a:t> Federation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171717"/>
                </a:solidFill>
                <a:effectLst/>
                <a:latin typeface="Gotham SSm A"/>
              </a:rPr>
              <a:t>A TEU is one 20-foot-long cargo container or its equivalent.</a:t>
            </a:r>
            <a:endParaRPr lang="en-US" dirty="0"/>
          </a:p>
          <a:p>
            <a:endParaRPr lang="en-US" dirty="0"/>
          </a:p>
        </p:txBody>
      </p:sp>
    </p:spTree>
    <p:extLst>
      <p:ext uri="{BB962C8B-B14F-4D97-AF65-F5344CB8AC3E}">
        <p14:creationId xmlns:p14="http://schemas.microsoft.com/office/powerpoint/2010/main" val="382436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4C4E4D"/>
                </a:solidFill>
                <a:effectLst/>
                <a:latin typeface="Helvetica" panose="020B0604020202020204" pitchFamily="34" charset="0"/>
              </a:rPr>
              <a:t>Retail sales fell 8.7 percent in March, the largest-ever decline on record, according to </a:t>
            </a:r>
            <a:r>
              <a:rPr lang="en-US" b="1" i="0" dirty="0">
                <a:solidFill>
                  <a:srgbClr val="4F7177"/>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Census Bureau data released Wednesday morning</a:t>
            </a:r>
            <a:r>
              <a:rPr lang="en-US" b="0" i="0" dirty="0">
                <a:solidFill>
                  <a:srgbClr val="4C4E4D"/>
                </a:solidFill>
                <a:effectLst/>
                <a:latin typeface="Helvetica" panose="020B0604020202020204" pitchFamily="34" charset="0"/>
              </a:rPr>
              <a:t>. In dollar terms, the decline was nearly triple the previous worst month on record, from the fall of 2008. </a:t>
            </a:r>
          </a:p>
          <a:p>
            <a:r>
              <a:rPr lang="en-US" sz="1100" b="0" i="0" u="none" strike="noStrike" cap="none" dirty="0">
                <a:solidFill>
                  <a:srgbClr val="000000"/>
                </a:solidFill>
                <a:effectLst/>
                <a:latin typeface="Arial"/>
                <a:ea typeface="Arial"/>
                <a:cs typeface="Arial"/>
                <a:sym typeface="Arial"/>
              </a:rPr>
              <a:t>t was the largest decline in trade since December 2018 as consumers cut back spending on a range of products, including motor vehicles &amp; parts (-0.9 percent vs 0.8 percent), furniture (-0.4 percent vs 3.2 percent), electronics &amp; appliances (-1.4 percent vs 0.6 percent), building materials (-1.3 percent vs 3.3 percent), health &amp; personal care products (-0.1 percent vs 0.8 percent) and clothing (-1.2 percent vs -1.4 percent). Receipts also declined at gasoline stations (-2.8 percent vs -0.4 percent), restaurants &amp; bars (-0.5 percent vs 0.8 percent) and general merchandise stores (-0.1 percent vs 0.5 percent). Excluding automobiles, gasoline, building materials and food services retail sales were unchanged last month after increasing by 0.4 percent in </a:t>
            </a:r>
            <a:r>
              <a:rPr lang="en-US" sz="1100" b="0" i="0" u="none" strike="noStrike" cap="none" dirty="0" err="1">
                <a:solidFill>
                  <a:srgbClr val="000000"/>
                </a:solidFill>
                <a:effectLst/>
                <a:latin typeface="Arial"/>
                <a:ea typeface="Arial"/>
                <a:cs typeface="Arial"/>
                <a:sym typeface="Arial"/>
              </a:rPr>
              <a:t>Januar</a:t>
            </a:r>
            <a:endParaRPr lang="en-US" b="0" i="0" dirty="0">
              <a:solidFill>
                <a:srgbClr val="4C4E4D"/>
              </a:solidFill>
              <a:effectLst/>
              <a:latin typeface="Helvetica" panose="020B0604020202020204" pitchFamily="34" charset="0"/>
            </a:endParaRPr>
          </a:p>
          <a:p>
            <a:r>
              <a:rPr lang="en-US" sz="1100" b="0" i="0" u="none" strike="noStrike" cap="none" dirty="0">
                <a:solidFill>
                  <a:srgbClr val="000000"/>
                </a:solidFill>
                <a:effectLst/>
                <a:latin typeface="Arial"/>
                <a:ea typeface="Arial"/>
                <a:cs typeface="Arial"/>
                <a:sym typeface="Arial"/>
              </a:rPr>
              <a:t>But the basic story is clear — people bought way less stuff in March than they normally do.</a:t>
            </a:r>
            <a:endParaRPr lang="en-US" dirty="0"/>
          </a:p>
        </p:txBody>
      </p:sp>
    </p:spTree>
    <p:extLst>
      <p:ext uri="{BB962C8B-B14F-4D97-AF65-F5344CB8AC3E}">
        <p14:creationId xmlns:p14="http://schemas.microsoft.com/office/powerpoint/2010/main" val="327310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171717"/>
                </a:solidFill>
                <a:effectLst/>
                <a:latin typeface="Gotham SSm A"/>
              </a:rPr>
              <a:t>A TEU is one 20-foot-long cargo container or its equivalent.</a:t>
            </a:r>
            <a:endParaRPr lang="en-US" dirty="0"/>
          </a:p>
        </p:txBody>
      </p:sp>
    </p:spTree>
    <p:extLst>
      <p:ext uri="{BB962C8B-B14F-4D97-AF65-F5344CB8AC3E}">
        <p14:creationId xmlns:p14="http://schemas.microsoft.com/office/powerpoint/2010/main" val="75663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997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0" y="0"/>
            <a:ext cx="9144000" cy="5143500"/>
            <a:chOff x="0" y="0"/>
            <a:chExt cx="12192000" cy="6858000"/>
          </a:xfrm>
        </p:grpSpPr>
        <p:sp>
          <p:nvSpPr>
            <p:cNvPr id="52" name="Google Shape;52;p13"/>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 name="Google Shape;53;p13"/>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54" name="Google Shape;54;p13"/>
          <p:cNvSpPr txBox="1">
            <a:spLocks noGrp="1"/>
          </p:cNvSpPr>
          <p:nvPr>
            <p:ph type="subTitle" idx="1"/>
          </p:nvPr>
        </p:nvSpPr>
        <p:spPr>
          <a:xfrm>
            <a:off x="332185" y="2785205"/>
            <a:ext cx="4105200" cy="445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ctrTitle"/>
          </p:nvPr>
        </p:nvSpPr>
        <p:spPr>
          <a:xfrm>
            <a:off x="332184" y="321467"/>
            <a:ext cx="5563800" cy="1509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1" i="0">
                <a:solidFill>
                  <a:schemeClr val="tx1"/>
                </a:solidFill>
                <a:latin typeface="Arial"/>
                <a:cs typeface="Arial"/>
              </a:defRPr>
            </a:lvl1pPr>
          </a:lstStyle>
          <a:p>
            <a:pPr marL="12700">
              <a:lnSpc>
                <a:spcPct val="100000"/>
              </a:lnSpc>
              <a:spcBef>
                <a:spcPts val="40"/>
              </a:spcBef>
            </a:pPr>
            <a:r>
              <a:rPr dirty="0"/>
              <a:t>P</a:t>
            </a:r>
            <a:r>
              <a:rPr spc="5" dirty="0"/>
              <a:t>w</a:t>
            </a:r>
            <a:r>
              <a:rPr spc="-5" dirty="0"/>
              <a:t>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defRPr sz="600" b="0" i="0">
                <a:solidFill>
                  <a:schemeClr val="tx1"/>
                </a:solidFill>
                <a:latin typeface="Arial"/>
                <a:cs typeface="Arial"/>
              </a:defRPr>
            </a:lvl1pPr>
          </a:lstStyle>
          <a:p>
            <a:pPr marL="25400">
              <a:lnSpc>
                <a:spcPct val="100000"/>
              </a:lnSpc>
              <a:spcBef>
                <a:spcPts val="40"/>
              </a:spcBef>
            </a:pPr>
            <a:fld id="{81D60167-4931-47E6-BA6A-407CBD079E47}" type="slidenum">
              <a:rPr spc="-5" dirty="0"/>
              <a:t>‹#›</a:t>
            </a:fld>
            <a:endParaRPr spc="-5" dirty="0"/>
          </a:p>
        </p:txBody>
      </p:sp>
    </p:spTree>
    <p:extLst>
      <p:ext uri="{BB962C8B-B14F-4D97-AF65-F5344CB8AC3E}">
        <p14:creationId xmlns:p14="http://schemas.microsoft.com/office/powerpoint/2010/main" val="383933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72584" y="1712976"/>
            <a:ext cx="4139565" cy="3027045"/>
          </a:xfrm>
          <a:custGeom>
            <a:avLst/>
            <a:gdLst/>
            <a:ahLst/>
            <a:cxnLst/>
            <a:rect l="l" t="t" r="r" b="b"/>
            <a:pathLst>
              <a:path w="4139565" h="3027045">
                <a:moveTo>
                  <a:pt x="0" y="0"/>
                </a:moveTo>
                <a:lnTo>
                  <a:pt x="4139184" y="0"/>
                </a:lnTo>
                <a:lnTo>
                  <a:pt x="4139184" y="3026664"/>
                </a:lnTo>
                <a:lnTo>
                  <a:pt x="0" y="3026664"/>
                </a:lnTo>
                <a:lnTo>
                  <a:pt x="0" y="0"/>
                </a:lnTo>
                <a:close/>
              </a:path>
            </a:pathLst>
          </a:custGeom>
          <a:solidFill>
            <a:srgbClr val="F3F3F3"/>
          </a:solidFill>
        </p:spPr>
        <p:txBody>
          <a:bodyPr wrap="square" lIns="0" tIns="0" rIns="0" bIns="0" rtlCol="0"/>
          <a:lstStyle/>
          <a:p>
            <a:endParaRPr/>
          </a:p>
        </p:txBody>
      </p:sp>
      <p:sp>
        <p:nvSpPr>
          <p:cNvPr id="17" name="bk object 17"/>
          <p:cNvSpPr/>
          <p:nvPr/>
        </p:nvSpPr>
        <p:spPr>
          <a:xfrm>
            <a:off x="320040" y="1712976"/>
            <a:ext cx="4197350" cy="3027045"/>
          </a:xfrm>
          <a:custGeom>
            <a:avLst/>
            <a:gdLst/>
            <a:ahLst/>
            <a:cxnLst/>
            <a:rect l="l" t="t" r="r" b="b"/>
            <a:pathLst>
              <a:path w="4197350" h="3027045">
                <a:moveTo>
                  <a:pt x="0" y="0"/>
                </a:moveTo>
                <a:lnTo>
                  <a:pt x="4197096" y="0"/>
                </a:lnTo>
                <a:lnTo>
                  <a:pt x="4197096" y="3026664"/>
                </a:lnTo>
                <a:lnTo>
                  <a:pt x="0" y="3026664"/>
                </a:lnTo>
                <a:lnTo>
                  <a:pt x="0" y="0"/>
                </a:lnTo>
                <a:close/>
              </a:path>
            </a:pathLst>
          </a:custGeom>
          <a:solidFill>
            <a:srgbClr val="F3F3F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chemeClr val="tx1"/>
                </a:solidFill>
                <a:latin typeface="Georgia"/>
                <a:cs typeface="Georgi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1" i="0">
                <a:solidFill>
                  <a:schemeClr val="tx1"/>
                </a:solidFill>
                <a:latin typeface="Arial"/>
                <a:cs typeface="Arial"/>
              </a:defRPr>
            </a:lvl1pPr>
          </a:lstStyle>
          <a:p>
            <a:pPr marL="12700">
              <a:lnSpc>
                <a:spcPct val="100000"/>
              </a:lnSpc>
              <a:spcBef>
                <a:spcPts val="40"/>
              </a:spcBef>
            </a:pPr>
            <a:r>
              <a:rPr dirty="0"/>
              <a:t>P</a:t>
            </a:r>
            <a:r>
              <a:rPr spc="5" dirty="0"/>
              <a:t>w</a:t>
            </a:r>
            <a:r>
              <a:rPr spc="-5" dirty="0"/>
              <a:t>C</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7" name="Holder 7"/>
          <p:cNvSpPr>
            <a:spLocks noGrp="1"/>
          </p:cNvSpPr>
          <p:nvPr>
            <p:ph type="sldNum" sz="quarter" idx="7"/>
          </p:nvPr>
        </p:nvSpPr>
        <p:spPr/>
        <p:txBody>
          <a:bodyPr lIns="0" tIns="0" rIns="0" bIns="0"/>
          <a:lstStyle>
            <a:lvl1pPr>
              <a:defRPr sz="600" b="0" i="0">
                <a:solidFill>
                  <a:schemeClr val="tx1"/>
                </a:solidFill>
                <a:latin typeface="Arial"/>
                <a:cs typeface="Arial"/>
              </a:defRPr>
            </a:lvl1pPr>
          </a:lstStyle>
          <a:p>
            <a:pPr marL="25400">
              <a:lnSpc>
                <a:spcPct val="100000"/>
              </a:lnSpc>
              <a:spcBef>
                <a:spcPts val="40"/>
              </a:spcBef>
            </a:pPr>
            <a:fld id="{81D60167-4931-47E6-BA6A-407CBD079E47}" type="slidenum">
              <a:rPr spc="-5" dirty="0"/>
              <a:t>‹#›</a:t>
            </a:fld>
            <a:endParaRPr spc="-5" dirty="0"/>
          </a:p>
        </p:txBody>
      </p:sp>
    </p:spTree>
    <p:extLst>
      <p:ext uri="{BB962C8B-B14F-4D97-AF65-F5344CB8AC3E}">
        <p14:creationId xmlns:p14="http://schemas.microsoft.com/office/powerpoint/2010/main" val="167389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zjn-v99fZ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pic>
        <p:nvPicPr>
          <p:cNvPr id="60" name="Google Shape;60;p14"/>
          <p:cNvPicPr preferRelativeResize="0">
            <a:picLocks noGrp="1"/>
          </p:cNvPicPr>
          <p:nvPr>
            <p:ph type="pic" idx="2"/>
          </p:nvPr>
        </p:nvPicPr>
        <p:blipFill rotWithShape="1">
          <a:blip r:embed="rId3">
            <a:alphaModFix/>
          </a:blip>
          <a:srcRect t="12473" b="12473"/>
          <a:stretch/>
        </p:blipFill>
        <p:spPr>
          <a:xfrm>
            <a:off x="0" y="0"/>
            <a:ext cx="9144000" cy="5143500"/>
          </a:xfrm>
          <a:prstGeom prst="rect">
            <a:avLst/>
          </a:prstGeom>
          <a:noFill/>
          <a:ln>
            <a:noFill/>
          </a:ln>
        </p:spPr>
      </p:pic>
      <p:sp>
        <p:nvSpPr>
          <p:cNvPr id="61" name="Google Shape;61;p14"/>
          <p:cNvSpPr txBox="1">
            <a:spLocks noGrp="1"/>
          </p:cNvSpPr>
          <p:nvPr>
            <p:ph type="subTitle" idx="1"/>
          </p:nvPr>
        </p:nvSpPr>
        <p:spPr>
          <a:xfrm>
            <a:off x="369346" y="4108477"/>
            <a:ext cx="4105200" cy="560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solidFill>
                  <a:srgbClr val="FFFFFF"/>
                </a:solidFill>
              </a:rPr>
              <a:t>April 20, 2020</a:t>
            </a:r>
          </a:p>
          <a:p>
            <a:pPr marL="0" marR="0" lvl="0" indent="0" algn="l" rtl="0">
              <a:lnSpc>
                <a:spcPct val="100000"/>
              </a:lnSpc>
              <a:spcBef>
                <a:spcPts val="0"/>
              </a:spcBef>
              <a:spcAft>
                <a:spcPts val="0"/>
              </a:spcAft>
              <a:buClr>
                <a:schemeClr val="dk1"/>
              </a:buClr>
              <a:buSzPts val="1200"/>
              <a:buFont typeface="Arial"/>
              <a:buNone/>
            </a:pPr>
            <a:endParaRPr lang="en-US" dirty="0">
              <a:solidFill>
                <a:srgbClr val="FFFFFF"/>
              </a:solidFill>
            </a:endParaRPr>
          </a:p>
          <a:p>
            <a:pPr marL="0" marR="0" lvl="0" indent="0" algn="l" rtl="0">
              <a:lnSpc>
                <a:spcPct val="100000"/>
              </a:lnSpc>
              <a:spcBef>
                <a:spcPts val="0"/>
              </a:spcBef>
              <a:spcAft>
                <a:spcPts val="0"/>
              </a:spcAft>
              <a:buClr>
                <a:schemeClr val="dk1"/>
              </a:buClr>
              <a:buSzPts val="1200"/>
              <a:buFont typeface="Arial"/>
              <a:buNone/>
            </a:pPr>
            <a:r>
              <a:rPr lang="en-US" dirty="0">
                <a:solidFill>
                  <a:srgbClr val="FFFFFF"/>
                </a:solidFill>
              </a:rPr>
              <a:t>Nino Kvaraia</a:t>
            </a:r>
            <a:endParaRPr dirty="0">
              <a:solidFill>
                <a:srgbClr val="FFFFFF"/>
              </a:solidFill>
            </a:endParaRPr>
          </a:p>
          <a:p>
            <a:pPr marL="0" marR="0" lvl="0" indent="0" algn="l" rtl="0">
              <a:lnSpc>
                <a:spcPct val="100000"/>
              </a:lnSpc>
              <a:spcBef>
                <a:spcPts val="0"/>
              </a:spcBef>
              <a:spcAft>
                <a:spcPts val="0"/>
              </a:spcAft>
              <a:buClr>
                <a:schemeClr val="dk1"/>
              </a:buClr>
              <a:buSzPts val="1200"/>
              <a:buFont typeface="Arial"/>
              <a:buNone/>
            </a:pPr>
            <a:endParaRPr i="1" dirty="0">
              <a:solidFill>
                <a:srgbClr val="FFFFFF"/>
              </a:solidFill>
            </a:endParaRPr>
          </a:p>
          <a:p>
            <a:pPr marL="0" marR="0" lvl="0" indent="0" algn="l" rtl="0">
              <a:lnSpc>
                <a:spcPct val="100000"/>
              </a:lnSpc>
              <a:spcBef>
                <a:spcPts val="0"/>
              </a:spcBef>
              <a:spcAft>
                <a:spcPts val="0"/>
              </a:spcAft>
              <a:buClr>
                <a:schemeClr val="dk1"/>
              </a:buClr>
              <a:buSzPts val="1200"/>
              <a:buFont typeface="Arial"/>
              <a:buNone/>
            </a:pPr>
            <a:endParaRPr i="1" dirty="0">
              <a:solidFill>
                <a:srgbClr val="FFFFFF"/>
              </a:solidFill>
            </a:endParaRPr>
          </a:p>
        </p:txBody>
      </p:sp>
      <p:sp>
        <p:nvSpPr>
          <p:cNvPr id="62" name="Google Shape;62;p14"/>
          <p:cNvSpPr txBox="1">
            <a:spLocks noGrp="1"/>
          </p:cNvSpPr>
          <p:nvPr>
            <p:ph type="ctrTitle"/>
          </p:nvPr>
        </p:nvSpPr>
        <p:spPr>
          <a:xfrm>
            <a:off x="275025" y="381000"/>
            <a:ext cx="7577400" cy="1217341"/>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dk1"/>
              </a:buClr>
              <a:buSzPts val="1100"/>
              <a:buFont typeface="Arial"/>
              <a:buNone/>
            </a:pPr>
            <a:endParaRPr dirty="0">
              <a:solidFill>
                <a:srgbClr val="FFFFFF"/>
              </a:solidFill>
            </a:endParaRPr>
          </a:p>
          <a:p>
            <a:pPr marL="0" marR="0" lvl="0" indent="0" algn="l" rtl="0">
              <a:lnSpc>
                <a:spcPct val="85000"/>
              </a:lnSpc>
              <a:spcBef>
                <a:spcPts val="0"/>
              </a:spcBef>
              <a:spcAft>
                <a:spcPts val="0"/>
              </a:spcAft>
              <a:buClr>
                <a:schemeClr val="dk1"/>
              </a:buClr>
              <a:buSzPts val="1100"/>
              <a:buFont typeface="Arial"/>
              <a:buNone/>
            </a:pPr>
            <a:endParaRPr dirty="0">
              <a:solidFill>
                <a:srgbClr val="FFFFFF"/>
              </a:solidFill>
            </a:endParaRPr>
          </a:p>
          <a:p>
            <a:pPr marL="0" marR="0" lvl="0" indent="0" algn="l" rtl="0">
              <a:lnSpc>
                <a:spcPct val="85000"/>
              </a:lnSpc>
              <a:spcBef>
                <a:spcPts val="0"/>
              </a:spcBef>
              <a:spcAft>
                <a:spcPts val="0"/>
              </a:spcAft>
              <a:buClr>
                <a:schemeClr val="dk1"/>
              </a:buClr>
              <a:buSzPts val="1100"/>
              <a:buFont typeface="Arial"/>
              <a:buNone/>
            </a:pPr>
            <a:r>
              <a:rPr lang="en-US" dirty="0">
                <a:solidFill>
                  <a:srgbClr val="FFFFFF"/>
                </a:solidFill>
              </a:rPr>
              <a:t>COVID-19 Impact on Global Trade</a:t>
            </a:r>
            <a:endParaRPr dirty="0">
              <a:solidFill>
                <a:srgbClr val="FFFFFF"/>
              </a:solidFill>
            </a:endParaRPr>
          </a:p>
          <a:p>
            <a:pPr marL="0" marR="0" lvl="0" indent="0" algn="l" rtl="0">
              <a:lnSpc>
                <a:spcPct val="85000"/>
              </a:lnSpc>
              <a:spcBef>
                <a:spcPts val="0"/>
              </a:spcBef>
              <a:spcAft>
                <a:spcPts val="0"/>
              </a:spcAft>
              <a:buClr>
                <a:schemeClr val="dk1"/>
              </a:buClr>
              <a:buSzPts val="1100"/>
              <a:buFont typeface="Arial"/>
              <a:buNone/>
            </a:pPr>
            <a:endParaRPr dirty="0">
              <a:solidFill>
                <a:srgbClr val="FFFFFF"/>
              </a:solidFill>
            </a:endParaRPr>
          </a:p>
        </p:txBody>
      </p:sp>
      <p:pic>
        <p:nvPicPr>
          <p:cNvPr id="3" name="Picture 2">
            <a:extLst>
              <a:ext uri="{FF2B5EF4-FFF2-40B4-BE49-F238E27FC236}">
                <a16:creationId xmlns:a16="http://schemas.microsoft.com/office/drawing/2014/main" id="{2D3DBDCB-388D-4243-B5AB-8C00E8FC05DD}"/>
              </a:ext>
            </a:extLst>
          </p:cNvPr>
          <p:cNvPicPr>
            <a:picLocks noChangeAspect="1"/>
          </p:cNvPicPr>
          <p:nvPr/>
        </p:nvPicPr>
        <p:blipFill>
          <a:blip r:embed="rId4"/>
          <a:stretch>
            <a:fillRect/>
          </a:stretch>
        </p:blipFill>
        <p:spPr>
          <a:xfrm>
            <a:off x="6658625" y="4388677"/>
            <a:ext cx="2387600" cy="546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18B9A-0D53-4615-89F6-CB8A276EBF2E}"/>
              </a:ext>
            </a:extLst>
          </p:cNvPr>
          <p:cNvPicPr>
            <a:picLocks noChangeAspect="1"/>
          </p:cNvPicPr>
          <p:nvPr/>
        </p:nvPicPr>
        <p:blipFill>
          <a:blip r:embed="rId3"/>
          <a:stretch>
            <a:fillRect/>
          </a:stretch>
        </p:blipFill>
        <p:spPr>
          <a:xfrm>
            <a:off x="454557" y="89209"/>
            <a:ext cx="8183862" cy="4898173"/>
          </a:xfrm>
          <a:prstGeom prst="rect">
            <a:avLst/>
          </a:prstGeom>
        </p:spPr>
      </p:pic>
      <p:sp>
        <p:nvSpPr>
          <p:cNvPr id="6" name="TextBox 5">
            <a:extLst>
              <a:ext uri="{FF2B5EF4-FFF2-40B4-BE49-F238E27FC236}">
                <a16:creationId xmlns:a16="http://schemas.microsoft.com/office/drawing/2014/main" id="{04E10661-6113-485C-A6F3-92A09A8E404F}"/>
              </a:ext>
            </a:extLst>
          </p:cNvPr>
          <p:cNvSpPr txBox="1"/>
          <p:nvPr/>
        </p:nvSpPr>
        <p:spPr>
          <a:xfrm>
            <a:off x="7404410" y="4899102"/>
            <a:ext cx="923651" cy="246221"/>
          </a:xfrm>
          <a:prstGeom prst="rect">
            <a:avLst/>
          </a:prstGeom>
          <a:noFill/>
        </p:spPr>
        <p:txBody>
          <a:bodyPr wrap="none" rtlCol="0">
            <a:spAutoFit/>
          </a:bodyPr>
          <a:lstStyle/>
          <a:p>
            <a:r>
              <a:rPr lang="en-US" sz="1000" dirty="0">
                <a:latin typeface="+mn-lt"/>
              </a:rPr>
              <a:t>Source: NFR</a:t>
            </a:r>
          </a:p>
        </p:txBody>
      </p:sp>
    </p:spTree>
    <p:extLst>
      <p:ext uri="{BB962C8B-B14F-4D97-AF65-F5344CB8AC3E}">
        <p14:creationId xmlns:p14="http://schemas.microsoft.com/office/powerpoint/2010/main" val="272532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2AE0E-18BE-4BD4-A95B-8A1D379EFCB5}"/>
              </a:ext>
            </a:extLst>
          </p:cNvPr>
          <p:cNvSpPr>
            <a:spLocks noGrp="1"/>
          </p:cNvSpPr>
          <p:nvPr>
            <p:ph type="title"/>
          </p:nvPr>
        </p:nvSpPr>
        <p:spPr/>
        <p:txBody>
          <a:bodyPr/>
          <a:lstStyle/>
          <a:p>
            <a:r>
              <a:rPr lang="en-US" dirty="0"/>
              <a:t>Prediction for the Future</a:t>
            </a:r>
          </a:p>
        </p:txBody>
      </p:sp>
      <p:pic>
        <p:nvPicPr>
          <p:cNvPr id="3" name="Picture 2">
            <a:extLst>
              <a:ext uri="{FF2B5EF4-FFF2-40B4-BE49-F238E27FC236}">
                <a16:creationId xmlns:a16="http://schemas.microsoft.com/office/drawing/2014/main" id="{796D29A2-6E35-854D-B80C-2D04978615BC}"/>
              </a:ext>
            </a:extLst>
          </p:cNvPr>
          <p:cNvPicPr>
            <a:picLocks noChangeAspect="1"/>
          </p:cNvPicPr>
          <p:nvPr/>
        </p:nvPicPr>
        <p:blipFill>
          <a:blip r:embed="rId2"/>
          <a:stretch>
            <a:fillRect/>
          </a:stretch>
        </p:blipFill>
        <p:spPr>
          <a:xfrm>
            <a:off x="6658625" y="4388677"/>
            <a:ext cx="2387600" cy="546100"/>
          </a:xfrm>
          <a:prstGeom prst="rect">
            <a:avLst/>
          </a:prstGeom>
        </p:spPr>
      </p:pic>
    </p:spTree>
    <p:extLst>
      <p:ext uri="{BB962C8B-B14F-4D97-AF65-F5344CB8AC3E}">
        <p14:creationId xmlns:p14="http://schemas.microsoft.com/office/powerpoint/2010/main" val="102474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C838-F5D0-42AD-995A-937AC806A800}"/>
              </a:ext>
            </a:extLst>
          </p:cNvPr>
          <p:cNvSpPr>
            <a:spLocks noGrp="1"/>
          </p:cNvSpPr>
          <p:nvPr>
            <p:ph type="title"/>
          </p:nvPr>
        </p:nvSpPr>
        <p:spPr/>
        <p:txBody>
          <a:bodyPr/>
          <a:lstStyle/>
          <a:p>
            <a:r>
              <a:rPr lang="en-US" dirty="0">
                <a:solidFill>
                  <a:srgbClr val="000000"/>
                </a:solidFill>
                <a:latin typeface="open sans"/>
              </a:rPr>
              <a:t>The Conference Board Economic Outlook</a:t>
            </a:r>
            <a:br>
              <a:rPr lang="en-US" dirty="0"/>
            </a:br>
            <a:endParaRPr lang="en-US" dirty="0"/>
          </a:p>
        </p:txBody>
      </p:sp>
      <p:pic>
        <p:nvPicPr>
          <p:cNvPr id="4" name="Picture 3">
            <a:extLst>
              <a:ext uri="{FF2B5EF4-FFF2-40B4-BE49-F238E27FC236}">
                <a16:creationId xmlns:a16="http://schemas.microsoft.com/office/drawing/2014/main" id="{209D2E03-A3B4-47B3-99BA-807C0B34B8D9}"/>
              </a:ext>
            </a:extLst>
          </p:cNvPr>
          <p:cNvPicPr>
            <a:picLocks noChangeAspect="1"/>
          </p:cNvPicPr>
          <p:nvPr/>
        </p:nvPicPr>
        <p:blipFill>
          <a:blip r:embed="rId2"/>
          <a:stretch>
            <a:fillRect/>
          </a:stretch>
        </p:blipFill>
        <p:spPr>
          <a:xfrm>
            <a:off x="334753" y="1509131"/>
            <a:ext cx="3984486" cy="2806273"/>
          </a:xfrm>
          <a:prstGeom prst="rect">
            <a:avLst/>
          </a:prstGeom>
        </p:spPr>
      </p:pic>
      <p:pic>
        <p:nvPicPr>
          <p:cNvPr id="5" name="Picture 4">
            <a:extLst>
              <a:ext uri="{FF2B5EF4-FFF2-40B4-BE49-F238E27FC236}">
                <a16:creationId xmlns:a16="http://schemas.microsoft.com/office/drawing/2014/main" id="{39D6BF21-3515-4A36-964E-74994F5A37AF}"/>
              </a:ext>
            </a:extLst>
          </p:cNvPr>
          <p:cNvPicPr>
            <a:picLocks noChangeAspect="1"/>
          </p:cNvPicPr>
          <p:nvPr/>
        </p:nvPicPr>
        <p:blipFill>
          <a:blip r:embed="rId3"/>
          <a:stretch>
            <a:fillRect/>
          </a:stretch>
        </p:blipFill>
        <p:spPr>
          <a:xfrm>
            <a:off x="4319239" y="1509131"/>
            <a:ext cx="4438185" cy="2810107"/>
          </a:xfrm>
          <a:prstGeom prst="rect">
            <a:avLst/>
          </a:prstGeom>
        </p:spPr>
      </p:pic>
      <p:pic>
        <p:nvPicPr>
          <p:cNvPr id="6" name="Picture 5">
            <a:extLst>
              <a:ext uri="{FF2B5EF4-FFF2-40B4-BE49-F238E27FC236}">
                <a16:creationId xmlns:a16="http://schemas.microsoft.com/office/drawing/2014/main" id="{870339A2-1E52-5340-AE93-4F2CAEE3A7E4}"/>
              </a:ext>
            </a:extLst>
          </p:cNvPr>
          <p:cNvPicPr>
            <a:picLocks noChangeAspect="1"/>
          </p:cNvPicPr>
          <p:nvPr/>
        </p:nvPicPr>
        <p:blipFill>
          <a:blip r:embed="rId4"/>
          <a:stretch>
            <a:fillRect/>
          </a:stretch>
        </p:blipFill>
        <p:spPr>
          <a:xfrm>
            <a:off x="6658625" y="4388677"/>
            <a:ext cx="2387600" cy="546100"/>
          </a:xfrm>
          <a:prstGeom prst="rect">
            <a:avLst/>
          </a:prstGeom>
        </p:spPr>
      </p:pic>
    </p:spTree>
    <p:extLst>
      <p:ext uri="{BB962C8B-B14F-4D97-AF65-F5344CB8AC3E}">
        <p14:creationId xmlns:p14="http://schemas.microsoft.com/office/powerpoint/2010/main" val="337271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231" y="1360169"/>
            <a:ext cx="8479790" cy="398145"/>
          </a:xfrm>
          <a:custGeom>
            <a:avLst/>
            <a:gdLst/>
            <a:ahLst/>
            <a:cxnLst/>
            <a:rect l="l" t="t" r="r" b="b"/>
            <a:pathLst>
              <a:path w="8479790" h="398144">
                <a:moveTo>
                  <a:pt x="0" y="0"/>
                </a:moveTo>
                <a:lnTo>
                  <a:pt x="8479536" y="0"/>
                </a:lnTo>
                <a:lnTo>
                  <a:pt x="8479536" y="397763"/>
                </a:lnTo>
                <a:lnTo>
                  <a:pt x="0" y="397763"/>
                </a:lnTo>
                <a:lnTo>
                  <a:pt x="0" y="0"/>
                </a:lnTo>
                <a:close/>
              </a:path>
            </a:pathLst>
          </a:custGeom>
          <a:solidFill>
            <a:srgbClr val="D04A02"/>
          </a:solidFill>
        </p:spPr>
        <p:txBody>
          <a:bodyPr wrap="square" lIns="0" tIns="0" rIns="0" bIns="0" rtlCol="0"/>
          <a:lstStyle/>
          <a:p>
            <a:endParaRPr/>
          </a:p>
        </p:txBody>
      </p:sp>
      <p:sp>
        <p:nvSpPr>
          <p:cNvPr id="3" name="object 3"/>
          <p:cNvSpPr txBox="1"/>
          <p:nvPr/>
        </p:nvSpPr>
        <p:spPr>
          <a:xfrm>
            <a:off x="410925" y="1435089"/>
            <a:ext cx="6282690" cy="227626"/>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FFFFFF"/>
                </a:solidFill>
                <a:latin typeface="Arial"/>
                <a:cs typeface="Arial"/>
              </a:rPr>
              <a:t>Near-term activities to minimize the COVID-19 impact</a:t>
            </a:r>
            <a:endParaRPr sz="1400" dirty="0">
              <a:latin typeface="Arial"/>
              <a:cs typeface="Arial"/>
            </a:endParaRPr>
          </a:p>
        </p:txBody>
      </p:sp>
      <p:sp>
        <p:nvSpPr>
          <p:cNvPr id="4" name="object 4"/>
          <p:cNvSpPr/>
          <p:nvPr/>
        </p:nvSpPr>
        <p:spPr>
          <a:xfrm>
            <a:off x="324611" y="1754291"/>
            <a:ext cx="5831840" cy="3023235"/>
          </a:xfrm>
          <a:custGeom>
            <a:avLst/>
            <a:gdLst/>
            <a:ahLst/>
            <a:cxnLst/>
            <a:rect l="l" t="t" r="r" b="b"/>
            <a:pathLst>
              <a:path w="5831840" h="3023235">
                <a:moveTo>
                  <a:pt x="0" y="0"/>
                </a:moveTo>
                <a:lnTo>
                  <a:pt x="5831586" y="0"/>
                </a:lnTo>
                <a:lnTo>
                  <a:pt x="5831586" y="3022854"/>
                </a:lnTo>
                <a:lnTo>
                  <a:pt x="0" y="3022854"/>
                </a:lnTo>
                <a:lnTo>
                  <a:pt x="0" y="0"/>
                </a:lnTo>
                <a:close/>
              </a:path>
            </a:pathLst>
          </a:custGeom>
          <a:solidFill>
            <a:srgbClr val="F3F3F3"/>
          </a:solidFill>
        </p:spPr>
        <p:txBody>
          <a:bodyPr wrap="square" lIns="0" tIns="0" rIns="0" bIns="0" rtlCol="0"/>
          <a:lstStyle/>
          <a:p>
            <a:endParaRPr/>
          </a:p>
        </p:txBody>
      </p:sp>
      <p:sp>
        <p:nvSpPr>
          <p:cNvPr id="5" name="object 5"/>
          <p:cNvSpPr txBox="1"/>
          <p:nvPr/>
        </p:nvSpPr>
        <p:spPr>
          <a:xfrm>
            <a:off x="808651" y="1966963"/>
            <a:ext cx="5146100" cy="1872307"/>
          </a:xfrm>
          <a:prstGeom prst="rect">
            <a:avLst/>
          </a:prstGeom>
        </p:spPr>
        <p:txBody>
          <a:bodyPr vert="horz" wrap="square" lIns="0" tIns="12700" rIns="0" bIns="0" rtlCol="0">
            <a:spAutoFit/>
          </a:bodyPr>
          <a:lstStyle/>
          <a:p>
            <a:pPr marL="12700" marR="5080">
              <a:spcBef>
                <a:spcPts val="100"/>
              </a:spcBef>
            </a:pPr>
            <a:r>
              <a:rPr lang="en-US" sz="1200" dirty="0"/>
              <a:t>Companies must analyze multiple business, operations, and tax and tariff scenarios; understand the costs of different supply chain configurations, as well as opportunities; and make informed decisions quickly. </a:t>
            </a:r>
            <a:endParaRPr sz="1200" dirty="0">
              <a:latin typeface="Times New Roman"/>
              <a:cs typeface="Times New Roman"/>
            </a:endParaRPr>
          </a:p>
          <a:p>
            <a:pPr>
              <a:lnSpc>
                <a:spcPct val="100000"/>
              </a:lnSpc>
              <a:spcBef>
                <a:spcPts val="50"/>
              </a:spcBef>
            </a:pPr>
            <a:endParaRPr sz="1200" dirty="0">
              <a:latin typeface="Times New Roman"/>
              <a:cs typeface="Times New Roman"/>
            </a:endParaRPr>
          </a:p>
          <a:p>
            <a:pPr marL="12700" marR="267970"/>
            <a:r>
              <a:rPr lang="en-US" sz="1200" dirty="0"/>
              <a:t>Business leaders may have to deal with short-term customs issues, such as navigating processes to send goods into affected areas or obtaining appropriate clearances to move manufactured goods out of a country. </a:t>
            </a:r>
            <a:endParaRPr sz="1200" dirty="0">
              <a:latin typeface="Times New Roman"/>
              <a:cs typeface="Times New Roman"/>
            </a:endParaRPr>
          </a:p>
          <a:p>
            <a:pPr>
              <a:lnSpc>
                <a:spcPct val="100000"/>
              </a:lnSpc>
            </a:pPr>
            <a:endParaRPr sz="1200" dirty="0">
              <a:latin typeface="Times New Roman"/>
              <a:cs typeface="Times New Roman"/>
            </a:endParaRPr>
          </a:p>
          <a:p>
            <a:pPr marL="12700" marR="403225"/>
            <a:r>
              <a:rPr lang="en-US" sz="1200" dirty="0"/>
              <a:t>Companies will need to monitor tariffs and other customs implications.</a:t>
            </a:r>
            <a:endParaRPr sz="1200" dirty="0">
              <a:latin typeface="Arial"/>
              <a:cs typeface="Arial"/>
            </a:endParaRPr>
          </a:p>
        </p:txBody>
      </p:sp>
      <p:sp>
        <p:nvSpPr>
          <p:cNvPr id="6" name="object 6"/>
          <p:cNvSpPr txBox="1">
            <a:spLocks noGrp="1"/>
          </p:cNvSpPr>
          <p:nvPr>
            <p:ph type="title"/>
          </p:nvPr>
        </p:nvSpPr>
        <p:spPr>
          <a:xfrm>
            <a:off x="325627" y="224281"/>
            <a:ext cx="7655559" cy="394980"/>
          </a:xfrm>
          <a:prstGeom prst="rect">
            <a:avLst/>
          </a:prstGeom>
        </p:spPr>
        <p:txBody>
          <a:bodyPr vert="horz" wrap="square" lIns="0" tIns="12700" rIns="0" bIns="0" rtlCol="0">
            <a:spAutoFit/>
          </a:bodyPr>
          <a:lstStyle/>
          <a:p>
            <a:pPr marL="12700" marR="5080" algn="just">
              <a:lnSpc>
                <a:spcPct val="100000"/>
              </a:lnSpc>
              <a:spcBef>
                <a:spcPts val="100"/>
              </a:spcBef>
            </a:pPr>
            <a:r>
              <a:rPr lang="en-US" spc="-5" dirty="0"/>
              <a:t>Navigating Trade and Customs Issues</a:t>
            </a:r>
            <a:endParaRPr spc="-5" dirty="0"/>
          </a:p>
        </p:txBody>
      </p:sp>
      <p:sp>
        <p:nvSpPr>
          <p:cNvPr id="7" name="object 7"/>
          <p:cNvSpPr/>
          <p:nvPr/>
        </p:nvSpPr>
        <p:spPr>
          <a:xfrm>
            <a:off x="560831" y="1994916"/>
            <a:ext cx="182880" cy="184150"/>
          </a:xfrm>
          <a:custGeom>
            <a:avLst/>
            <a:gdLst/>
            <a:ahLst/>
            <a:cxnLst/>
            <a:rect l="l" t="t" r="r" b="b"/>
            <a:pathLst>
              <a:path w="182879" h="184150">
                <a:moveTo>
                  <a:pt x="0" y="0"/>
                </a:moveTo>
                <a:lnTo>
                  <a:pt x="182879" y="0"/>
                </a:lnTo>
                <a:lnTo>
                  <a:pt x="182879" y="183642"/>
                </a:lnTo>
                <a:lnTo>
                  <a:pt x="0" y="183642"/>
                </a:lnTo>
                <a:lnTo>
                  <a:pt x="0" y="0"/>
                </a:lnTo>
                <a:close/>
              </a:path>
            </a:pathLst>
          </a:custGeom>
          <a:solidFill>
            <a:srgbClr val="DFDFDF"/>
          </a:solidFill>
        </p:spPr>
        <p:txBody>
          <a:bodyPr wrap="square" lIns="0" tIns="0" rIns="0" bIns="0" rtlCol="0"/>
          <a:lstStyle/>
          <a:p>
            <a:endParaRPr/>
          </a:p>
        </p:txBody>
      </p:sp>
      <p:sp>
        <p:nvSpPr>
          <p:cNvPr id="8" name="object 8"/>
          <p:cNvSpPr/>
          <p:nvPr/>
        </p:nvSpPr>
        <p:spPr>
          <a:xfrm>
            <a:off x="560831" y="2583179"/>
            <a:ext cx="182880" cy="182880"/>
          </a:xfrm>
          <a:custGeom>
            <a:avLst/>
            <a:gdLst/>
            <a:ahLst/>
            <a:cxnLst/>
            <a:rect l="l" t="t" r="r" b="b"/>
            <a:pathLst>
              <a:path w="182879" h="182880">
                <a:moveTo>
                  <a:pt x="0" y="0"/>
                </a:moveTo>
                <a:lnTo>
                  <a:pt x="182879" y="0"/>
                </a:lnTo>
                <a:lnTo>
                  <a:pt x="182879" y="182880"/>
                </a:lnTo>
                <a:lnTo>
                  <a:pt x="0" y="182880"/>
                </a:lnTo>
                <a:lnTo>
                  <a:pt x="0" y="0"/>
                </a:lnTo>
                <a:close/>
              </a:path>
            </a:pathLst>
          </a:custGeom>
          <a:solidFill>
            <a:srgbClr val="DFDFDF"/>
          </a:solidFill>
        </p:spPr>
        <p:txBody>
          <a:bodyPr wrap="square" lIns="0" tIns="0" rIns="0" bIns="0" rtlCol="0"/>
          <a:lstStyle/>
          <a:p>
            <a:endParaRPr/>
          </a:p>
        </p:txBody>
      </p:sp>
      <p:sp>
        <p:nvSpPr>
          <p:cNvPr id="9" name="object 9"/>
          <p:cNvSpPr/>
          <p:nvPr/>
        </p:nvSpPr>
        <p:spPr>
          <a:xfrm>
            <a:off x="560831" y="3137916"/>
            <a:ext cx="182880" cy="184150"/>
          </a:xfrm>
          <a:custGeom>
            <a:avLst/>
            <a:gdLst/>
            <a:ahLst/>
            <a:cxnLst/>
            <a:rect l="l" t="t" r="r" b="b"/>
            <a:pathLst>
              <a:path w="182879" h="184150">
                <a:moveTo>
                  <a:pt x="0" y="0"/>
                </a:moveTo>
                <a:lnTo>
                  <a:pt x="182879" y="0"/>
                </a:lnTo>
                <a:lnTo>
                  <a:pt x="182879" y="183642"/>
                </a:lnTo>
                <a:lnTo>
                  <a:pt x="0" y="183642"/>
                </a:lnTo>
                <a:lnTo>
                  <a:pt x="0" y="0"/>
                </a:lnTo>
                <a:close/>
              </a:path>
            </a:pathLst>
          </a:custGeom>
          <a:solidFill>
            <a:srgbClr val="DFDFDF"/>
          </a:solidFill>
        </p:spPr>
        <p:txBody>
          <a:bodyPr wrap="square" lIns="0" tIns="0" rIns="0" bIns="0" rtlCol="0"/>
          <a:lstStyle/>
          <a:p>
            <a:endParaRPr/>
          </a:p>
        </p:txBody>
      </p:sp>
      <p:sp>
        <p:nvSpPr>
          <p:cNvPr id="10" name="object 10"/>
          <p:cNvSpPr/>
          <p:nvPr/>
        </p:nvSpPr>
        <p:spPr>
          <a:xfrm>
            <a:off x="652652" y="2178939"/>
            <a:ext cx="0" cy="405130"/>
          </a:xfrm>
          <a:custGeom>
            <a:avLst/>
            <a:gdLst/>
            <a:ahLst/>
            <a:cxnLst/>
            <a:rect l="l" t="t" r="r" b="b"/>
            <a:pathLst>
              <a:path h="405130">
                <a:moveTo>
                  <a:pt x="0" y="0"/>
                </a:moveTo>
                <a:lnTo>
                  <a:pt x="0" y="404698"/>
                </a:lnTo>
              </a:path>
            </a:pathLst>
          </a:custGeom>
          <a:ln w="9906">
            <a:solidFill>
              <a:srgbClr val="7E7E7E"/>
            </a:solidFill>
          </a:ln>
        </p:spPr>
        <p:txBody>
          <a:bodyPr wrap="square" lIns="0" tIns="0" rIns="0" bIns="0" rtlCol="0"/>
          <a:lstStyle/>
          <a:p>
            <a:endParaRPr/>
          </a:p>
        </p:txBody>
      </p:sp>
      <p:sp>
        <p:nvSpPr>
          <p:cNvPr id="11" name="object 11"/>
          <p:cNvSpPr/>
          <p:nvPr/>
        </p:nvSpPr>
        <p:spPr>
          <a:xfrm>
            <a:off x="652652" y="2766441"/>
            <a:ext cx="0" cy="372745"/>
          </a:xfrm>
          <a:custGeom>
            <a:avLst/>
            <a:gdLst/>
            <a:ahLst/>
            <a:cxnLst/>
            <a:rect l="l" t="t" r="r" b="b"/>
            <a:pathLst>
              <a:path h="372744">
                <a:moveTo>
                  <a:pt x="0" y="0"/>
                </a:moveTo>
                <a:lnTo>
                  <a:pt x="0" y="372300"/>
                </a:lnTo>
              </a:path>
            </a:pathLst>
          </a:custGeom>
          <a:ln w="9906">
            <a:solidFill>
              <a:srgbClr val="7E7E7E"/>
            </a:solidFill>
          </a:ln>
        </p:spPr>
        <p:txBody>
          <a:bodyPr wrap="square" lIns="0" tIns="0" rIns="0" bIns="0" rtlCol="0"/>
          <a:lstStyle/>
          <a:p>
            <a:endParaRPr/>
          </a:p>
        </p:txBody>
      </p:sp>
      <p:sp>
        <p:nvSpPr>
          <p:cNvPr id="12" name="object 12"/>
          <p:cNvSpPr/>
          <p:nvPr/>
        </p:nvSpPr>
        <p:spPr>
          <a:xfrm>
            <a:off x="560831" y="3656076"/>
            <a:ext cx="182880" cy="182880"/>
          </a:xfrm>
          <a:custGeom>
            <a:avLst/>
            <a:gdLst/>
            <a:ahLst/>
            <a:cxnLst/>
            <a:rect l="l" t="t" r="r" b="b"/>
            <a:pathLst>
              <a:path w="182879" h="182879">
                <a:moveTo>
                  <a:pt x="0" y="0"/>
                </a:moveTo>
                <a:lnTo>
                  <a:pt x="182879" y="0"/>
                </a:lnTo>
                <a:lnTo>
                  <a:pt x="182879" y="182880"/>
                </a:lnTo>
                <a:lnTo>
                  <a:pt x="0" y="182880"/>
                </a:lnTo>
                <a:lnTo>
                  <a:pt x="0" y="0"/>
                </a:lnTo>
                <a:close/>
              </a:path>
            </a:pathLst>
          </a:custGeom>
          <a:solidFill>
            <a:srgbClr val="DFDFDF"/>
          </a:solidFill>
        </p:spPr>
        <p:txBody>
          <a:bodyPr wrap="square" lIns="0" tIns="0" rIns="0" bIns="0" rtlCol="0"/>
          <a:lstStyle/>
          <a:p>
            <a:endParaRPr/>
          </a:p>
        </p:txBody>
      </p:sp>
      <p:sp>
        <p:nvSpPr>
          <p:cNvPr id="13" name="object 13"/>
          <p:cNvSpPr/>
          <p:nvPr/>
        </p:nvSpPr>
        <p:spPr>
          <a:xfrm>
            <a:off x="652652" y="3321939"/>
            <a:ext cx="0" cy="335280"/>
          </a:xfrm>
          <a:custGeom>
            <a:avLst/>
            <a:gdLst/>
            <a:ahLst/>
            <a:cxnLst/>
            <a:rect l="l" t="t" r="r" b="b"/>
            <a:pathLst>
              <a:path h="335279">
                <a:moveTo>
                  <a:pt x="0" y="0"/>
                </a:moveTo>
                <a:lnTo>
                  <a:pt x="0" y="334797"/>
                </a:lnTo>
              </a:path>
            </a:pathLst>
          </a:custGeom>
          <a:ln w="9906">
            <a:solidFill>
              <a:srgbClr val="7E7E7E"/>
            </a:solidFill>
          </a:ln>
        </p:spPr>
        <p:txBody>
          <a:bodyPr wrap="square" lIns="0" tIns="0" rIns="0" bIns="0" rtlCol="0"/>
          <a:lstStyle/>
          <a:p>
            <a:endParaRPr/>
          </a:p>
        </p:txBody>
      </p:sp>
      <p:sp>
        <p:nvSpPr>
          <p:cNvPr id="18" name="object 18"/>
          <p:cNvSpPr txBox="1"/>
          <p:nvPr/>
        </p:nvSpPr>
        <p:spPr>
          <a:xfrm>
            <a:off x="8699548" y="4872872"/>
            <a:ext cx="137795" cy="115570"/>
          </a:xfrm>
          <a:prstGeom prst="rect">
            <a:avLst/>
          </a:prstGeom>
        </p:spPr>
        <p:txBody>
          <a:bodyPr vert="horz" wrap="square" lIns="0" tIns="10160" rIns="0" bIns="0" rtlCol="0">
            <a:spAutoFit/>
          </a:bodyPr>
          <a:lstStyle/>
          <a:p>
            <a:pPr marL="26670">
              <a:lnSpc>
                <a:spcPct val="100000"/>
              </a:lnSpc>
              <a:spcBef>
                <a:spcPts val="80"/>
              </a:spcBef>
            </a:pPr>
            <a:fld id="{81D60167-4931-47E6-BA6A-407CBD079E47}" type="slidenum">
              <a:rPr sz="600" spc="-5" dirty="0">
                <a:latin typeface="Arial"/>
                <a:cs typeface="Arial"/>
              </a:rPr>
              <a:t>13</a:t>
            </a:fld>
            <a:endParaRPr sz="600">
              <a:latin typeface="Arial"/>
              <a:cs typeface="Arial"/>
            </a:endParaRPr>
          </a:p>
        </p:txBody>
      </p:sp>
      <p:pic>
        <p:nvPicPr>
          <p:cNvPr id="17" name="Picture 16">
            <a:extLst>
              <a:ext uri="{FF2B5EF4-FFF2-40B4-BE49-F238E27FC236}">
                <a16:creationId xmlns:a16="http://schemas.microsoft.com/office/drawing/2014/main" id="{E7408D49-A18F-45B0-975D-FD0BFCEE1E09}"/>
              </a:ext>
            </a:extLst>
          </p:cNvPr>
          <p:cNvPicPr>
            <a:picLocks noChangeAspect="1"/>
          </p:cNvPicPr>
          <p:nvPr/>
        </p:nvPicPr>
        <p:blipFill>
          <a:blip r:embed="rId3"/>
          <a:stretch>
            <a:fillRect/>
          </a:stretch>
        </p:blipFill>
        <p:spPr>
          <a:xfrm rot="5400000" flipH="1">
            <a:off x="6045587" y="2098428"/>
            <a:ext cx="3034524" cy="2324099"/>
          </a:xfrm>
          <a:prstGeom prst="rect">
            <a:avLst/>
          </a:prstGeom>
        </p:spPr>
      </p:pic>
    </p:spTree>
    <p:extLst>
      <p:ext uri="{BB962C8B-B14F-4D97-AF65-F5344CB8AC3E}">
        <p14:creationId xmlns:p14="http://schemas.microsoft.com/office/powerpoint/2010/main" val="117116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2AE0E-18BE-4BD4-A95B-8A1D379EFCB5}"/>
              </a:ext>
            </a:extLst>
          </p:cNvPr>
          <p:cNvSpPr>
            <a:spLocks noGrp="1"/>
          </p:cNvSpPr>
          <p:nvPr>
            <p:ph type="title"/>
          </p:nvPr>
        </p:nvSpPr>
        <p:spPr/>
        <p:txBody>
          <a:bodyPr/>
          <a:lstStyle/>
          <a:p>
            <a:r>
              <a:rPr lang="en-US" dirty="0"/>
              <a:t>Best &amp; Worst Case Scenarios</a:t>
            </a:r>
          </a:p>
        </p:txBody>
      </p:sp>
      <p:pic>
        <p:nvPicPr>
          <p:cNvPr id="3" name="Picture 2">
            <a:extLst>
              <a:ext uri="{FF2B5EF4-FFF2-40B4-BE49-F238E27FC236}">
                <a16:creationId xmlns:a16="http://schemas.microsoft.com/office/drawing/2014/main" id="{A8488900-4BAE-4543-9DD4-2D848E89DBFD}"/>
              </a:ext>
            </a:extLst>
          </p:cNvPr>
          <p:cNvPicPr>
            <a:picLocks noChangeAspect="1"/>
          </p:cNvPicPr>
          <p:nvPr/>
        </p:nvPicPr>
        <p:blipFill>
          <a:blip r:embed="rId2"/>
          <a:stretch>
            <a:fillRect/>
          </a:stretch>
        </p:blipFill>
        <p:spPr>
          <a:xfrm>
            <a:off x="6658625" y="4388677"/>
            <a:ext cx="2387600" cy="546100"/>
          </a:xfrm>
          <a:prstGeom prst="rect">
            <a:avLst/>
          </a:prstGeom>
        </p:spPr>
      </p:pic>
    </p:spTree>
    <p:extLst>
      <p:ext uri="{BB962C8B-B14F-4D97-AF65-F5344CB8AC3E}">
        <p14:creationId xmlns:p14="http://schemas.microsoft.com/office/powerpoint/2010/main" val="44616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394980"/>
          </a:xfrm>
          <a:prstGeom prst="rect">
            <a:avLst/>
          </a:prstGeom>
        </p:spPr>
        <p:txBody>
          <a:bodyPr vert="horz" wrap="square" lIns="0" tIns="12700" rIns="0" bIns="0" rtlCol="0">
            <a:spAutoFit/>
          </a:bodyPr>
          <a:lstStyle/>
          <a:p>
            <a:pPr marL="12700" marR="5080">
              <a:lnSpc>
                <a:spcPct val="100000"/>
              </a:lnSpc>
              <a:spcBef>
                <a:spcPts val="100"/>
              </a:spcBef>
            </a:pPr>
            <a:r>
              <a:rPr lang="en-US" spc="-5" dirty="0"/>
              <a:t>Investment </a:t>
            </a:r>
            <a:r>
              <a:rPr spc="-5" dirty="0"/>
              <a:t>in supply chain capabilities </a:t>
            </a:r>
            <a:r>
              <a:rPr lang="en-US" spc="-5" dirty="0"/>
              <a:t>to prepare for the worst</a:t>
            </a:r>
            <a:endParaRPr dirty="0"/>
          </a:p>
        </p:txBody>
      </p:sp>
      <p:sp>
        <p:nvSpPr>
          <p:cNvPr id="3" name="object 3"/>
          <p:cNvSpPr txBox="1"/>
          <p:nvPr/>
        </p:nvSpPr>
        <p:spPr>
          <a:xfrm>
            <a:off x="339090" y="2011679"/>
            <a:ext cx="2640330" cy="1779974"/>
          </a:xfrm>
          <a:prstGeom prst="rect">
            <a:avLst/>
          </a:prstGeom>
          <a:solidFill>
            <a:srgbClr val="F3F3F3"/>
          </a:solidFill>
        </p:spPr>
        <p:txBody>
          <a:bodyPr vert="horz" wrap="square" lIns="0" tIns="40640" rIns="0" bIns="0" rtlCol="0">
            <a:spAutoFit/>
          </a:bodyPr>
          <a:lstStyle/>
          <a:p>
            <a:pPr marL="219075" marR="37465" indent="-173990">
              <a:lnSpc>
                <a:spcPct val="100000"/>
              </a:lnSpc>
              <a:spcBef>
                <a:spcPts val="200"/>
              </a:spcBef>
              <a:buChar char="•"/>
              <a:tabLst>
                <a:tab pos="240029" algn="l"/>
                <a:tab pos="241300" algn="l"/>
              </a:tabLst>
            </a:pPr>
            <a:r>
              <a:rPr sz="1200" spc="-5" dirty="0">
                <a:latin typeface="Arial"/>
                <a:cs typeface="Arial"/>
              </a:rPr>
              <a:t>Diversify </a:t>
            </a:r>
            <a:r>
              <a:rPr sz="1200" spc="-10" dirty="0">
                <a:latin typeface="Arial"/>
                <a:cs typeface="Arial"/>
              </a:rPr>
              <a:t>geographic </a:t>
            </a:r>
            <a:r>
              <a:rPr sz="1200" spc="-5" dirty="0">
                <a:latin typeface="Arial"/>
                <a:cs typeface="Arial"/>
              </a:rPr>
              <a:t>footprint of  warehousing and distribution </a:t>
            </a:r>
            <a:r>
              <a:rPr sz="1200" spc="-10" dirty="0">
                <a:latin typeface="Arial"/>
                <a:cs typeface="Arial"/>
              </a:rPr>
              <a:t>and  </a:t>
            </a:r>
            <a:r>
              <a:rPr sz="1200" spc="-5" dirty="0">
                <a:latin typeface="Arial"/>
                <a:cs typeface="Arial"/>
              </a:rPr>
              <a:t>ensure there is limited overlap in  supply chain risks across the</a:t>
            </a:r>
            <a:r>
              <a:rPr sz="1200" spc="-35" dirty="0">
                <a:latin typeface="Arial"/>
                <a:cs typeface="Arial"/>
              </a:rPr>
              <a:t> </a:t>
            </a:r>
            <a:r>
              <a:rPr sz="1200" spc="-5" dirty="0">
                <a:latin typeface="Arial"/>
                <a:cs typeface="Arial"/>
              </a:rPr>
              <a:t>board</a:t>
            </a:r>
            <a:endParaRPr lang="en-US" sz="1200" spc="-5" dirty="0">
              <a:latin typeface="Arial"/>
              <a:cs typeface="Arial"/>
            </a:endParaRPr>
          </a:p>
          <a:p>
            <a:pPr marL="219075" marR="37465" indent="-173990">
              <a:lnSpc>
                <a:spcPct val="100000"/>
              </a:lnSpc>
              <a:spcBef>
                <a:spcPts val="200"/>
              </a:spcBef>
              <a:buChar char="•"/>
              <a:tabLst>
                <a:tab pos="240029" algn="l"/>
                <a:tab pos="241300" algn="l"/>
              </a:tabLst>
            </a:pPr>
            <a:endParaRPr lang="en-US" sz="1200" spc="-5" dirty="0"/>
          </a:p>
          <a:p>
            <a:pPr marL="219075" marR="37465" indent="-173990">
              <a:spcBef>
                <a:spcPts val="200"/>
              </a:spcBef>
              <a:buFont typeface="Arial"/>
              <a:buChar char="•"/>
              <a:tabLst>
                <a:tab pos="240029" algn="l"/>
                <a:tab pos="241300" algn="l"/>
              </a:tabLst>
            </a:pPr>
            <a:r>
              <a:rPr lang="en-US" sz="1200" spc="-5" dirty="0"/>
              <a:t>Build  flexibility </a:t>
            </a:r>
            <a:r>
              <a:rPr lang="en-US" sz="1200" dirty="0"/>
              <a:t>to </a:t>
            </a:r>
            <a:r>
              <a:rPr lang="en-US" sz="1200" spc="-5" dirty="0"/>
              <a:t>shift between global strategic partners  and </a:t>
            </a:r>
            <a:r>
              <a:rPr lang="en-US" sz="1200" spc="-10" dirty="0"/>
              <a:t>geographies </a:t>
            </a:r>
            <a:r>
              <a:rPr lang="en-US" sz="1200" spc="-5" dirty="0"/>
              <a:t>for various  scenarios</a:t>
            </a:r>
          </a:p>
          <a:p>
            <a:pPr marL="45085" marR="37465">
              <a:lnSpc>
                <a:spcPct val="100000"/>
              </a:lnSpc>
              <a:spcBef>
                <a:spcPts val="200"/>
              </a:spcBef>
              <a:tabLst>
                <a:tab pos="240029" algn="l"/>
                <a:tab pos="241300" algn="l"/>
              </a:tabLst>
            </a:pPr>
            <a:endParaRPr sz="1200" dirty="0">
              <a:latin typeface="Arial"/>
              <a:cs typeface="Arial"/>
            </a:endParaRPr>
          </a:p>
        </p:txBody>
      </p:sp>
      <p:sp>
        <p:nvSpPr>
          <p:cNvPr id="4" name="object 4"/>
          <p:cNvSpPr txBox="1"/>
          <p:nvPr/>
        </p:nvSpPr>
        <p:spPr>
          <a:xfrm>
            <a:off x="3251453" y="2011679"/>
            <a:ext cx="2647315" cy="1792798"/>
          </a:xfrm>
          <a:prstGeom prst="rect">
            <a:avLst/>
          </a:prstGeom>
          <a:solidFill>
            <a:srgbClr val="F3F3F3"/>
          </a:solidFill>
        </p:spPr>
        <p:txBody>
          <a:bodyPr vert="horz" wrap="square" lIns="0" tIns="40640" rIns="0" bIns="0" rtlCol="0">
            <a:spAutoFit/>
          </a:bodyPr>
          <a:lstStyle/>
          <a:p>
            <a:pPr marL="219710" marR="291465" indent="-173990">
              <a:lnSpc>
                <a:spcPct val="100000"/>
              </a:lnSpc>
              <a:spcBef>
                <a:spcPts val="320"/>
              </a:spcBef>
              <a:buChar char="•"/>
              <a:tabLst>
                <a:tab pos="240665" algn="l"/>
                <a:tab pos="241300" algn="l"/>
              </a:tabLst>
            </a:pPr>
            <a:r>
              <a:rPr sz="1200" spc="-5" dirty="0">
                <a:latin typeface="Arial"/>
                <a:cs typeface="Arial"/>
              </a:rPr>
              <a:t>Implement proactive risk  management practices </a:t>
            </a:r>
            <a:r>
              <a:rPr sz="1200" spc="-10" dirty="0">
                <a:latin typeface="Arial"/>
                <a:cs typeface="Arial"/>
              </a:rPr>
              <a:t>and</a:t>
            </a:r>
            <a:r>
              <a:rPr sz="1200" spc="-5" dirty="0">
                <a:latin typeface="Arial"/>
                <a:cs typeface="Arial"/>
              </a:rPr>
              <a:t> develop mitigation approaches</a:t>
            </a:r>
            <a:endParaRPr lang="en-US" sz="1200" spc="-5" dirty="0">
              <a:latin typeface="Arial"/>
              <a:cs typeface="Arial"/>
            </a:endParaRPr>
          </a:p>
          <a:p>
            <a:pPr marL="45720" marR="291465">
              <a:lnSpc>
                <a:spcPct val="100000"/>
              </a:lnSpc>
              <a:spcBef>
                <a:spcPts val="320"/>
              </a:spcBef>
              <a:tabLst>
                <a:tab pos="240665" algn="l"/>
                <a:tab pos="241300" algn="l"/>
              </a:tabLst>
            </a:pPr>
            <a:endParaRPr sz="1200" dirty="0">
              <a:latin typeface="Arial"/>
              <a:cs typeface="Arial"/>
            </a:endParaRPr>
          </a:p>
          <a:p>
            <a:pPr marL="219710" marR="147955" indent="-173990">
              <a:lnSpc>
                <a:spcPct val="100000"/>
              </a:lnSpc>
              <a:spcBef>
                <a:spcPts val="200"/>
              </a:spcBef>
              <a:buChar char="•"/>
              <a:tabLst>
                <a:tab pos="240665" algn="l"/>
                <a:tab pos="241300" algn="l"/>
              </a:tabLst>
            </a:pPr>
            <a:r>
              <a:rPr sz="1200" spc="-5" dirty="0">
                <a:latin typeface="Arial"/>
                <a:cs typeface="Arial"/>
              </a:rPr>
              <a:t>Build greater visibility across  supply chain and enable real-time  tracking and evaluation of supply  chain</a:t>
            </a:r>
            <a:r>
              <a:rPr sz="1200" spc="-90" dirty="0">
                <a:latin typeface="Arial"/>
                <a:cs typeface="Arial"/>
              </a:rPr>
              <a:t> </a:t>
            </a:r>
            <a:r>
              <a:rPr sz="1200" spc="-5" dirty="0">
                <a:latin typeface="Arial"/>
                <a:cs typeface="Arial"/>
              </a:rPr>
              <a:t>risks</a:t>
            </a:r>
            <a:endParaRPr lang="en-US" sz="1200" spc="-5" dirty="0">
              <a:latin typeface="Arial"/>
              <a:cs typeface="Arial"/>
            </a:endParaRPr>
          </a:p>
          <a:p>
            <a:pPr marL="45720" marR="147955">
              <a:lnSpc>
                <a:spcPct val="100000"/>
              </a:lnSpc>
              <a:spcBef>
                <a:spcPts val="200"/>
              </a:spcBef>
              <a:tabLst>
                <a:tab pos="240665" algn="l"/>
                <a:tab pos="241300" algn="l"/>
              </a:tabLst>
            </a:pPr>
            <a:endParaRPr sz="1200" dirty="0">
              <a:latin typeface="Arial"/>
              <a:cs typeface="Arial"/>
            </a:endParaRPr>
          </a:p>
        </p:txBody>
      </p:sp>
      <p:sp>
        <p:nvSpPr>
          <p:cNvPr id="5" name="object 5"/>
          <p:cNvSpPr txBox="1"/>
          <p:nvPr/>
        </p:nvSpPr>
        <p:spPr>
          <a:xfrm>
            <a:off x="6171438" y="2011679"/>
            <a:ext cx="2641600" cy="1818447"/>
          </a:xfrm>
          <a:prstGeom prst="rect">
            <a:avLst/>
          </a:prstGeom>
          <a:solidFill>
            <a:srgbClr val="F3F3F3"/>
          </a:solidFill>
        </p:spPr>
        <p:txBody>
          <a:bodyPr vert="horz" wrap="square" lIns="0" tIns="40640" rIns="0" bIns="0" rtlCol="0">
            <a:spAutoFit/>
          </a:bodyPr>
          <a:lstStyle/>
          <a:p>
            <a:pPr marL="219075" marR="57150" indent="-173990">
              <a:lnSpc>
                <a:spcPct val="100000"/>
              </a:lnSpc>
              <a:spcBef>
                <a:spcPts val="320"/>
              </a:spcBef>
              <a:buChar char="•"/>
              <a:tabLst>
                <a:tab pos="240029" algn="l"/>
                <a:tab pos="240665" algn="l"/>
              </a:tabLst>
            </a:pPr>
            <a:r>
              <a:rPr sz="1200" dirty="0">
                <a:latin typeface="Arial"/>
                <a:cs typeface="Arial"/>
              </a:rPr>
              <a:t>In </a:t>
            </a:r>
            <a:r>
              <a:rPr sz="1200" spc="-5" dirty="0">
                <a:latin typeface="Arial"/>
                <a:cs typeface="Arial"/>
              </a:rPr>
              <a:t>case of road shutdowns </a:t>
            </a:r>
            <a:r>
              <a:rPr sz="1200" spc="-10" dirty="0">
                <a:latin typeface="Arial"/>
                <a:cs typeface="Arial"/>
              </a:rPr>
              <a:t>and  </a:t>
            </a:r>
            <a:r>
              <a:rPr sz="1200" spc="-5" dirty="0">
                <a:latin typeface="Arial"/>
                <a:cs typeface="Arial"/>
              </a:rPr>
              <a:t>store closures, develop capabilities  </a:t>
            </a:r>
            <a:r>
              <a:rPr sz="1200" dirty="0">
                <a:latin typeface="Arial"/>
                <a:cs typeface="Arial"/>
              </a:rPr>
              <a:t>to </a:t>
            </a:r>
            <a:r>
              <a:rPr sz="1200" spc="-5" dirty="0">
                <a:latin typeface="Arial"/>
                <a:cs typeface="Arial"/>
              </a:rPr>
              <a:t>directly reach end-consumers  (e.g. using drones for</a:t>
            </a:r>
            <a:r>
              <a:rPr sz="1200" spc="-50" dirty="0">
                <a:latin typeface="Arial"/>
                <a:cs typeface="Arial"/>
              </a:rPr>
              <a:t> </a:t>
            </a:r>
            <a:r>
              <a:rPr sz="1200" spc="-5" dirty="0">
                <a:latin typeface="Arial"/>
                <a:cs typeface="Arial"/>
              </a:rPr>
              <a:t>delivery)</a:t>
            </a:r>
            <a:endParaRPr lang="en-US" sz="1200" spc="-5" dirty="0">
              <a:latin typeface="Arial"/>
              <a:cs typeface="Arial"/>
            </a:endParaRPr>
          </a:p>
          <a:p>
            <a:pPr marL="45085" marR="57150">
              <a:lnSpc>
                <a:spcPct val="100000"/>
              </a:lnSpc>
              <a:spcBef>
                <a:spcPts val="320"/>
              </a:spcBef>
              <a:tabLst>
                <a:tab pos="240029" algn="l"/>
                <a:tab pos="240665" algn="l"/>
              </a:tabLst>
            </a:pPr>
            <a:endParaRPr sz="1200" dirty="0">
              <a:latin typeface="Arial"/>
              <a:cs typeface="Arial"/>
            </a:endParaRPr>
          </a:p>
          <a:p>
            <a:pPr marL="219075" marR="40005" indent="-173990">
              <a:lnSpc>
                <a:spcPct val="100000"/>
              </a:lnSpc>
              <a:spcBef>
                <a:spcPts val="200"/>
              </a:spcBef>
              <a:buChar char="•"/>
              <a:tabLst>
                <a:tab pos="240029" algn="l"/>
                <a:tab pos="240665" algn="l"/>
              </a:tabLst>
            </a:pPr>
            <a:r>
              <a:rPr sz="1200" spc="-5" dirty="0">
                <a:latin typeface="Arial"/>
                <a:cs typeface="Arial"/>
              </a:rPr>
              <a:t>Continue </a:t>
            </a:r>
            <a:r>
              <a:rPr sz="1200" dirty="0">
                <a:latin typeface="Arial"/>
                <a:cs typeface="Arial"/>
              </a:rPr>
              <a:t>to </a:t>
            </a:r>
            <a:r>
              <a:rPr sz="1200" spc="-5" dirty="0">
                <a:latin typeface="Arial"/>
                <a:cs typeface="Arial"/>
              </a:rPr>
              <a:t>enhance usability </a:t>
            </a:r>
            <a:r>
              <a:rPr sz="1200" spc="-10" dirty="0">
                <a:latin typeface="Arial"/>
                <a:cs typeface="Arial"/>
              </a:rPr>
              <a:t>and  </a:t>
            </a:r>
            <a:r>
              <a:rPr sz="1200" spc="-5" dirty="0">
                <a:latin typeface="Arial"/>
                <a:cs typeface="Arial"/>
              </a:rPr>
              <a:t>accessibility of eCommerce stores</a:t>
            </a:r>
            <a:endParaRPr lang="en-US" sz="1200" spc="-5" dirty="0">
              <a:latin typeface="Arial"/>
              <a:cs typeface="Arial"/>
            </a:endParaRPr>
          </a:p>
          <a:p>
            <a:pPr marL="219075" marR="40005" indent="-173990">
              <a:lnSpc>
                <a:spcPct val="100000"/>
              </a:lnSpc>
              <a:spcBef>
                <a:spcPts val="200"/>
              </a:spcBef>
              <a:buChar char="•"/>
              <a:tabLst>
                <a:tab pos="240029" algn="l"/>
                <a:tab pos="240665" algn="l"/>
              </a:tabLst>
            </a:pPr>
            <a:endParaRPr lang="en-US" sz="1200" spc="-5" dirty="0"/>
          </a:p>
          <a:p>
            <a:pPr marL="45085" marR="40005">
              <a:lnSpc>
                <a:spcPct val="100000"/>
              </a:lnSpc>
              <a:spcBef>
                <a:spcPts val="200"/>
              </a:spcBef>
              <a:tabLst>
                <a:tab pos="240029" algn="l"/>
                <a:tab pos="240665" algn="l"/>
              </a:tabLst>
            </a:pPr>
            <a:endParaRPr sz="1200" dirty="0">
              <a:latin typeface="Arial"/>
              <a:cs typeface="Arial"/>
            </a:endParaRPr>
          </a:p>
        </p:txBody>
      </p:sp>
      <p:sp>
        <p:nvSpPr>
          <p:cNvPr id="6" name="object 6"/>
          <p:cNvSpPr/>
          <p:nvPr/>
        </p:nvSpPr>
        <p:spPr>
          <a:xfrm>
            <a:off x="332231" y="1271777"/>
            <a:ext cx="2647315" cy="734060"/>
          </a:xfrm>
          <a:custGeom>
            <a:avLst/>
            <a:gdLst/>
            <a:ahLst/>
            <a:cxnLst/>
            <a:rect l="l" t="t" r="r" b="b"/>
            <a:pathLst>
              <a:path w="2647315" h="734060">
                <a:moveTo>
                  <a:pt x="0" y="0"/>
                </a:moveTo>
                <a:lnTo>
                  <a:pt x="2647188" y="0"/>
                </a:lnTo>
                <a:lnTo>
                  <a:pt x="2647188" y="733806"/>
                </a:lnTo>
                <a:lnTo>
                  <a:pt x="0" y="733806"/>
                </a:lnTo>
                <a:lnTo>
                  <a:pt x="0" y="0"/>
                </a:lnTo>
                <a:close/>
              </a:path>
            </a:pathLst>
          </a:custGeom>
          <a:solidFill>
            <a:srgbClr val="D04A02"/>
          </a:solidFill>
        </p:spPr>
        <p:txBody>
          <a:bodyPr wrap="square" lIns="0" tIns="0" rIns="0" bIns="0" rtlCol="0"/>
          <a:lstStyle/>
          <a:p>
            <a:endParaRPr/>
          </a:p>
        </p:txBody>
      </p:sp>
      <p:sp>
        <p:nvSpPr>
          <p:cNvPr id="7" name="object 7"/>
          <p:cNvSpPr txBox="1"/>
          <p:nvPr/>
        </p:nvSpPr>
        <p:spPr>
          <a:xfrm>
            <a:off x="339090" y="1325502"/>
            <a:ext cx="2640330" cy="452120"/>
          </a:xfrm>
          <a:prstGeom prst="rect">
            <a:avLst/>
          </a:prstGeom>
        </p:spPr>
        <p:txBody>
          <a:bodyPr vert="horz" wrap="square" lIns="0" tIns="12065" rIns="0" bIns="0" rtlCol="0">
            <a:spAutoFit/>
          </a:bodyPr>
          <a:lstStyle/>
          <a:p>
            <a:pPr marL="635000" marR="431800">
              <a:lnSpc>
                <a:spcPct val="100000"/>
              </a:lnSpc>
              <a:spcBef>
                <a:spcPts val="95"/>
              </a:spcBef>
            </a:pPr>
            <a:r>
              <a:rPr sz="1400" b="1" spc="-5" dirty="0">
                <a:solidFill>
                  <a:srgbClr val="FFFFFF"/>
                </a:solidFill>
                <a:latin typeface="Arial"/>
                <a:cs typeface="Arial"/>
              </a:rPr>
              <a:t>Agile logistics</a:t>
            </a:r>
            <a:r>
              <a:rPr sz="1400" b="1" spc="-90" dirty="0">
                <a:solidFill>
                  <a:srgbClr val="FFFFFF"/>
                </a:solidFill>
                <a:latin typeface="Arial"/>
                <a:cs typeface="Arial"/>
              </a:rPr>
              <a:t> </a:t>
            </a:r>
            <a:r>
              <a:rPr sz="1400" b="1" spc="-5" dirty="0">
                <a:solidFill>
                  <a:srgbClr val="FFFFFF"/>
                </a:solidFill>
                <a:latin typeface="Arial"/>
                <a:cs typeface="Arial"/>
              </a:rPr>
              <a:t>and  distribution</a:t>
            </a:r>
            <a:endParaRPr sz="1400">
              <a:latin typeface="Arial"/>
              <a:cs typeface="Arial"/>
            </a:endParaRPr>
          </a:p>
        </p:txBody>
      </p:sp>
      <p:sp>
        <p:nvSpPr>
          <p:cNvPr id="8" name="object 8"/>
          <p:cNvSpPr/>
          <p:nvPr/>
        </p:nvSpPr>
        <p:spPr>
          <a:xfrm>
            <a:off x="3251453" y="1271777"/>
            <a:ext cx="2647950" cy="734060"/>
          </a:xfrm>
          <a:custGeom>
            <a:avLst/>
            <a:gdLst/>
            <a:ahLst/>
            <a:cxnLst/>
            <a:rect l="l" t="t" r="r" b="b"/>
            <a:pathLst>
              <a:path w="2647950" h="734060">
                <a:moveTo>
                  <a:pt x="0" y="0"/>
                </a:moveTo>
                <a:lnTo>
                  <a:pt x="2647950" y="0"/>
                </a:lnTo>
                <a:lnTo>
                  <a:pt x="2647950" y="733806"/>
                </a:lnTo>
                <a:lnTo>
                  <a:pt x="0" y="733806"/>
                </a:lnTo>
                <a:lnTo>
                  <a:pt x="0" y="0"/>
                </a:lnTo>
                <a:close/>
              </a:path>
            </a:pathLst>
          </a:custGeom>
          <a:solidFill>
            <a:srgbClr val="D04A02"/>
          </a:solidFill>
        </p:spPr>
        <p:txBody>
          <a:bodyPr wrap="square" lIns="0" tIns="0" rIns="0" bIns="0" rtlCol="0"/>
          <a:lstStyle/>
          <a:p>
            <a:endParaRPr/>
          </a:p>
        </p:txBody>
      </p:sp>
      <p:sp>
        <p:nvSpPr>
          <p:cNvPr id="9" name="object 9"/>
          <p:cNvSpPr txBox="1"/>
          <p:nvPr/>
        </p:nvSpPr>
        <p:spPr>
          <a:xfrm>
            <a:off x="3251453" y="1325502"/>
            <a:ext cx="2647315" cy="452120"/>
          </a:xfrm>
          <a:prstGeom prst="rect">
            <a:avLst/>
          </a:prstGeom>
        </p:spPr>
        <p:txBody>
          <a:bodyPr vert="horz" wrap="square" lIns="0" tIns="12065" rIns="0" bIns="0" rtlCol="0">
            <a:spAutoFit/>
          </a:bodyPr>
          <a:lstStyle/>
          <a:p>
            <a:pPr marL="665480" marR="506730">
              <a:lnSpc>
                <a:spcPct val="100000"/>
              </a:lnSpc>
              <a:spcBef>
                <a:spcPts val="95"/>
              </a:spcBef>
            </a:pPr>
            <a:r>
              <a:rPr sz="1400" b="1" spc="-5" dirty="0">
                <a:solidFill>
                  <a:srgbClr val="FFFFFF"/>
                </a:solidFill>
                <a:latin typeface="Arial"/>
                <a:cs typeface="Arial"/>
              </a:rPr>
              <a:t>Enhanced</a:t>
            </a:r>
            <a:r>
              <a:rPr sz="1400" b="1" spc="-95" dirty="0">
                <a:solidFill>
                  <a:srgbClr val="FFFFFF"/>
                </a:solidFill>
                <a:latin typeface="Arial"/>
                <a:cs typeface="Arial"/>
              </a:rPr>
              <a:t> </a:t>
            </a:r>
            <a:r>
              <a:rPr sz="1400" b="1" spc="-5" dirty="0">
                <a:solidFill>
                  <a:srgbClr val="FFFFFF"/>
                </a:solidFill>
                <a:latin typeface="Arial"/>
                <a:cs typeface="Arial"/>
              </a:rPr>
              <a:t>supply  chain</a:t>
            </a:r>
            <a:r>
              <a:rPr sz="1400" b="1" spc="-80" dirty="0">
                <a:solidFill>
                  <a:srgbClr val="FFFFFF"/>
                </a:solidFill>
                <a:latin typeface="Arial"/>
                <a:cs typeface="Arial"/>
              </a:rPr>
              <a:t> </a:t>
            </a:r>
            <a:r>
              <a:rPr sz="1400" b="1" spc="-5" dirty="0">
                <a:solidFill>
                  <a:srgbClr val="FFFFFF"/>
                </a:solidFill>
                <a:latin typeface="Arial"/>
                <a:cs typeface="Arial"/>
              </a:rPr>
              <a:t>visibility</a:t>
            </a:r>
            <a:endParaRPr sz="1400">
              <a:latin typeface="Arial"/>
              <a:cs typeface="Arial"/>
            </a:endParaRPr>
          </a:p>
        </p:txBody>
      </p:sp>
      <p:sp>
        <p:nvSpPr>
          <p:cNvPr id="10" name="object 10"/>
          <p:cNvSpPr/>
          <p:nvPr/>
        </p:nvSpPr>
        <p:spPr>
          <a:xfrm>
            <a:off x="6170676" y="1271777"/>
            <a:ext cx="2647950" cy="734060"/>
          </a:xfrm>
          <a:custGeom>
            <a:avLst/>
            <a:gdLst/>
            <a:ahLst/>
            <a:cxnLst/>
            <a:rect l="l" t="t" r="r" b="b"/>
            <a:pathLst>
              <a:path w="2647950" h="734060">
                <a:moveTo>
                  <a:pt x="0" y="0"/>
                </a:moveTo>
                <a:lnTo>
                  <a:pt x="2647950" y="0"/>
                </a:lnTo>
                <a:lnTo>
                  <a:pt x="2647950" y="733806"/>
                </a:lnTo>
                <a:lnTo>
                  <a:pt x="0" y="733806"/>
                </a:lnTo>
                <a:lnTo>
                  <a:pt x="0" y="0"/>
                </a:lnTo>
                <a:close/>
              </a:path>
            </a:pathLst>
          </a:custGeom>
          <a:solidFill>
            <a:srgbClr val="D04A02"/>
          </a:solidFill>
        </p:spPr>
        <p:txBody>
          <a:bodyPr wrap="square" lIns="0" tIns="0" rIns="0" bIns="0" rtlCol="0"/>
          <a:lstStyle/>
          <a:p>
            <a:endParaRPr/>
          </a:p>
        </p:txBody>
      </p:sp>
      <p:sp>
        <p:nvSpPr>
          <p:cNvPr id="11" name="object 11"/>
          <p:cNvSpPr txBox="1"/>
          <p:nvPr/>
        </p:nvSpPr>
        <p:spPr>
          <a:xfrm>
            <a:off x="6171438" y="1325502"/>
            <a:ext cx="2641600" cy="665480"/>
          </a:xfrm>
          <a:prstGeom prst="rect">
            <a:avLst/>
          </a:prstGeom>
        </p:spPr>
        <p:txBody>
          <a:bodyPr vert="horz" wrap="square" lIns="0" tIns="12065" rIns="0" bIns="0" rtlCol="0">
            <a:spAutoFit/>
          </a:bodyPr>
          <a:lstStyle/>
          <a:p>
            <a:pPr marL="641350" marR="186690">
              <a:lnSpc>
                <a:spcPct val="100000"/>
              </a:lnSpc>
              <a:spcBef>
                <a:spcPts val="95"/>
              </a:spcBef>
            </a:pPr>
            <a:r>
              <a:rPr sz="1400" b="1" spc="-5" dirty="0">
                <a:solidFill>
                  <a:srgbClr val="FFFFFF"/>
                </a:solidFill>
                <a:latin typeface="Arial"/>
                <a:cs typeface="Arial"/>
              </a:rPr>
              <a:t>Diversified</a:t>
            </a:r>
            <a:r>
              <a:rPr sz="1400" b="1" spc="-75" dirty="0">
                <a:solidFill>
                  <a:srgbClr val="FFFFFF"/>
                </a:solidFill>
                <a:latin typeface="Arial"/>
                <a:cs typeface="Arial"/>
              </a:rPr>
              <a:t> </a:t>
            </a:r>
            <a:r>
              <a:rPr sz="1400" b="1" spc="-5" dirty="0">
                <a:solidFill>
                  <a:srgbClr val="FFFFFF"/>
                </a:solidFill>
                <a:latin typeface="Arial"/>
                <a:cs typeface="Arial"/>
              </a:rPr>
              <a:t>consumer  reach</a:t>
            </a:r>
            <a:r>
              <a:rPr sz="1400" b="1" spc="-95" dirty="0">
                <a:solidFill>
                  <a:srgbClr val="FFFFFF"/>
                </a:solidFill>
                <a:latin typeface="Arial"/>
                <a:cs typeface="Arial"/>
              </a:rPr>
              <a:t> </a:t>
            </a:r>
            <a:r>
              <a:rPr sz="1400" b="1" spc="-5" dirty="0">
                <a:solidFill>
                  <a:srgbClr val="FFFFFF"/>
                </a:solidFill>
                <a:latin typeface="Arial"/>
                <a:cs typeface="Arial"/>
              </a:rPr>
              <a:t>and</a:t>
            </a:r>
            <a:endParaRPr sz="1400">
              <a:latin typeface="Arial"/>
              <a:cs typeface="Arial"/>
            </a:endParaRPr>
          </a:p>
          <a:p>
            <a:pPr marL="641350">
              <a:lnSpc>
                <a:spcPct val="100000"/>
              </a:lnSpc>
            </a:pPr>
            <a:r>
              <a:rPr sz="1400" b="1" spc="-5" dirty="0">
                <a:solidFill>
                  <a:srgbClr val="FFFFFF"/>
                </a:solidFill>
                <a:latin typeface="Arial"/>
                <a:cs typeface="Arial"/>
              </a:rPr>
              <a:t>delivery</a:t>
            </a:r>
            <a:r>
              <a:rPr sz="1400" b="1" spc="-85" dirty="0">
                <a:solidFill>
                  <a:srgbClr val="FFFFFF"/>
                </a:solidFill>
                <a:latin typeface="Arial"/>
                <a:cs typeface="Arial"/>
              </a:rPr>
              <a:t> </a:t>
            </a:r>
            <a:r>
              <a:rPr sz="1400" b="1" spc="-5" dirty="0">
                <a:solidFill>
                  <a:srgbClr val="FFFFFF"/>
                </a:solidFill>
                <a:latin typeface="Arial"/>
                <a:cs typeface="Arial"/>
              </a:rPr>
              <a:t>options</a:t>
            </a:r>
            <a:endParaRPr sz="1400">
              <a:latin typeface="Arial"/>
              <a:cs typeface="Arial"/>
            </a:endParaRPr>
          </a:p>
        </p:txBody>
      </p:sp>
      <p:sp>
        <p:nvSpPr>
          <p:cNvPr id="12" name="object 12"/>
          <p:cNvSpPr/>
          <p:nvPr/>
        </p:nvSpPr>
        <p:spPr>
          <a:xfrm>
            <a:off x="422148" y="1779904"/>
            <a:ext cx="457200" cy="0"/>
          </a:xfrm>
          <a:custGeom>
            <a:avLst/>
            <a:gdLst/>
            <a:ahLst/>
            <a:cxnLst/>
            <a:rect l="l" t="t" r="r" b="b"/>
            <a:pathLst>
              <a:path w="457200">
                <a:moveTo>
                  <a:pt x="0" y="0"/>
                </a:moveTo>
                <a:lnTo>
                  <a:pt x="457200" y="0"/>
                </a:lnTo>
              </a:path>
            </a:pathLst>
          </a:custGeom>
          <a:ln w="21589">
            <a:solidFill>
              <a:srgbClr val="FFFFFF"/>
            </a:solidFill>
          </a:ln>
        </p:spPr>
        <p:txBody>
          <a:bodyPr wrap="square" lIns="0" tIns="0" rIns="0" bIns="0" rtlCol="0"/>
          <a:lstStyle/>
          <a:p>
            <a:endParaRPr/>
          </a:p>
        </p:txBody>
      </p:sp>
      <p:sp>
        <p:nvSpPr>
          <p:cNvPr id="13" name="object 13"/>
          <p:cNvSpPr/>
          <p:nvPr/>
        </p:nvSpPr>
        <p:spPr>
          <a:xfrm>
            <a:off x="433209" y="1355089"/>
            <a:ext cx="0" cy="414020"/>
          </a:xfrm>
          <a:custGeom>
            <a:avLst/>
            <a:gdLst/>
            <a:ahLst/>
            <a:cxnLst/>
            <a:rect l="l" t="t" r="r" b="b"/>
            <a:pathLst>
              <a:path h="414019">
                <a:moveTo>
                  <a:pt x="0" y="0"/>
                </a:moveTo>
                <a:lnTo>
                  <a:pt x="0" y="414020"/>
                </a:lnTo>
              </a:path>
            </a:pathLst>
          </a:custGeom>
          <a:ln w="22123">
            <a:solidFill>
              <a:srgbClr val="FFFFFF"/>
            </a:solidFill>
          </a:ln>
        </p:spPr>
        <p:txBody>
          <a:bodyPr wrap="square" lIns="0" tIns="0" rIns="0" bIns="0" rtlCol="0"/>
          <a:lstStyle/>
          <a:p>
            <a:endParaRPr/>
          </a:p>
        </p:txBody>
      </p:sp>
      <p:sp>
        <p:nvSpPr>
          <p:cNvPr id="14" name="object 14"/>
          <p:cNvSpPr/>
          <p:nvPr/>
        </p:nvSpPr>
        <p:spPr>
          <a:xfrm>
            <a:off x="422148" y="1344294"/>
            <a:ext cx="457200" cy="0"/>
          </a:xfrm>
          <a:custGeom>
            <a:avLst/>
            <a:gdLst/>
            <a:ahLst/>
            <a:cxnLst/>
            <a:rect l="l" t="t" r="r" b="b"/>
            <a:pathLst>
              <a:path w="457200">
                <a:moveTo>
                  <a:pt x="0" y="0"/>
                </a:moveTo>
                <a:lnTo>
                  <a:pt x="457200" y="0"/>
                </a:lnTo>
              </a:path>
            </a:pathLst>
          </a:custGeom>
          <a:ln w="21589">
            <a:solidFill>
              <a:srgbClr val="FFFFFF"/>
            </a:solidFill>
          </a:ln>
        </p:spPr>
        <p:txBody>
          <a:bodyPr wrap="square" lIns="0" tIns="0" rIns="0" bIns="0" rtlCol="0"/>
          <a:lstStyle/>
          <a:p>
            <a:endParaRPr/>
          </a:p>
        </p:txBody>
      </p:sp>
      <p:sp>
        <p:nvSpPr>
          <p:cNvPr id="15" name="object 15"/>
          <p:cNvSpPr/>
          <p:nvPr/>
        </p:nvSpPr>
        <p:spPr>
          <a:xfrm>
            <a:off x="868286" y="1355623"/>
            <a:ext cx="0" cy="413384"/>
          </a:xfrm>
          <a:custGeom>
            <a:avLst/>
            <a:gdLst/>
            <a:ahLst/>
            <a:cxnLst/>
            <a:rect l="l" t="t" r="r" b="b"/>
            <a:pathLst>
              <a:path h="413385">
                <a:moveTo>
                  <a:pt x="0" y="0"/>
                </a:moveTo>
                <a:lnTo>
                  <a:pt x="0" y="412953"/>
                </a:lnTo>
              </a:path>
            </a:pathLst>
          </a:custGeom>
          <a:ln w="22123">
            <a:solidFill>
              <a:srgbClr val="FFFFFF"/>
            </a:solidFill>
          </a:ln>
        </p:spPr>
        <p:txBody>
          <a:bodyPr wrap="square" lIns="0" tIns="0" rIns="0" bIns="0" rtlCol="0"/>
          <a:lstStyle/>
          <a:p>
            <a:endParaRPr/>
          </a:p>
        </p:txBody>
      </p:sp>
      <p:sp>
        <p:nvSpPr>
          <p:cNvPr id="16" name="object 16"/>
          <p:cNvSpPr/>
          <p:nvPr/>
        </p:nvSpPr>
        <p:spPr>
          <a:xfrm>
            <a:off x="466340" y="1370835"/>
            <a:ext cx="361315" cy="383540"/>
          </a:xfrm>
          <a:custGeom>
            <a:avLst/>
            <a:gdLst/>
            <a:ahLst/>
            <a:cxnLst/>
            <a:rect l="l" t="t" r="r" b="b"/>
            <a:pathLst>
              <a:path w="361315" h="383539">
                <a:moveTo>
                  <a:pt x="213766" y="272719"/>
                </a:moveTo>
                <a:lnTo>
                  <a:pt x="147421" y="272719"/>
                </a:lnTo>
                <a:lnTo>
                  <a:pt x="117944" y="324319"/>
                </a:lnTo>
                <a:lnTo>
                  <a:pt x="147421" y="383285"/>
                </a:lnTo>
                <a:lnTo>
                  <a:pt x="213766" y="383285"/>
                </a:lnTo>
                <a:lnTo>
                  <a:pt x="224824" y="361175"/>
                </a:lnTo>
                <a:lnTo>
                  <a:pt x="162166" y="361175"/>
                </a:lnTo>
                <a:lnTo>
                  <a:pt x="140055" y="324319"/>
                </a:lnTo>
                <a:lnTo>
                  <a:pt x="162166" y="287464"/>
                </a:lnTo>
                <a:lnTo>
                  <a:pt x="222192" y="287464"/>
                </a:lnTo>
                <a:lnTo>
                  <a:pt x="213766" y="272719"/>
                </a:lnTo>
                <a:close/>
              </a:path>
              <a:path w="361315" h="383539">
                <a:moveTo>
                  <a:pt x="222192" y="287464"/>
                </a:moveTo>
                <a:lnTo>
                  <a:pt x="199021" y="287464"/>
                </a:lnTo>
                <a:lnTo>
                  <a:pt x="221145" y="324319"/>
                </a:lnTo>
                <a:lnTo>
                  <a:pt x="199021" y="361175"/>
                </a:lnTo>
                <a:lnTo>
                  <a:pt x="224824" y="361175"/>
                </a:lnTo>
                <a:lnTo>
                  <a:pt x="243255" y="324319"/>
                </a:lnTo>
                <a:lnTo>
                  <a:pt x="222192" y="287464"/>
                </a:lnTo>
                <a:close/>
              </a:path>
              <a:path w="361315" h="383539">
                <a:moveTo>
                  <a:pt x="95834" y="206387"/>
                </a:moveTo>
                <a:lnTo>
                  <a:pt x="29489" y="206387"/>
                </a:lnTo>
                <a:lnTo>
                  <a:pt x="0" y="257987"/>
                </a:lnTo>
                <a:lnTo>
                  <a:pt x="29489" y="316953"/>
                </a:lnTo>
                <a:lnTo>
                  <a:pt x="95834" y="316953"/>
                </a:lnTo>
                <a:lnTo>
                  <a:pt x="109653" y="294843"/>
                </a:lnTo>
                <a:lnTo>
                  <a:pt x="44234" y="294843"/>
                </a:lnTo>
                <a:lnTo>
                  <a:pt x="22123" y="257987"/>
                </a:lnTo>
                <a:lnTo>
                  <a:pt x="44234" y="221132"/>
                </a:lnTo>
                <a:lnTo>
                  <a:pt x="110566" y="221132"/>
                </a:lnTo>
                <a:lnTo>
                  <a:pt x="95834" y="206387"/>
                </a:lnTo>
                <a:close/>
              </a:path>
              <a:path w="361315" h="383539">
                <a:moveTo>
                  <a:pt x="331711" y="66344"/>
                </a:moveTo>
                <a:lnTo>
                  <a:pt x="265366" y="66344"/>
                </a:lnTo>
                <a:lnTo>
                  <a:pt x="235877" y="125310"/>
                </a:lnTo>
                <a:lnTo>
                  <a:pt x="243255" y="140055"/>
                </a:lnTo>
                <a:lnTo>
                  <a:pt x="228511" y="154787"/>
                </a:lnTo>
                <a:lnTo>
                  <a:pt x="199021" y="154787"/>
                </a:lnTo>
                <a:lnTo>
                  <a:pt x="221145" y="191642"/>
                </a:lnTo>
                <a:lnTo>
                  <a:pt x="199021" y="228498"/>
                </a:lnTo>
                <a:lnTo>
                  <a:pt x="228511" y="228498"/>
                </a:lnTo>
                <a:lnTo>
                  <a:pt x="243255" y="235877"/>
                </a:lnTo>
                <a:lnTo>
                  <a:pt x="235877" y="257987"/>
                </a:lnTo>
                <a:lnTo>
                  <a:pt x="265366" y="316953"/>
                </a:lnTo>
                <a:lnTo>
                  <a:pt x="331711" y="316953"/>
                </a:lnTo>
                <a:lnTo>
                  <a:pt x="342764" y="294843"/>
                </a:lnTo>
                <a:lnTo>
                  <a:pt x="280111" y="294843"/>
                </a:lnTo>
                <a:lnTo>
                  <a:pt x="258000" y="257987"/>
                </a:lnTo>
                <a:lnTo>
                  <a:pt x="280111" y="221132"/>
                </a:lnTo>
                <a:lnTo>
                  <a:pt x="258000" y="221132"/>
                </a:lnTo>
                <a:lnTo>
                  <a:pt x="235877" y="213753"/>
                </a:lnTo>
                <a:lnTo>
                  <a:pt x="243255" y="191642"/>
                </a:lnTo>
                <a:lnTo>
                  <a:pt x="235877" y="169532"/>
                </a:lnTo>
                <a:lnTo>
                  <a:pt x="258000" y="162166"/>
                </a:lnTo>
                <a:lnTo>
                  <a:pt x="280111" y="162166"/>
                </a:lnTo>
                <a:lnTo>
                  <a:pt x="258000" y="125310"/>
                </a:lnTo>
                <a:lnTo>
                  <a:pt x="280111" y="88455"/>
                </a:lnTo>
                <a:lnTo>
                  <a:pt x="342764" y="88455"/>
                </a:lnTo>
                <a:lnTo>
                  <a:pt x="331711" y="66344"/>
                </a:lnTo>
                <a:close/>
              </a:path>
              <a:path w="361315" h="383539">
                <a:moveTo>
                  <a:pt x="109653" y="88455"/>
                </a:moveTo>
                <a:lnTo>
                  <a:pt x="88455" y="88455"/>
                </a:lnTo>
                <a:lnTo>
                  <a:pt x="110566" y="125310"/>
                </a:lnTo>
                <a:lnTo>
                  <a:pt x="88455" y="162166"/>
                </a:lnTo>
                <a:lnTo>
                  <a:pt x="110566" y="162166"/>
                </a:lnTo>
                <a:lnTo>
                  <a:pt x="125310" y="169532"/>
                </a:lnTo>
                <a:lnTo>
                  <a:pt x="117944" y="191642"/>
                </a:lnTo>
                <a:lnTo>
                  <a:pt x="125310" y="213753"/>
                </a:lnTo>
                <a:lnTo>
                  <a:pt x="110566" y="221132"/>
                </a:lnTo>
                <a:lnTo>
                  <a:pt x="88455" y="221132"/>
                </a:lnTo>
                <a:lnTo>
                  <a:pt x="110566" y="257987"/>
                </a:lnTo>
                <a:lnTo>
                  <a:pt x="88455" y="294843"/>
                </a:lnTo>
                <a:lnTo>
                  <a:pt x="109653" y="294843"/>
                </a:lnTo>
                <a:lnTo>
                  <a:pt x="132689" y="257987"/>
                </a:lnTo>
                <a:lnTo>
                  <a:pt x="117944" y="235877"/>
                </a:lnTo>
                <a:lnTo>
                  <a:pt x="140055" y="228498"/>
                </a:lnTo>
                <a:lnTo>
                  <a:pt x="162166" y="228498"/>
                </a:lnTo>
                <a:lnTo>
                  <a:pt x="140055" y="191642"/>
                </a:lnTo>
                <a:lnTo>
                  <a:pt x="162166" y="154787"/>
                </a:lnTo>
                <a:lnTo>
                  <a:pt x="140055" y="154787"/>
                </a:lnTo>
                <a:lnTo>
                  <a:pt x="117944" y="147421"/>
                </a:lnTo>
                <a:lnTo>
                  <a:pt x="132689" y="125310"/>
                </a:lnTo>
                <a:lnTo>
                  <a:pt x="109653" y="88455"/>
                </a:lnTo>
                <a:close/>
              </a:path>
              <a:path w="361315" h="383539">
                <a:moveTo>
                  <a:pt x="331711" y="206387"/>
                </a:moveTo>
                <a:lnTo>
                  <a:pt x="265366" y="206387"/>
                </a:lnTo>
                <a:lnTo>
                  <a:pt x="258000" y="221132"/>
                </a:lnTo>
                <a:lnTo>
                  <a:pt x="316966" y="221132"/>
                </a:lnTo>
                <a:lnTo>
                  <a:pt x="339077" y="257987"/>
                </a:lnTo>
                <a:lnTo>
                  <a:pt x="316966" y="294843"/>
                </a:lnTo>
                <a:lnTo>
                  <a:pt x="342764" y="294843"/>
                </a:lnTo>
                <a:lnTo>
                  <a:pt x="361188" y="257987"/>
                </a:lnTo>
                <a:lnTo>
                  <a:pt x="331711" y="206387"/>
                </a:lnTo>
                <a:close/>
              </a:path>
              <a:path w="361315" h="383539">
                <a:moveTo>
                  <a:pt x="191655" y="243243"/>
                </a:moveTo>
                <a:lnTo>
                  <a:pt x="169544" y="243243"/>
                </a:lnTo>
                <a:lnTo>
                  <a:pt x="169544" y="272719"/>
                </a:lnTo>
                <a:lnTo>
                  <a:pt x="191655" y="272719"/>
                </a:lnTo>
                <a:lnTo>
                  <a:pt x="191655" y="243243"/>
                </a:lnTo>
                <a:close/>
              </a:path>
              <a:path w="361315" h="383539">
                <a:moveTo>
                  <a:pt x="228511" y="228498"/>
                </a:moveTo>
                <a:lnTo>
                  <a:pt x="140055" y="228498"/>
                </a:lnTo>
                <a:lnTo>
                  <a:pt x="147421" y="243243"/>
                </a:lnTo>
                <a:lnTo>
                  <a:pt x="213766" y="243243"/>
                </a:lnTo>
                <a:lnTo>
                  <a:pt x="228511" y="228498"/>
                </a:lnTo>
                <a:close/>
              </a:path>
              <a:path w="361315" h="383539">
                <a:moveTo>
                  <a:pt x="95834" y="66344"/>
                </a:moveTo>
                <a:lnTo>
                  <a:pt x="29489" y="66344"/>
                </a:lnTo>
                <a:lnTo>
                  <a:pt x="0" y="125310"/>
                </a:lnTo>
                <a:lnTo>
                  <a:pt x="29489" y="176898"/>
                </a:lnTo>
                <a:lnTo>
                  <a:pt x="95834" y="176898"/>
                </a:lnTo>
                <a:lnTo>
                  <a:pt x="110566" y="162166"/>
                </a:lnTo>
                <a:lnTo>
                  <a:pt x="44234" y="162166"/>
                </a:lnTo>
                <a:lnTo>
                  <a:pt x="22123" y="125310"/>
                </a:lnTo>
                <a:lnTo>
                  <a:pt x="44234" y="88455"/>
                </a:lnTo>
                <a:lnTo>
                  <a:pt x="109653" y="88455"/>
                </a:lnTo>
                <a:lnTo>
                  <a:pt x="95834" y="66344"/>
                </a:lnTo>
                <a:close/>
              </a:path>
              <a:path w="361315" h="383539">
                <a:moveTo>
                  <a:pt x="342764" y="88455"/>
                </a:moveTo>
                <a:lnTo>
                  <a:pt x="316966" y="88455"/>
                </a:lnTo>
                <a:lnTo>
                  <a:pt x="339077" y="125310"/>
                </a:lnTo>
                <a:lnTo>
                  <a:pt x="316966" y="162166"/>
                </a:lnTo>
                <a:lnTo>
                  <a:pt x="258000" y="162166"/>
                </a:lnTo>
                <a:lnTo>
                  <a:pt x="265366" y="176898"/>
                </a:lnTo>
                <a:lnTo>
                  <a:pt x="331711" y="176898"/>
                </a:lnTo>
                <a:lnTo>
                  <a:pt x="361188" y="125310"/>
                </a:lnTo>
                <a:lnTo>
                  <a:pt x="342764" y="88455"/>
                </a:lnTo>
                <a:close/>
              </a:path>
              <a:path w="361315" h="383539">
                <a:moveTo>
                  <a:pt x="213766" y="132676"/>
                </a:moveTo>
                <a:lnTo>
                  <a:pt x="147421" y="132676"/>
                </a:lnTo>
                <a:lnTo>
                  <a:pt x="140055" y="154787"/>
                </a:lnTo>
                <a:lnTo>
                  <a:pt x="228511" y="154787"/>
                </a:lnTo>
                <a:lnTo>
                  <a:pt x="213766" y="132676"/>
                </a:lnTo>
                <a:close/>
              </a:path>
              <a:path w="361315" h="383539">
                <a:moveTo>
                  <a:pt x="191655" y="110566"/>
                </a:moveTo>
                <a:lnTo>
                  <a:pt x="169544" y="110566"/>
                </a:lnTo>
                <a:lnTo>
                  <a:pt x="169544" y="132676"/>
                </a:lnTo>
                <a:lnTo>
                  <a:pt x="191655" y="132676"/>
                </a:lnTo>
                <a:lnTo>
                  <a:pt x="191655" y="110566"/>
                </a:lnTo>
                <a:close/>
              </a:path>
              <a:path w="361315" h="383539">
                <a:moveTo>
                  <a:pt x="213766" y="0"/>
                </a:moveTo>
                <a:lnTo>
                  <a:pt x="147421" y="0"/>
                </a:lnTo>
                <a:lnTo>
                  <a:pt x="117944" y="51600"/>
                </a:lnTo>
                <a:lnTo>
                  <a:pt x="147421" y="110566"/>
                </a:lnTo>
                <a:lnTo>
                  <a:pt x="213766" y="110566"/>
                </a:lnTo>
                <a:lnTo>
                  <a:pt x="221140" y="95821"/>
                </a:lnTo>
                <a:lnTo>
                  <a:pt x="162166" y="95821"/>
                </a:lnTo>
                <a:lnTo>
                  <a:pt x="140055" y="51600"/>
                </a:lnTo>
                <a:lnTo>
                  <a:pt x="162166" y="14744"/>
                </a:lnTo>
                <a:lnTo>
                  <a:pt x="222192" y="14744"/>
                </a:lnTo>
                <a:lnTo>
                  <a:pt x="213766" y="0"/>
                </a:lnTo>
                <a:close/>
              </a:path>
              <a:path w="361315" h="383539">
                <a:moveTo>
                  <a:pt x="222192" y="14744"/>
                </a:moveTo>
                <a:lnTo>
                  <a:pt x="199021" y="14744"/>
                </a:lnTo>
                <a:lnTo>
                  <a:pt x="221145" y="51600"/>
                </a:lnTo>
                <a:lnTo>
                  <a:pt x="199021" y="95821"/>
                </a:lnTo>
                <a:lnTo>
                  <a:pt x="221140" y="95821"/>
                </a:lnTo>
                <a:lnTo>
                  <a:pt x="243255" y="51600"/>
                </a:lnTo>
                <a:lnTo>
                  <a:pt x="222192" y="14744"/>
                </a:lnTo>
                <a:close/>
              </a:path>
            </a:pathLst>
          </a:custGeom>
          <a:solidFill>
            <a:srgbClr val="FFFFFF"/>
          </a:solidFill>
        </p:spPr>
        <p:txBody>
          <a:bodyPr wrap="square" lIns="0" tIns="0" rIns="0" bIns="0" rtlCol="0"/>
          <a:lstStyle/>
          <a:p>
            <a:endParaRPr/>
          </a:p>
        </p:txBody>
      </p:sp>
      <p:sp>
        <p:nvSpPr>
          <p:cNvPr id="17" name="object 17"/>
          <p:cNvSpPr/>
          <p:nvPr/>
        </p:nvSpPr>
        <p:spPr>
          <a:xfrm>
            <a:off x="3428240" y="1405889"/>
            <a:ext cx="175260" cy="175260"/>
          </a:xfrm>
          <a:custGeom>
            <a:avLst/>
            <a:gdLst/>
            <a:ahLst/>
            <a:cxnLst/>
            <a:rect l="l" t="t" r="r" b="b"/>
            <a:pathLst>
              <a:path w="175260" h="175259">
                <a:moveTo>
                  <a:pt x="88023" y="0"/>
                </a:moveTo>
                <a:lnTo>
                  <a:pt x="53862" y="6828"/>
                </a:lnTo>
                <a:lnTo>
                  <a:pt x="25871" y="25477"/>
                </a:lnTo>
                <a:lnTo>
                  <a:pt x="6951" y="53197"/>
                </a:lnTo>
                <a:lnTo>
                  <a:pt x="0" y="87236"/>
                </a:lnTo>
                <a:lnTo>
                  <a:pt x="6840" y="121730"/>
                </a:lnTo>
                <a:lnTo>
                  <a:pt x="25576" y="149683"/>
                </a:lnTo>
                <a:lnTo>
                  <a:pt x="53529" y="168419"/>
                </a:lnTo>
                <a:lnTo>
                  <a:pt x="88023" y="175260"/>
                </a:lnTo>
                <a:lnTo>
                  <a:pt x="122062" y="168308"/>
                </a:lnTo>
                <a:lnTo>
                  <a:pt x="139769" y="156222"/>
                </a:lnTo>
                <a:lnTo>
                  <a:pt x="80098" y="156222"/>
                </a:lnTo>
                <a:lnTo>
                  <a:pt x="73748" y="155435"/>
                </a:lnTo>
                <a:lnTo>
                  <a:pt x="67398" y="153060"/>
                </a:lnTo>
                <a:lnTo>
                  <a:pt x="71169" y="145122"/>
                </a:lnTo>
                <a:lnTo>
                  <a:pt x="49961" y="145122"/>
                </a:lnTo>
                <a:lnTo>
                  <a:pt x="32068" y="128272"/>
                </a:lnTo>
                <a:lnTo>
                  <a:pt x="21609" y="106662"/>
                </a:lnTo>
                <a:lnTo>
                  <a:pt x="19179" y="82674"/>
                </a:lnTo>
                <a:lnTo>
                  <a:pt x="25374" y="58686"/>
                </a:lnTo>
                <a:lnTo>
                  <a:pt x="26161" y="56299"/>
                </a:lnTo>
                <a:lnTo>
                  <a:pt x="26962" y="54724"/>
                </a:lnTo>
                <a:lnTo>
                  <a:pt x="28549" y="53136"/>
                </a:lnTo>
                <a:lnTo>
                  <a:pt x="60541" y="53136"/>
                </a:lnTo>
                <a:lnTo>
                  <a:pt x="40436" y="38061"/>
                </a:lnTo>
                <a:lnTo>
                  <a:pt x="48616" y="31090"/>
                </a:lnTo>
                <a:lnTo>
                  <a:pt x="57688" y="25676"/>
                </a:lnTo>
                <a:lnTo>
                  <a:pt x="67652" y="21895"/>
                </a:lnTo>
                <a:lnTo>
                  <a:pt x="78511" y="19824"/>
                </a:lnTo>
                <a:lnTo>
                  <a:pt x="141379" y="19824"/>
                </a:lnTo>
                <a:lnTo>
                  <a:pt x="122062" y="6828"/>
                </a:lnTo>
                <a:lnTo>
                  <a:pt x="88023" y="0"/>
                </a:lnTo>
                <a:close/>
              </a:path>
              <a:path w="175260" h="175259">
                <a:moveTo>
                  <a:pt x="141379" y="19824"/>
                </a:moveTo>
                <a:lnTo>
                  <a:pt x="97535" y="19824"/>
                </a:lnTo>
                <a:lnTo>
                  <a:pt x="120759" y="27571"/>
                </a:lnTo>
                <a:lnTo>
                  <a:pt x="139371" y="42529"/>
                </a:lnTo>
                <a:lnTo>
                  <a:pt x="151737" y="62987"/>
                </a:lnTo>
                <a:lnTo>
                  <a:pt x="156222" y="87236"/>
                </a:lnTo>
                <a:lnTo>
                  <a:pt x="150808" y="114072"/>
                </a:lnTo>
                <a:lnTo>
                  <a:pt x="136101" y="136002"/>
                </a:lnTo>
                <a:lnTo>
                  <a:pt x="114404" y="150796"/>
                </a:lnTo>
                <a:lnTo>
                  <a:pt x="88023" y="156222"/>
                </a:lnTo>
                <a:lnTo>
                  <a:pt x="139769" y="156222"/>
                </a:lnTo>
                <a:lnTo>
                  <a:pt x="149782" y="149388"/>
                </a:lnTo>
                <a:lnTo>
                  <a:pt x="168431" y="121397"/>
                </a:lnTo>
                <a:lnTo>
                  <a:pt x="175259" y="87236"/>
                </a:lnTo>
                <a:lnTo>
                  <a:pt x="168431" y="53197"/>
                </a:lnTo>
                <a:lnTo>
                  <a:pt x="149782" y="25477"/>
                </a:lnTo>
                <a:lnTo>
                  <a:pt x="141379" y="19824"/>
                </a:lnTo>
                <a:close/>
              </a:path>
              <a:path w="175260" h="175259">
                <a:moveTo>
                  <a:pt x="60541" y="53136"/>
                </a:moveTo>
                <a:lnTo>
                  <a:pt x="28549" y="53136"/>
                </a:lnTo>
                <a:lnTo>
                  <a:pt x="76123" y="89611"/>
                </a:lnTo>
                <a:lnTo>
                  <a:pt x="49961" y="145122"/>
                </a:lnTo>
                <a:lnTo>
                  <a:pt x="71169" y="145122"/>
                </a:lnTo>
                <a:lnTo>
                  <a:pt x="97535" y="89611"/>
                </a:lnTo>
                <a:lnTo>
                  <a:pt x="97535" y="66611"/>
                </a:lnTo>
                <a:lnTo>
                  <a:pt x="78511" y="66611"/>
                </a:lnTo>
                <a:lnTo>
                  <a:pt x="60541" y="53136"/>
                </a:lnTo>
                <a:close/>
              </a:path>
              <a:path w="175260" h="175259">
                <a:moveTo>
                  <a:pt x="97535" y="19824"/>
                </a:moveTo>
                <a:lnTo>
                  <a:pt x="78511" y="19824"/>
                </a:lnTo>
                <a:lnTo>
                  <a:pt x="78511" y="66611"/>
                </a:lnTo>
                <a:lnTo>
                  <a:pt x="97535" y="66611"/>
                </a:lnTo>
                <a:lnTo>
                  <a:pt x="97535" y="19824"/>
                </a:lnTo>
                <a:close/>
              </a:path>
            </a:pathLst>
          </a:custGeom>
          <a:solidFill>
            <a:srgbClr val="FFFFFF"/>
          </a:solidFill>
        </p:spPr>
        <p:txBody>
          <a:bodyPr wrap="square" lIns="0" tIns="0" rIns="0" bIns="0" rtlCol="0"/>
          <a:lstStyle/>
          <a:p>
            <a:endParaRPr/>
          </a:p>
        </p:txBody>
      </p:sp>
      <p:sp>
        <p:nvSpPr>
          <p:cNvPr id="18" name="object 18"/>
          <p:cNvSpPr/>
          <p:nvPr/>
        </p:nvSpPr>
        <p:spPr>
          <a:xfrm>
            <a:off x="3342132" y="1318260"/>
            <a:ext cx="457200" cy="457200"/>
          </a:xfrm>
          <a:custGeom>
            <a:avLst/>
            <a:gdLst/>
            <a:ahLst/>
            <a:cxnLst/>
            <a:rect l="l" t="t" r="r" b="b"/>
            <a:pathLst>
              <a:path w="457200" h="457200">
                <a:moveTo>
                  <a:pt x="230187" y="433387"/>
                </a:moveTo>
                <a:lnTo>
                  <a:pt x="208762" y="433387"/>
                </a:lnTo>
                <a:lnTo>
                  <a:pt x="213385" y="443135"/>
                </a:lnTo>
                <a:lnTo>
                  <a:pt x="220765" y="450651"/>
                </a:lnTo>
                <a:lnTo>
                  <a:pt x="230081" y="455488"/>
                </a:lnTo>
                <a:lnTo>
                  <a:pt x="240512" y="457200"/>
                </a:lnTo>
                <a:lnTo>
                  <a:pt x="250936" y="455488"/>
                </a:lnTo>
                <a:lnTo>
                  <a:pt x="260248" y="450651"/>
                </a:lnTo>
                <a:lnTo>
                  <a:pt x="267626" y="443135"/>
                </a:lnTo>
                <a:lnTo>
                  <a:pt x="269991" y="438150"/>
                </a:lnTo>
                <a:lnTo>
                  <a:pt x="236537" y="438150"/>
                </a:lnTo>
                <a:lnTo>
                  <a:pt x="232575" y="436562"/>
                </a:lnTo>
                <a:lnTo>
                  <a:pt x="230187" y="433387"/>
                </a:lnTo>
                <a:close/>
              </a:path>
              <a:path w="457200" h="457200">
                <a:moveTo>
                  <a:pt x="272249" y="433387"/>
                </a:moveTo>
                <a:lnTo>
                  <a:pt x="250825" y="433387"/>
                </a:lnTo>
                <a:lnTo>
                  <a:pt x="247650" y="436562"/>
                </a:lnTo>
                <a:lnTo>
                  <a:pt x="244475" y="438150"/>
                </a:lnTo>
                <a:lnTo>
                  <a:pt x="269991" y="438150"/>
                </a:lnTo>
                <a:lnTo>
                  <a:pt x="272249" y="433387"/>
                </a:lnTo>
                <a:close/>
              </a:path>
              <a:path w="457200" h="457200">
                <a:moveTo>
                  <a:pt x="457200" y="369887"/>
                </a:moveTo>
                <a:lnTo>
                  <a:pt x="0" y="369887"/>
                </a:lnTo>
                <a:lnTo>
                  <a:pt x="0" y="433387"/>
                </a:lnTo>
                <a:lnTo>
                  <a:pt x="457200" y="433387"/>
                </a:lnTo>
                <a:lnTo>
                  <a:pt x="457200" y="414337"/>
                </a:lnTo>
                <a:lnTo>
                  <a:pt x="19050" y="414337"/>
                </a:lnTo>
                <a:lnTo>
                  <a:pt x="19050" y="389737"/>
                </a:lnTo>
                <a:lnTo>
                  <a:pt x="457200" y="389737"/>
                </a:lnTo>
                <a:lnTo>
                  <a:pt x="457200" y="369887"/>
                </a:lnTo>
                <a:close/>
              </a:path>
              <a:path w="457200" h="457200">
                <a:moveTo>
                  <a:pt x="457200" y="389737"/>
                </a:moveTo>
                <a:lnTo>
                  <a:pt x="438150" y="389737"/>
                </a:lnTo>
                <a:lnTo>
                  <a:pt x="438150" y="414337"/>
                </a:lnTo>
                <a:lnTo>
                  <a:pt x="457200" y="414337"/>
                </a:lnTo>
                <a:lnTo>
                  <a:pt x="457200" y="389737"/>
                </a:lnTo>
                <a:close/>
              </a:path>
              <a:path w="457200" h="457200">
                <a:moveTo>
                  <a:pt x="45237" y="63500"/>
                </a:moveTo>
                <a:lnTo>
                  <a:pt x="25400" y="63500"/>
                </a:lnTo>
                <a:lnTo>
                  <a:pt x="25400" y="369887"/>
                </a:lnTo>
                <a:lnTo>
                  <a:pt x="45237" y="369887"/>
                </a:lnTo>
                <a:lnTo>
                  <a:pt x="45237" y="63500"/>
                </a:lnTo>
                <a:close/>
              </a:path>
              <a:path w="457200" h="457200">
                <a:moveTo>
                  <a:pt x="431800" y="63500"/>
                </a:moveTo>
                <a:lnTo>
                  <a:pt x="411949" y="63500"/>
                </a:lnTo>
                <a:lnTo>
                  <a:pt x="411949" y="369887"/>
                </a:lnTo>
                <a:lnTo>
                  <a:pt x="431800" y="369887"/>
                </a:lnTo>
                <a:lnTo>
                  <a:pt x="431800" y="63500"/>
                </a:lnTo>
                <a:close/>
              </a:path>
              <a:path w="457200" h="457200">
                <a:moveTo>
                  <a:pt x="457200" y="0"/>
                </a:moveTo>
                <a:lnTo>
                  <a:pt x="0" y="0"/>
                </a:lnTo>
                <a:lnTo>
                  <a:pt x="0" y="63500"/>
                </a:lnTo>
                <a:lnTo>
                  <a:pt x="457200" y="63500"/>
                </a:lnTo>
                <a:lnTo>
                  <a:pt x="457200" y="44450"/>
                </a:lnTo>
                <a:lnTo>
                  <a:pt x="19050" y="44450"/>
                </a:lnTo>
                <a:lnTo>
                  <a:pt x="19050" y="19850"/>
                </a:lnTo>
                <a:lnTo>
                  <a:pt x="457200" y="19850"/>
                </a:lnTo>
                <a:lnTo>
                  <a:pt x="457200" y="0"/>
                </a:lnTo>
                <a:close/>
              </a:path>
              <a:path w="457200" h="457200">
                <a:moveTo>
                  <a:pt x="457200" y="19850"/>
                </a:moveTo>
                <a:lnTo>
                  <a:pt x="438150" y="19850"/>
                </a:lnTo>
                <a:lnTo>
                  <a:pt x="438150" y="44450"/>
                </a:lnTo>
                <a:lnTo>
                  <a:pt x="457200" y="44450"/>
                </a:lnTo>
                <a:lnTo>
                  <a:pt x="457200" y="19850"/>
                </a:lnTo>
                <a:close/>
              </a:path>
            </a:pathLst>
          </a:custGeom>
          <a:solidFill>
            <a:srgbClr val="FFFFFF"/>
          </a:solidFill>
        </p:spPr>
        <p:txBody>
          <a:bodyPr wrap="square" lIns="0" tIns="0" rIns="0" bIns="0" rtlCol="0"/>
          <a:lstStyle/>
          <a:p>
            <a:endParaRPr/>
          </a:p>
        </p:txBody>
      </p:sp>
      <p:sp>
        <p:nvSpPr>
          <p:cNvPr id="19" name="object 19"/>
          <p:cNvSpPr/>
          <p:nvPr/>
        </p:nvSpPr>
        <p:spPr>
          <a:xfrm>
            <a:off x="3604259" y="1636776"/>
            <a:ext cx="20320" cy="0"/>
          </a:xfrm>
          <a:custGeom>
            <a:avLst/>
            <a:gdLst/>
            <a:ahLst/>
            <a:cxnLst/>
            <a:rect l="l" t="t" r="r" b="b"/>
            <a:pathLst>
              <a:path w="20320">
                <a:moveTo>
                  <a:pt x="0" y="0"/>
                </a:moveTo>
                <a:lnTo>
                  <a:pt x="19812" y="0"/>
                </a:lnTo>
              </a:path>
            </a:pathLst>
          </a:custGeom>
          <a:ln w="30479">
            <a:solidFill>
              <a:srgbClr val="FFFFFF"/>
            </a:solidFill>
          </a:ln>
        </p:spPr>
        <p:txBody>
          <a:bodyPr wrap="square" lIns="0" tIns="0" rIns="0" bIns="0" rtlCol="0"/>
          <a:lstStyle/>
          <a:p>
            <a:endParaRPr/>
          </a:p>
        </p:txBody>
      </p:sp>
      <p:sp>
        <p:nvSpPr>
          <p:cNvPr id="20" name="object 20"/>
          <p:cNvSpPr/>
          <p:nvPr/>
        </p:nvSpPr>
        <p:spPr>
          <a:xfrm>
            <a:off x="3635502" y="1629536"/>
            <a:ext cx="20320" cy="0"/>
          </a:xfrm>
          <a:custGeom>
            <a:avLst/>
            <a:gdLst/>
            <a:ahLst/>
            <a:cxnLst/>
            <a:rect l="l" t="t" r="r" b="b"/>
            <a:pathLst>
              <a:path w="20320">
                <a:moveTo>
                  <a:pt x="0" y="0"/>
                </a:moveTo>
                <a:lnTo>
                  <a:pt x="19812" y="0"/>
                </a:lnTo>
              </a:path>
            </a:pathLst>
          </a:custGeom>
          <a:ln w="44958">
            <a:solidFill>
              <a:srgbClr val="FFFFFF"/>
            </a:solidFill>
          </a:ln>
        </p:spPr>
        <p:txBody>
          <a:bodyPr wrap="square" lIns="0" tIns="0" rIns="0" bIns="0" rtlCol="0"/>
          <a:lstStyle/>
          <a:p>
            <a:endParaRPr/>
          </a:p>
        </p:txBody>
      </p:sp>
      <p:sp>
        <p:nvSpPr>
          <p:cNvPr id="21" name="object 21"/>
          <p:cNvSpPr/>
          <p:nvPr/>
        </p:nvSpPr>
        <p:spPr>
          <a:xfrm>
            <a:off x="3677030" y="1560575"/>
            <a:ext cx="0" cy="90805"/>
          </a:xfrm>
          <a:custGeom>
            <a:avLst/>
            <a:gdLst/>
            <a:ahLst/>
            <a:cxnLst/>
            <a:rect l="l" t="t" r="r" b="b"/>
            <a:pathLst>
              <a:path h="90805">
                <a:moveTo>
                  <a:pt x="0" y="0"/>
                </a:moveTo>
                <a:lnTo>
                  <a:pt x="0" y="90677"/>
                </a:lnTo>
              </a:path>
            </a:pathLst>
          </a:custGeom>
          <a:ln w="19050">
            <a:solidFill>
              <a:srgbClr val="FFFFFF"/>
            </a:solidFill>
          </a:ln>
        </p:spPr>
        <p:txBody>
          <a:bodyPr wrap="square" lIns="0" tIns="0" rIns="0" bIns="0" rtlCol="0"/>
          <a:lstStyle/>
          <a:p>
            <a:endParaRPr/>
          </a:p>
        </p:txBody>
      </p:sp>
      <p:sp>
        <p:nvSpPr>
          <p:cNvPr id="22" name="object 22"/>
          <p:cNvSpPr/>
          <p:nvPr/>
        </p:nvSpPr>
        <p:spPr>
          <a:xfrm>
            <a:off x="3709034" y="1585722"/>
            <a:ext cx="0" cy="66675"/>
          </a:xfrm>
          <a:custGeom>
            <a:avLst/>
            <a:gdLst/>
            <a:ahLst/>
            <a:cxnLst/>
            <a:rect l="l" t="t" r="r" b="b"/>
            <a:pathLst>
              <a:path h="66675">
                <a:moveTo>
                  <a:pt x="0" y="0"/>
                </a:moveTo>
                <a:lnTo>
                  <a:pt x="0" y="66294"/>
                </a:lnTo>
              </a:path>
            </a:pathLst>
          </a:custGeom>
          <a:ln w="19050">
            <a:solidFill>
              <a:srgbClr val="FFFFFF"/>
            </a:solidFill>
          </a:ln>
        </p:spPr>
        <p:txBody>
          <a:bodyPr wrap="square" lIns="0" tIns="0" rIns="0" bIns="0" rtlCol="0"/>
          <a:lstStyle/>
          <a:p>
            <a:endParaRPr/>
          </a:p>
        </p:txBody>
      </p:sp>
      <p:sp>
        <p:nvSpPr>
          <p:cNvPr id="23" name="object 23"/>
          <p:cNvSpPr/>
          <p:nvPr/>
        </p:nvSpPr>
        <p:spPr>
          <a:xfrm>
            <a:off x="3633215" y="1426083"/>
            <a:ext cx="76200" cy="0"/>
          </a:xfrm>
          <a:custGeom>
            <a:avLst/>
            <a:gdLst/>
            <a:ahLst/>
            <a:cxnLst/>
            <a:rect l="l" t="t" r="r" b="b"/>
            <a:pathLst>
              <a:path w="76200">
                <a:moveTo>
                  <a:pt x="0" y="0"/>
                </a:moveTo>
                <a:lnTo>
                  <a:pt x="76200" y="0"/>
                </a:lnTo>
              </a:path>
            </a:pathLst>
          </a:custGeom>
          <a:ln w="19050">
            <a:solidFill>
              <a:srgbClr val="FFFFFF"/>
            </a:solidFill>
          </a:ln>
        </p:spPr>
        <p:txBody>
          <a:bodyPr wrap="square" lIns="0" tIns="0" rIns="0" bIns="0" rtlCol="0"/>
          <a:lstStyle/>
          <a:p>
            <a:endParaRPr/>
          </a:p>
        </p:txBody>
      </p:sp>
      <p:sp>
        <p:nvSpPr>
          <p:cNvPr id="24" name="object 24"/>
          <p:cNvSpPr/>
          <p:nvPr/>
        </p:nvSpPr>
        <p:spPr>
          <a:xfrm>
            <a:off x="3633215" y="1461516"/>
            <a:ext cx="76200" cy="0"/>
          </a:xfrm>
          <a:custGeom>
            <a:avLst/>
            <a:gdLst/>
            <a:ahLst/>
            <a:cxnLst/>
            <a:rect l="l" t="t" r="r" b="b"/>
            <a:pathLst>
              <a:path w="76200">
                <a:moveTo>
                  <a:pt x="0" y="0"/>
                </a:moveTo>
                <a:lnTo>
                  <a:pt x="76200" y="0"/>
                </a:lnTo>
              </a:path>
            </a:pathLst>
          </a:custGeom>
          <a:ln w="19812">
            <a:solidFill>
              <a:srgbClr val="FFFFFF"/>
            </a:solidFill>
          </a:ln>
        </p:spPr>
        <p:txBody>
          <a:bodyPr wrap="square" lIns="0" tIns="0" rIns="0" bIns="0" rtlCol="0"/>
          <a:lstStyle/>
          <a:p>
            <a:endParaRPr/>
          </a:p>
        </p:txBody>
      </p:sp>
      <p:sp>
        <p:nvSpPr>
          <p:cNvPr id="25" name="object 25"/>
          <p:cNvSpPr/>
          <p:nvPr/>
        </p:nvSpPr>
        <p:spPr>
          <a:xfrm>
            <a:off x="3436620" y="1616583"/>
            <a:ext cx="76200" cy="0"/>
          </a:xfrm>
          <a:custGeom>
            <a:avLst/>
            <a:gdLst/>
            <a:ahLst/>
            <a:cxnLst/>
            <a:rect l="l" t="t" r="r" b="b"/>
            <a:pathLst>
              <a:path w="76200">
                <a:moveTo>
                  <a:pt x="0" y="0"/>
                </a:moveTo>
                <a:lnTo>
                  <a:pt x="76200" y="0"/>
                </a:lnTo>
              </a:path>
            </a:pathLst>
          </a:custGeom>
          <a:ln w="19050">
            <a:solidFill>
              <a:srgbClr val="FFFFFF"/>
            </a:solidFill>
          </a:ln>
        </p:spPr>
        <p:txBody>
          <a:bodyPr wrap="square" lIns="0" tIns="0" rIns="0" bIns="0" rtlCol="0"/>
          <a:lstStyle/>
          <a:p>
            <a:endParaRPr/>
          </a:p>
        </p:txBody>
      </p:sp>
      <p:sp>
        <p:nvSpPr>
          <p:cNvPr id="26" name="object 26"/>
          <p:cNvSpPr/>
          <p:nvPr/>
        </p:nvSpPr>
        <p:spPr>
          <a:xfrm>
            <a:off x="3436620" y="1651635"/>
            <a:ext cx="76200" cy="0"/>
          </a:xfrm>
          <a:custGeom>
            <a:avLst/>
            <a:gdLst/>
            <a:ahLst/>
            <a:cxnLst/>
            <a:rect l="l" t="t" r="r" b="b"/>
            <a:pathLst>
              <a:path w="76200">
                <a:moveTo>
                  <a:pt x="0" y="0"/>
                </a:moveTo>
                <a:lnTo>
                  <a:pt x="76200" y="0"/>
                </a:lnTo>
              </a:path>
            </a:pathLst>
          </a:custGeom>
          <a:ln w="19050">
            <a:solidFill>
              <a:srgbClr val="FFFFFF"/>
            </a:solidFill>
          </a:ln>
        </p:spPr>
        <p:txBody>
          <a:bodyPr wrap="square" lIns="0" tIns="0" rIns="0" bIns="0" rtlCol="0"/>
          <a:lstStyle/>
          <a:p>
            <a:endParaRPr/>
          </a:p>
        </p:txBody>
      </p:sp>
      <p:sp>
        <p:nvSpPr>
          <p:cNvPr id="27" name="object 27"/>
          <p:cNvSpPr/>
          <p:nvPr/>
        </p:nvSpPr>
        <p:spPr>
          <a:xfrm>
            <a:off x="6262878" y="1333500"/>
            <a:ext cx="457200" cy="457200"/>
          </a:xfrm>
          <a:custGeom>
            <a:avLst/>
            <a:gdLst/>
            <a:ahLst/>
            <a:cxnLst/>
            <a:rect l="l" t="t" r="r" b="b"/>
            <a:pathLst>
              <a:path w="457200" h="457200">
                <a:moveTo>
                  <a:pt x="457200" y="0"/>
                </a:moveTo>
                <a:lnTo>
                  <a:pt x="0" y="0"/>
                </a:lnTo>
                <a:lnTo>
                  <a:pt x="0" y="457200"/>
                </a:lnTo>
                <a:lnTo>
                  <a:pt x="457200" y="457200"/>
                </a:lnTo>
                <a:lnTo>
                  <a:pt x="457200" y="438150"/>
                </a:lnTo>
                <a:lnTo>
                  <a:pt x="19837" y="438150"/>
                </a:lnTo>
                <a:lnTo>
                  <a:pt x="19837" y="19850"/>
                </a:lnTo>
                <a:lnTo>
                  <a:pt x="457200" y="19850"/>
                </a:lnTo>
                <a:lnTo>
                  <a:pt x="457200" y="0"/>
                </a:lnTo>
                <a:close/>
              </a:path>
              <a:path w="457200" h="457200">
                <a:moveTo>
                  <a:pt x="140348" y="304012"/>
                </a:moveTo>
                <a:lnTo>
                  <a:pt x="110324" y="304012"/>
                </a:lnTo>
                <a:lnTo>
                  <a:pt x="143328" y="337917"/>
                </a:lnTo>
                <a:lnTo>
                  <a:pt x="161821" y="378820"/>
                </a:lnTo>
                <a:lnTo>
                  <a:pt x="170044" y="415853"/>
                </a:lnTo>
                <a:lnTo>
                  <a:pt x="172237" y="438150"/>
                </a:lnTo>
                <a:lnTo>
                  <a:pt x="192087" y="438150"/>
                </a:lnTo>
                <a:lnTo>
                  <a:pt x="186949" y="397525"/>
                </a:lnTo>
                <a:lnTo>
                  <a:pt x="170043" y="345408"/>
                </a:lnTo>
                <a:lnTo>
                  <a:pt x="154082" y="318692"/>
                </a:lnTo>
                <a:lnTo>
                  <a:pt x="140348" y="304012"/>
                </a:lnTo>
                <a:close/>
              </a:path>
              <a:path w="457200" h="457200">
                <a:moveTo>
                  <a:pt x="144992" y="222250"/>
                </a:moveTo>
                <a:lnTo>
                  <a:pt x="123825" y="222250"/>
                </a:lnTo>
                <a:lnTo>
                  <a:pt x="115887" y="239712"/>
                </a:lnTo>
                <a:lnTo>
                  <a:pt x="164262" y="258331"/>
                </a:lnTo>
                <a:lnTo>
                  <a:pt x="186624" y="274539"/>
                </a:lnTo>
                <a:lnTo>
                  <a:pt x="201993" y="302505"/>
                </a:lnTo>
                <a:lnTo>
                  <a:pt x="219075" y="352425"/>
                </a:lnTo>
                <a:lnTo>
                  <a:pt x="214322" y="371177"/>
                </a:lnTo>
                <a:lnTo>
                  <a:pt x="210837" y="391715"/>
                </a:lnTo>
                <a:lnTo>
                  <a:pt x="208693" y="414039"/>
                </a:lnTo>
                <a:lnTo>
                  <a:pt x="207962" y="438150"/>
                </a:lnTo>
                <a:lnTo>
                  <a:pt x="227012" y="438150"/>
                </a:lnTo>
                <a:lnTo>
                  <a:pt x="237996" y="358035"/>
                </a:lnTo>
                <a:lnTo>
                  <a:pt x="253448" y="324650"/>
                </a:lnTo>
                <a:lnTo>
                  <a:pt x="229387" y="324650"/>
                </a:lnTo>
                <a:lnTo>
                  <a:pt x="225074" y="314824"/>
                </a:lnTo>
                <a:lnTo>
                  <a:pt x="220462" y="305596"/>
                </a:lnTo>
                <a:lnTo>
                  <a:pt x="215549" y="296964"/>
                </a:lnTo>
                <a:lnTo>
                  <a:pt x="210337" y="288925"/>
                </a:lnTo>
                <a:lnTo>
                  <a:pt x="210337" y="265112"/>
                </a:lnTo>
                <a:lnTo>
                  <a:pt x="190500" y="265112"/>
                </a:lnTo>
                <a:lnTo>
                  <a:pt x="176459" y="251833"/>
                </a:lnTo>
                <a:lnTo>
                  <a:pt x="163310" y="241603"/>
                </a:lnTo>
                <a:lnTo>
                  <a:pt x="151650" y="234199"/>
                </a:lnTo>
                <a:lnTo>
                  <a:pt x="142074" y="229400"/>
                </a:lnTo>
                <a:lnTo>
                  <a:pt x="144992" y="222250"/>
                </a:lnTo>
                <a:close/>
              </a:path>
              <a:path w="457200" h="457200">
                <a:moveTo>
                  <a:pt x="357987" y="277025"/>
                </a:moveTo>
                <a:lnTo>
                  <a:pt x="325477" y="297336"/>
                </a:lnTo>
                <a:lnTo>
                  <a:pt x="289533" y="345408"/>
                </a:lnTo>
                <a:lnTo>
                  <a:pt x="272631" y="397525"/>
                </a:lnTo>
                <a:lnTo>
                  <a:pt x="267500" y="438150"/>
                </a:lnTo>
                <a:lnTo>
                  <a:pt x="287337" y="438150"/>
                </a:lnTo>
                <a:lnTo>
                  <a:pt x="289535" y="415853"/>
                </a:lnTo>
                <a:lnTo>
                  <a:pt x="297757" y="378820"/>
                </a:lnTo>
                <a:lnTo>
                  <a:pt x="316248" y="337917"/>
                </a:lnTo>
                <a:lnTo>
                  <a:pt x="349250" y="304012"/>
                </a:lnTo>
                <a:lnTo>
                  <a:pt x="383656" y="304012"/>
                </a:lnTo>
                <a:lnTo>
                  <a:pt x="388602" y="295275"/>
                </a:lnTo>
                <a:lnTo>
                  <a:pt x="365925" y="295275"/>
                </a:lnTo>
                <a:lnTo>
                  <a:pt x="357987" y="277025"/>
                </a:lnTo>
                <a:close/>
              </a:path>
              <a:path w="457200" h="457200">
                <a:moveTo>
                  <a:pt x="457200" y="19850"/>
                </a:moveTo>
                <a:lnTo>
                  <a:pt x="437362" y="19850"/>
                </a:lnTo>
                <a:lnTo>
                  <a:pt x="437362" y="438150"/>
                </a:lnTo>
                <a:lnTo>
                  <a:pt x="457200" y="438150"/>
                </a:lnTo>
                <a:lnTo>
                  <a:pt x="457200" y="19850"/>
                </a:lnTo>
                <a:close/>
              </a:path>
              <a:path w="457200" h="457200">
                <a:moveTo>
                  <a:pt x="157949" y="190500"/>
                </a:moveTo>
                <a:lnTo>
                  <a:pt x="34124" y="230187"/>
                </a:lnTo>
                <a:lnTo>
                  <a:pt x="95250" y="338137"/>
                </a:lnTo>
                <a:lnTo>
                  <a:pt x="110324" y="304012"/>
                </a:lnTo>
                <a:lnTo>
                  <a:pt x="140348" y="304012"/>
                </a:lnTo>
                <a:lnTo>
                  <a:pt x="134102" y="297336"/>
                </a:lnTo>
                <a:lnTo>
                  <a:pt x="130950" y="295275"/>
                </a:lnTo>
                <a:lnTo>
                  <a:pt x="93662" y="295275"/>
                </a:lnTo>
                <a:lnTo>
                  <a:pt x="62699" y="241300"/>
                </a:lnTo>
                <a:lnTo>
                  <a:pt x="123825" y="222250"/>
                </a:lnTo>
                <a:lnTo>
                  <a:pt x="144992" y="222250"/>
                </a:lnTo>
                <a:lnTo>
                  <a:pt x="157949" y="190500"/>
                </a:lnTo>
                <a:close/>
              </a:path>
              <a:path w="457200" h="457200">
                <a:moveTo>
                  <a:pt x="383656" y="304012"/>
                </a:moveTo>
                <a:lnTo>
                  <a:pt x="349250" y="304012"/>
                </a:lnTo>
                <a:lnTo>
                  <a:pt x="364337" y="338137"/>
                </a:lnTo>
                <a:lnTo>
                  <a:pt x="383656" y="304012"/>
                </a:lnTo>
                <a:close/>
              </a:path>
              <a:path w="457200" h="457200">
                <a:moveTo>
                  <a:pt x="252302" y="82550"/>
                </a:moveTo>
                <a:lnTo>
                  <a:pt x="227799" y="82550"/>
                </a:lnTo>
                <a:lnTo>
                  <a:pt x="263525" y="131762"/>
                </a:lnTo>
                <a:lnTo>
                  <a:pt x="245275" y="131762"/>
                </a:lnTo>
                <a:lnTo>
                  <a:pt x="245275" y="294487"/>
                </a:lnTo>
                <a:lnTo>
                  <a:pt x="241115" y="301318"/>
                </a:lnTo>
                <a:lnTo>
                  <a:pt x="237031" y="308673"/>
                </a:lnTo>
                <a:lnTo>
                  <a:pt x="233096" y="316476"/>
                </a:lnTo>
                <a:lnTo>
                  <a:pt x="229387" y="324650"/>
                </a:lnTo>
                <a:lnTo>
                  <a:pt x="253448" y="324650"/>
                </a:lnTo>
                <a:lnTo>
                  <a:pt x="263651" y="302607"/>
                </a:lnTo>
                <a:lnTo>
                  <a:pt x="293304" y="269087"/>
                </a:lnTo>
                <a:lnTo>
                  <a:pt x="265112" y="269087"/>
                </a:lnTo>
                <a:lnTo>
                  <a:pt x="265112" y="150812"/>
                </a:lnTo>
                <a:lnTo>
                  <a:pt x="300837" y="150812"/>
                </a:lnTo>
                <a:lnTo>
                  <a:pt x="252302" y="82550"/>
                </a:lnTo>
                <a:close/>
              </a:path>
              <a:path w="457200" h="457200">
                <a:moveTo>
                  <a:pt x="101600" y="277025"/>
                </a:moveTo>
                <a:lnTo>
                  <a:pt x="93662" y="295275"/>
                </a:lnTo>
                <a:lnTo>
                  <a:pt x="130950" y="295275"/>
                </a:lnTo>
                <a:lnTo>
                  <a:pt x="110324" y="281787"/>
                </a:lnTo>
                <a:lnTo>
                  <a:pt x="101600" y="277025"/>
                </a:lnTo>
                <a:close/>
              </a:path>
              <a:path w="457200" h="457200">
                <a:moveTo>
                  <a:pt x="400684" y="222250"/>
                </a:moveTo>
                <a:lnTo>
                  <a:pt x="335762" y="222250"/>
                </a:lnTo>
                <a:lnTo>
                  <a:pt x="396875" y="241300"/>
                </a:lnTo>
                <a:lnTo>
                  <a:pt x="365925" y="295275"/>
                </a:lnTo>
                <a:lnTo>
                  <a:pt x="388602" y="295275"/>
                </a:lnTo>
                <a:lnTo>
                  <a:pt x="425450" y="230187"/>
                </a:lnTo>
                <a:lnTo>
                  <a:pt x="400684" y="222250"/>
                </a:lnTo>
                <a:close/>
              </a:path>
              <a:path w="457200" h="457200">
                <a:moveTo>
                  <a:pt x="301625" y="190500"/>
                </a:moveTo>
                <a:lnTo>
                  <a:pt x="317500" y="229400"/>
                </a:lnTo>
                <a:lnTo>
                  <a:pt x="307196" y="234817"/>
                </a:lnTo>
                <a:lnTo>
                  <a:pt x="294582" y="242990"/>
                </a:lnTo>
                <a:lnTo>
                  <a:pt x="280331" y="254290"/>
                </a:lnTo>
                <a:lnTo>
                  <a:pt x="265112" y="269087"/>
                </a:lnTo>
                <a:lnTo>
                  <a:pt x="293304" y="269087"/>
                </a:lnTo>
                <a:lnTo>
                  <a:pt x="294450" y="267791"/>
                </a:lnTo>
                <a:lnTo>
                  <a:pt x="320867" y="249510"/>
                </a:lnTo>
                <a:lnTo>
                  <a:pt x="333375" y="243687"/>
                </a:lnTo>
                <a:lnTo>
                  <a:pt x="343700" y="239712"/>
                </a:lnTo>
                <a:lnTo>
                  <a:pt x="335762" y="222250"/>
                </a:lnTo>
                <a:lnTo>
                  <a:pt x="400684" y="222250"/>
                </a:lnTo>
                <a:lnTo>
                  <a:pt x="301625" y="190500"/>
                </a:lnTo>
                <a:close/>
              </a:path>
              <a:path w="457200" h="457200">
                <a:moveTo>
                  <a:pt x="228600" y="49212"/>
                </a:moveTo>
                <a:lnTo>
                  <a:pt x="153987" y="150812"/>
                </a:lnTo>
                <a:lnTo>
                  <a:pt x="190500" y="150812"/>
                </a:lnTo>
                <a:lnTo>
                  <a:pt x="190500" y="265112"/>
                </a:lnTo>
                <a:lnTo>
                  <a:pt x="210337" y="265112"/>
                </a:lnTo>
                <a:lnTo>
                  <a:pt x="210337" y="131762"/>
                </a:lnTo>
                <a:lnTo>
                  <a:pt x="192087" y="131762"/>
                </a:lnTo>
                <a:lnTo>
                  <a:pt x="227799" y="82550"/>
                </a:lnTo>
                <a:lnTo>
                  <a:pt x="252302" y="82550"/>
                </a:lnTo>
                <a:lnTo>
                  <a:pt x="228600" y="49212"/>
                </a:lnTo>
                <a:close/>
              </a:path>
            </a:pathLst>
          </a:custGeom>
          <a:solidFill>
            <a:srgbClr val="FFFFFF"/>
          </a:solidFill>
        </p:spPr>
        <p:txBody>
          <a:bodyPr wrap="square" lIns="0" tIns="0" rIns="0" bIns="0" rtlCol="0"/>
          <a:lstStyle/>
          <a:p>
            <a:endParaRPr/>
          </a:p>
        </p:txBody>
      </p:sp>
      <p:sp>
        <p:nvSpPr>
          <p:cNvPr id="28" name="object 28"/>
          <p:cNvSpPr txBox="1"/>
          <p:nvPr/>
        </p:nvSpPr>
        <p:spPr>
          <a:xfrm>
            <a:off x="2750820" y="1775460"/>
            <a:ext cx="228600" cy="228600"/>
          </a:xfrm>
          <a:prstGeom prst="rect">
            <a:avLst/>
          </a:prstGeom>
          <a:solidFill>
            <a:srgbClr val="FFB600"/>
          </a:solidFill>
        </p:spPr>
        <p:txBody>
          <a:bodyPr vert="horz" wrap="square" lIns="0" tIns="34290" rIns="0" bIns="0" rtlCol="0">
            <a:spAutoFit/>
          </a:bodyPr>
          <a:lstStyle/>
          <a:p>
            <a:pPr algn="ctr">
              <a:lnSpc>
                <a:spcPct val="100000"/>
              </a:lnSpc>
              <a:spcBef>
                <a:spcPts val="270"/>
              </a:spcBef>
            </a:pPr>
            <a:r>
              <a:rPr sz="1000" b="1" dirty="0">
                <a:latin typeface="Arial"/>
                <a:cs typeface="Arial"/>
              </a:rPr>
              <a:t>1</a:t>
            </a:r>
            <a:endParaRPr sz="1000">
              <a:latin typeface="Arial"/>
              <a:cs typeface="Arial"/>
            </a:endParaRPr>
          </a:p>
        </p:txBody>
      </p:sp>
      <p:sp>
        <p:nvSpPr>
          <p:cNvPr id="32" name="object 32"/>
          <p:cNvSpPr txBox="1"/>
          <p:nvPr/>
        </p:nvSpPr>
        <p:spPr>
          <a:xfrm>
            <a:off x="8699548" y="4872872"/>
            <a:ext cx="137795" cy="115570"/>
          </a:xfrm>
          <a:prstGeom prst="rect">
            <a:avLst/>
          </a:prstGeom>
        </p:spPr>
        <p:txBody>
          <a:bodyPr vert="horz" wrap="square" lIns="0" tIns="10160" rIns="0" bIns="0" rtlCol="0">
            <a:spAutoFit/>
          </a:bodyPr>
          <a:lstStyle/>
          <a:p>
            <a:pPr marL="26670">
              <a:lnSpc>
                <a:spcPct val="100000"/>
              </a:lnSpc>
              <a:spcBef>
                <a:spcPts val="80"/>
              </a:spcBef>
            </a:pPr>
            <a:fld id="{81D60167-4931-47E6-BA6A-407CBD079E47}" type="slidenum">
              <a:rPr sz="600" spc="-5" dirty="0">
                <a:latin typeface="Arial"/>
                <a:cs typeface="Arial"/>
              </a:rPr>
              <a:t>15</a:t>
            </a:fld>
            <a:endParaRPr sz="600">
              <a:latin typeface="Arial"/>
              <a:cs typeface="Arial"/>
            </a:endParaRPr>
          </a:p>
        </p:txBody>
      </p:sp>
      <p:sp>
        <p:nvSpPr>
          <p:cNvPr id="29" name="object 29"/>
          <p:cNvSpPr txBox="1"/>
          <p:nvPr/>
        </p:nvSpPr>
        <p:spPr>
          <a:xfrm>
            <a:off x="5670803" y="1775460"/>
            <a:ext cx="228600" cy="228600"/>
          </a:xfrm>
          <a:prstGeom prst="rect">
            <a:avLst/>
          </a:prstGeom>
          <a:solidFill>
            <a:srgbClr val="FFB600"/>
          </a:solidFill>
        </p:spPr>
        <p:txBody>
          <a:bodyPr vert="horz" wrap="square" lIns="0" tIns="34290" rIns="0" bIns="0" rtlCol="0">
            <a:spAutoFit/>
          </a:bodyPr>
          <a:lstStyle/>
          <a:p>
            <a:pPr algn="ctr">
              <a:lnSpc>
                <a:spcPct val="100000"/>
              </a:lnSpc>
              <a:spcBef>
                <a:spcPts val="270"/>
              </a:spcBef>
            </a:pPr>
            <a:r>
              <a:rPr sz="1000" b="1" dirty="0">
                <a:latin typeface="Arial"/>
                <a:cs typeface="Arial"/>
              </a:rPr>
              <a:t>2</a:t>
            </a:r>
            <a:endParaRPr sz="1000">
              <a:latin typeface="Arial"/>
              <a:cs typeface="Arial"/>
            </a:endParaRPr>
          </a:p>
        </p:txBody>
      </p:sp>
      <p:sp>
        <p:nvSpPr>
          <p:cNvPr id="30" name="object 30"/>
          <p:cNvSpPr txBox="1"/>
          <p:nvPr/>
        </p:nvSpPr>
        <p:spPr>
          <a:xfrm>
            <a:off x="8590026" y="1775460"/>
            <a:ext cx="228600" cy="228600"/>
          </a:xfrm>
          <a:prstGeom prst="rect">
            <a:avLst/>
          </a:prstGeom>
          <a:solidFill>
            <a:srgbClr val="FFB600"/>
          </a:solidFill>
        </p:spPr>
        <p:txBody>
          <a:bodyPr vert="horz" wrap="square" lIns="0" tIns="34290" rIns="0" bIns="0" rtlCol="0">
            <a:spAutoFit/>
          </a:bodyPr>
          <a:lstStyle/>
          <a:p>
            <a:pPr algn="ctr">
              <a:lnSpc>
                <a:spcPct val="100000"/>
              </a:lnSpc>
              <a:spcBef>
                <a:spcPts val="270"/>
              </a:spcBef>
            </a:pPr>
            <a:r>
              <a:rPr sz="1000" b="1" dirty="0">
                <a:latin typeface="Arial"/>
                <a:cs typeface="Arial"/>
              </a:rPr>
              <a:t>3</a:t>
            </a:r>
            <a:endParaRPr sz="10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DC80-A30B-4699-B9C4-77C7987225F2}"/>
              </a:ext>
            </a:extLst>
          </p:cNvPr>
          <p:cNvSpPr>
            <a:spLocks noGrp="1"/>
          </p:cNvSpPr>
          <p:nvPr>
            <p:ph type="title"/>
          </p:nvPr>
        </p:nvSpPr>
        <p:spPr/>
        <p:txBody>
          <a:bodyPr/>
          <a:lstStyle/>
          <a:p>
            <a:r>
              <a:rPr lang="en-US" dirty="0"/>
              <a:t>Best Case Scenario</a:t>
            </a:r>
          </a:p>
        </p:txBody>
      </p:sp>
      <p:sp>
        <p:nvSpPr>
          <p:cNvPr id="3" name="Text Placeholder 2">
            <a:extLst>
              <a:ext uri="{FF2B5EF4-FFF2-40B4-BE49-F238E27FC236}">
                <a16:creationId xmlns:a16="http://schemas.microsoft.com/office/drawing/2014/main" id="{A37BC1F5-B6E8-41F1-81B0-C34EAA5ADEC0}"/>
              </a:ext>
            </a:extLst>
          </p:cNvPr>
          <p:cNvSpPr>
            <a:spLocks noGrp="1"/>
          </p:cNvSpPr>
          <p:nvPr>
            <p:ph type="body" idx="1"/>
          </p:nvPr>
        </p:nvSpPr>
        <p:spPr/>
        <p:txBody>
          <a:bodyPr/>
          <a:lstStyle/>
          <a:p>
            <a:r>
              <a:rPr lang="en-US" dirty="0"/>
              <a:t>In the best case scenario, everything will start going back to normal in the near future</a:t>
            </a:r>
          </a:p>
          <a:p>
            <a:pPr marL="114300" indent="0">
              <a:buNone/>
            </a:pPr>
            <a:endParaRPr lang="en-US" dirty="0"/>
          </a:p>
          <a:p>
            <a:r>
              <a:rPr lang="en-US" dirty="0"/>
              <a:t>While it is impossible not to feel the impact of this pandemic, the sooner we are able to return to normal, the easier it will be for companies to resume their regular operations</a:t>
            </a:r>
          </a:p>
          <a:p>
            <a:pPr marL="114300" indent="0">
              <a:buNone/>
            </a:pPr>
            <a:endParaRPr lang="en-US" dirty="0"/>
          </a:p>
          <a:p>
            <a:r>
              <a:rPr lang="en-US" dirty="0"/>
              <a:t>This will mean rapid increase in import/export activities and decongestion of the ports</a:t>
            </a:r>
          </a:p>
        </p:txBody>
      </p:sp>
      <p:pic>
        <p:nvPicPr>
          <p:cNvPr id="4" name="Picture 3">
            <a:extLst>
              <a:ext uri="{FF2B5EF4-FFF2-40B4-BE49-F238E27FC236}">
                <a16:creationId xmlns:a16="http://schemas.microsoft.com/office/drawing/2014/main" id="{3E32765E-8A5A-E342-88A3-FF9CEBFF381E}"/>
              </a:ext>
            </a:extLst>
          </p:cNvPr>
          <p:cNvPicPr>
            <a:picLocks noChangeAspect="1"/>
          </p:cNvPicPr>
          <p:nvPr/>
        </p:nvPicPr>
        <p:blipFill>
          <a:blip r:embed="rId2"/>
          <a:stretch>
            <a:fillRect/>
          </a:stretch>
        </p:blipFill>
        <p:spPr>
          <a:xfrm>
            <a:off x="6658625" y="4388677"/>
            <a:ext cx="2387600" cy="546100"/>
          </a:xfrm>
          <a:prstGeom prst="rect">
            <a:avLst/>
          </a:prstGeom>
        </p:spPr>
      </p:pic>
    </p:spTree>
    <p:extLst>
      <p:ext uri="{BB962C8B-B14F-4D97-AF65-F5344CB8AC3E}">
        <p14:creationId xmlns:p14="http://schemas.microsoft.com/office/powerpoint/2010/main" val="74940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19486" y="1442283"/>
            <a:ext cx="2708910" cy="695960"/>
          </a:xfrm>
          <a:prstGeom prst="rect">
            <a:avLst/>
          </a:prstGeom>
        </p:spPr>
        <p:txBody>
          <a:bodyPr vert="horz" wrap="square" lIns="0" tIns="12065" rIns="0" bIns="0" rtlCol="0">
            <a:spAutoFit/>
          </a:bodyPr>
          <a:lstStyle/>
          <a:p>
            <a:pPr marL="12700">
              <a:lnSpc>
                <a:spcPct val="100000"/>
              </a:lnSpc>
              <a:spcBef>
                <a:spcPts val="95"/>
              </a:spcBef>
            </a:pPr>
            <a:r>
              <a:rPr sz="4400" spc="-5" dirty="0"/>
              <a:t>Thank</a:t>
            </a:r>
            <a:r>
              <a:rPr sz="4400" spc="-75" dirty="0"/>
              <a:t> </a:t>
            </a:r>
            <a:r>
              <a:rPr sz="4400" spc="-5" dirty="0"/>
              <a:t>You</a:t>
            </a:r>
            <a:endParaRPr sz="4400"/>
          </a:p>
        </p:txBody>
      </p:sp>
      <p:pic>
        <p:nvPicPr>
          <p:cNvPr id="3" name="Picture 2">
            <a:extLst>
              <a:ext uri="{FF2B5EF4-FFF2-40B4-BE49-F238E27FC236}">
                <a16:creationId xmlns:a16="http://schemas.microsoft.com/office/drawing/2014/main" id="{F760EDD9-BC69-D74E-9F3C-4EE10000C33D}"/>
              </a:ext>
            </a:extLst>
          </p:cNvPr>
          <p:cNvPicPr>
            <a:picLocks noChangeAspect="1"/>
          </p:cNvPicPr>
          <p:nvPr/>
        </p:nvPicPr>
        <p:blipFill>
          <a:blip r:embed="rId2"/>
          <a:stretch>
            <a:fillRect/>
          </a:stretch>
        </p:blipFill>
        <p:spPr>
          <a:xfrm>
            <a:off x="6658625" y="4388677"/>
            <a:ext cx="2387600" cy="546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AD27-DB11-448A-BCFA-30EE0FFFBEE3}"/>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70CF62F1-4FB5-4A33-A9C1-FAE46CD6F384}"/>
              </a:ext>
            </a:extLst>
          </p:cNvPr>
          <p:cNvSpPr>
            <a:spLocks noGrp="1"/>
          </p:cNvSpPr>
          <p:nvPr>
            <p:ph type="body" idx="1"/>
          </p:nvPr>
        </p:nvSpPr>
        <p:spPr/>
        <p:txBody>
          <a:bodyPr/>
          <a:lstStyle/>
          <a:p>
            <a:pPr>
              <a:lnSpc>
                <a:spcPct val="150000"/>
              </a:lnSpc>
            </a:pPr>
            <a:r>
              <a:rPr lang="en-US" dirty="0">
                <a:solidFill>
                  <a:schemeClr val="tx1"/>
                </a:solidFill>
              </a:rPr>
              <a:t>Introduction to </a:t>
            </a:r>
            <a:r>
              <a:rPr lang="en-US" dirty="0">
                <a:solidFill>
                  <a:schemeClr val="tx1"/>
                </a:solidFill>
                <a:hlinkClick r:id="rId3"/>
              </a:rPr>
              <a:t>Customs and International Trade</a:t>
            </a:r>
            <a:endParaRPr lang="en-US" dirty="0">
              <a:solidFill>
                <a:schemeClr val="tx1"/>
              </a:solidFill>
            </a:endParaRPr>
          </a:p>
          <a:p>
            <a:pPr>
              <a:lnSpc>
                <a:spcPct val="150000"/>
              </a:lnSpc>
            </a:pPr>
            <a:r>
              <a:rPr lang="en-US" dirty="0">
                <a:solidFill>
                  <a:schemeClr val="tx1"/>
                </a:solidFill>
              </a:rPr>
              <a:t>Impact of COVID-19 on International Trade</a:t>
            </a:r>
          </a:p>
          <a:p>
            <a:pPr>
              <a:lnSpc>
                <a:spcPct val="150000"/>
              </a:lnSpc>
            </a:pPr>
            <a:r>
              <a:rPr lang="en-US" dirty="0">
                <a:solidFill>
                  <a:schemeClr val="tx1"/>
                </a:solidFill>
              </a:rPr>
              <a:t>Changes in the Consumer Pricing</a:t>
            </a:r>
          </a:p>
          <a:p>
            <a:pPr>
              <a:lnSpc>
                <a:spcPct val="150000"/>
              </a:lnSpc>
            </a:pPr>
            <a:r>
              <a:rPr lang="en-US" dirty="0">
                <a:solidFill>
                  <a:schemeClr val="tx1"/>
                </a:solidFill>
              </a:rPr>
              <a:t>Prediction for the Future</a:t>
            </a:r>
          </a:p>
          <a:p>
            <a:pPr>
              <a:lnSpc>
                <a:spcPct val="150000"/>
              </a:lnSpc>
            </a:pPr>
            <a:r>
              <a:rPr lang="en-US" dirty="0">
                <a:solidFill>
                  <a:schemeClr val="tx1"/>
                </a:solidFill>
              </a:rPr>
              <a:t>Best/Worst Case Scenarios</a:t>
            </a:r>
          </a:p>
        </p:txBody>
      </p:sp>
      <p:pic>
        <p:nvPicPr>
          <p:cNvPr id="4" name="Picture 3">
            <a:extLst>
              <a:ext uri="{FF2B5EF4-FFF2-40B4-BE49-F238E27FC236}">
                <a16:creationId xmlns:a16="http://schemas.microsoft.com/office/drawing/2014/main" id="{0DC3C464-F5C7-104F-9984-DF6C087D54D2}"/>
              </a:ext>
            </a:extLst>
          </p:cNvPr>
          <p:cNvPicPr>
            <a:picLocks noChangeAspect="1"/>
          </p:cNvPicPr>
          <p:nvPr/>
        </p:nvPicPr>
        <p:blipFill>
          <a:blip r:embed="rId4"/>
          <a:stretch>
            <a:fillRect/>
          </a:stretch>
        </p:blipFill>
        <p:spPr>
          <a:xfrm>
            <a:off x="6624758" y="4430575"/>
            <a:ext cx="2387600" cy="546100"/>
          </a:xfrm>
          <a:prstGeom prst="rect">
            <a:avLst/>
          </a:prstGeom>
        </p:spPr>
      </p:pic>
    </p:spTree>
    <p:extLst>
      <p:ext uri="{BB962C8B-B14F-4D97-AF65-F5344CB8AC3E}">
        <p14:creationId xmlns:p14="http://schemas.microsoft.com/office/powerpoint/2010/main" val="222740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2AE0E-18BE-4BD4-A95B-8A1D379EFCB5}"/>
              </a:ext>
            </a:extLst>
          </p:cNvPr>
          <p:cNvSpPr>
            <a:spLocks noGrp="1"/>
          </p:cNvSpPr>
          <p:nvPr>
            <p:ph type="title"/>
          </p:nvPr>
        </p:nvSpPr>
        <p:spPr/>
        <p:txBody>
          <a:bodyPr/>
          <a:lstStyle/>
          <a:p>
            <a:r>
              <a:rPr lang="en-US" dirty="0"/>
              <a:t>Impact of Covid-19 on Global Trade</a:t>
            </a:r>
          </a:p>
        </p:txBody>
      </p:sp>
      <p:pic>
        <p:nvPicPr>
          <p:cNvPr id="3" name="Picture 2">
            <a:extLst>
              <a:ext uri="{FF2B5EF4-FFF2-40B4-BE49-F238E27FC236}">
                <a16:creationId xmlns:a16="http://schemas.microsoft.com/office/drawing/2014/main" id="{FF8A93B2-DFA5-DD47-AF69-618E5FBC81E2}"/>
              </a:ext>
            </a:extLst>
          </p:cNvPr>
          <p:cNvPicPr>
            <a:picLocks noChangeAspect="1"/>
          </p:cNvPicPr>
          <p:nvPr/>
        </p:nvPicPr>
        <p:blipFill>
          <a:blip r:embed="rId2"/>
          <a:stretch>
            <a:fillRect/>
          </a:stretch>
        </p:blipFill>
        <p:spPr>
          <a:xfrm>
            <a:off x="6658625" y="4388677"/>
            <a:ext cx="2387600" cy="546100"/>
          </a:xfrm>
          <a:prstGeom prst="rect">
            <a:avLst/>
          </a:prstGeom>
        </p:spPr>
      </p:pic>
    </p:spTree>
    <p:extLst>
      <p:ext uri="{BB962C8B-B14F-4D97-AF65-F5344CB8AC3E}">
        <p14:creationId xmlns:p14="http://schemas.microsoft.com/office/powerpoint/2010/main" val="194628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B5C5-7CAC-469B-AFB5-90E2ECF15F32}"/>
              </a:ext>
            </a:extLst>
          </p:cNvPr>
          <p:cNvSpPr>
            <a:spLocks noGrp="1"/>
          </p:cNvSpPr>
          <p:nvPr>
            <p:ph type="title"/>
          </p:nvPr>
        </p:nvSpPr>
        <p:spPr/>
        <p:txBody>
          <a:bodyPr/>
          <a:lstStyle/>
          <a:p>
            <a:r>
              <a:rPr lang="en-US" dirty="0"/>
              <a:t>Customs &amp; International Trade amidst the Pandemic</a:t>
            </a:r>
          </a:p>
        </p:txBody>
      </p:sp>
      <p:sp>
        <p:nvSpPr>
          <p:cNvPr id="3" name="Text Placeholder 2">
            <a:extLst>
              <a:ext uri="{FF2B5EF4-FFF2-40B4-BE49-F238E27FC236}">
                <a16:creationId xmlns:a16="http://schemas.microsoft.com/office/drawing/2014/main" id="{FC7F2F79-7ACB-4CDA-9305-471445FE7AA1}"/>
              </a:ext>
            </a:extLst>
          </p:cNvPr>
          <p:cNvSpPr>
            <a:spLocks noGrp="1"/>
          </p:cNvSpPr>
          <p:nvPr>
            <p:ph type="body" idx="1"/>
          </p:nvPr>
        </p:nvSpPr>
        <p:spPr/>
        <p:txBody>
          <a:bodyPr/>
          <a:lstStyle/>
          <a:p>
            <a:r>
              <a:rPr lang="en-US" dirty="0">
                <a:solidFill>
                  <a:srgbClr val="2D2D2D"/>
                </a:solidFill>
                <a:latin typeface="PwC Helvetica Neue"/>
              </a:rPr>
              <a:t>Customs-related expenses can be a significant operating cost for companies that import products into the United States and other parts of the world. </a:t>
            </a:r>
          </a:p>
          <a:p>
            <a:pPr marL="114300" indent="0">
              <a:buNone/>
            </a:pPr>
            <a:endParaRPr lang="en-US" dirty="0">
              <a:solidFill>
                <a:srgbClr val="2D2D2D"/>
              </a:solidFill>
              <a:latin typeface="PwC Helvetica Neue"/>
            </a:endParaRPr>
          </a:p>
          <a:p>
            <a:r>
              <a:rPr lang="en-US" dirty="0">
                <a:solidFill>
                  <a:srgbClr val="2D2D2D"/>
                </a:solidFill>
                <a:latin typeface="PwC Helvetica Neue"/>
              </a:rPr>
              <a:t>Due to the ongoing pandemic, the United States now permits the deferral of tariffs for 90 days on imported goods.</a:t>
            </a:r>
          </a:p>
          <a:p>
            <a:pPr marL="114300" indent="0">
              <a:buNone/>
            </a:pPr>
            <a:endParaRPr lang="en-US" dirty="0">
              <a:solidFill>
                <a:srgbClr val="2D2D2D"/>
              </a:solidFill>
              <a:latin typeface="PwC Helvetica Neue"/>
            </a:endParaRPr>
          </a:p>
          <a:p>
            <a:r>
              <a:rPr lang="en-US" dirty="0">
                <a:solidFill>
                  <a:srgbClr val="2D2D2D"/>
                </a:solidFill>
                <a:latin typeface="PwC Helvetica Neue"/>
              </a:rPr>
              <a:t>The European Union imposed EU-wide export restrictions with respect to some personal medical protective equipment — e.g., gloves, face shields, and protective garments — in an effort to keep sufficient supplies within the EU. </a:t>
            </a:r>
            <a:endParaRPr lang="en-US" dirty="0"/>
          </a:p>
        </p:txBody>
      </p:sp>
      <p:pic>
        <p:nvPicPr>
          <p:cNvPr id="4" name="Picture 3">
            <a:extLst>
              <a:ext uri="{FF2B5EF4-FFF2-40B4-BE49-F238E27FC236}">
                <a16:creationId xmlns:a16="http://schemas.microsoft.com/office/drawing/2014/main" id="{4A432D90-2050-F64B-A713-CFFADF7E4EF8}"/>
              </a:ext>
            </a:extLst>
          </p:cNvPr>
          <p:cNvPicPr>
            <a:picLocks noChangeAspect="1"/>
          </p:cNvPicPr>
          <p:nvPr/>
        </p:nvPicPr>
        <p:blipFill>
          <a:blip r:embed="rId2"/>
          <a:stretch>
            <a:fillRect/>
          </a:stretch>
        </p:blipFill>
        <p:spPr>
          <a:xfrm>
            <a:off x="6658625" y="4388677"/>
            <a:ext cx="2387600" cy="546100"/>
          </a:xfrm>
          <a:prstGeom prst="rect">
            <a:avLst/>
          </a:prstGeom>
        </p:spPr>
      </p:pic>
    </p:spTree>
    <p:extLst>
      <p:ext uri="{BB962C8B-B14F-4D97-AF65-F5344CB8AC3E}">
        <p14:creationId xmlns:p14="http://schemas.microsoft.com/office/powerpoint/2010/main" val="199344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63739" y="222001"/>
            <a:ext cx="8520600" cy="394980"/>
          </a:xfrm>
          <a:prstGeom prst="rect">
            <a:avLst/>
          </a:prstGeom>
        </p:spPr>
        <p:txBody>
          <a:bodyPr vert="horz" wrap="square" lIns="0" tIns="12700" rIns="0" bIns="0" rtlCol="0">
            <a:spAutoFit/>
          </a:bodyPr>
          <a:lstStyle/>
          <a:p>
            <a:pPr marL="12065" marR="5080">
              <a:lnSpc>
                <a:spcPct val="100000"/>
              </a:lnSpc>
              <a:spcBef>
                <a:spcPts val="100"/>
              </a:spcBef>
            </a:pPr>
            <a:r>
              <a:rPr lang="en-US" spc="-5" dirty="0"/>
              <a:t>Rapid Decline in the Import/Export Activity</a:t>
            </a:r>
            <a:endParaRPr spc="-5" dirty="0"/>
          </a:p>
        </p:txBody>
      </p:sp>
      <p:sp>
        <p:nvSpPr>
          <p:cNvPr id="6" name="object 6"/>
          <p:cNvSpPr txBox="1"/>
          <p:nvPr/>
        </p:nvSpPr>
        <p:spPr>
          <a:xfrm>
            <a:off x="5858107" y="1457538"/>
            <a:ext cx="2741394" cy="2696251"/>
          </a:xfrm>
          <a:prstGeom prst="rect">
            <a:avLst/>
          </a:prstGeom>
          <a:solidFill>
            <a:srgbClr val="F3F3F3"/>
          </a:solidFill>
        </p:spPr>
        <p:txBody>
          <a:bodyPr vert="horz" wrap="square" lIns="0" tIns="86995" rIns="0" bIns="0" rtlCol="0">
            <a:spAutoFit/>
          </a:bodyPr>
          <a:lstStyle/>
          <a:p>
            <a:pPr marL="376555" marR="100330" indent="-285750">
              <a:buFont typeface="Wingdings"/>
              <a:buChar char=""/>
              <a:tabLst>
                <a:tab pos="376555" algn="l"/>
                <a:tab pos="377190" algn="l"/>
              </a:tabLst>
            </a:pPr>
            <a:r>
              <a:rPr lang="en-US" sz="1200" dirty="0">
                <a:solidFill>
                  <a:schemeClr val="tx1"/>
                </a:solidFill>
                <a:latin typeface="+mn-lt"/>
              </a:rPr>
              <a:t>The drop in China-U.S trade volume is affected by the pandemic as imports of agricultural products face stricter inspection and quarantine measures due to hygiene concerns</a:t>
            </a:r>
            <a:endParaRPr sz="1350" dirty="0">
              <a:solidFill>
                <a:schemeClr val="tx1"/>
              </a:solidFill>
              <a:latin typeface="+mn-lt"/>
              <a:cs typeface="Times New Roman"/>
            </a:endParaRPr>
          </a:p>
          <a:p>
            <a:pPr marL="376555" marR="404495" indent="-285750">
              <a:lnSpc>
                <a:spcPct val="100000"/>
              </a:lnSpc>
              <a:buFont typeface="Wingdings"/>
              <a:buChar char=""/>
              <a:tabLst>
                <a:tab pos="376555" algn="l"/>
                <a:tab pos="377190" algn="l"/>
              </a:tabLst>
            </a:pPr>
            <a:endParaRPr lang="en-US" sz="1350" dirty="0">
              <a:solidFill>
                <a:schemeClr val="tx1"/>
              </a:solidFill>
              <a:latin typeface="+mn-lt"/>
              <a:cs typeface="Times New Roman"/>
            </a:endParaRPr>
          </a:p>
          <a:p>
            <a:pPr marL="376555" marR="404495" indent="-285750">
              <a:buFont typeface="Wingdings"/>
              <a:buChar char=""/>
              <a:tabLst>
                <a:tab pos="376555" algn="l"/>
                <a:tab pos="377190" algn="l"/>
              </a:tabLst>
            </a:pPr>
            <a:r>
              <a:rPr lang="en-US" sz="1200" dirty="0">
                <a:solidFill>
                  <a:schemeClr val="tx1"/>
                </a:solidFill>
                <a:latin typeface="+mn-lt"/>
              </a:rPr>
              <a:t>Also, with the spread of the pandemic in the United States and accompanied restrictions, production has stalled in the U.S., so supply cannot be guaranteed</a:t>
            </a:r>
            <a:endParaRPr lang="en-US" sz="1300" dirty="0">
              <a:solidFill>
                <a:schemeClr val="tx1"/>
              </a:solidFill>
              <a:latin typeface="+mn-lt"/>
            </a:endParaRPr>
          </a:p>
        </p:txBody>
      </p:sp>
      <p:sp>
        <p:nvSpPr>
          <p:cNvPr id="8" name="object 8"/>
          <p:cNvSpPr txBox="1">
            <a:spLocks noGrp="1"/>
          </p:cNvSpPr>
          <p:nvPr>
            <p:ph type="sldNum" sz="quarter" idx="7"/>
          </p:nvPr>
        </p:nvSpPr>
        <p:spPr>
          <a:prstGeom prst="rect">
            <a:avLst/>
          </a:prstGeom>
        </p:spPr>
        <p:txBody>
          <a:bodyPr vert="horz" wrap="square" lIns="0" tIns="5080" rIns="0" bIns="0" rtlCol="0">
            <a:spAutoFit/>
          </a:bodyPr>
          <a:lstStyle/>
          <a:p>
            <a:pPr marL="25400">
              <a:lnSpc>
                <a:spcPct val="100000"/>
              </a:lnSpc>
              <a:spcBef>
                <a:spcPts val="40"/>
              </a:spcBef>
            </a:pPr>
            <a:fld id="{81D60167-4931-47E6-BA6A-407CBD079E47}" type="slidenum">
              <a:rPr spc="-5" dirty="0"/>
              <a:t>5</a:t>
            </a:fld>
            <a:endParaRPr spc="-5" dirty="0"/>
          </a:p>
        </p:txBody>
      </p:sp>
      <p:pic>
        <p:nvPicPr>
          <p:cNvPr id="9" name="Picture 8">
            <a:extLst>
              <a:ext uri="{FF2B5EF4-FFF2-40B4-BE49-F238E27FC236}">
                <a16:creationId xmlns:a16="http://schemas.microsoft.com/office/drawing/2014/main" id="{83F6AD6A-4CB3-4DE8-9192-BF336697A8F2}"/>
              </a:ext>
            </a:extLst>
          </p:cNvPr>
          <p:cNvPicPr>
            <a:picLocks noChangeAspect="1"/>
          </p:cNvPicPr>
          <p:nvPr/>
        </p:nvPicPr>
        <p:blipFill>
          <a:blip r:embed="rId3"/>
          <a:stretch>
            <a:fillRect/>
          </a:stretch>
        </p:blipFill>
        <p:spPr>
          <a:xfrm>
            <a:off x="364272" y="1479394"/>
            <a:ext cx="5078807" cy="2677311"/>
          </a:xfrm>
          <a:prstGeom prst="rect">
            <a:avLst/>
          </a:prstGeom>
        </p:spPr>
      </p:pic>
      <p:pic>
        <p:nvPicPr>
          <p:cNvPr id="7" name="Picture 6">
            <a:extLst>
              <a:ext uri="{FF2B5EF4-FFF2-40B4-BE49-F238E27FC236}">
                <a16:creationId xmlns:a16="http://schemas.microsoft.com/office/drawing/2014/main" id="{BACD7C51-EB1F-EF43-9929-4DA80251E508}"/>
              </a:ext>
            </a:extLst>
          </p:cNvPr>
          <p:cNvPicPr>
            <a:picLocks noChangeAspect="1"/>
          </p:cNvPicPr>
          <p:nvPr/>
        </p:nvPicPr>
        <p:blipFill>
          <a:blip r:embed="rId4"/>
          <a:stretch>
            <a:fillRect/>
          </a:stretch>
        </p:blipFill>
        <p:spPr>
          <a:xfrm>
            <a:off x="7201790" y="4640685"/>
            <a:ext cx="1819368" cy="4161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394980"/>
          </a:xfrm>
          <a:prstGeom prst="rect">
            <a:avLst/>
          </a:prstGeom>
        </p:spPr>
        <p:txBody>
          <a:bodyPr vert="horz" wrap="square" lIns="0" tIns="12700" rIns="0" bIns="0" rtlCol="0">
            <a:spAutoFit/>
          </a:bodyPr>
          <a:lstStyle/>
          <a:p>
            <a:pPr marL="12065" marR="5080">
              <a:lnSpc>
                <a:spcPct val="100000"/>
              </a:lnSpc>
              <a:spcBef>
                <a:spcPts val="100"/>
              </a:spcBef>
            </a:pPr>
            <a:r>
              <a:rPr lang="en-US" spc="-5" dirty="0"/>
              <a:t>Port C</a:t>
            </a:r>
            <a:r>
              <a:rPr spc="-5" dirty="0"/>
              <a:t>ongestion</a:t>
            </a:r>
            <a:r>
              <a:rPr lang="en-US" spc="-5" dirty="0"/>
              <a:t>s</a:t>
            </a:r>
            <a:r>
              <a:rPr spc="-5" dirty="0"/>
              <a:t> and </a:t>
            </a:r>
            <a:r>
              <a:rPr lang="en-US" spc="-5" dirty="0"/>
              <a:t>L</a:t>
            </a:r>
            <a:r>
              <a:rPr spc="-5" dirty="0"/>
              <a:t>ogistics </a:t>
            </a:r>
            <a:r>
              <a:rPr lang="en-US" spc="-5" dirty="0"/>
              <a:t>I</a:t>
            </a:r>
            <a:r>
              <a:rPr spc="-5" dirty="0"/>
              <a:t>ssues</a:t>
            </a:r>
          </a:p>
        </p:txBody>
      </p:sp>
      <p:sp>
        <p:nvSpPr>
          <p:cNvPr id="3" name="object 3"/>
          <p:cNvSpPr/>
          <p:nvPr/>
        </p:nvSpPr>
        <p:spPr>
          <a:xfrm>
            <a:off x="307086" y="1210817"/>
            <a:ext cx="4210050" cy="464820"/>
          </a:xfrm>
          <a:custGeom>
            <a:avLst/>
            <a:gdLst/>
            <a:ahLst/>
            <a:cxnLst/>
            <a:rect l="l" t="t" r="r" b="b"/>
            <a:pathLst>
              <a:path w="4210050" h="464819">
                <a:moveTo>
                  <a:pt x="0" y="0"/>
                </a:moveTo>
                <a:lnTo>
                  <a:pt x="4210050" y="0"/>
                </a:lnTo>
                <a:lnTo>
                  <a:pt x="4210050" y="464820"/>
                </a:lnTo>
                <a:lnTo>
                  <a:pt x="0" y="464820"/>
                </a:lnTo>
                <a:lnTo>
                  <a:pt x="0" y="0"/>
                </a:lnTo>
                <a:close/>
              </a:path>
            </a:pathLst>
          </a:custGeom>
          <a:solidFill>
            <a:srgbClr val="D04A02"/>
          </a:solidFill>
        </p:spPr>
        <p:txBody>
          <a:bodyPr wrap="square" lIns="0" tIns="0" rIns="0" bIns="0" rtlCol="0"/>
          <a:lstStyle/>
          <a:p>
            <a:endParaRPr/>
          </a:p>
        </p:txBody>
      </p:sp>
      <p:sp>
        <p:nvSpPr>
          <p:cNvPr id="4" name="object 4"/>
          <p:cNvSpPr txBox="1"/>
          <p:nvPr/>
        </p:nvSpPr>
        <p:spPr>
          <a:xfrm>
            <a:off x="320040" y="1210817"/>
            <a:ext cx="4197350" cy="410369"/>
          </a:xfrm>
          <a:prstGeom prst="rect">
            <a:avLst/>
          </a:prstGeom>
          <a:solidFill>
            <a:srgbClr val="D04A02"/>
          </a:solidFill>
        </p:spPr>
        <p:txBody>
          <a:bodyPr vert="horz" wrap="square" lIns="0" tIns="40640" rIns="0" bIns="0" rtlCol="0">
            <a:spAutoFit/>
          </a:bodyPr>
          <a:lstStyle/>
          <a:p>
            <a:pPr marL="45085" marR="191770">
              <a:spcBef>
                <a:spcPts val="320"/>
              </a:spcBef>
            </a:pPr>
            <a:r>
              <a:rPr lang="en-US" sz="1200" b="1" spc="-5" dirty="0">
                <a:solidFill>
                  <a:srgbClr val="FFFFFF"/>
                </a:solidFill>
              </a:rPr>
              <a:t>Estimated March imports hit five-year low, declines expected to continue amid pandemic</a:t>
            </a:r>
          </a:p>
        </p:txBody>
      </p:sp>
      <p:sp>
        <p:nvSpPr>
          <p:cNvPr id="5" name="object 5"/>
          <p:cNvSpPr txBox="1"/>
          <p:nvPr/>
        </p:nvSpPr>
        <p:spPr>
          <a:xfrm>
            <a:off x="403774" y="4560614"/>
            <a:ext cx="1445895" cy="120546"/>
          </a:xfrm>
          <a:prstGeom prst="rect">
            <a:avLst/>
          </a:prstGeom>
        </p:spPr>
        <p:txBody>
          <a:bodyPr vert="horz" wrap="square" lIns="0" tIns="12700" rIns="0" bIns="0" rtlCol="0">
            <a:spAutoFit/>
          </a:bodyPr>
          <a:lstStyle/>
          <a:p>
            <a:pPr>
              <a:lnSpc>
                <a:spcPct val="100000"/>
              </a:lnSpc>
              <a:spcBef>
                <a:spcPts val="100"/>
              </a:spcBef>
            </a:pPr>
            <a:r>
              <a:rPr sz="700" spc="-5" dirty="0">
                <a:latin typeface="Arial"/>
                <a:cs typeface="Arial"/>
              </a:rPr>
              <a:t>Source: </a:t>
            </a:r>
            <a:r>
              <a:rPr lang="en-US" sz="700" spc="-5" dirty="0">
                <a:latin typeface="Arial"/>
                <a:cs typeface="Arial"/>
              </a:rPr>
              <a:t>NFR</a:t>
            </a:r>
            <a:endParaRPr sz="700" dirty="0">
              <a:latin typeface="Arial"/>
              <a:cs typeface="Arial"/>
            </a:endParaRPr>
          </a:p>
        </p:txBody>
      </p:sp>
      <p:sp>
        <p:nvSpPr>
          <p:cNvPr id="6" name="object 6"/>
          <p:cNvSpPr/>
          <p:nvPr/>
        </p:nvSpPr>
        <p:spPr>
          <a:xfrm>
            <a:off x="4672584" y="1210817"/>
            <a:ext cx="4139565" cy="464820"/>
          </a:xfrm>
          <a:custGeom>
            <a:avLst/>
            <a:gdLst/>
            <a:ahLst/>
            <a:cxnLst/>
            <a:rect l="l" t="t" r="r" b="b"/>
            <a:pathLst>
              <a:path w="4139565" h="464819">
                <a:moveTo>
                  <a:pt x="0" y="0"/>
                </a:moveTo>
                <a:lnTo>
                  <a:pt x="4139184" y="0"/>
                </a:lnTo>
                <a:lnTo>
                  <a:pt x="4139184" y="464820"/>
                </a:lnTo>
                <a:lnTo>
                  <a:pt x="0" y="464820"/>
                </a:lnTo>
                <a:lnTo>
                  <a:pt x="0" y="0"/>
                </a:lnTo>
                <a:close/>
              </a:path>
            </a:pathLst>
          </a:custGeom>
          <a:solidFill>
            <a:srgbClr val="D04A02"/>
          </a:solidFill>
        </p:spPr>
        <p:txBody>
          <a:bodyPr wrap="square" lIns="0" tIns="0" rIns="0" bIns="0" rtlCol="0"/>
          <a:lstStyle/>
          <a:p>
            <a:endParaRPr/>
          </a:p>
        </p:txBody>
      </p:sp>
      <p:sp>
        <p:nvSpPr>
          <p:cNvPr id="7" name="object 7"/>
          <p:cNvSpPr txBox="1"/>
          <p:nvPr/>
        </p:nvSpPr>
        <p:spPr>
          <a:xfrm>
            <a:off x="4672584" y="1210817"/>
            <a:ext cx="4139565" cy="464820"/>
          </a:xfrm>
          <a:prstGeom prst="rect">
            <a:avLst/>
          </a:prstGeom>
          <a:solidFill>
            <a:srgbClr val="D04A02"/>
          </a:solidFill>
        </p:spPr>
        <p:txBody>
          <a:bodyPr vert="horz" wrap="square" lIns="0" tIns="40640" rIns="0" bIns="0" rtlCol="0">
            <a:spAutoFit/>
          </a:bodyPr>
          <a:lstStyle/>
          <a:p>
            <a:pPr marL="45085" marR="191770">
              <a:lnSpc>
                <a:spcPct val="100000"/>
              </a:lnSpc>
              <a:spcBef>
                <a:spcPts val="320"/>
              </a:spcBef>
            </a:pPr>
            <a:r>
              <a:rPr sz="1200" b="1" spc="-5" dirty="0">
                <a:solidFill>
                  <a:srgbClr val="FFFFFF"/>
                </a:solidFill>
                <a:latin typeface="Arial"/>
                <a:cs typeface="Arial"/>
              </a:rPr>
              <a:t>Port congestion </a:t>
            </a:r>
            <a:r>
              <a:rPr sz="1200" b="1" dirty="0">
                <a:solidFill>
                  <a:srgbClr val="FFFFFF"/>
                </a:solidFill>
                <a:latin typeface="Arial"/>
                <a:cs typeface="Arial"/>
              </a:rPr>
              <a:t>is </a:t>
            </a:r>
            <a:r>
              <a:rPr sz="1200" b="1" spc="-5" dirty="0">
                <a:solidFill>
                  <a:srgbClr val="FFFFFF"/>
                </a:solidFill>
                <a:latin typeface="Arial"/>
                <a:cs typeface="Arial"/>
              </a:rPr>
              <a:t>still high, reflecting levels seen </a:t>
            </a:r>
            <a:r>
              <a:rPr sz="1200" b="1" dirty="0">
                <a:solidFill>
                  <a:srgbClr val="FFFFFF"/>
                </a:solidFill>
                <a:latin typeface="Arial"/>
                <a:cs typeface="Arial"/>
              </a:rPr>
              <a:t>in  </a:t>
            </a:r>
            <a:r>
              <a:rPr sz="1200" b="1" spc="-5" dirty="0">
                <a:solidFill>
                  <a:srgbClr val="FFFFFF"/>
                </a:solidFill>
                <a:latin typeface="Arial"/>
                <a:cs typeface="Arial"/>
              </a:rPr>
              <a:t>prior port shutdowns; labor </a:t>
            </a:r>
            <a:r>
              <a:rPr sz="1200" b="1" dirty="0">
                <a:solidFill>
                  <a:srgbClr val="FFFFFF"/>
                </a:solidFill>
                <a:latin typeface="Arial"/>
                <a:cs typeface="Arial"/>
              </a:rPr>
              <a:t>/ </a:t>
            </a:r>
            <a:r>
              <a:rPr sz="1200" b="1" spc="-5" dirty="0">
                <a:solidFill>
                  <a:srgbClr val="FFFFFF"/>
                </a:solidFill>
                <a:latin typeface="Arial"/>
                <a:cs typeface="Arial"/>
              </a:rPr>
              <a:t>transport are still</a:t>
            </a:r>
            <a:r>
              <a:rPr sz="1200" b="1" spc="65" dirty="0">
                <a:solidFill>
                  <a:srgbClr val="FFFFFF"/>
                </a:solidFill>
                <a:latin typeface="Arial"/>
                <a:cs typeface="Arial"/>
              </a:rPr>
              <a:t> </a:t>
            </a:r>
            <a:r>
              <a:rPr sz="1200" b="1" spc="-5" dirty="0">
                <a:solidFill>
                  <a:srgbClr val="FFFFFF"/>
                </a:solidFill>
                <a:latin typeface="Arial"/>
                <a:cs typeface="Arial"/>
              </a:rPr>
              <a:t>issues</a:t>
            </a:r>
            <a:endParaRPr sz="1200" dirty="0">
              <a:latin typeface="Arial"/>
              <a:cs typeface="Arial"/>
            </a:endParaRPr>
          </a:p>
        </p:txBody>
      </p:sp>
      <p:sp>
        <p:nvSpPr>
          <p:cNvPr id="13" name="object 13"/>
          <p:cNvSpPr/>
          <p:nvPr/>
        </p:nvSpPr>
        <p:spPr>
          <a:xfrm>
            <a:off x="4790694" y="1940814"/>
            <a:ext cx="3986364" cy="2395504"/>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4801824" y="4560614"/>
            <a:ext cx="1445895" cy="132715"/>
          </a:xfrm>
          <a:prstGeom prst="rect">
            <a:avLst/>
          </a:prstGeom>
        </p:spPr>
        <p:txBody>
          <a:bodyPr vert="horz" wrap="square" lIns="0" tIns="12700" rIns="0" bIns="0" rtlCol="0">
            <a:spAutoFit/>
          </a:bodyPr>
          <a:lstStyle/>
          <a:p>
            <a:pPr>
              <a:lnSpc>
                <a:spcPct val="100000"/>
              </a:lnSpc>
              <a:spcBef>
                <a:spcPts val="100"/>
              </a:spcBef>
            </a:pPr>
            <a:r>
              <a:rPr sz="700" spc="-5" dirty="0">
                <a:latin typeface="Arial"/>
                <a:cs typeface="Arial"/>
              </a:rPr>
              <a:t>Source: Refinitiv, Capital</a:t>
            </a:r>
            <a:r>
              <a:rPr sz="700" spc="-25" dirty="0">
                <a:latin typeface="Arial"/>
                <a:cs typeface="Arial"/>
              </a:rPr>
              <a:t> </a:t>
            </a:r>
            <a:r>
              <a:rPr sz="700" spc="-5" dirty="0">
                <a:latin typeface="Arial"/>
                <a:cs typeface="Arial"/>
              </a:rPr>
              <a:t>Economics</a:t>
            </a:r>
            <a:endParaRPr sz="700">
              <a:latin typeface="Arial"/>
              <a:cs typeface="Arial"/>
            </a:endParaRPr>
          </a:p>
        </p:txBody>
      </p:sp>
      <p:sp>
        <p:nvSpPr>
          <p:cNvPr id="16" name="object 16"/>
          <p:cNvSpPr txBox="1"/>
          <p:nvPr/>
        </p:nvSpPr>
        <p:spPr>
          <a:xfrm>
            <a:off x="8699548" y="4872872"/>
            <a:ext cx="136525" cy="111125"/>
          </a:xfrm>
          <a:prstGeom prst="rect">
            <a:avLst/>
          </a:prstGeom>
        </p:spPr>
        <p:txBody>
          <a:bodyPr vert="horz" wrap="square" lIns="0" tIns="5080" rIns="0" bIns="0" rtlCol="0">
            <a:spAutoFit/>
          </a:bodyPr>
          <a:lstStyle/>
          <a:p>
            <a:pPr marL="25400">
              <a:lnSpc>
                <a:spcPct val="100000"/>
              </a:lnSpc>
              <a:spcBef>
                <a:spcPts val="40"/>
              </a:spcBef>
            </a:pPr>
            <a:fld id="{81D60167-4931-47E6-BA6A-407CBD079E47}" type="slidenum">
              <a:rPr sz="600" spc="-5" dirty="0">
                <a:latin typeface="Arial"/>
                <a:cs typeface="Arial"/>
              </a:rPr>
              <a:t>6</a:t>
            </a:fld>
            <a:endParaRPr sz="600">
              <a:latin typeface="Arial"/>
              <a:cs typeface="Arial"/>
            </a:endParaRPr>
          </a:p>
        </p:txBody>
      </p:sp>
      <p:sp>
        <p:nvSpPr>
          <p:cNvPr id="15" name="Rectangle 14">
            <a:extLst>
              <a:ext uri="{FF2B5EF4-FFF2-40B4-BE49-F238E27FC236}">
                <a16:creationId xmlns:a16="http://schemas.microsoft.com/office/drawing/2014/main" id="{EC2A63E3-6F40-4B7A-80CF-2272CF833623}"/>
              </a:ext>
            </a:extLst>
          </p:cNvPr>
          <p:cNvSpPr/>
          <p:nvPr/>
        </p:nvSpPr>
        <p:spPr>
          <a:xfrm>
            <a:off x="308517" y="2057671"/>
            <a:ext cx="4003288" cy="2118529"/>
          </a:xfrm>
          <a:prstGeom prst="rect">
            <a:avLst/>
          </a:prstGeom>
        </p:spPr>
        <p:txBody>
          <a:bodyPr wrap="square">
            <a:spAutoFit/>
          </a:bodyPr>
          <a:lstStyle/>
          <a:p>
            <a:pPr marL="376555" marR="103505" indent="-285115">
              <a:spcBef>
                <a:spcPts val="685"/>
              </a:spcBef>
              <a:buFont typeface="Wingdings"/>
              <a:buChar char=""/>
              <a:tabLst>
                <a:tab pos="377190" algn="l"/>
                <a:tab pos="377825" algn="l"/>
              </a:tabLst>
            </a:pPr>
            <a:r>
              <a:rPr lang="en-US" sz="1200" dirty="0">
                <a:solidFill>
                  <a:schemeClr val="tx1"/>
                </a:solidFill>
                <a:latin typeface="+mn-lt"/>
              </a:rPr>
              <a:t>Estimates show that imports at major U.S. retail container ports dropped to their lowest level in five years in March.</a:t>
            </a:r>
          </a:p>
          <a:p>
            <a:pPr marL="376555" marR="103505" indent="-285115">
              <a:spcBef>
                <a:spcPts val="685"/>
              </a:spcBef>
              <a:buFont typeface="Wingdings"/>
              <a:buChar char=""/>
              <a:tabLst>
                <a:tab pos="377190" algn="l"/>
                <a:tab pos="377825" algn="l"/>
              </a:tabLst>
            </a:pPr>
            <a:endParaRPr lang="en-US" sz="1200" dirty="0">
              <a:solidFill>
                <a:schemeClr val="tx1"/>
              </a:solidFill>
              <a:latin typeface="+mn-lt"/>
            </a:endParaRPr>
          </a:p>
          <a:p>
            <a:pPr marL="376555" marR="103505" indent="-285115">
              <a:spcBef>
                <a:spcPts val="685"/>
              </a:spcBef>
              <a:buFont typeface="Wingdings"/>
              <a:buChar char=""/>
              <a:tabLst>
                <a:tab pos="377190" algn="l"/>
                <a:tab pos="377825" algn="l"/>
              </a:tabLst>
            </a:pPr>
            <a:r>
              <a:rPr lang="en-US" sz="1200" dirty="0">
                <a:solidFill>
                  <a:schemeClr val="tx1"/>
                </a:solidFill>
                <a:latin typeface="+mn-lt"/>
              </a:rPr>
              <a:t>“Many stores are closed, and consumer demand has been impacted with millions of Americans out of work. However, there are still many essential items that are badly needed and because of store closures cargo may sit longer than usual and cause other supply chain impacts.”- NFR VP</a:t>
            </a:r>
          </a:p>
        </p:txBody>
      </p:sp>
      <p:pic>
        <p:nvPicPr>
          <p:cNvPr id="12" name="Picture 11">
            <a:extLst>
              <a:ext uri="{FF2B5EF4-FFF2-40B4-BE49-F238E27FC236}">
                <a16:creationId xmlns:a16="http://schemas.microsoft.com/office/drawing/2014/main" id="{6A36FF18-F622-CF46-BFE3-C15C8DDE1C87}"/>
              </a:ext>
            </a:extLst>
          </p:cNvPr>
          <p:cNvPicPr>
            <a:picLocks noChangeAspect="1"/>
          </p:cNvPicPr>
          <p:nvPr/>
        </p:nvPicPr>
        <p:blipFill>
          <a:blip r:embed="rId4"/>
          <a:stretch>
            <a:fillRect/>
          </a:stretch>
        </p:blipFill>
        <p:spPr>
          <a:xfrm>
            <a:off x="7420785" y="4726630"/>
            <a:ext cx="1278763" cy="2924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2AE0E-18BE-4BD4-A95B-8A1D379EFCB5}"/>
              </a:ext>
            </a:extLst>
          </p:cNvPr>
          <p:cNvSpPr>
            <a:spLocks noGrp="1"/>
          </p:cNvSpPr>
          <p:nvPr>
            <p:ph type="title"/>
          </p:nvPr>
        </p:nvSpPr>
        <p:spPr/>
        <p:txBody>
          <a:bodyPr/>
          <a:lstStyle/>
          <a:p>
            <a:r>
              <a:rPr lang="en-US" dirty="0"/>
              <a:t>Changes in the Consumer Pricing</a:t>
            </a:r>
          </a:p>
        </p:txBody>
      </p:sp>
      <p:pic>
        <p:nvPicPr>
          <p:cNvPr id="3" name="Picture 2">
            <a:extLst>
              <a:ext uri="{FF2B5EF4-FFF2-40B4-BE49-F238E27FC236}">
                <a16:creationId xmlns:a16="http://schemas.microsoft.com/office/drawing/2014/main" id="{67B9FF27-B833-DA47-9887-8722DC6C4853}"/>
              </a:ext>
            </a:extLst>
          </p:cNvPr>
          <p:cNvPicPr>
            <a:picLocks noChangeAspect="1"/>
          </p:cNvPicPr>
          <p:nvPr/>
        </p:nvPicPr>
        <p:blipFill>
          <a:blip r:embed="rId2"/>
          <a:stretch>
            <a:fillRect/>
          </a:stretch>
        </p:blipFill>
        <p:spPr>
          <a:xfrm>
            <a:off x="6658625" y="4388677"/>
            <a:ext cx="2387600" cy="546100"/>
          </a:xfrm>
          <a:prstGeom prst="rect">
            <a:avLst/>
          </a:prstGeom>
        </p:spPr>
      </p:pic>
    </p:spTree>
    <p:extLst>
      <p:ext uri="{BB962C8B-B14F-4D97-AF65-F5344CB8AC3E}">
        <p14:creationId xmlns:p14="http://schemas.microsoft.com/office/powerpoint/2010/main" val="59737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7E75-61BF-471B-A335-5F0E426591B6}"/>
              </a:ext>
            </a:extLst>
          </p:cNvPr>
          <p:cNvSpPr>
            <a:spLocks noGrp="1"/>
          </p:cNvSpPr>
          <p:nvPr>
            <p:ph type="title"/>
          </p:nvPr>
        </p:nvSpPr>
        <p:spPr>
          <a:xfrm>
            <a:off x="311700" y="415289"/>
            <a:ext cx="8520600" cy="572700"/>
          </a:xfrm>
        </p:spPr>
        <p:txBody>
          <a:bodyPr/>
          <a:lstStyle/>
          <a:p>
            <a:r>
              <a:rPr lang="en-US" dirty="0"/>
              <a:t>PwC’s COVID-19 CFO Pulse Survey</a:t>
            </a:r>
          </a:p>
        </p:txBody>
      </p:sp>
      <p:pic>
        <p:nvPicPr>
          <p:cNvPr id="4" name="Picture 3">
            <a:extLst>
              <a:ext uri="{FF2B5EF4-FFF2-40B4-BE49-F238E27FC236}">
                <a16:creationId xmlns:a16="http://schemas.microsoft.com/office/drawing/2014/main" id="{3FF88E2D-85E1-4050-9E8A-61DF78656BEB}"/>
              </a:ext>
            </a:extLst>
          </p:cNvPr>
          <p:cNvPicPr>
            <a:picLocks noChangeAspect="1"/>
          </p:cNvPicPr>
          <p:nvPr/>
        </p:nvPicPr>
        <p:blipFill>
          <a:blip r:embed="rId2"/>
          <a:stretch>
            <a:fillRect/>
          </a:stretch>
        </p:blipFill>
        <p:spPr>
          <a:xfrm>
            <a:off x="304799" y="1132590"/>
            <a:ext cx="4394701" cy="3542558"/>
          </a:xfrm>
          <a:prstGeom prst="rect">
            <a:avLst/>
          </a:prstGeom>
        </p:spPr>
      </p:pic>
      <p:sp>
        <p:nvSpPr>
          <p:cNvPr id="7" name="object 6">
            <a:extLst>
              <a:ext uri="{FF2B5EF4-FFF2-40B4-BE49-F238E27FC236}">
                <a16:creationId xmlns:a16="http://schemas.microsoft.com/office/drawing/2014/main" id="{2AC7FA1B-BEFF-4E24-9F93-8C68E09C3D44}"/>
              </a:ext>
            </a:extLst>
          </p:cNvPr>
          <p:cNvSpPr txBox="1"/>
          <p:nvPr/>
        </p:nvSpPr>
        <p:spPr>
          <a:xfrm>
            <a:off x="5456663" y="1412934"/>
            <a:ext cx="3181815" cy="3250249"/>
          </a:xfrm>
          <a:prstGeom prst="rect">
            <a:avLst/>
          </a:prstGeom>
          <a:solidFill>
            <a:srgbClr val="F3F3F3"/>
          </a:solidFill>
        </p:spPr>
        <p:txBody>
          <a:bodyPr vert="horz" wrap="square" lIns="0" tIns="86995" rIns="0" bIns="0" rtlCol="0">
            <a:spAutoFit/>
          </a:bodyPr>
          <a:lstStyle/>
          <a:p>
            <a:pPr marL="376555" marR="100330" indent="-285750">
              <a:buFont typeface="Wingdings"/>
              <a:buChar char=""/>
              <a:tabLst>
                <a:tab pos="376555" algn="l"/>
                <a:tab pos="377190" algn="l"/>
              </a:tabLst>
            </a:pPr>
            <a:r>
              <a:rPr lang="en-US" sz="1200" dirty="0"/>
              <a:t>This survey, our third since emergency lockdowns took effect in the US, reflects the views of 313 US finance leaders during the week of April 6 </a:t>
            </a:r>
          </a:p>
          <a:p>
            <a:pPr marL="90805" marR="100330">
              <a:tabLst>
                <a:tab pos="376555" algn="l"/>
                <a:tab pos="377190" algn="l"/>
              </a:tabLst>
            </a:pPr>
            <a:endParaRPr sz="1350" dirty="0">
              <a:solidFill>
                <a:schemeClr val="tx1"/>
              </a:solidFill>
              <a:latin typeface="Times New Roman"/>
              <a:cs typeface="Times New Roman"/>
            </a:endParaRPr>
          </a:p>
          <a:p>
            <a:pPr marL="376555" marR="100330" indent="-285750">
              <a:buFont typeface="Wingdings"/>
              <a:buChar char=""/>
              <a:tabLst>
                <a:tab pos="376555" algn="l"/>
                <a:tab pos="377190" algn="l"/>
              </a:tabLst>
            </a:pPr>
            <a:r>
              <a:rPr lang="en-US" sz="1200" dirty="0"/>
              <a:t>As the depth and breadth of the impact becomes clearer, more executives are able to base their outlooks on facts rather than sentiment. Two weeks ago, 87% of CFOs in the US and Mexico expected a “significant” impact</a:t>
            </a:r>
          </a:p>
          <a:p>
            <a:pPr marL="90805" marR="100330">
              <a:tabLst>
                <a:tab pos="376555" algn="l"/>
                <a:tab pos="377190" algn="l"/>
              </a:tabLst>
            </a:pPr>
            <a:endParaRPr lang="en-US" sz="1200" dirty="0"/>
          </a:p>
          <a:p>
            <a:pPr marL="376555" marR="100330" indent="-285750">
              <a:buFont typeface="Wingdings"/>
              <a:buChar char=""/>
              <a:tabLst>
                <a:tab pos="376555" algn="l"/>
                <a:tab pos="377190" algn="l"/>
              </a:tabLst>
            </a:pPr>
            <a:r>
              <a:rPr lang="en-US" sz="1200" dirty="0"/>
              <a:t>Currently, with China slowly coming out of lockdown, finance leaders are gaining insights into a post-COVID-19 world, which includes changes in consumer behaviors</a:t>
            </a:r>
            <a:endParaRPr lang="en-US" sz="1350" dirty="0">
              <a:solidFill>
                <a:schemeClr val="tx1"/>
              </a:solidFill>
              <a:latin typeface="Times New Roman"/>
              <a:cs typeface="Times New Roman"/>
            </a:endParaRPr>
          </a:p>
        </p:txBody>
      </p:sp>
    </p:spTree>
    <p:extLst>
      <p:ext uri="{BB962C8B-B14F-4D97-AF65-F5344CB8AC3E}">
        <p14:creationId xmlns:p14="http://schemas.microsoft.com/office/powerpoint/2010/main" val="185659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6224-301C-42B9-A003-38B937833A7E}"/>
              </a:ext>
            </a:extLst>
          </p:cNvPr>
          <p:cNvSpPr>
            <a:spLocks noGrp="1"/>
          </p:cNvSpPr>
          <p:nvPr>
            <p:ph type="title"/>
          </p:nvPr>
        </p:nvSpPr>
        <p:spPr>
          <a:xfrm>
            <a:off x="319134" y="392986"/>
            <a:ext cx="8520600" cy="572700"/>
          </a:xfrm>
        </p:spPr>
        <p:txBody>
          <a:bodyPr/>
          <a:lstStyle/>
          <a:p>
            <a:r>
              <a:rPr lang="en-US" dirty="0"/>
              <a:t>US Retail Sales Fall at a Record Pace</a:t>
            </a:r>
          </a:p>
        </p:txBody>
      </p:sp>
      <p:pic>
        <p:nvPicPr>
          <p:cNvPr id="4" name="Picture 3">
            <a:extLst>
              <a:ext uri="{FF2B5EF4-FFF2-40B4-BE49-F238E27FC236}">
                <a16:creationId xmlns:a16="http://schemas.microsoft.com/office/drawing/2014/main" id="{1C3C699C-157D-4B62-AA5F-0450F3A85C94}"/>
              </a:ext>
            </a:extLst>
          </p:cNvPr>
          <p:cNvPicPr>
            <a:picLocks noChangeAspect="1"/>
          </p:cNvPicPr>
          <p:nvPr/>
        </p:nvPicPr>
        <p:blipFill>
          <a:blip r:embed="rId3"/>
          <a:stretch>
            <a:fillRect/>
          </a:stretch>
        </p:blipFill>
        <p:spPr>
          <a:xfrm>
            <a:off x="483219" y="973873"/>
            <a:ext cx="8023494" cy="3680109"/>
          </a:xfrm>
          <a:prstGeom prst="rect">
            <a:avLst/>
          </a:prstGeom>
        </p:spPr>
      </p:pic>
      <p:pic>
        <p:nvPicPr>
          <p:cNvPr id="5" name="Picture 4">
            <a:extLst>
              <a:ext uri="{FF2B5EF4-FFF2-40B4-BE49-F238E27FC236}">
                <a16:creationId xmlns:a16="http://schemas.microsoft.com/office/drawing/2014/main" id="{D677F0EB-14A9-4B40-BCEC-E86CB4EAE92A}"/>
              </a:ext>
            </a:extLst>
          </p:cNvPr>
          <p:cNvPicPr>
            <a:picLocks noChangeAspect="1"/>
          </p:cNvPicPr>
          <p:nvPr/>
        </p:nvPicPr>
        <p:blipFill>
          <a:blip r:embed="rId4"/>
          <a:stretch>
            <a:fillRect/>
          </a:stretch>
        </p:blipFill>
        <p:spPr>
          <a:xfrm>
            <a:off x="7428090" y="4662169"/>
            <a:ext cx="1411644" cy="322876"/>
          </a:xfrm>
          <a:prstGeom prst="rect">
            <a:avLst/>
          </a:prstGeom>
        </p:spPr>
      </p:pic>
      <p:pic>
        <p:nvPicPr>
          <p:cNvPr id="3" name="Picture 2">
            <a:extLst>
              <a:ext uri="{FF2B5EF4-FFF2-40B4-BE49-F238E27FC236}">
                <a16:creationId xmlns:a16="http://schemas.microsoft.com/office/drawing/2014/main" id="{F0CAAAB3-7CBC-46D6-8E39-BE26DB86D634}"/>
              </a:ext>
            </a:extLst>
          </p:cNvPr>
          <p:cNvPicPr>
            <a:picLocks noChangeAspect="1"/>
          </p:cNvPicPr>
          <p:nvPr/>
        </p:nvPicPr>
        <p:blipFill>
          <a:blip r:embed="rId5"/>
          <a:stretch>
            <a:fillRect/>
          </a:stretch>
        </p:blipFill>
        <p:spPr>
          <a:xfrm>
            <a:off x="5634618" y="133350"/>
            <a:ext cx="818221" cy="818221"/>
          </a:xfrm>
          <a:prstGeom prst="rect">
            <a:avLst/>
          </a:prstGeom>
        </p:spPr>
      </p:pic>
      <p:pic>
        <p:nvPicPr>
          <p:cNvPr id="6" name="Picture 5">
            <a:extLst>
              <a:ext uri="{FF2B5EF4-FFF2-40B4-BE49-F238E27FC236}">
                <a16:creationId xmlns:a16="http://schemas.microsoft.com/office/drawing/2014/main" id="{63BC6E59-F3DB-40BF-BBF0-7AC0270967A9}"/>
              </a:ext>
            </a:extLst>
          </p:cNvPr>
          <p:cNvPicPr>
            <a:picLocks noChangeAspect="1"/>
          </p:cNvPicPr>
          <p:nvPr/>
        </p:nvPicPr>
        <p:blipFill>
          <a:blip r:embed="rId6"/>
          <a:stretch>
            <a:fillRect/>
          </a:stretch>
        </p:blipFill>
        <p:spPr>
          <a:xfrm>
            <a:off x="6566172" y="118946"/>
            <a:ext cx="1617891" cy="840059"/>
          </a:xfrm>
          <a:prstGeom prst="rect">
            <a:avLst/>
          </a:prstGeom>
        </p:spPr>
      </p:pic>
      <p:pic>
        <p:nvPicPr>
          <p:cNvPr id="7" name="Picture 6">
            <a:extLst>
              <a:ext uri="{FF2B5EF4-FFF2-40B4-BE49-F238E27FC236}">
                <a16:creationId xmlns:a16="http://schemas.microsoft.com/office/drawing/2014/main" id="{47A1FE80-6B8A-441F-AA78-1F960366C842}"/>
              </a:ext>
            </a:extLst>
          </p:cNvPr>
          <p:cNvPicPr>
            <a:picLocks noChangeAspect="1"/>
          </p:cNvPicPr>
          <p:nvPr/>
        </p:nvPicPr>
        <p:blipFill>
          <a:blip r:embed="rId7"/>
          <a:stretch>
            <a:fillRect/>
          </a:stretch>
        </p:blipFill>
        <p:spPr>
          <a:xfrm>
            <a:off x="8317299" y="124870"/>
            <a:ext cx="826701" cy="826701"/>
          </a:xfrm>
          <a:prstGeom prst="rect">
            <a:avLst/>
          </a:prstGeom>
        </p:spPr>
      </p:pic>
    </p:spTree>
    <p:extLst>
      <p:ext uri="{BB962C8B-B14F-4D97-AF65-F5344CB8AC3E}">
        <p14:creationId xmlns:p14="http://schemas.microsoft.com/office/powerpoint/2010/main" val="91328961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2" ma:contentTypeDescription="Create a new document." ma:contentTypeScope="" ma:versionID="ad2fc0d4fa62e1968d7a1186eb6b8bb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55f388ed21565ea9d77dc5deb097c60f"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6DAD19-6BB0-46E7-962A-18A6CBA528E6}"/>
</file>

<file path=customXml/itemProps2.xml><?xml version="1.0" encoding="utf-8"?>
<ds:datastoreItem xmlns:ds="http://schemas.openxmlformats.org/officeDocument/2006/customXml" ds:itemID="{3432EB84-797E-4D5C-A61D-DBAE7DD7A16B}"/>
</file>

<file path=customXml/itemProps3.xml><?xml version="1.0" encoding="utf-8"?>
<ds:datastoreItem xmlns:ds="http://schemas.openxmlformats.org/officeDocument/2006/customXml" ds:itemID="{872DBC58-FCF9-4EBA-970F-992957CCC56A}"/>
</file>

<file path=docProps/app.xml><?xml version="1.0" encoding="utf-8"?>
<Properties xmlns="http://schemas.openxmlformats.org/officeDocument/2006/extended-properties" xmlns:vt="http://schemas.openxmlformats.org/officeDocument/2006/docPropsVTypes">
  <TotalTime>879</TotalTime>
  <Words>708</Words>
  <Application>Microsoft Office PowerPoint</Application>
  <PresentationFormat>On-screen Show (16:9)</PresentationFormat>
  <Paragraphs>86</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Georgia</vt:lpstr>
      <vt:lpstr>Gotham SSm A</vt:lpstr>
      <vt:lpstr>Helvetica</vt:lpstr>
      <vt:lpstr>open sans</vt:lpstr>
      <vt:lpstr>PwC Helvetica Neue</vt:lpstr>
      <vt:lpstr>Times New Roman</vt:lpstr>
      <vt:lpstr>Wingdings</vt:lpstr>
      <vt:lpstr>Simple Light</vt:lpstr>
      <vt:lpstr>  COVID-19 Impact on Global Trade </vt:lpstr>
      <vt:lpstr>Agenda</vt:lpstr>
      <vt:lpstr>Impact of Covid-19 on Global Trade</vt:lpstr>
      <vt:lpstr>Customs &amp; International Trade amidst the Pandemic</vt:lpstr>
      <vt:lpstr>Rapid Decline in the Import/Export Activity</vt:lpstr>
      <vt:lpstr>Port Congestions and Logistics Issues</vt:lpstr>
      <vt:lpstr>Changes in the Consumer Pricing</vt:lpstr>
      <vt:lpstr>PwC’s COVID-19 CFO Pulse Survey</vt:lpstr>
      <vt:lpstr>US Retail Sales Fall at a Record Pace</vt:lpstr>
      <vt:lpstr>PowerPoint Presentation</vt:lpstr>
      <vt:lpstr>Prediction for the Future</vt:lpstr>
      <vt:lpstr>The Conference Board Economic Outlook </vt:lpstr>
      <vt:lpstr>Navigating Trade and Customs Issues</vt:lpstr>
      <vt:lpstr>Best &amp; Worst Case Scenarios</vt:lpstr>
      <vt:lpstr>Investment in supply chain capabilities to prepare for the worst</vt:lpstr>
      <vt:lpstr>Best Case Scenario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COVID-19 Impact on Global Trade </dc:title>
  <cp:lastModifiedBy>Nino Kvaraia</cp:lastModifiedBy>
  <cp:revision>29</cp:revision>
  <dcterms:modified xsi:type="dcterms:W3CDTF">2020-04-27T19:44:49Z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ies>
</file>