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4"/>
    <p:sldMasterId id="2147483682" r:id="rId5"/>
  </p:sldMasterIdLst>
  <p:notesMasterIdLst>
    <p:notesMasterId r:id="rId60"/>
  </p:notesMasterIdLst>
  <p:handoutMasterIdLst>
    <p:handoutMasterId r:id="rId61"/>
  </p:handoutMasterIdLst>
  <p:sldIdLst>
    <p:sldId id="256" r:id="rId6"/>
    <p:sldId id="358" r:id="rId7"/>
    <p:sldId id="316" r:id="rId8"/>
    <p:sldId id="298" r:id="rId9"/>
    <p:sldId id="317" r:id="rId10"/>
    <p:sldId id="318" r:id="rId11"/>
    <p:sldId id="319" r:id="rId12"/>
    <p:sldId id="320" r:id="rId13"/>
    <p:sldId id="321" r:id="rId14"/>
    <p:sldId id="322" r:id="rId15"/>
    <p:sldId id="323" r:id="rId16"/>
    <p:sldId id="324" r:id="rId17"/>
    <p:sldId id="360" r:id="rId18"/>
    <p:sldId id="361" r:id="rId19"/>
    <p:sldId id="303" r:id="rId20"/>
    <p:sldId id="305" r:id="rId21"/>
    <p:sldId id="313" r:id="rId22"/>
    <p:sldId id="294" r:id="rId23"/>
    <p:sldId id="325" r:id="rId24"/>
    <p:sldId id="293" r:id="rId25"/>
    <p:sldId id="265" r:id="rId26"/>
    <p:sldId id="326" r:id="rId27"/>
    <p:sldId id="327" r:id="rId28"/>
    <p:sldId id="328" r:id="rId29"/>
    <p:sldId id="329" r:id="rId30"/>
    <p:sldId id="330" r:id="rId31"/>
    <p:sldId id="331" r:id="rId32"/>
    <p:sldId id="332" r:id="rId33"/>
    <p:sldId id="333" r:id="rId34"/>
    <p:sldId id="334" r:id="rId35"/>
    <p:sldId id="335" r:id="rId36"/>
    <p:sldId id="336" r:id="rId37"/>
    <p:sldId id="337" r:id="rId38"/>
    <p:sldId id="338" r:id="rId39"/>
    <p:sldId id="339" r:id="rId40"/>
    <p:sldId id="340" r:id="rId41"/>
    <p:sldId id="342" r:id="rId42"/>
    <p:sldId id="341" r:id="rId43"/>
    <p:sldId id="343" r:id="rId44"/>
    <p:sldId id="344" r:id="rId45"/>
    <p:sldId id="345" r:id="rId46"/>
    <p:sldId id="346" r:id="rId47"/>
    <p:sldId id="347" r:id="rId48"/>
    <p:sldId id="348" r:id="rId49"/>
    <p:sldId id="349" r:id="rId50"/>
    <p:sldId id="350" r:id="rId51"/>
    <p:sldId id="351" r:id="rId52"/>
    <p:sldId id="352" r:id="rId53"/>
    <p:sldId id="353" r:id="rId54"/>
    <p:sldId id="355" r:id="rId55"/>
    <p:sldId id="354" r:id="rId56"/>
    <p:sldId id="356" r:id="rId57"/>
    <p:sldId id="357" r:id="rId58"/>
    <p:sldId id="290" r:id="rId59"/>
  </p:sldIdLst>
  <p:sldSz cx="9144000" cy="6858000" type="screen4x3"/>
  <p:notesSz cx="6954838" cy="93091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userDrawn="1">
          <p15:clr>
            <a:srgbClr val="A4A3A4"/>
          </p15:clr>
        </p15:guide>
        <p15:guide id="2" pos="219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levy" initials="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A80"/>
    <a:srgbClr val="79AC43"/>
    <a:srgbClr val="029602"/>
    <a:srgbClr val="1578BC"/>
    <a:srgbClr val="FFFF66"/>
    <a:srgbClr val="CC66FF"/>
    <a:srgbClr val="CCFFCC"/>
    <a:srgbClr val="CCFF99"/>
    <a:srgbClr val="FFCCFF"/>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73" autoAdjust="0"/>
    <p:restoredTop sz="84502" autoAdjust="0"/>
  </p:normalViewPr>
  <p:slideViewPr>
    <p:cSldViewPr>
      <p:cViewPr varScale="1">
        <p:scale>
          <a:sx n="72" d="100"/>
          <a:sy n="72" d="100"/>
        </p:scale>
        <p:origin x="1786" y="67"/>
      </p:cViewPr>
      <p:guideLst>
        <p:guide orient="horz" pos="2160"/>
        <p:guide pos="2880"/>
      </p:guideLst>
    </p:cSldViewPr>
  </p:slideViewPr>
  <p:outlineViewPr>
    <p:cViewPr>
      <p:scale>
        <a:sx n="33" d="100"/>
        <a:sy n="33" d="100"/>
      </p:scale>
      <p:origin x="48" y="22008"/>
    </p:cViewPr>
  </p:outlineViewPr>
  <p:notesTextViewPr>
    <p:cViewPr>
      <p:scale>
        <a:sx n="130" d="100"/>
        <a:sy n="130" d="100"/>
      </p:scale>
      <p:origin x="0" y="0"/>
    </p:cViewPr>
  </p:notesTextViewPr>
  <p:sorterViewPr>
    <p:cViewPr>
      <p:scale>
        <a:sx n="100" d="100"/>
        <a:sy n="100" d="100"/>
      </p:scale>
      <p:origin x="0" y="0"/>
    </p:cViewPr>
  </p:sorterViewPr>
  <p:notesViewPr>
    <p:cSldViewPr>
      <p:cViewPr>
        <p:scale>
          <a:sx n="100" d="100"/>
          <a:sy n="100" d="100"/>
        </p:scale>
        <p:origin x="-1572" y="642"/>
      </p:cViewPr>
      <p:guideLst>
        <p:guide orient="horz" pos="2932"/>
        <p:guide pos="219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notesMaster" Target="notesMasters/notesMaster1.xml"/><Relationship Id="rId65"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13763" cy="465455"/>
          </a:xfrm>
          <a:prstGeom prst="rect">
            <a:avLst/>
          </a:prstGeom>
        </p:spPr>
        <p:txBody>
          <a:bodyPr vert="horz" lIns="91660" tIns="45830" rIns="91660" bIns="45830" rtlCol="0"/>
          <a:lstStyle>
            <a:lvl1pPr algn="l">
              <a:defRPr sz="1200">
                <a:cs typeface="ＭＳ Ｐゴシック" charset="-128"/>
              </a:defRPr>
            </a:lvl1pPr>
          </a:lstStyle>
          <a:p>
            <a:pPr>
              <a:defRPr/>
            </a:pPr>
            <a:endParaRPr lang="en-US" dirty="0"/>
          </a:p>
        </p:txBody>
      </p:sp>
      <p:sp>
        <p:nvSpPr>
          <p:cNvPr id="3" name="Date Placeholder 2"/>
          <p:cNvSpPr>
            <a:spLocks noGrp="1"/>
          </p:cNvSpPr>
          <p:nvPr>
            <p:ph type="dt" sz="quarter" idx="1"/>
          </p:nvPr>
        </p:nvSpPr>
        <p:spPr>
          <a:xfrm>
            <a:off x="3939471" y="0"/>
            <a:ext cx="3013763" cy="465455"/>
          </a:xfrm>
          <a:prstGeom prst="rect">
            <a:avLst/>
          </a:prstGeom>
        </p:spPr>
        <p:txBody>
          <a:bodyPr vert="horz" wrap="square" lIns="91660" tIns="45830" rIns="91660" bIns="45830" numCol="1" anchor="t" anchorCtr="0" compatLnSpc="1">
            <a:prstTxWarp prst="textNoShape">
              <a:avLst/>
            </a:prstTxWarp>
          </a:bodyPr>
          <a:lstStyle>
            <a:lvl1pPr algn="r">
              <a:defRPr sz="1200"/>
            </a:lvl1pPr>
          </a:lstStyle>
          <a:p>
            <a:fld id="{40E5B415-68C8-4A58-B2FB-027E28498B27}" type="datetime1">
              <a:rPr lang="en-US"/>
              <a:pPr/>
              <a:t>4/30/2020</a:t>
            </a:fld>
            <a:endParaRPr lang="en-US" dirty="0"/>
          </a:p>
        </p:txBody>
      </p:sp>
      <p:sp>
        <p:nvSpPr>
          <p:cNvPr id="4" name="Footer Placeholder 3"/>
          <p:cNvSpPr>
            <a:spLocks noGrp="1"/>
          </p:cNvSpPr>
          <p:nvPr>
            <p:ph type="ftr" sz="quarter" idx="2"/>
          </p:nvPr>
        </p:nvSpPr>
        <p:spPr>
          <a:xfrm>
            <a:off x="2" y="8842033"/>
            <a:ext cx="3013763" cy="465455"/>
          </a:xfrm>
          <a:prstGeom prst="rect">
            <a:avLst/>
          </a:prstGeom>
        </p:spPr>
        <p:txBody>
          <a:bodyPr vert="horz" lIns="91660" tIns="45830" rIns="91660" bIns="45830" rtlCol="0" anchor="b"/>
          <a:lstStyle>
            <a:lvl1pPr algn="l">
              <a:defRPr sz="1200">
                <a:cs typeface="ＭＳ Ｐゴシック" charset="-128"/>
              </a:defRPr>
            </a:lvl1pPr>
          </a:lstStyle>
          <a:p>
            <a:pPr>
              <a:defRPr/>
            </a:pPr>
            <a:endParaRPr lang="en-US" dirty="0"/>
          </a:p>
        </p:txBody>
      </p:sp>
      <p:sp>
        <p:nvSpPr>
          <p:cNvPr id="5" name="Slide Number Placeholder 4"/>
          <p:cNvSpPr>
            <a:spLocks noGrp="1"/>
          </p:cNvSpPr>
          <p:nvPr>
            <p:ph type="sldNum" sz="quarter" idx="3"/>
          </p:nvPr>
        </p:nvSpPr>
        <p:spPr>
          <a:xfrm>
            <a:off x="3939471" y="8842033"/>
            <a:ext cx="3013763" cy="465455"/>
          </a:xfrm>
          <a:prstGeom prst="rect">
            <a:avLst/>
          </a:prstGeom>
        </p:spPr>
        <p:txBody>
          <a:bodyPr vert="horz" wrap="square" lIns="91660" tIns="45830" rIns="91660" bIns="45830" numCol="1" anchor="b" anchorCtr="0" compatLnSpc="1">
            <a:prstTxWarp prst="textNoShape">
              <a:avLst/>
            </a:prstTxWarp>
          </a:bodyPr>
          <a:lstStyle>
            <a:lvl1pPr algn="r">
              <a:defRPr sz="1200"/>
            </a:lvl1pPr>
          </a:lstStyle>
          <a:p>
            <a:fld id="{0EEE3D93-84EA-4E8B-BF2A-F31F2C855D64}" type="slidenum">
              <a:rPr lang="en-US"/>
              <a:pPr/>
              <a:t>‹#›</a:t>
            </a:fld>
            <a:endParaRPr lang="en-US" dirty="0"/>
          </a:p>
        </p:txBody>
      </p:sp>
    </p:spTree>
    <p:extLst>
      <p:ext uri="{BB962C8B-B14F-4D97-AF65-F5344CB8AC3E}">
        <p14:creationId xmlns:p14="http://schemas.microsoft.com/office/powerpoint/2010/main" val="220651472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1026"/>
          <p:cNvSpPr>
            <a:spLocks noGrp="1" noChangeArrowheads="1"/>
          </p:cNvSpPr>
          <p:nvPr>
            <p:ph type="hdr" sz="quarter"/>
          </p:nvPr>
        </p:nvSpPr>
        <p:spPr bwMode="auto">
          <a:xfrm>
            <a:off x="2" y="0"/>
            <a:ext cx="3013763" cy="465455"/>
          </a:xfrm>
          <a:prstGeom prst="rect">
            <a:avLst/>
          </a:prstGeom>
          <a:noFill/>
          <a:ln w="9525">
            <a:noFill/>
            <a:miter lim="800000"/>
            <a:headEnd/>
            <a:tailEnd/>
          </a:ln>
        </p:spPr>
        <p:txBody>
          <a:bodyPr vert="horz" wrap="square" lIns="91660" tIns="45830" rIns="91660" bIns="45830" numCol="1" anchor="t" anchorCtr="0" compatLnSpc="1">
            <a:prstTxWarp prst="textNoShape">
              <a:avLst/>
            </a:prstTxWarp>
          </a:bodyPr>
          <a:lstStyle>
            <a:lvl1pPr>
              <a:defRPr sz="1200">
                <a:cs typeface="ＭＳ Ｐゴシック" charset="-128"/>
              </a:defRPr>
            </a:lvl1pPr>
          </a:lstStyle>
          <a:p>
            <a:pPr>
              <a:defRPr/>
            </a:pPr>
            <a:endParaRPr lang="en-US" dirty="0"/>
          </a:p>
        </p:txBody>
      </p:sp>
      <p:sp>
        <p:nvSpPr>
          <p:cNvPr id="3075" name="Rectangle 1027"/>
          <p:cNvSpPr>
            <a:spLocks noGrp="1" noChangeArrowheads="1"/>
          </p:cNvSpPr>
          <p:nvPr>
            <p:ph type="dt" idx="1"/>
          </p:nvPr>
        </p:nvSpPr>
        <p:spPr bwMode="auto">
          <a:xfrm>
            <a:off x="3941078" y="0"/>
            <a:ext cx="3013763" cy="465455"/>
          </a:xfrm>
          <a:prstGeom prst="rect">
            <a:avLst/>
          </a:prstGeom>
          <a:noFill/>
          <a:ln w="9525">
            <a:noFill/>
            <a:miter lim="800000"/>
            <a:headEnd/>
            <a:tailEnd/>
          </a:ln>
        </p:spPr>
        <p:txBody>
          <a:bodyPr vert="horz" wrap="square" lIns="91660" tIns="45830" rIns="91660" bIns="45830" numCol="1" anchor="t" anchorCtr="0" compatLnSpc="1">
            <a:prstTxWarp prst="textNoShape">
              <a:avLst/>
            </a:prstTxWarp>
          </a:bodyPr>
          <a:lstStyle>
            <a:lvl1pPr algn="r">
              <a:defRPr sz="1200">
                <a:cs typeface="ＭＳ Ｐゴシック" charset="-128"/>
              </a:defRPr>
            </a:lvl1pPr>
          </a:lstStyle>
          <a:p>
            <a:pPr>
              <a:defRPr/>
            </a:pPr>
            <a:endParaRPr lang="en-US" dirty="0"/>
          </a:p>
        </p:txBody>
      </p:sp>
      <p:sp>
        <p:nvSpPr>
          <p:cNvPr id="9220" name="Rectangle 1028"/>
          <p:cNvSpPr>
            <a:spLocks noGrp="1" noRot="1" noChangeAspect="1" noChangeArrowheads="1" noTextEdit="1"/>
          </p:cNvSpPr>
          <p:nvPr>
            <p:ph type="sldImg" idx="2"/>
          </p:nvPr>
        </p:nvSpPr>
        <p:spPr bwMode="auto">
          <a:xfrm>
            <a:off x="1149350" y="696913"/>
            <a:ext cx="4657725" cy="3494087"/>
          </a:xfrm>
          <a:prstGeom prst="rect">
            <a:avLst/>
          </a:prstGeom>
          <a:noFill/>
          <a:ln w="9525">
            <a:solidFill>
              <a:srgbClr val="000000"/>
            </a:solidFill>
            <a:miter lim="800000"/>
            <a:headEnd/>
            <a:tailEnd/>
          </a:ln>
        </p:spPr>
      </p:sp>
      <p:sp>
        <p:nvSpPr>
          <p:cNvPr id="3077" name="Rectangle 1029"/>
          <p:cNvSpPr>
            <a:spLocks noGrp="1" noChangeArrowheads="1"/>
          </p:cNvSpPr>
          <p:nvPr>
            <p:ph type="body" sz="quarter" idx="3"/>
          </p:nvPr>
        </p:nvSpPr>
        <p:spPr bwMode="auto">
          <a:xfrm>
            <a:off x="927312" y="4421827"/>
            <a:ext cx="5100215" cy="4189095"/>
          </a:xfrm>
          <a:prstGeom prst="rect">
            <a:avLst/>
          </a:prstGeom>
          <a:noFill/>
          <a:ln w="9525">
            <a:noFill/>
            <a:miter lim="800000"/>
            <a:headEnd/>
            <a:tailEnd/>
          </a:ln>
        </p:spPr>
        <p:txBody>
          <a:bodyPr vert="horz" wrap="square" lIns="91660" tIns="45830" rIns="91660" bIns="4583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1030"/>
          <p:cNvSpPr>
            <a:spLocks noGrp="1" noChangeArrowheads="1"/>
          </p:cNvSpPr>
          <p:nvPr>
            <p:ph type="ftr" sz="quarter" idx="4"/>
          </p:nvPr>
        </p:nvSpPr>
        <p:spPr bwMode="auto">
          <a:xfrm>
            <a:off x="2" y="8843645"/>
            <a:ext cx="3013763" cy="465455"/>
          </a:xfrm>
          <a:prstGeom prst="rect">
            <a:avLst/>
          </a:prstGeom>
          <a:noFill/>
          <a:ln w="9525">
            <a:noFill/>
            <a:miter lim="800000"/>
            <a:headEnd/>
            <a:tailEnd/>
          </a:ln>
        </p:spPr>
        <p:txBody>
          <a:bodyPr vert="horz" wrap="square" lIns="91660" tIns="45830" rIns="91660" bIns="45830" numCol="1" anchor="b" anchorCtr="0" compatLnSpc="1">
            <a:prstTxWarp prst="textNoShape">
              <a:avLst/>
            </a:prstTxWarp>
          </a:bodyPr>
          <a:lstStyle>
            <a:lvl1pPr>
              <a:defRPr sz="1200">
                <a:cs typeface="ＭＳ Ｐゴシック" charset="-128"/>
              </a:defRPr>
            </a:lvl1pPr>
          </a:lstStyle>
          <a:p>
            <a:pPr>
              <a:defRPr/>
            </a:pPr>
            <a:endParaRPr lang="en-US" dirty="0"/>
          </a:p>
        </p:txBody>
      </p:sp>
      <p:sp>
        <p:nvSpPr>
          <p:cNvPr id="3079" name="Rectangle 1031"/>
          <p:cNvSpPr>
            <a:spLocks noGrp="1" noChangeArrowheads="1"/>
          </p:cNvSpPr>
          <p:nvPr>
            <p:ph type="sldNum" sz="quarter" idx="5"/>
          </p:nvPr>
        </p:nvSpPr>
        <p:spPr bwMode="auto">
          <a:xfrm>
            <a:off x="3941078" y="8843645"/>
            <a:ext cx="3013763" cy="465455"/>
          </a:xfrm>
          <a:prstGeom prst="rect">
            <a:avLst/>
          </a:prstGeom>
          <a:noFill/>
          <a:ln w="9525">
            <a:noFill/>
            <a:miter lim="800000"/>
            <a:headEnd/>
            <a:tailEnd/>
          </a:ln>
        </p:spPr>
        <p:txBody>
          <a:bodyPr vert="horz" wrap="square" lIns="91660" tIns="45830" rIns="91660" bIns="45830" numCol="1" anchor="b" anchorCtr="0" compatLnSpc="1">
            <a:prstTxWarp prst="textNoShape">
              <a:avLst/>
            </a:prstTxWarp>
          </a:bodyPr>
          <a:lstStyle>
            <a:lvl1pPr algn="r">
              <a:defRPr sz="1200"/>
            </a:lvl1pPr>
          </a:lstStyle>
          <a:p>
            <a:fld id="{2C31D1C9-99ED-4BAE-B0EB-0468EAB0416D}" type="slidenum">
              <a:rPr lang="en-US"/>
              <a:pPr/>
              <a:t>‹#›</a:t>
            </a:fld>
            <a:endParaRPr lang="en-US" dirty="0"/>
          </a:p>
        </p:txBody>
      </p:sp>
    </p:spTree>
    <p:extLst>
      <p:ext uri="{BB962C8B-B14F-4D97-AF65-F5344CB8AC3E}">
        <p14:creationId xmlns:p14="http://schemas.microsoft.com/office/powerpoint/2010/main" val="2960197584"/>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31D1C9-99ED-4BAE-B0EB-0468EAB0416D}" type="slidenum">
              <a:rPr lang="en-US" smtClean="0"/>
              <a:pPr/>
              <a:t>9</a:t>
            </a:fld>
            <a:endParaRPr lang="en-US" dirty="0"/>
          </a:p>
        </p:txBody>
      </p:sp>
    </p:spTree>
    <p:extLst>
      <p:ext uri="{BB962C8B-B14F-4D97-AF65-F5344CB8AC3E}">
        <p14:creationId xmlns:p14="http://schemas.microsoft.com/office/powerpoint/2010/main" val="5821930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31D1C9-99ED-4BAE-B0EB-0468EAB0416D}" type="slidenum">
              <a:rPr lang="en-US" smtClean="0"/>
              <a:pPr/>
              <a:t>11</a:t>
            </a:fld>
            <a:endParaRPr lang="en-US" dirty="0"/>
          </a:p>
        </p:txBody>
      </p:sp>
    </p:spTree>
    <p:extLst>
      <p:ext uri="{BB962C8B-B14F-4D97-AF65-F5344CB8AC3E}">
        <p14:creationId xmlns:p14="http://schemas.microsoft.com/office/powerpoint/2010/main" val="14742083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31D1C9-99ED-4BAE-B0EB-0468EAB0416D}" type="slidenum">
              <a:rPr lang="en-US" smtClean="0"/>
              <a:pPr/>
              <a:t>39</a:t>
            </a:fld>
            <a:endParaRPr lang="en-US" dirty="0"/>
          </a:p>
        </p:txBody>
      </p:sp>
    </p:spTree>
    <p:extLst>
      <p:ext uri="{BB962C8B-B14F-4D97-AF65-F5344CB8AC3E}">
        <p14:creationId xmlns:p14="http://schemas.microsoft.com/office/powerpoint/2010/main" val="19386168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Line 9"/>
          <p:cNvSpPr>
            <a:spLocks noChangeShapeType="1"/>
          </p:cNvSpPr>
          <p:nvPr userDrawn="1"/>
        </p:nvSpPr>
        <p:spPr bwMode="auto">
          <a:xfrm>
            <a:off x="990600" y="2286000"/>
            <a:ext cx="7162800" cy="0"/>
          </a:xfrm>
          <a:prstGeom prst="line">
            <a:avLst/>
          </a:prstGeom>
          <a:noFill/>
          <a:ln w="15875">
            <a:solidFill>
              <a:srgbClr val="C0C0C0"/>
            </a:solidFill>
            <a:round/>
            <a:headEnd/>
            <a:tailEnd/>
          </a:ln>
        </p:spPr>
        <p:txBody>
          <a:bodyPr wrap="none" anchor="ctr"/>
          <a:lstStyle/>
          <a:p>
            <a:pPr>
              <a:defRPr/>
            </a:pPr>
            <a:endParaRPr lang="en-US" dirty="0">
              <a:cs typeface="ＭＳ Ｐゴシック" charset="-128"/>
            </a:endParaRPr>
          </a:p>
        </p:txBody>
      </p:sp>
      <p:sp>
        <p:nvSpPr>
          <p:cNvPr id="5" name="Line 9"/>
          <p:cNvSpPr>
            <a:spLocks noChangeShapeType="1"/>
          </p:cNvSpPr>
          <p:nvPr userDrawn="1"/>
        </p:nvSpPr>
        <p:spPr bwMode="auto">
          <a:xfrm>
            <a:off x="990600" y="3657600"/>
            <a:ext cx="7162800" cy="0"/>
          </a:xfrm>
          <a:prstGeom prst="line">
            <a:avLst/>
          </a:prstGeom>
          <a:noFill/>
          <a:ln w="15875">
            <a:solidFill>
              <a:srgbClr val="C0C0C0"/>
            </a:solidFill>
            <a:round/>
            <a:headEnd/>
            <a:tailEnd/>
          </a:ln>
        </p:spPr>
        <p:txBody>
          <a:bodyPr wrap="none" anchor="ctr"/>
          <a:lstStyle/>
          <a:p>
            <a:pPr>
              <a:defRPr/>
            </a:pPr>
            <a:endParaRPr lang="en-US" dirty="0">
              <a:cs typeface="ＭＳ Ｐゴシック" charset="-128"/>
            </a:endParaRPr>
          </a:p>
        </p:txBody>
      </p:sp>
      <p:sp>
        <p:nvSpPr>
          <p:cNvPr id="2" name="Title 1"/>
          <p:cNvSpPr>
            <a:spLocks noGrp="1"/>
          </p:cNvSpPr>
          <p:nvPr>
            <p:ph type="ctrTitle" hasCustomPrompt="1"/>
          </p:nvPr>
        </p:nvSpPr>
        <p:spPr>
          <a:xfrm>
            <a:off x="1028699" y="2548219"/>
            <a:ext cx="7086600" cy="841375"/>
          </a:xfrm>
          <a:prstGeom prst="rect">
            <a:avLst/>
          </a:prstGeom>
        </p:spPr>
        <p:txBody>
          <a:bodyPr/>
          <a:lstStyle>
            <a:lvl1pPr algn="ctr">
              <a:defRPr b="1" baseline="0">
                <a:solidFill>
                  <a:srgbClr val="004A80"/>
                </a:solidFill>
                <a:latin typeface="Gill Sans"/>
                <a:cs typeface="Gill Sans"/>
              </a:defRPr>
            </a:lvl1pPr>
          </a:lstStyle>
          <a:p>
            <a:r>
              <a:rPr lang="en-US" dirty="0"/>
              <a:t>Webinar Title</a:t>
            </a:r>
            <a:br>
              <a:rPr lang="en-US" dirty="0"/>
            </a:br>
            <a:endParaRPr lang="en-US" dirty="0"/>
          </a:p>
        </p:txBody>
      </p:sp>
      <p:sp>
        <p:nvSpPr>
          <p:cNvPr id="7" name="Rectangle 6"/>
          <p:cNvSpPr/>
          <p:nvPr userDrawn="1"/>
        </p:nvSpPr>
        <p:spPr>
          <a:xfrm>
            <a:off x="1028699" y="3930196"/>
            <a:ext cx="7086600" cy="1569660"/>
          </a:xfrm>
          <a:prstGeom prst="rect">
            <a:avLst/>
          </a:prstGeom>
        </p:spPr>
        <p:txBody>
          <a:bodyPr wrap="square">
            <a:spAutoFit/>
          </a:bodyPr>
          <a:lstStyle/>
          <a:p>
            <a:pPr algn="ctr"/>
            <a:r>
              <a:rPr lang="en-US" sz="3200" b="1" dirty="0"/>
              <a:t>Date</a:t>
            </a:r>
          </a:p>
          <a:p>
            <a:pPr algn="ctr"/>
            <a:endParaRPr lang="en-US" sz="3200" b="1" dirty="0"/>
          </a:p>
          <a:p>
            <a:pPr algn="ctr"/>
            <a:r>
              <a:rPr lang="en-US" sz="3200" b="1" dirty="0"/>
              <a:t>Presenter:</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71800" y="938553"/>
            <a:ext cx="3124200" cy="1170905"/>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www.councilforeconed.org </a:t>
            </a:r>
          </a:p>
        </p:txBody>
      </p:sp>
      <p:sp>
        <p:nvSpPr>
          <p:cNvPr id="6" name="Slide Number Placeholder 5"/>
          <p:cNvSpPr>
            <a:spLocks noGrp="1"/>
          </p:cNvSpPr>
          <p:nvPr>
            <p:ph type="sldNum" sz="quarter" idx="12"/>
          </p:nvPr>
        </p:nvSpPr>
        <p:spPr/>
        <p:txBody>
          <a:bodyPr/>
          <a:lstStyle/>
          <a:p>
            <a:fld id="{DCBF9695-8517-4318-9952-3DDF4D4F8C2B}" type="slidenum">
              <a:rPr lang="en-US" smtClean="0"/>
              <a:t>‹#›</a:t>
            </a:fld>
            <a:endParaRPr lang="en-US"/>
          </a:p>
        </p:txBody>
      </p:sp>
    </p:spTree>
    <p:extLst>
      <p:ext uri="{BB962C8B-B14F-4D97-AF65-F5344CB8AC3E}">
        <p14:creationId xmlns:p14="http://schemas.microsoft.com/office/powerpoint/2010/main" val="28771466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www.councilforeconed.org </a:t>
            </a:r>
          </a:p>
        </p:txBody>
      </p:sp>
      <p:sp>
        <p:nvSpPr>
          <p:cNvPr id="7" name="Slide Number Placeholder 6"/>
          <p:cNvSpPr>
            <a:spLocks noGrp="1"/>
          </p:cNvSpPr>
          <p:nvPr>
            <p:ph type="sldNum" sz="quarter" idx="12"/>
          </p:nvPr>
        </p:nvSpPr>
        <p:spPr/>
        <p:txBody>
          <a:bodyPr/>
          <a:lstStyle/>
          <a:p>
            <a:fld id="{DCBF9695-8517-4318-9952-3DDF4D4F8C2B}" type="slidenum">
              <a:rPr lang="en-US" smtClean="0"/>
              <a:t>‹#›</a:t>
            </a:fld>
            <a:endParaRPr lang="en-US"/>
          </a:p>
        </p:txBody>
      </p:sp>
    </p:spTree>
    <p:extLst>
      <p:ext uri="{BB962C8B-B14F-4D97-AF65-F5344CB8AC3E}">
        <p14:creationId xmlns:p14="http://schemas.microsoft.com/office/powerpoint/2010/main" val="19617385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a:t>www.councilforeconed.org </a:t>
            </a:r>
          </a:p>
        </p:txBody>
      </p:sp>
      <p:sp>
        <p:nvSpPr>
          <p:cNvPr id="9" name="Slide Number Placeholder 8"/>
          <p:cNvSpPr>
            <a:spLocks noGrp="1"/>
          </p:cNvSpPr>
          <p:nvPr>
            <p:ph type="sldNum" sz="quarter" idx="12"/>
          </p:nvPr>
        </p:nvSpPr>
        <p:spPr/>
        <p:txBody>
          <a:bodyPr/>
          <a:lstStyle/>
          <a:p>
            <a:fld id="{DCBF9695-8517-4318-9952-3DDF4D4F8C2B}" type="slidenum">
              <a:rPr lang="en-US" smtClean="0"/>
              <a:t>‹#›</a:t>
            </a:fld>
            <a:endParaRPr lang="en-US"/>
          </a:p>
        </p:txBody>
      </p:sp>
    </p:spTree>
    <p:extLst>
      <p:ext uri="{BB962C8B-B14F-4D97-AF65-F5344CB8AC3E}">
        <p14:creationId xmlns:p14="http://schemas.microsoft.com/office/powerpoint/2010/main" val="29350036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a:t>www.councilforeconed.org </a:t>
            </a:r>
          </a:p>
        </p:txBody>
      </p:sp>
      <p:sp>
        <p:nvSpPr>
          <p:cNvPr id="5" name="Slide Number Placeholder 4"/>
          <p:cNvSpPr>
            <a:spLocks noGrp="1"/>
          </p:cNvSpPr>
          <p:nvPr>
            <p:ph type="sldNum" sz="quarter" idx="12"/>
          </p:nvPr>
        </p:nvSpPr>
        <p:spPr/>
        <p:txBody>
          <a:bodyPr/>
          <a:lstStyle/>
          <a:p>
            <a:fld id="{DCBF9695-8517-4318-9952-3DDF4D4F8C2B}" type="slidenum">
              <a:rPr lang="en-US" smtClean="0"/>
              <a:t>‹#›</a:t>
            </a:fld>
            <a:endParaRPr lang="en-US"/>
          </a:p>
        </p:txBody>
      </p:sp>
    </p:spTree>
    <p:extLst>
      <p:ext uri="{BB962C8B-B14F-4D97-AF65-F5344CB8AC3E}">
        <p14:creationId xmlns:p14="http://schemas.microsoft.com/office/powerpoint/2010/main" val="9141513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a:t>www.councilforeconed.org </a:t>
            </a:r>
          </a:p>
        </p:txBody>
      </p:sp>
      <p:sp>
        <p:nvSpPr>
          <p:cNvPr id="4" name="Slide Number Placeholder 3"/>
          <p:cNvSpPr>
            <a:spLocks noGrp="1"/>
          </p:cNvSpPr>
          <p:nvPr>
            <p:ph type="sldNum" sz="quarter" idx="12"/>
          </p:nvPr>
        </p:nvSpPr>
        <p:spPr/>
        <p:txBody>
          <a:bodyPr/>
          <a:lstStyle/>
          <a:p>
            <a:fld id="{DCBF9695-8517-4318-9952-3DDF4D4F8C2B}" type="slidenum">
              <a:rPr lang="en-US" smtClean="0"/>
              <a:t>‹#›</a:t>
            </a:fld>
            <a:endParaRPr lang="en-US"/>
          </a:p>
        </p:txBody>
      </p:sp>
    </p:spTree>
    <p:extLst>
      <p:ext uri="{BB962C8B-B14F-4D97-AF65-F5344CB8AC3E}">
        <p14:creationId xmlns:p14="http://schemas.microsoft.com/office/powerpoint/2010/main" val="1395602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www.councilforeconed.org </a:t>
            </a:r>
          </a:p>
        </p:txBody>
      </p:sp>
      <p:sp>
        <p:nvSpPr>
          <p:cNvPr id="7" name="Slide Number Placeholder 6"/>
          <p:cNvSpPr>
            <a:spLocks noGrp="1"/>
          </p:cNvSpPr>
          <p:nvPr>
            <p:ph type="sldNum" sz="quarter" idx="12"/>
          </p:nvPr>
        </p:nvSpPr>
        <p:spPr/>
        <p:txBody>
          <a:bodyPr/>
          <a:lstStyle/>
          <a:p>
            <a:fld id="{DCBF9695-8517-4318-9952-3DDF4D4F8C2B}" type="slidenum">
              <a:rPr lang="en-US" smtClean="0"/>
              <a:t>‹#›</a:t>
            </a:fld>
            <a:endParaRPr lang="en-US"/>
          </a:p>
        </p:txBody>
      </p:sp>
    </p:spTree>
    <p:extLst>
      <p:ext uri="{BB962C8B-B14F-4D97-AF65-F5344CB8AC3E}">
        <p14:creationId xmlns:p14="http://schemas.microsoft.com/office/powerpoint/2010/main" val="36154359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www.councilforeconed.org </a:t>
            </a:r>
          </a:p>
        </p:txBody>
      </p:sp>
      <p:sp>
        <p:nvSpPr>
          <p:cNvPr id="7" name="Slide Number Placeholder 6"/>
          <p:cNvSpPr>
            <a:spLocks noGrp="1"/>
          </p:cNvSpPr>
          <p:nvPr>
            <p:ph type="sldNum" sz="quarter" idx="12"/>
          </p:nvPr>
        </p:nvSpPr>
        <p:spPr/>
        <p:txBody>
          <a:bodyPr/>
          <a:lstStyle/>
          <a:p>
            <a:fld id="{DCBF9695-8517-4318-9952-3DDF4D4F8C2B}" type="slidenum">
              <a:rPr lang="en-US" smtClean="0"/>
              <a:t>‹#›</a:t>
            </a:fld>
            <a:endParaRPr lang="en-US"/>
          </a:p>
        </p:txBody>
      </p:sp>
    </p:spTree>
    <p:extLst>
      <p:ext uri="{BB962C8B-B14F-4D97-AF65-F5344CB8AC3E}">
        <p14:creationId xmlns:p14="http://schemas.microsoft.com/office/powerpoint/2010/main" val="4924851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www.councilforeconed.org </a:t>
            </a:r>
          </a:p>
        </p:txBody>
      </p:sp>
      <p:sp>
        <p:nvSpPr>
          <p:cNvPr id="6" name="Slide Number Placeholder 5"/>
          <p:cNvSpPr>
            <a:spLocks noGrp="1"/>
          </p:cNvSpPr>
          <p:nvPr>
            <p:ph type="sldNum" sz="quarter" idx="12"/>
          </p:nvPr>
        </p:nvSpPr>
        <p:spPr/>
        <p:txBody>
          <a:bodyPr/>
          <a:lstStyle/>
          <a:p>
            <a:fld id="{DCBF9695-8517-4318-9952-3DDF4D4F8C2B}" type="slidenum">
              <a:rPr lang="en-US" smtClean="0"/>
              <a:t>‹#›</a:t>
            </a:fld>
            <a:endParaRPr lang="en-US"/>
          </a:p>
        </p:txBody>
      </p:sp>
    </p:spTree>
    <p:extLst>
      <p:ext uri="{BB962C8B-B14F-4D97-AF65-F5344CB8AC3E}">
        <p14:creationId xmlns:p14="http://schemas.microsoft.com/office/powerpoint/2010/main" val="26109726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www.councilforeconed.org </a:t>
            </a:r>
          </a:p>
        </p:txBody>
      </p:sp>
      <p:sp>
        <p:nvSpPr>
          <p:cNvPr id="6" name="Slide Number Placeholder 5"/>
          <p:cNvSpPr>
            <a:spLocks noGrp="1"/>
          </p:cNvSpPr>
          <p:nvPr>
            <p:ph type="sldNum" sz="quarter" idx="12"/>
          </p:nvPr>
        </p:nvSpPr>
        <p:spPr/>
        <p:txBody>
          <a:bodyPr/>
          <a:lstStyle/>
          <a:p>
            <a:fld id="{DCBF9695-8517-4318-9952-3DDF4D4F8C2B}" type="slidenum">
              <a:rPr lang="en-US" smtClean="0"/>
              <a:t>‹#›</a:t>
            </a:fld>
            <a:endParaRPr lang="en-US"/>
          </a:p>
        </p:txBody>
      </p:sp>
    </p:spTree>
    <p:extLst>
      <p:ext uri="{BB962C8B-B14F-4D97-AF65-F5344CB8AC3E}">
        <p14:creationId xmlns:p14="http://schemas.microsoft.com/office/powerpoint/2010/main" val="22548170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opics">
    <p:spTree>
      <p:nvGrpSpPr>
        <p:cNvPr id="1" name=""/>
        <p:cNvGrpSpPr/>
        <p:nvPr/>
      </p:nvGrpSpPr>
      <p:grpSpPr>
        <a:xfrm>
          <a:off x="0" y="0"/>
          <a:ext cx="0" cy="0"/>
          <a:chOff x="0" y="0"/>
          <a:chExt cx="0" cy="0"/>
        </a:xfrm>
      </p:grpSpPr>
      <p:sp>
        <p:nvSpPr>
          <p:cNvPr id="5" name="Line 7"/>
          <p:cNvSpPr>
            <a:spLocks noChangeShapeType="1"/>
          </p:cNvSpPr>
          <p:nvPr userDrawn="1"/>
        </p:nvSpPr>
        <p:spPr bwMode="auto">
          <a:xfrm>
            <a:off x="457200" y="1219200"/>
            <a:ext cx="8229600" cy="0"/>
          </a:xfrm>
          <a:prstGeom prst="line">
            <a:avLst/>
          </a:prstGeom>
          <a:noFill/>
          <a:ln w="15875">
            <a:solidFill>
              <a:srgbClr val="C0C0C0"/>
            </a:solidFill>
            <a:round/>
            <a:headEnd/>
            <a:tailEnd/>
          </a:ln>
        </p:spPr>
        <p:txBody>
          <a:bodyPr wrap="none" anchor="ctr"/>
          <a:lstStyle/>
          <a:p>
            <a:pPr>
              <a:defRPr/>
            </a:pPr>
            <a:endParaRPr lang="en-US" dirty="0">
              <a:cs typeface="ＭＳ Ｐゴシック" charset="-128"/>
            </a:endParaRPr>
          </a:p>
        </p:txBody>
      </p:sp>
      <p:sp>
        <p:nvSpPr>
          <p:cNvPr id="3" name="Content Placeholder 2"/>
          <p:cNvSpPr>
            <a:spLocks noGrp="1"/>
          </p:cNvSpPr>
          <p:nvPr>
            <p:ph idx="1"/>
          </p:nvPr>
        </p:nvSpPr>
        <p:spPr>
          <a:xfrm>
            <a:off x="1028700" y="1752600"/>
            <a:ext cx="7086600" cy="3657600"/>
          </a:xfrm>
          <a:prstGeom prst="rect">
            <a:avLst/>
          </a:prstGeom>
        </p:spPr>
        <p:txBody>
          <a:bodyPr lIns="91440" rIns="91440"/>
          <a:lstStyle>
            <a:lvl1pPr>
              <a:buFont typeface="Arial"/>
              <a:buChar char="•"/>
              <a:defRPr sz="1800">
                <a:solidFill>
                  <a:srgbClr val="6EA92C"/>
                </a:solidFill>
                <a:latin typeface="Gill Sans"/>
                <a:cs typeface="Gill Sans"/>
              </a:defRPr>
            </a:lvl1pPr>
            <a:lvl2pPr marL="0" indent="-365760" algn="l">
              <a:buClr>
                <a:srgbClr val="004A80"/>
              </a:buClr>
              <a:buFont typeface="BankGothic Md BT"/>
              <a:buChar char="»"/>
              <a:defRPr sz="1800">
                <a:solidFill>
                  <a:srgbClr val="004A80"/>
                </a:solidFill>
                <a:latin typeface="Gill Sans"/>
                <a:cs typeface="Gill Sans"/>
              </a:defRPr>
            </a:lvl2pPr>
            <a:lvl3pPr>
              <a:defRPr>
                <a:solidFill>
                  <a:srgbClr val="6EA92C"/>
                </a:solidFill>
                <a:latin typeface="Gill Sans"/>
                <a:cs typeface="Gill Sans"/>
              </a:defRPr>
            </a:lvl3pPr>
            <a:lvl4pPr>
              <a:defRPr>
                <a:solidFill>
                  <a:srgbClr val="6EA92C"/>
                </a:solidFill>
                <a:latin typeface="Gill Sans"/>
                <a:cs typeface="Gill Sans"/>
              </a:defRPr>
            </a:lvl4pPr>
            <a:lvl5pPr>
              <a:defRPr>
                <a:solidFill>
                  <a:srgbClr val="6EA92C"/>
                </a:solidFill>
                <a:latin typeface="Gill Sans"/>
                <a:cs typeface="Gill Sans"/>
              </a:defRPr>
            </a:lvl5pPr>
          </a:lstStyle>
          <a:p>
            <a:pPr lvl="0"/>
            <a:r>
              <a:rPr lang="en-US" dirty="0"/>
              <a:t>Click to edit Master text styles</a:t>
            </a:r>
          </a:p>
          <a:p>
            <a:pPr lvl="1"/>
            <a:r>
              <a:rPr lang="en-US" dirty="0"/>
              <a:t>Second level</a:t>
            </a:r>
          </a:p>
        </p:txBody>
      </p:sp>
      <p:sp>
        <p:nvSpPr>
          <p:cNvPr id="15" name="Title 14"/>
          <p:cNvSpPr>
            <a:spLocks noGrp="1"/>
          </p:cNvSpPr>
          <p:nvPr>
            <p:ph type="title"/>
          </p:nvPr>
        </p:nvSpPr>
        <p:spPr>
          <a:xfrm>
            <a:off x="457200" y="609600"/>
            <a:ext cx="8229600" cy="609600"/>
          </a:xfrm>
          <a:prstGeom prst="rect">
            <a:avLst/>
          </a:prstGeom>
        </p:spPr>
        <p:txBody>
          <a:bodyPr vert="horz" anchor="t"/>
          <a:lstStyle>
            <a:lvl1pPr>
              <a:defRPr sz="2400"/>
            </a:lvl1pPr>
          </a:lstStyle>
          <a:p>
            <a:r>
              <a:rPr lang="en-US" dirty="0"/>
              <a:t>Click to edit Master title style</a:t>
            </a:r>
          </a:p>
        </p:txBody>
      </p:sp>
      <p:sp>
        <p:nvSpPr>
          <p:cNvPr id="10" name="Footer Placeholder 4"/>
          <p:cNvSpPr>
            <a:spLocks noGrp="1"/>
          </p:cNvSpPr>
          <p:nvPr>
            <p:ph type="ftr" sz="quarter" idx="16"/>
          </p:nvPr>
        </p:nvSpPr>
        <p:spPr>
          <a:xfrm>
            <a:off x="755945" y="6324600"/>
            <a:ext cx="7896131" cy="457200"/>
          </a:xfrm>
        </p:spPr>
        <p:txBody>
          <a:bodyPr/>
          <a:lstStyle>
            <a:lvl1pPr>
              <a:defRPr/>
            </a:lvl1pPr>
          </a:lstStyle>
          <a:p>
            <a:pPr>
              <a:defRPr/>
            </a:pPr>
            <a:r>
              <a:rPr lang="en-US" b="1"/>
              <a:t>www.councilforeconed.org </a:t>
            </a:r>
            <a:endParaRPr lang="en-US" b="1" dirty="0">
              <a:solidFill>
                <a:srgbClr val="1578BC"/>
              </a:solidFill>
            </a:endParaRPr>
          </a:p>
        </p:txBody>
      </p:sp>
      <p:sp>
        <p:nvSpPr>
          <p:cNvPr id="11" name="Slide Number Placeholder 8"/>
          <p:cNvSpPr>
            <a:spLocks noGrp="1"/>
          </p:cNvSpPr>
          <p:nvPr>
            <p:ph type="sldNum" sz="quarter" idx="17"/>
          </p:nvPr>
        </p:nvSpPr>
        <p:spPr>
          <a:xfrm>
            <a:off x="6553200" y="6477000"/>
            <a:ext cx="1905000" cy="457200"/>
          </a:xfrm>
        </p:spPr>
        <p:txBody>
          <a:bodyPr/>
          <a:lstStyle>
            <a:lvl1pPr>
              <a:defRPr/>
            </a:lvl1pPr>
          </a:lstStyle>
          <a:p>
            <a:fld id="{736A2A04-44CB-4FD5-A22C-EC7DA5CF840D}" type="slidenum">
              <a:rPr lang="en-US"/>
              <a:pPr/>
              <a:t>‹#›</a:t>
            </a:fld>
            <a:endParaRPr lang="en-US"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81800" y="481217"/>
            <a:ext cx="1905000" cy="713966"/>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a:t>Click to edit Master title style</a:t>
            </a:r>
          </a:p>
        </p:txBody>
      </p:sp>
      <p:sp>
        <p:nvSpPr>
          <p:cNvPr id="3" name="Footer Placeholder 2"/>
          <p:cNvSpPr>
            <a:spLocks noGrp="1"/>
          </p:cNvSpPr>
          <p:nvPr>
            <p:ph type="ftr" sz="quarter" idx="10"/>
          </p:nvPr>
        </p:nvSpPr>
        <p:spPr/>
        <p:txBody>
          <a:bodyPr/>
          <a:lstStyle/>
          <a:p>
            <a:pPr>
              <a:defRPr/>
            </a:pPr>
            <a:r>
              <a:rPr lang="en-US"/>
              <a:t>www.councilforeconed.org </a:t>
            </a:r>
            <a:endParaRPr lang="en-US" dirty="0"/>
          </a:p>
        </p:txBody>
      </p:sp>
      <p:sp>
        <p:nvSpPr>
          <p:cNvPr id="4" name="Slide Number Placeholder 3"/>
          <p:cNvSpPr>
            <a:spLocks noGrp="1"/>
          </p:cNvSpPr>
          <p:nvPr>
            <p:ph type="sldNum" sz="quarter" idx="11"/>
          </p:nvPr>
        </p:nvSpPr>
        <p:spPr/>
        <p:txBody>
          <a:bodyPr/>
          <a:lstStyle/>
          <a:p>
            <a:fld id="{60921177-3047-4604-B14F-505EA243D6B1}" type="slidenum">
              <a:rPr lang="en-US" smtClean="0"/>
              <a:pPr/>
              <a:t>‹#›</a:t>
            </a:fld>
            <a:endParaRPr lang="en-US" dirty="0"/>
          </a:p>
        </p:txBody>
      </p:sp>
      <p:sp>
        <p:nvSpPr>
          <p:cNvPr id="5" name="Date Placeholder 4"/>
          <p:cNvSpPr>
            <a:spLocks noGrp="1"/>
          </p:cNvSpPr>
          <p:nvPr>
            <p:ph type="dt" sz="half" idx="12"/>
          </p:nvPr>
        </p:nvSpPr>
        <p:spPr/>
        <p:txBody>
          <a:bodyPr/>
          <a:lstStyle/>
          <a:p>
            <a:endParaRPr lang="en-US" dirty="0"/>
          </a:p>
        </p:txBody>
      </p:sp>
    </p:spTree>
    <p:extLst>
      <p:ext uri="{BB962C8B-B14F-4D97-AF65-F5344CB8AC3E}">
        <p14:creationId xmlns:p14="http://schemas.microsoft.com/office/powerpoint/2010/main" val="24665492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onopoly Cards w/o Subhead">
    <p:spTree>
      <p:nvGrpSpPr>
        <p:cNvPr id="1" name=""/>
        <p:cNvGrpSpPr/>
        <p:nvPr/>
      </p:nvGrpSpPr>
      <p:grpSpPr>
        <a:xfrm>
          <a:off x="0" y="0"/>
          <a:ext cx="0" cy="0"/>
          <a:chOff x="0" y="0"/>
          <a:chExt cx="0" cy="0"/>
        </a:xfrm>
      </p:grpSpPr>
      <p:sp>
        <p:nvSpPr>
          <p:cNvPr id="10" name="Line 7"/>
          <p:cNvSpPr>
            <a:spLocks noChangeShapeType="1"/>
          </p:cNvSpPr>
          <p:nvPr userDrawn="1"/>
        </p:nvSpPr>
        <p:spPr bwMode="auto">
          <a:xfrm>
            <a:off x="457200" y="1219200"/>
            <a:ext cx="8229600" cy="0"/>
          </a:xfrm>
          <a:prstGeom prst="line">
            <a:avLst/>
          </a:prstGeom>
          <a:noFill/>
          <a:ln w="15875">
            <a:solidFill>
              <a:srgbClr val="C0C0C0"/>
            </a:solidFill>
            <a:round/>
            <a:headEnd/>
            <a:tailEnd/>
          </a:ln>
        </p:spPr>
        <p:txBody>
          <a:bodyPr wrap="none" anchor="ctr"/>
          <a:lstStyle/>
          <a:p>
            <a:pPr>
              <a:defRPr/>
            </a:pPr>
            <a:endParaRPr lang="en-US" dirty="0">
              <a:cs typeface="ＭＳ Ｐゴシック" charset="-128"/>
            </a:endParaRPr>
          </a:p>
        </p:txBody>
      </p:sp>
      <p:sp>
        <p:nvSpPr>
          <p:cNvPr id="3" name="Text Placeholder 2"/>
          <p:cNvSpPr>
            <a:spLocks noGrp="1"/>
          </p:cNvSpPr>
          <p:nvPr>
            <p:ph type="body" idx="1"/>
          </p:nvPr>
        </p:nvSpPr>
        <p:spPr>
          <a:xfrm>
            <a:off x="457200" y="1535113"/>
            <a:ext cx="4038600" cy="598487"/>
          </a:xfrm>
          <a:prstGeom prst="rect">
            <a:avLst/>
          </a:prstGeom>
          <a:solidFill>
            <a:srgbClr val="215BAE"/>
          </a:solidFill>
        </p:spPr>
        <p:txBody>
          <a:bodyPr anchor="ctr"/>
          <a:lstStyle>
            <a:lvl1pPr marL="0" indent="0" algn="ctr">
              <a:buNone/>
              <a:defRPr sz="2000" b="1">
                <a:solidFill>
                  <a:schemeClr val="bg1"/>
                </a:solidFill>
                <a:latin typeface="Gill Sans"/>
                <a:cs typeface="Gill San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33600"/>
            <a:ext cx="4040188" cy="3951288"/>
          </a:xfrm>
          <a:prstGeom prst="rect">
            <a:avLst/>
          </a:prstGeom>
        </p:spPr>
        <p:txBody>
          <a:bodyPr/>
          <a:lstStyle>
            <a:lvl1pPr>
              <a:defRPr sz="2000">
                <a:latin typeface="Gill Sans"/>
                <a:cs typeface="Gill Sans"/>
              </a:defRPr>
            </a:lvl1pPr>
            <a:lvl2pPr>
              <a:defRPr sz="1800">
                <a:latin typeface="Gill Sans"/>
                <a:cs typeface="Gill Sans"/>
              </a:defRPr>
            </a:lvl2pPr>
            <a:lvl3pPr>
              <a:defRPr sz="1600">
                <a:latin typeface="Gill Sans"/>
                <a:cs typeface="Gill Sans"/>
              </a:defRPr>
            </a:lvl3pPr>
            <a:lvl4pPr>
              <a:defRPr sz="1400">
                <a:latin typeface="Gill Sans"/>
                <a:cs typeface="Gill Sans"/>
              </a:defRPr>
            </a:lvl4pPr>
            <a:lvl5pPr>
              <a:defRPr sz="1200">
                <a:latin typeface="Gill Sans"/>
                <a:cs typeface="Gill Sans"/>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4"/>
          </p:nvPr>
        </p:nvSpPr>
        <p:spPr>
          <a:xfrm>
            <a:off x="4648200" y="2133600"/>
            <a:ext cx="4041775" cy="3951288"/>
          </a:xfrm>
          <a:prstGeom prst="rect">
            <a:avLst/>
          </a:prstGeom>
        </p:spPr>
        <p:txBody>
          <a:bodyPr/>
          <a:lstStyle>
            <a:lvl1pPr>
              <a:defRPr sz="2000">
                <a:latin typeface="Gill Sans"/>
                <a:cs typeface="Gill Sans"/>
              </a:defRPr>
            </a:lvl1pPr>
            <a:lvl2pPr>
              <a:defRPr sz="1800">
                <a:latin typeface="Gill Sans"/>
                <a:cs typeface="Gill Sans"/>
              </a:defRPr>
            </a:lvl2pPr>
            <a:lvl3pPr>
              <a:defRPr sz="1600">
                <a:latin typeface="Gill Sans"/>
                <a:cs typeface="Gill Sans"/>
              </a:defRPr>
            </a:lvl3pPr>
            <a:lvl4pPr>
              <a:defRPr sz="1400">
                <a:latin typeface="Gill Sans"/>
                <a:cs typeface="Gill Sans"/>
              </a:defRPr>
            </a:lvl4pPr>
            <a:lvl5pPr>
              <a:defRPr sz="1200">
                <a:latin typeface="Gill Sans"/>
                <a:cs typeface="Gill Sans"/>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2"/>
          <p:cNvSpPr>
            <a:spLocks noGrp="1"/>
          </p:cNvSpPr>
          <p:nvPr>
            <p:ph type="body" idx="13"/>
          </p:nvPr>
        </p:nvSpPr>
        <p:spPr>
          <a:xfrm>
            <a:off x="4648200" y="1524000"/>
            <a:ext cx="4038600" cy="598487"/>
          </a:xfrm>
          <a:prstGeom prst="rect">
            <a:avLst/>
          </a:prstGeom>
          <a:solidFill>
            <a:srgbClr val="215BAE"/>
          </a:solidFill>
        </p:spPr>
        <p:txBody>
          <a:bodyPr anchor="ctr"/>
          <a:lstStyle>
            <a:lvl1pPr marL="0" indent="0" algn="ctr">
              <a:buNone/>
              <a:defRPr sz="2000" b="1">
                <a:solidFill>
                  <a:schemeClr val="bg1"/>
                </a:solidFill>
                <a:latin typeface="Gill Sans"/>
                <a:cs typeface="Gill San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2" name="Title 21"/>
          <p:cNvSpPr>
            <a:spLocks noGrp="1"/>
          </p:cNvSpPr>
          <p:nvPr>
            <p:ph type="title"/>
          </p:nvPr>
        </p:nvSpPr>
        <p:spPr>
          <a:xfrm>
            <a:off x="457200" y="609600"/>
            <a:ext cx="8229600" cy="609600"/>
          </a:xfrm>
          <a:prstGeom prst="rect">
            <a:avLst/>
          </a:prstGeom>
        </p:spPr>
        <p:txBody>
          <a:bodyPr vert="horz" anchor="t"/>
          <a:lstStyle>
            <a:lvl1pPr>
              <a:defRPr sz="2400"/>
            </a:lvl1pPr>
          </a:lstStyle>
          <a:p>
            <a:r>
              <a:rPr lang="en-US" dirty="0"/>
              <a:t>Click to edit Master title style</a:t>
            </a:r>
          </a:p>
        </p:txBody>
      </p:sp>
      <p:sp>
        <p:nvSpPr>
          <p:cNvPr id="15" name="Slide Number Placeholder 8"/>
          <p:cNvSpPr>
            <a:spLocks noGrp="1"/>
          </p:cNvSpPr>
          <p:nvPr>
            <p:ph type="sldNum" sz="quarter" idx="16"/>
          </p:nvPr>
        </p:nvSpPr>
        <p:spPr/>
        <p:txBody>
          <a:bodyPr/>
          <a:lstStyle>
            <a:lvl1pPr>
              <a:defRPr/>
            </a:lvl1pPr>
          </a:lstStyle>
          <a:p>
            <a:fld id="{736A2A04-44CB-4FD5-A22C-EC7DA5CF840D}" type="slidenum">
              <a:rPr lang="en-US"/>
              <a:pPr/>
              <a:t>‹#›</a:t>
            </a:fld>
            <a:endParaRPr lang="en-US" dirty="0"/>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10362" y="609600"/>
            <a:ext cx="2200275" cy="533400"/>
          </a:xfrm>
          <a:prstGeom prst="rect">
            <a:avLst/>
          </a:prstGeom>
        </p:spPr>
      </p:pic>
      <p:sp>
        <p:nvSpPr>
          <p:cNvPr id="16" name="Footer Placeholder 4"/>
          <p:cNvSpPr>
            <a:spLocks noGrp="1"/>
          </p:cNvSpPr>
          <p:nvPr>
            <p:ph type="ftr" sz="quarter" idx="17"/>
          </p:nvPr>
        </p:nvSpPr>
        <p:spPr>
          <a:xfrm>
            <a:off x="755945" y="6324600"/>
            <a:ext cx="7896131" cy="457200"/>
          </a:xfrm>
        </p:spPr>
        <p:txBody>
          <a:bodyPr/>
          <a:lstStyle>
            <a:lvl1pPr>
              <a:defRPr/>
            </a:lvl1pPr>
          </a:lstStyle>
          <a:p>
            <a:pPr>
              <a:defRPr/>
            </a:pPr>
            <a:r>
              <a:rPr lang="en-US" b="1"/>
              <a:t>www.councilforeconed.org </a:t>
            </a:r>
            <a:endParaRPr lang="en-US" b="1" dirty="0">
              <a:solidFill>
                <a:srgbClr val="1578BC"/>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onopoly Cards w/ Subhead">
    <p:spTree>
      <p:nvGrpSpPr>
        <p:cNvPr id="1" name=""/>
        <p:cNvGrpSpPr/>
        <p:nvPr/>
      </p:nvGrpSpPr>
      <p:grpSpPr>
        <a:xfrm>
          <a:off x="0" y="0"/>
          <a:ext cx="0" cy="0"/>
          <a:chOff x="0" y="0"/>
          <a:chExt cx="0" cy="0"/>
        </a:xfrm>
      </p:grpSpPr>
      <p:sp>
        <p:nvSpPr>
          <p:cNvPr id="8" name="Rectangle 7"/>
          <p:cNvSpPr/>
          <p:nvPr userDrawn="1"/>
        </p:nvSpPr>
        <p:spPr bwMode="auto">
          <a:xfrm>
            <a:off x="457200" y="2438400"/>
            <a:ext cx="4038600" cy="3657600"/>
          </a:xfrm>
          <a:prstGeom prst="rect">
            <a:avLst/>
          </a:prstGeom>
          <a:noFill/>
          <a:ln w="9525" cap="flat" cmpd="sng" algn="ctr">
            <a:solidFill>
              <a:schemeClr val="tx1"/>
            </a:solidFill>
            <a:prstDash val="solid"/>
            <a:round/>
            <a:headEnd type="none" w="med" len="med"/>
            <a:tailEnd type="none" w="med" len="med"/>
          </a:ln>
          <a:effectLst/>
        </p:spPr>
        <p:txBody>
          <a:bodyPr/>
          <a:lstStyle/>
          <a:p>
            <a:pPr>
              <a:defRPr/>
            </a:pPr>
            <a:endParaRPr lang="en-US" dirty="0">
              <a:cs typeface="ＭＳ Ｐゴシック" charset="-128"/>
            </a:endParaRPr>
          </a:p>
        </p:txBody>
      </p:sp>
      <p:sp>
        <p:nvSpPr>
          <p:cNvPr id="9" name="Rectangle 8"/>
          <p:cNvSpPr/>
          <p:nvPr userDrawn="1"/>
        </p:nvSpPr>
        <p:spPr bwMode="auto">
          <a:xfrm>
            <a:off x="457200" y="1828800"/>
            <a:ext cx="4038600" cy="609600"/>
          </a:xfrm>
          <a:prstGeom prst="rect">
            <a:avLst/>
          </a:prstGeom>
          <a:solidFill>
            <a:srgbClr val="6EA92C"/>
          </a:solidFill>
          <a:ln w="9525" cap="flat" cmpd="sng" algn="ctr">
            <a:solidFill>
              <a:schemeClr val="tx1"/>
            </a:solidFill>
            <a:prstDash val="solid"/>
            <a:round/>
            <a:headEnd type="none" w="med" len="med"/>
            <a:tailEnd type="none" w="med" len="med"/>
          </a:ln>
          <a:effectLst/>
        </p:spPr>
        <p:txBody>
          <a:bodyPr/>
          <a:lstStyle/>
          <a:p>
            <a:pPr>
              <a:defRPr/>
            </a:pPr>
            <a:endParaRPr lang="en-US" dirty="0">
              <a:cs typeface="ＭＳ Ｐゴシック" charset="-128"/>
            </a:endParaRPr>
          </a:p>
        </p:txBody>
      </p:sp>
      <p:sp>
        <p:nvSpPr>
          <p:cNvPr id="11" name="Line 7"/>
          <p:cNvSpPr>
            <a:spLocks noChangeShapeType="1"/>
          </p:cNvSpPr>
          <p:nvPr userDrawn="1"/>
        </p:nvSpPr>
        <p:spPr bwMode="auto">
          <a:xfrm>
            <a:off x="457200" y="1219200"/>
            <a:ext cx="8229600" cy="0"/>
          </a:xfrm>
          <a:prstGeom prst="line">
            <a:avLst/>
          </a:prstGeom>
          <a:noFill/>
          <a:ln w="15875">
            <a:solidFill>
              <a:srgbClr val="C0C0C0"/>
            </a:solidFill>
            <a:round/>
            <a:headEnd/>
            <a:tailEnd/>
          </a:ln>
        </p:spPr>
        <p:txBody>
          <a:bodyPr wrap="none" anchor="ctr"/>
          <a:lstStyle/>
          <a:p>
            <a:pPr>
              <a:defRPr/>
            </a:pPr>
            <a:endParaRPr lang="en-US" dirty="0">
              <a:cs typeface="ＭＳ Ｐゴシック" charset="-128"/>
            </a:endParaRPr>
          </a:p>
        </p:txBody>
      </p:sp>
      <p:sp>
        <p:nvSpPr>
          <p:cNvPr id="12" name="Rectangle 11"/>
          <p:cNvSpPr/>
          <p:nvPr userDrawn="1"/>
        </p:nvSpPr>
        <p:spPr bwMode="auto">
          <a:xfrm>
            <a:off x="4648200" y="1828800"/>
            <a:ext cx="4038600" cy="609600"/>
          </a:xfrm>
          <a:prstGeom prst="rect">
            <a:avLst/>
          </a:prstGeom>
          <a:solidFill>
            <a:srgbClr val="6EA92C"/>
          </a:solidFill>
          <a:ln w="9525" cap="flat" cmpd="sng" algn="ctr">
            <a:solidFill>
              <a:schemeClr val="tx1"/>
            </a:solidFill>
            <a:prstDash val="solid"/>
            <a:round/>
            <a:headEnd type="none" w="med" len="med"/>
            <a:tailEnd type="none" w="med" len="med"/>
          </a:ln>
          <a:effectLst/>
        </p:spPr>
        <p:txBody>
          <a:bodyPr/>
          <a:lstStyle/>
          <a:p>
            <a:pPr>
              <a:defRPr/>
            </a:pPr>
            <a:endParaRPr lang="en-US" dirty="0">
              <a:cs typeface="ＭＳ Ｐゴシック" charset="-128"/>
            </a:endParaRPr>
          </a:p>
        </p:txBody>
      </p:sp>
      <p:sp>
        <p:nvSpPr>
          <p:cNvPr id="13" name="Rectangle 12"/>
          <p:cNvSpPr/>
          <p:nvPr userDrawn="1"/>
        </p:nvSpPr>
        <p:spPr bwMode="auto">
          <a:xfrm>
            <a:off x="4648200" y="2438400"/>
            <a:ext cx="4038600" cy="3657600"/>
          </a:xfrm>
          <a:prstGeom prst="rect">
            <a:avLst/>
          </a:prstGeom>
          <a:noFill/>
          <a:ln w="9525" cap="flat" cmpd="sng" algn="ctr">
            <a:solidFill>
              <a:schemeClr val="tx1"/>
            </a:solidFill>
            <a:prstDash val="solid"/>
            <a:round/>
            <a:headEnd type="none" w="med" len="med"/>
            <a:tailEnd type="none" w="med" len="med"/>
          </a:ln>
          <a:effectLst/>
        </p:spPr>
        <p:txBody>
          <a:bodyPr/>
          <a:lstStyle/>
          <a:p>
            <a:pPr>
              <a:defRPr/>
            </a:pPr>
            <a:endParaRPr lang="en-US" dirty="0">
              <a:cs typeface="ＭＳ Ｐゴシック" charset="-128"/>
            </a:endParaRPr>
          </a:p>
        </p:txBody>
      </p:sp>
      <p:sp>
        <p:nvSpPr>
          <p:cNvPr id="3" name="Text Placeholder 2"/>
          <p:cNvSpPr>
            <a:spLocks noGrp="1"/>
          </p:cNvSpPr>
          <p:nvPr>
            <p:ph type="body" idx="1"/>
          </p:nvPr>
        </p:nvSpPr>
        <p:spPr>
          <a:xfrm>
            <a:off x="457200" y="1839913"/>
            <a:ext cx="4038600" cy="598487"/>
          </a:xfrm>
          <a:prstGeom prst="rect">
            <a:avLst/>
          </a:prstGeom>
        </p:spPr>
        <p:txBody>
          <a:bodyPr anchor="ctr"/>
          <a:lstStyle>
            <a:lvl1pPr marL="0" indent="0">
              <a:buNone/>
              <a:defRPr sz="2000" b="0">
                <a:solidFill>
                  <a:schemeClr val="bg1"/>
                </a:solidFill>
                <a:latin typeface="Gill Sans"/>
                <a:cs typeface="Gill San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438400"/>
            <a:ext cx="4040188" cy="3657600"/>
          </a:xfrm>
          <a:prstGeom prst="rect">
            <a:avLst/>
          </a:prstGeom>
        </p:spPr>
        <p:txBody>
          <a:bodyPr/>
          <a:lstStyle>
            <a:lvl1pPr>
              <a:defRPr sz="2000">
                <a:latin typeface="Gill Sans"/>
                <a:cs typeface="Gill Sans"/>
              </a:defRPr>
            </a:lvl1pPr>
            <a:lvl2pPr>
              <a:defRPr sz="1800">
                <a:latin typeface="Gill Sans"/>
                <a:cs typeface="Gill Sans"/>
              </a:defRPr>
            </a:lvl2pPr>
            <a:lvl3pPr>
              <a:defRPr sz="1600">
                <a:latin typeface="Gill Sans"/>
                <a:cs typeface="Gill Sans"/>
              </a:defRPr>
            </a:lvl3pPr>
            <a:lvl4pPr>
              <a:defRPr sz="1400">
                <a:latin typeface="Gill Sans"/>
                <a:cs typeface="Gill Sans"/>
              </a:defRPr>
            </a:lvl4pPr>
            <a:lvl5pPr>
              <a:defRPr sz="1200">
                <a:latin typeface="Gill Sans"/>
                <a:cs typeface="Gill Sans"/>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4"/>
          </p:nvPr>
        </p:nvSpPr>
        <p:spPr>
          <a:xfrm>
            <a:off x="4648200" y="2438400"/>
            <a:ext cx="4041775" cy="3657600"/>
          </a:xfrm>
          <a:prstGeom prst="rect">
            <a:avLst/>
          </a:prstGeom>
        </p:spPr>
        <p:txBody>
          <a:bodyPr/>
          <a:lstStyle>
            <a:lvl1pPr>
              <a:defRPr sz="2000">
                <a:latin typeface="Gill Sans"/>
                <a:cs typeface="Gill Sans"/>
              </a:defRPr>
            </a:lvl1pPr>
            <a:lvl2pPr>
              <a:defRPr sz="1800">
                <a:latin typeface="Gill Sans"/>
                <a:cs typeface="Gill Sans"/>
              </a:defRPr>
            </a:lvl2pPr>
            <a:lvl3pPr>
              <a:defRPr sz="1600">
                <a:latin typeface="Gill Sans"/>
                <a:cs typeface="Gill Sans"/>
              </a:defRPr>
            </a:lvl3pPr>
            <a:lvl4pPr>
              <a:defRPr sz="1400">
                <a:latin typeface="Gill Sans"/>
                <a:cs typeface="Gill Sans"/>
              </a:defRPr>
            </a:lvl4pPr>
            <a:lvl5pPr>
              <a:defRPr sz="1200">
                <a:latin typeface="Gill Sans"/>
                <a:cs typeface="Gill Sans"/>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2"/>
          <p:cNvSpPr>
            <a:spLocks noGrp="1"/>
          </p:cNvSpPr>
          <p:nvPr>
            <p:ph type="body" idx="13"/>
          </p:nvPr>
        </p:nvSpPr>
        <p:spPr>
          <a:xfrm>
            <a:off x="4648200" y="1828800"/>
            <a:ext cx="4038600" cy="598487"/>
          </a:xfrm>
          <a:prstGeom prst="rect">
            <a:avLst/>
          </a:prstGeom>
        </p:spPr>
        <p:txBody>
          <a:bodyPr anchor="ctr"/>
          <a:lstStyle>
            <a:lvl1pPr marL="0" indent="0">
              <a:buNone/>
              <a:defRPr sz="2000" b="0">
                <a:solidFill>
                  <a:schemeClr val="bg1"/>
                </a:solidFill>
                <a:latin typeface="Gill Sans"/>
                <a:cs typeface="Gill San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1" name="Title 20"/>
          <p:cNvSpPr>
            <a:spLocks noGrp="1"/>
          </p:cNvSpPr>
          <p:nvPr>
            <p:ph type="title"/>
          </p:nvPr>
        </p:nvSpPr>
        <p:spPr>
          <a:xfrm>
            <a:off x="457200" y="609600"/>
            <a:ext cx="8229600" cy="609600"/>
          </a:xfrm>
          <a:prstGeom prst="rect">
            <a:avLst/>
          </a:prstGeom>
        </p:spPr>
        <p:txBody>
          <a:bodyPr vert="horz" anchor="t"/>
          <a:lstStyle>
            <a:lvl1pPr>
              <a:defRPr sz="2400"/>
            </a:lvl1pPr>
          </a:lstStyle>
          <a:p>
            <a:r>
              <a:rPr lang="en-US" dirty="0"/>
              <a:t>Click to edit Master title style</a:t>
            </a:r>
          </a:p>
        </p:txBody>
      </p:sp>
      <p:sp>
        <p:nvSpPr>
          <p:cNvPr id="23" name="Text Placeholder 2"/>
          <p:cNvSpPr>
            <a:spLocks noGrp="1"/>
          </p:cNvSpPr>
          <p:nvPr>
            <p:ph type="body" idx="14"/>
          </p:nvPr>
        </p:nvSpPr>
        <p:spPr>
          <a:xfrm>
            <a:off x="457200" y="1295400"/>
            <a:ext cx="8229600" cy="457200"/>
          </a:xfrm>
          <a:prstGeom prst="rect">
            <a:avLst/>
          </a:prstGeom>
        </p:spPr>
        <p:txBody>
          <a:bodyPr anchor="t"/>
          <a:lstStyle>
            <a:lvl1pPr marL="0" indent="0">
              <a:buNone/>
              <a:defRPr sz="2400" b="0">
                <a:solidFill>
                  <a:schemeClr val="tx1"/>
                </a:solidFill>
                <a:latin typeface="Gill Sans"/>
                <a:cs typeface="Gill San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6" name="Slide Number Placeholder 8"/>
          <p:cNvSpPr>
            <a:spLocks noGrp="1"/>
          </p:cNvSpPr>
          <p:nvPr>
            <p:ph type="sldNum" sz="quarter" idx="17"/>
          </p:nvPr>
        </p:nvSpPr>
        <p:spPr/>
        <p:txBody>
          <a:bodyPr/>
          <a:lstStyle>
            <a:lvl1pPr>
              <a:defRPr/>
            </a:lvl1pPr>
          </a:lstStyle>
          <a:p>
            <a:fld id="{CFEBA4D8-2E47-4345-BA21-5CD61A5A0BBD}" type="slidenum">
              <a:rPr lang="en-US"/>
              <a:pPr/>
              <a:t>‹#›</a:t>
            </a:fld>
            <a:endParaRPr lang="en-US" dirty="0"/>
          </a:p>
        </p:txBody>
      </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10362" y="609600"/>
            <a:ext cx="2200275" cy="533400"/>
          </a:xfrm>
          <a:prstGeom prst="rect">
            <a:avLst/>
          </a:prstGeom>
        </p:spPr>
      </p:pic>
      <p:sp>
        <p:nvSpPr>
          <p:cNvPr id="19" name="Footer Placeholder 4"/>
          <p:cNvSpPr>
            <a:spLocks noGrp="1"/>
          </p:cNvSpPr>
          <p:nvPr>
            <p:ph type="ftr" sz="quarter" idx="18"/>
          </p:nvPr>
        </p:nvSpPr>
        <p:spPr>
          <a:xfrm>
            <a:off x="755945" y="6324600"/>
            <a:ext cx="7896131" cy="457200"/>
          </a:xfrm>
        </p:spPr>
        <p:txBody>
          <a:bodyPr/>
          <a:lstStyle>
            <a:lvl1pPr>
              <a:defRPr/>
            </a:lvl1pPr>
          </a:lstStyle>
          <a:p>
            <a:pPr>
              <a:defRPr/>
            </a:pPr>
            <a:r>
              <a:rPr lang="en-US" b="1"/>
              <a:t>www.councilforeconed.org </a:t>
            </a:r>
            <a:endParaRPr lang="en-US" b="1" dirty="0">
              <a:solidFill>
                <a:srgbClr val="1578BC"/>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Blank">
    <p:spTree>
      <p:nvGrpSpPr>
        <p:cNvPr id="1" name=""/>
        <p:cNvGrpSpPr/>
        <p:nvPr/>
      </p:nvGrpSpPr>
      <p:grpSpPr>
        <a:xfrm>
          <a:off x="0" y="0"/>
          <a:ext cx="0" cy="0"/>
          <a:chOff x="0" y="0"/>
          <a:chExt cx="0" cy="0"/>
        </a:xfrm>
      </p:grpSpPr>
      <p:sp>
        <p:nvSpPr>
          <p:cNvPr id="6" name="Line 7"/>
          <p:cNvSpPr>
            <a:spLocks noChangeShapeType="1"/>
          </p:cNvSpPr>
          <p:nvPr userDrawn="1"/>
        </p:nvSpPr>
        <p:spPr bwMode="auto">
          <a:xfrm>
            <a:off x="457200" y="1219200"/>
            <a:ext cx="8229600" cy="0"/>
          </a:xfrm>
          <a:prstGeom prst="line">
            <a:avLst/>
          </a:prstGeom>
          <a:noFill/>
          <a:ln w="15875">
            <a:solidFill>
              <a:srgbClr val="C0C0C0"/>
            </a:solidFill>
            <a:round/>
            <a:headEnd/>
            <a:tailEnd/>
          </a:ln>
        </p:spPr>
        <p:txBody>
          <a:bodyPr wrap="none" anchor="ctr"/>
          <a:lstStyle/>
          <a:p>
            <a:pPr>
              <a:defRPr/>
            </a:pPr>
            <a:endParaRPr lang="en-US" dirty="0">
              <a:cs typeface="ＭＳ Ｐゴシック" charset="-128"/>
            </a:endParaRPr>
          </a:p>
        </p:txBody>
      </p:sp>
      <p:sp>
        <p:nvSpPr>
          <p:cNvPr id="3" name="Content Placeholder 2"/>
          <p:cNvSpPr>
            <a:spLocks noGrp="1"/>
          </p:cNvSpPr>
          <p:nvPr>
            <p:ph idx="1"/>
          </p:nvPr>
        </p:nvSpPr>
        <p:spPr>
          <a:xfrm>
            <a:off x="857250" y="2133600"/>
            <a:ext cx="7429500" cy="3733800"/>
          </a:xfrm>
          <a:prstGeom prst="rect">
            <a:avLst/>
          </a:prstGeom>
        </p:spPr>
        <p:txBody>
          <a:bodyPr lIns="91440" rIns="91440"/>
          <a:lstStyle>
            <a:lvl1pPr>
              <a:buFont typeface="Arial"/>
              <a:buNone/>
              <a:defRPr sz="2400">
                <a:solidFill>
                  <a:srgbClr val="6EA92C"/>
                </a:solidFill>
                <a:latin typeface="Gill Sans"/>
                <a:cs typeface="Gill Sans"/>
              </a:defRPr>
            </a:lvl1pPr>
            <a:lvl2pPr marL="182880" indent="-374904" algn="l">
              <a:buClr>
                <a:srgbClr val="004A80"/>
              </a:buClr>
              <a:buFont typeface="BankGothic Md BT"/>
              <a:buChar char="»"/>
              <a:defRPr sz="2400">
                <a:solidFill>
                  <a:srgbClr val="004A80"/>
                </a:solidFill>
                <a:latin typeface="Gill Sans"/>
                <a:cs typeface="Gill Sans"/>
              </a:defRPr>
            </a:lvl2pPr>
            <a:lvl3pPr>
              <a:defRPr>
                <a:solidFill>
                  <a:srgbClr val="6EA92C"/>
                </a:solidFill>
                <a:latin typeface="Gill Sans"/>
                <a:cs typeface="Gill Sans"/>
              </a:defRPr>
            </a:lvl3pPr>
            <a:lvl4pPr>
              <a:defRPr>
                <a:solidFill>
                  <a:srgbClr val="6EA92C"/>
                </a:solidFill>
                <a:latin typeface="Gill Sans"/>
                <a:cs typeface="Gill Sans"/>
              </a:defRPr>
            </a:lvl4pPr>
            <a:lvl5pPr>
              <a:defRPr>
                <a:solidFill>
                  <a:srgbClr val="6EA92C"/>
                </a:solidFill>
                <a:latin typeface="Gill Sans"/>
                <a:cs typeface="Gill Sans"/>
              </a:defRPr>
            </a:lvl5pPr>
          </a:lstStyle>
          <a:p>
            <a:pPr lvl="0"/>
            <a:endParaRPr lang="en-US" dirty="0"/>
          </a:p>
        </p:txBody>
      </p:sp>
      <p:sp>
        <p:nvSpPr>
          <p:cNvPr id="15" name="Title 14"/>
          <p:cNvSpPr>
            <a:spLocks noGrp="1"/>
          </p:cNvSpPr>
          <p:nvPr>
            <p:ph type="title"/>
          </p:nvPr>
        </p:nvSpPr>
        <p:spPr>
          <a:xfrm>
            <a:off x="457200" y="609600"/>
            <a:ext cx="8229600" cy="609600"/>
          </a:xfrm>
          <a:prstGeom prst="rect">
            <a:avLst/>
          </a:prstGeom>
        </p:spPr>
        <p:txBody>
          <a:bodyPr vert="horz" anchor="t"/>
          <a:lstStyle>
            <a:lvl1pPr>
              <a:defRPr sz="3200"/>
            </a:lvl1pPr>
          </a:lstStyle>
          <a:p>
            <a:r>
              <a:rPr lang="en-US" dirty="0"/>
              <a:t>Click to edit Master title style</a:t>
            </a:r>
          </a:p>
        </p:txBody>
      </p:sp>
      <p:sp>
        <p:nvSpPr>
          <p:cNvPr id="9" name="Text Placeholder 2"/>
          <p:cNvSpPr>
            <a:spLocks noGrp="1"/>
          </p:cNvSpPr>
          <p:nvPr>
            <p:ph type="body" idx="14"/>
          </p:nvPr>
        </p:nvSpPr>
        <p:spPr>
          <a:xfrm>
            <a:off x="457200" y="1295400"/>
            <a:ext cx="8229600" cy="457200"/>
          </a:xfrm>
          <a:prstGeom prst="rect">
            <a:avLst/>
          </a:prstGeom>
        </p:spPr>
        <p:txBody>
          <a:bodyPr anchor="t"/>
          <a:lstStyle>
            <a:lvl1pPr marL="0" indent="0">
              <a:buNone/>
              <a:defRPr sz="2400" b="0">
                <a:solidFill>
                  <a:schemeClr val="tx1"/>
                </a:solidFill>
                <a:latin typeface="Gill Sans"/>
                <a:cs typeface="Gill San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0" name="Slide Number Placeholder 5"/>
          <p:cNvSpPr>
            <a:spLocks noGrp="1"/>
          </p:cNvSpPr>
          <p:nvPr>
            <p:ph type="sldNum" sz="quarter" idx="17"/>
          </p:nvPr>
        </p:nvSpPr>
        <p:spPr>
          <a:xfrm>
            <a:off x="7848600" y="6248400"/>
            <a:ext cx="609600" cy="457200"/>
          </a:xfrm>
        </p:spPr>
        <p:txBody>
          <a:bodyPr/>
          <a:lstStyle>
            <a:lvl1pPr>
              <a:defRPr/>
            </a:lvl1pPr>
          </a:lstStyle>
          <a:p>
            <a:fld id="{0AAD9021-A74D-4FF0-868C-40F10C5CABE8}" type="slidenum">
              <a:rPr lang="en-US"/>
              <a:pPr/>
              <a:t>‹#›</a:t>
            </a:fld>
            <a:endParaRPr lang="en-US"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10362" y="609600"/>
            <a:ext cx="2200275" cy="533400"/>
          </a:xfrm>
          <a:prstGeom prst="rect">
            <a:avLst/>
          </a:prstGeom>
        </p:spPr>
      </p:pic>
      <p:sp>
        <p:nvSpPr>
          <p:cNvPr id="12" name="Footer Placeholder 4"/>
          <p:cNvSpPr>
            <a:spLocks noGrp="1"/>
          </p:cNvSpPr>
          <p:nvPr>
            <p:ph type="ftr" sz="quarter" idx="18"/>
          </p:nvPr>
        </p:nvSpPr>
        <p:spPr>
          <a:xfrm>
            <a:off x="755945" y="6324600"/>
            <a:ext cx="7896131" cy="457200"/>
          </a:xfrm>
        </p:spPr>
        <p:txBody>
          <a:bodyPr/>
          <a:lstStyle>
            <a:lvl1pPr>
              <a:defRPr/>
            </a:lvl1pPr>
          </a:lstStyle>
          <a:p>
            <a:pPr>
              <a:defRPr/>
            </a:pPr>
            <a:r>
              <a:rPr lang="en-US" b="1"/>
              <a:t>www.councilforeconed.org </a:t>
            </a:r>
            <a:endParaRPr lang="en-US" b="1" dirty="0">
              <a:solidFill>
                <a:srgbClr val="1578BC"/>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 Bullets">
    <p:spTree>
      <p:nvGrpSpPr>
        <p:cNvPr id="1" name=""/>
        <p:cNvGrpSpPr/>
        <p:nvPr/>
      </p:nvGrpSpPr>
      <p:grpSpPr>
        <a:xfrm>
          <a:off x="0" y="0"/>
          <a:ext cx="0" cy="0"/>
          <a:chOff x="0" y="0"/>
          <a:chExt cx="0" cy="0"/>
        </a:xfrm>
      </p:grpSpPr>
      <p:sp>
        <p:nvSpPr>
          <p:cNvPr id="6" name="Line 7"/>
          <p:cNvSpPr>
            <a:spLocks noChangeShapeType="1"/>
          </p:cNvSpPr>
          <p:nvPr userDrawn="1"/>
        </p:nvSpPr>
        <p:spPr bwMode="auto">
          <a:xfrm>
            <a:off x="457200" y="1219200"/>
            <a:ext cx="8229600" cy="0"/>
          </a:xfrm>
          <a:prstGeom prst="line">
            <a:avLst/>
          </a:prstGeom>
          <a:noFill/>
          <a:ln w="15875">
            <a:solidFill>
              <a:srgbClr val="C0C0C0"/>
            </a:solidFill>
            <a:round/>
            <a:headEnd/>
            <a:tailEnd/>
          </a:ln>
        </p:spPr>
        <p:txBody>
          <a:bodyPr wrap="none" anchor="ctr"/>
          <a:lstStyle/>
          <a:p>
            <a:pPr>
              <a:defRPr/>
            </a:pPr>
            <a:endParaRPr lang="en-US" dirty="0">
              <a:cs typeface="ＭＳ Ｐゴシック" charset="-128"/>
            </a:endParaRPr>
          </a:p>
        </p:txBody>
      </p:sp>
      <p:sp>
        <p:nvSpPr>
          <p:cNvPr id="15" name="Title 14"/>
          <p:cNvSpPr>
            <a:spLocks noGrp="1"/>
          </p:cNvSpPr>
          <p:nvPr>
            <p:ph type="title"/>
          </p:nvPr>
        </p:nvSpPr>
        <p:spPr>
          <a:xfrm>
            <a:off x="457200" y="609600"/>
            <a:ext cx="8229600" cy="609600"/>
          </a:xfrm>
          <a:prstGeom prst="rect">
            <a:avLst/>
          </a:prstGeom>
        </p:spPr>
        <p:txBody>
          <a:bodyPr vert="horz" anchor="t"/>
          <a:lstStyle>
            <a:lvl1pPr>
              <a:defRPr sz="2400"/>
            </a:lvl1pPr>
          </a:lstStyle>
          <a:p>
            <a:r>
              <a:rPr lang="en-US" dirty="0"/>
              <a:t>Click to edit Master title style</a:t>
            </a:r>
          </a:p>
        </p:txBody>
      </p:sp>
      <p:sp>
        <p:nvSpPr>
          <p:cNvPr id="9" name="Text Placeholder 2"/>
          <p:cNvSpPr>
            <a:spLocks noGrp="1"/>
          </p:cNvSpPr>
          <p:nvPr>
            <p:ph type="body" idx="14"/>
          </p:nvPr>
        </p:nvSpPr>
        <p:spPr>
          <a:xfrm>
            <a:off x="457200" y="1295400"/>
            <a:ext cx="8229600" cy="457200"/>
          </a:xfrm>
          <a:prstGeom prst="rect">
            <a:avLst/>
          </a:prstGeom>
        </p:spPr>
        <p:txBody>
          <a:bodyPr anchor="t"/>
          <a:lstStyle>
            <a:lvl1pPr marL="0" indent="0">
              <a:buNone/>
              <a:defRPr sz="2400" b="0">
                <a:solidFill>
                  <a:schemeClr val="tx1"/>
                </a:solidFill>
                <a:latin typeface="Gill Sans"/>
                <a:cs typeface="Gill San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Content Placeholder 2"/>
          <p:cNvSpPr>
            <a:spLocks noGrp="1"/>
          </p:cNvSpPr>
          <p:nvPr>
            <p:ph idx="1"/>
          </p:nvPr>
        </p:nvSpPr>
        <p:spPr>
          <a:xfrm>
            <a:off x="609600" y="1905001"/>
            <a:ext cx="7924800" cy="4343400"/>
          </a:xfrm>
          <a:prstGeom prst="rect">
            <a:avLst/>
          </a:prstGeom>
        </p:spPr>
        <p:txBody>
          <a:bodyPr/>
          <a:lstStyle>
            <a:lvl1pPr>
              <a:defRPr sz="1800">
                <a:latin typeface="Gill Sans"/>
                <a:cs typeface="Gill Sans"/>
              </a:defRPr>
            </a:lvl1pPr>
            <a:lvl2pPr>
              <a:defRPr sz="1800">
                <a:latin typeface="Gill Sans"/>
                <a:cs typeface="Gill Sans"/>
              </a:defRPr>
            </a:lvl2pPr>
            <a:lvl3pPr>
              <a:defRPr sz="1800">
                <a:latin typeface="Gill Sans"/>
                <a:cs typeface="Gill Sans"/>
              </a:defRPr>
            </a:lvl3pPr>
            <a:lvl4pPr>
              <a:defRPr sz="1800">
                <a:latin typeface="Gill Sans"/>
                <a:cs typeface="Gill Sans"/>
              </a:defRPr>
            </a:lvl4pPr>
            <a:lvl5pPr>
              <a:defRPr sz="1800">
                <a:latin typeface="Gill Sans"/>
                <a:cs typeface="Gill San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4"/>
          <p:cNvSpPr>
            <a:spLocks noGrp="1"/>
          </p:cNvSpPr>
          <p:nvPr>
            <p:ph type="ftr" sz="quarter" idx="16"/>
          </p:nvPr>
        </p:nvSpPr>
        <p:spPr>
          <a:xfrm>
            <a:off x="609600" y="6400800"/>
            <a:ext cx="7896131" cy="457200"/>
          </a:xfrm>
        </p:spPr>
        <p:txBody>
          <a:bodyPr/>
          <a:lstStyle>
            <a:lvl1pPr>
              <a:defRPr/>
            </a:lvl1pPr>
          </a:lstStyle>
          <a:p>
            <a:pPr>
              <a:defRPr/>
            </a:pPr>
            <a:r>
              <a:rPr lang="en-US" b="1"/>
              <a:t>www.councilforeconed.org </a:t>
            </a:r>
            <a:endParaRPr lang="en-US" b="1" dirty="0">
              <a:solidFill>
                <a:srgbClr val="1578BC"/>
              </a:solidFill>
            </a:endParaRPr>
          </a:p>
        </p:txBody>
      </p:sp>
      <p:sp>
        <p:nvSpPr>
          <p:cNvPr id="10" name="Slide Number Placeholder 5"/>
          <p:cNvSpPr>
            <a:spLocks noGrp="1"/>
          </p:cNvSpPr>
          <p:nvPr>
            <p:ph type="sldNum" sz="quarter" idx="17"/>
          </p:nvPr>
        </p:nvSpPr>
        <p:spPr>
          <a:xfrm>
            <a:off x="7162800" y="6553200"/>
            <a:ext cx="1295400" cy="457200"/>
          </a:xfrm>
        </p:spPr>
        <p:txBody>
          <a:bodyPr/>
          <a:lstStyle>
            <a:lvl1pPr>
              <a:defRPr/>
            </a:lvl1pPr>
          </a:lstStyle>
          <a:p>
            <a:fld id="{9EBAAD4B-9DCB-4A12-AD43-92C60FC43709}" type="slidenum">
              <a:rPr lang="en-US"/>
              <a:pPr/>
              <a:t>‹#›</a:t>
            </a:fld>
            <a:endParaRPr lang="en-US"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10362" y="609600"/>
            <a:ext cx="2200275" cy="53340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www.councilforeconed.org </a:t>
            </a:r>
          </a:p>
        </p:txBody>
      </p:sp>
      <p:sp>
        <p:nvSpPr>
          <p:cNvPr id="6" name="Slide Number Placeholder 5"/>
          <p:cNvSpPr>
            <a:spLocks noGrp="1"/>
          </p:cNvSpPr>
          <p:nvPr>
            <p:ph type="sldNum" sz="quarter" idx="12"/>
          </p:nvPr>
        </p:nvSpPr>
        <p:spPr/>
        <p:txBody>
          <a:bodyPr/>
          <a:lstStyle/>
          <a:p>
            <a:fld id="{DCBF9695-8517-4318-9952-3DDF4D4F8C2B}" type="slidenum">
              <a:rPr lang="en-US" smtClean="0"/>
              <a:t>‹#›</a:t>
            </a:fld>
            <a:endParaRPr lang="en-US"/>
          </a:p>
        </p:txBody>
      </p:sp>
    </p:spTree>
    <p:extLst>
      <p:ext uri="{BB962C8B-B14F-4D97-AF65-F5344CB8AC3E}">
        <p14:creationId xmlns:p14="http://schemas.microsoft.com/office/powerpoint/2010/main" val="12982300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www.councilforeconed.org </a:t>
            </a:r>
          </a:p>
        </p:txBody>
      </p:sp>
      <p:sp>
        <p:nvSpPr>
          <p:cNvPr id="6" name="Slide Number Placeholder 5"/>
          <p:cNvSpPr>
            <a:spLocks noGrp="1"/>
          </p:cNvSpPr>
          <p:nvPr>
            <p:ph type="sldNum" sz="quarter" idx="12"/>
          </p:nvPr>
        </p:nvSpPr>
        <p:spPr/>
        <p:txBody>
          <a:bodyPr/>
          <a:lstStyle/>
          <a:p>
            <a:fld id="{DCBF9695-8517-4318-9952-3DDF4D4F8C2B}" type="slidenum">
              <a:rPr lang="en-US" smtClean="0"/>
              <a:t>‹#›</a:t>
            </a:fld>
            <a:endParaRPr lang="en-US"/>
          </a:p>
        </p:txBody>
      </p:sp>
    </p:spTree>
    <p:extLst>
      <p:ext uri="{BB962C8B-B14F-4D97-AF65-F5344CB8AC3E}">
        <p14:creationId xmlns:p14="http://schemas.microsoft.com/office/powerpoint/2010/main" val="10408197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9" name="Rectangle 5"/>
          <p:cNvSpPr>
            <a:spLocks noGrp="1" noChangeArrowheads="1"/>
          </p:cNvSpPr>
          <p:nvPr>
            <p:ph type="ftr" sz="quarter" idx="3"/>
          </p:nvPr>
        </p:nvSpPr>
        <p:spPr bwMode="auto">
          <a:xfrm>
            <a:off x="3124200" y="64770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200">
                <a:latin typeface="Gill Sans" charset="0"/>
                <a:cs typeface="ＭＳ Ｐゴシック" charset="-128"/>
              </a:defRPr>
            </a:lvl1pPr>
          </a:lstStyle>
          <a:p>
            <a:pPr>
              <a:defRPr/>
            </a:pPr>
            <a:r>
              <a:rPr lang="en-US"/>
              <a:t>www.councilforeconed.org </a:t>
            </a:r>
            <a:endParaRPr lang="en-US" dirty="0"/>
          </a:p>
        </p:txBody>
      </p:sp>
      <p:sp>
        <p:nvSpPr>
          <p:cNvPr id="1030" name="Rectangle 6"/>
          <p:cNvSpPr>
            <a:spLocks noGrp="1" noChangeArrowheads="1"/>
          </p:cNvSpPr>
          <p:nvPr>
            <p:ph type="sldNum" sz="quarter" idx="4"/>
          </p:nvPr>
        </p:nvSpPr>
        <p:spPr bwMode="auto">
          <a:xfrm>
            <a:off x="6553200" y="64770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Gill Sans" charset="0"/>
              </a:defRPr>
            </a:lvl1pPr>
          </a:lstStyle>
          <a:p>
            <a:fld id="{60921177-3047-4604-B14F-505EA243D6B1}" type="slidenum">
              <a:rPr lang="en-US" smtClean="0"/>
              <a:pPr/>
              <a:t>‹#›</a:t>
            </a:fld>
            <a:endParaRPr lang="en-US" dirty="0"/>
          </a:p>
        </p:txBody>
      </p:sp>
      <p:sp>
        <p:nvSpPr>
          <p:cNvPr id="5" name="Date Placeholder 3"/>
          <p:cNvSpPr>
            <a:spLocks noGrp="1"/>
          </p:cNvSpPr>
          <p:nvPr>
            <p:ph type="dt" sz="half" idx="2"/>
          </p:nvPr>
        </p:nvSpPr>
        <p:spPr>
          <a:xfrm>
            <a:off x="685800" y="6477000"/>
            <a:ext cx="1905000" cy="457200"/>
          </a:xfrm>
          <a:prstGeom prst="rect">
            <a:avLst/>
          </a:prstGeom>
        </p:spPr>
        <p:txBody>
          <a:bodyPr/>
          <a:lstStyle>
            <a:lvl1pPr>
              <a:defRPr sz="1200"/>
            </a:lvl1pPr>
          </a:lstStyle>
          <a:p>
            <a:endParaRPr lang="en-US" dirty="0"/>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94" r:id="rId3"/>
    <p:sldLayoutId id="2147483678" r:id="rId4"/>
    <p:sldLayoutId id="2147483679" r:id="rId5"/>
    <p:sldLayoutId id="2147483680" r:id="rId6"/>
    <p:sldLayoutId id="2147483681" r:id="rId7"/>
  </p:sldLayoutIdLst>
  <p:hf hdr="0" dt="0"/>
  <p:txStyles>
    <p:titleStyle>
      <a:lvl1pPr algn="l" rtl="0" eaLnBrk="0" fontAlgn="base" hangingPunct="0">
        <a:spcBef>
          <a:spcPct val="0"/>
        </a:spcBef>
        <a:spcAft>
          <a:spcPct val="0"/>
        </a:spcAft>
        <a:defRPr sz="4400">
          <a:solidFill>
            <a:srgbClr val="004A80"/>
          </a:solidFill>
          <a:latin typeface="Gill Sans"/>
          <a:ea typeface="ＭＳ Ｐゴシック" charset="-128"/>
          <a:cs typeface="Gill Sans"/>
        </a:defRPr>
      </a:lvl1pPr>
      <a:lvl2pPr algn="l" rtl="0" eaLnBrk="0" fontAlgn="base" hangingPunct="0">
        <a:spcBef>
          <a:spcPct val="0"/>
        </a:spcBef>
        <a:spcAft>
          <a:spcPct val="0"/>
        </a:spcAft>
        <a:defRPr sz="4400">
          <a:solidFill>
            <a:srgbClr val="004A80"/>
          </a:solidFill>
          <a:latin typeface="Gill Sans" charset="0"/>
          <a:ea typeface="ＭＳ Ｐゴシック" charset="-128"/>
          <a:cs typeface="ＭＳ Ｐゴシック" charset="-128"/>
        </a:defRPr>
      </a:lvl2pPr>
      <a:lvl3pPr algn="l" rtl="0" eaLnBrk="0" fontAlgn="base" hangingPunct="0">
        <a:spcBef>
          <a:spcPct val="0"/>
        </a:spcBef>
        <a:spcAft>
          <a:spcPct val="0"/>
        </a:spcAft>
        <a:defRPr sz="4400">
          <a:solidFill>
            <a:srgbClr val="004A80"/>
          </a:solidFill>
          <a:latin typeface="Gill Sans" charset="0"/>
          <a:ea typeface="ＭＳ Ｐゴシック" charset="-128"/>
          <a:cs typeface="ＭＳ Ｐゴシック" charset="-128"/>
        </a:defRPr>
      </a:lvl3pPr>
      <a:lvl4pPr algn="l" rtl="0" eaLnBrk="0" fontAlgn="base" hangingPunct="0">
        <a:spcBef>
          <a:spcPct val="0"/>
        </a:spcBef>
        <a:spcAft>
          <a:spcPct val="0"/>
        </a:spcAft>
        <a:defRPr sz="4400">
          <a:solidFill>
            <a:srgbClr val="004A80"/>
          </a:solidFill>
          <a:latin typeface="Gill Sans" charset="0"/>
          <a:ea typeface="ＭＳ Ｐゴシック" charset="-128"/>
          <a:cs typeface="ＭＳ Ｐゴシック" charset="-128"/>
        </a:defRPr>
      </a:lvl4pPr>
      <a:lvl5pPr algn="l" rtl="0" eaLnBrk="0" fontAlgn="base" hangingPunct="0">
        <a:spcBef>
          <a:spcPct val="0"/>
        </a:spcBef>
        <a:spcAft>
          <a:spcPct val="0"/>
        </a:spcAft>
        <a:defRPr sz="4400">
          <a:solidFill>
            <a:srgbClr val="004A80"/>
          </a:solidFill>
          <a:latin typeface="Gill Sans"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ea typeface="ＭＳ Ｐゴシック" charset="-128"/>
          <a:cs typeface="ＭＳ Ｐゴシック" charset="-128"/>
        </a:defRPr>
      </a:lvl6pPr>
      <a:lvl7pPr marL="914400" algn="ctr" rtl="0" fontAlgn="base">
        <a:spcBef>
          <a:spcPct val="0"/>
        </a:spcBef>
        <a:spcAft>
          <a:spcPct val="0"/>
        </a:spcAft>
        <a:defRPr sz="4400">
          <a:solidFill>
            <a:schemeClr val="tx2"/>
          </a:solidFill>
          <a:latin typeface="Arial" charset="0"/>
          <a:ea typeface="ＭＳ Ｐゴシック" charset="-128"/>
          <a:cs typeface="ＭＳ Ｐゴシック" charset="-128"/>
        </a:defRPr>
      </a:lvl7pPr>
      <a:lvl8pPr marL="1371600" algn="ctr" rtl="0" fontAlgn="base">
        <a:spcBef>
          <a:spcPct val="0"/>
        </a:spcBef>
        <a:spcAft>
          <a:spcPct val="0"/>
        </a:spcAft>
        <a:defRPr sz="4400">
          <a:solidFill>
            <a:schemeClr val="tx2"/>
          </a:solidFill>
          <a:latin typeface="Arial" charset="0"/>
          <a:ea typeface="ＭＳ Ｐゴシック" charset="-128"/>
          <a:cs typeface="ＭＳ Ｐゴシック" charset="-128"/>
        </a:defRPr>
      </a:lvl8pPr>
      <a:lvl9pPr marL="1828800" algn="ctr" rtl="0" fontAlgn="base">
        <a:spcBef>
          <a:spcPct val="0"/>
        </a:spcBef>
        <a:spcAft>
          <a:spcPct val="0"/>
        </a:spcAft>
        <a:defRPr sz="4400">
          <a:solidFill>
            <a:schemeClr val="tx2"/>
          </a:solidFill>
          <a:latin typeface="Arial" charset="0"/>
          <a:ea typeface="ＭＳ Ｐゴシック" charset="-128"/>
          <a:cs typeface="ＭＳ Ｐゴシック"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www.councilforeconed.org </a:t>
            </a:r>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BF9695-8517-4318-9952-3DDF4D4F8C2B}" type="slidenum">
              <a:rPr lang="en-US" smtClean="0"/>
              <a:t>‹#›</a:t>
            </a:fld>
            <a:endParaRPr lang="en-US"/>
          </a:p>
        </p:txBody>
      </p:sp>
    </p:spTree>
    <p:extLst>
      <p:ext uri="{BB962C8B-B14F-4D97-AF65-F5344CB8AC3E}">
        <p14:creationId xmlns:p14="http://schemas.microsoft.com/office/powerpoint/2010/main" val="1028064701"/>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hyperlink" Target="https://apps.irs.gov/app/understandingTaxes/student/simulations.jsp" TargetMode="External"/><Relationship Id="rId2" Type="http://schemas.openxmlformats.org/officeDocument/2006/relationships/hyperlink" Target="https://ermurrowhs.libguides.com/finance" TargetMode="Externa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hyperlink" Target="https://ermurrowhs.libguides.com/finance"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hyperlink" Target="https://ermurrowhs.libguides.com/politics" TargetMode="Externa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s://apps.irs.gov/app/understandingTaxes/student/simulations.jsp"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socioeconomic_graphic_organizer.docx" TargetMode="Externa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hyperlink" Target="https://www.thebalance.com/stimulus-checks-3305750"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s://www.thebalance.com/what-is-black-monday-in-1987-1929-and-2015-3305818" TargetMode="External"/><Relationship Id="rId2" Type="http://schemas.openxmlformats.org/officeDocument/2006/relationships/hyperlink" Target="https://www.investmentwatchblog.com/comparison-of-1929-2008-2020-spx/" TargetMode="External"/><Relationship Id="rId1" Type="http://schemas.openxmlformats.org/officeDocument/2006/relationships/slideLayout" Target="../slideLayouts/slideLayout2.xml"/><Relationship Id="rId5" Type="http://schemas.openxmlformats.org/officeDocument/2006/relationships/hyperlink" Target="https://www.thebalance.com/fundamentals-of-the-2020-market-crash-4799950" TargetMode="External"/><Relationship Id="rId4" Type="http://schemas.openxmlformats.org/officeDocument/2006/relationships/hyperlink" Target="https://www.forbes.com/sites/greatspeculations/2020/03/13/market-crashes-compared28-coronavirus-crash-vs-4-historic-market-crashes/#946ceef4ee83" TargetMode="External"/></Relationships>
</file>

<file path=ppt/slides/_rels/slide54.xml.rels><?xml version="1.0" encoding="UTF-8" standalone="yes"?>
<Relationships xmlns="http://schemas.openxmlformats.org/package/2006/relationships"><Relationship Id="rId3" Type="http://schemas.openxmlformats.org/officeDocument/2006/relationships/hyperlink" Target="https://www.forbes.com/sites/phillipbraun/2020/04/10/why-covid-19-wont-trigger-another-great-depression/#105ed2ed8ba9" TargetMode="External"/><Relationship Id="rId7" Type="http://schemas.openxmlformats.org/officeDocument/2006/relationships/hyperlink" Target="https://www.brookings.edu/blog/up-front/2020/03/12/how-does-the-coronavirus-pandemic-compare-to-the-great-recession-and-what-should-fiscal-policy-do-now/" TargetMode="External"/><Relationship Id="rId2" Type="http://schemas.openxmlformats.org/officeDocument/2006/relationships/hyperlink" Target="https://www.washingtonpost.com/opinions/2020/04/11/great-depression-didnt-have-happen-neither-does-covid-19-depression/" TargetMode="External"/><Relationship Id="rId1" Type="http://schemas.openxmlformats.org/officeDocument/2006/relationships/slideLayout" Target="../slideLayouts/slideLayout2.xml"/><Relationship Id="rId6" Type="http://schemas.openxmlformats.org/officeDocument/2006/relationships/hyperlink" Target="https://www.weforum.org/agenda/2020/04/covid-19-coronavirus-economic-crisis-great-recession/" TargetMode="External"/><Relationship Id="rId5" Type="http://schemas.openxmlformats.org/officeDocument/2006/relationships/hyperlink" Target="https://www.brookings.edu/blog/the-avenue/2020/03/25/what-the-great-recession-can-tell-us-about-the-covid-19-small-business-crisis/" TargetMode="External"/><Relationship Id="rId4" Type="http://schemas.openxmlformats.org/officeDocument/2006/relationships/hyperlink" Target="https://www.forbes.com/sites/lizfrazierpeck/2020/04/21/how-covid-19-is-leading-the-us-into-a-new-type-of-recession-and-what-it-means-for-our-future/#25cb89ef618c"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ermurrowhs.libguides.com/politics" TargetMode="Externa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028699" y="2548219"/>
            <a:ext cx="7086600" cy="1109381"/>
          </a:xfrm>
        </p:spPr>
        <p:txBody>
          <a:bodyPr/>
          <a:lstStyle/>
          <a:p>
            <a:r>
              <a:rPr lang="en-US" sz="2400" dirty="0"/>
              <a:t>Project Based Economics </a:t>
            </a:r>
            <a:br>
              <a:rPr lang="en-US" sz="2400" dirty="0"/>
            </a:br>
            <a:r>
              <a:rPr lang="en-US" sz="2400" dirty="0"/>
              <a:t>and Remote </a:t>
            </a:r>
            <a:r>
              <a:rPr lang="en-US" sz="2400"/>
              <a:t>Learning Activities</a:t>
            </a:r>
            <a:endParaRPr lang="en-US" sz="2400" dirty="0"/>
          </a:p>
        </p:txBody>
      </p:sp>
      <p:sp>
        <p:nvSpPr>
          <p:cNvPr id="2" name="TextBox 1"/>
          <p:cNvSpPr txBox="1"/>
          <p:nvPr/>
        </p:nvSpPr>
        <p:spPr>
          <a:xfrm>
            <a:off x="3657600" y="4419600"/>
            <a:ext cx="2209800" cy="461665"/>
          </a:xfrm>
          <a:prstGeom prst="rect">
            <a:avLst/>
          </a:prstGeom>
          <a:noFill/>
        </p:spPr>
        <p:txBody>
          <a:bodyPr wrap="square" rtlCol="0">
            <a:spAutoFit/>
          </a:bodyPr>
          <a:lstStyle/>
          <a:p>
            <a:r>
              <a:rPr lang="en-US" dirty="0"/>
              <a:t>May 5, 2020</a:t>
            </a:r>
          </a:p>
        </p:txBody>
      </p:sp>
      <p:sp>
        <p:nvSpPr>
          <p:cNvPr id="4" name="TextBox 3"/>
          <p:cNvSpPr txBox="1"/>
          <p:nvPr/>
        </p:nvSpPr>
        <p:spPr>
          <a:xfrm>
            <a:off x="2590800" y="5463506"/>
            <a:ext cx="4161717" cy="1200329"/>
          </a:xfrm>
          <a:prstGeom prst="rect">
            <a:avLst/>
          </a:prstGeom>
          <a:noFill/>
        </p:spPr>
        <p:txBody>
          <a:bodyPr wrap="none" rtlCol="0">
            <a:spAutoFit/>
          </a:bodyPr>
          <a:lstStyle/>
          <a:p>
            <a:pPr algn="ctr"/>
            <a:r>
              <a:rPr lang="en-US" dirty="0"/>
              <a:t>Matthew </a:t>
            </a:r>
            <a:r>
              <a:rPr lang="en-US" dirty="0" err="1"/>
              <a:t>Gherman</a:t>
            </a:r>
            <a:endParaRPr lang="en-US" dirty="0"/>
          </a:p>
          <a:p>
            <a:pPr algn="ctr"/>
            <a:r>
              <a:rPr lang="en-US" dirty="0"/>
              <a:t>Edward R. Murrow H.S.</a:t>
            </a:r>
          </a:p>
          <a:p>
            <a:pPr algn="ctr"/>
            <a:r>
              <a:rPr lang="en-US" dirty="0"/>
              <a:t>mgherman@schools.nyc.gov</a:t>
            </a:r>
          </a:p>
        </p:txBody>
      </p:sp>
    </p:spTree>
    <p:extLst>
      <p:ext uri="{BB962C8B-B14F-4D97-AF65-F5344CB8AC3E}">
        <p14:creationId xmlns:p14="http://schemas.microsoft.com/office/powerpoint/2010/main" val="23988976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stretch>
            <a:fillRect/>
          </a:stretch>
        </p:blipFill>
        <p:spPr>
          <a:xfrm>
            <a:off x="755945" y="1752600"/>
            <a:ext cx="7308696" cy="4114800"/>
          </a:xfrm>
          <a:prstGeom prst="rect">
            <a:avLst/>
          </a:prstGeom>
        </p:spPr>
      </p:pic>
      <p:sp>
        <p:nvSpPr>
          <p:cNvPr id="3" name="Title 2"/>
          <p:cNvSpPr>
            <a:spLocks noGrp="1"/>
          </p:cNvSpPr>
          <p:nvPr>
            <p:ph type="title"/>
          </p:nvPr>
        </p:nvSpPr>
        <p:spPr/>
        <p:txBody>
          <a:bodyPr/>
          <a:lstStyle/>
          <a:p>
            <a:r>
              <a:rPr lang="en-US" dirty="0"/>
              <a:t>Media Tab</a:t>
            </a:r>
          </a:p>
        </p:txBody>
      </p:sp>
      <p:sp>
        <p:nvSpPr>
          <p:cNvPr id="4" name="Text Placeholder 3"/>
          <p:cNvSpPr>
            <a:spLocks noGrp="1"/>
          </p:cNvSpPr>
          <p:nvPr>
            <p:ph type="body" idx="14"/>
          </p:nvPr>
        </p:nvSpPr>
        <p:spPr/>
        <p:txBody>
          <a:bodyPr/>
          <a:lstStyle/>
          <a:p>
            <a:r>
              <a:rPr lang="en-US" dirty="0"/>
              <a:t>Help students with video understanding</a:t>
            </a:r>
          </a:p>
        </p:txBody>
      </p:sp>
      <p:sp>
        <p:nvSpPr>
          <p:cNvPr id="5" name="Slide Number Placeholder 4"/>
          <p:cNvSpPr>
            <a:spLocks noGrp="1"/>
          </p:cNvSpPr>
          <p:nvPr>
            <p:ph type="sldNum" sz="quarter" idx="17"/>
          </p:nvPr>
        </p:nvSpPr>
        <p:spPr/>
        <p:txBody>
          <a:bodyPr/>
          <a:lstStyle/>
          <a:p>
            <a:fld id="{0AAD9021-A74D-4FF0-868C-40F10C5CABE8}" type="slidenum">
              <a:rPr lang="en-US" smtClean="0"/>
              <a:pPr/>
              <a:t>10</a:t>
            </a:fld>
            <a:endParaRPr lang="en-US" dirty="0"/>
          </a:p>
        </p:txBody>
      </p:sp>
      <p:sp>
        <p:nvSpPr>
          <p:cNvPr id="6" name="Footer Placeholder 5"/>
          <p:cNvSpPr>
            <a:spLocks noGrp="1"/>
          </p:cNvSpPr>
          <p:nvPr>
            <p:ph type="ftr" sz="quarter" idx="18"/>
          </p:nvPr>
        </p:nvSpPr>
        <p:spPr/>
        <p:txBody>
          <a:bodyPr/>
          <a:lstStyle/>
          <a:p>
            <a:pPr>
              <a:defRPr/>
            </a:pPr>
            <a:r>
              <a:rPr lang="en-US" b="1"/>
              <a:t>www.councilforeconed.org </a:t>
            </a:r>
            <a:endParaRPr lang="en-US" b="1" dirty="0">
              <a:solidFill>
                <a:srgbClr val="1578BC"/>
              </a:solidFill>
            </a:endParaRPr>
          </a:p>
        </p:txBody>
      </p:sp>
    </p:spTree>
    <p:extLst>
      <p:ext uri="{BB962C8B-B14F-4D97-AF65-F5344CB8AC3E}">
        <p14:creationId xmlns:p14="http://schemas.microsoft.com/office/powerpoint/2010/main" val="24124129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r>
              <a:rPr lang="en-US" dirty="0"/>
              <a:t>MLA Citation Tab</a:t>
            </a:r>
          </a:p>
        </p:txBody>
      </p:sp>
      <p:sp>
        <p:nvSpPr>
          <p:cNvPr id="4" name="Text Placeholder 3"/>
          <p:cNvSpPr>
            <a:spLocks noGrp="1"/>
          </p:cNvSpPr>
          <p:nvPr>
            <p:ph type="body" idx="14"/>
          </p:nvPr>
        </p:nvSpPr>
        <p:spPr/>
        <p:txBody>
          <a:bodyPr/>
          <a:lstStyle/>
          <a:p>
            <a:endParaRPr lang="en-US" dirty="0"/>
          </a:p>
        </p:txBody>
      </p:sp>
      <p:sp>
        <p:nvSpPr>
          <p:cNvPr id="5" name="Slide Number Placeholder 4"/>
          <p:cNvSpPr>
            <a:spLocks noGrp="1"/>
          </p:cNvSpPr>
          <p:nvPr>
            <p:ph type="sldNum" sz="quarter" idx="17"/>
          </p:nvPr>
        </p:nvSpPr>
        <p:spPr/>
        <p:txBody>
          <a:bodyPr/>
          <a:lstStyle/>
          <a:p>
            <a:fld id="{0AAD9021-A74D-4FF0-868C-40F10C5CABE8}" type="slidenum">
              <a:rPr lang="en-US" smtClean="0"/>
              <a:pPr/>
              <a:t>11</a:t>
            </a:fld>
            <a:endParaRPr lang="en-US" dirty="0"/>
          </a:p>
        </p:txBody>
      </p:sp>
      <p:sp>
        <p:nvSpPr>
          <p:cNvPr id="6" name="Footer Placeholder 5"/>
          <p:cNvSpPr>
            <a:spLocks noGrp="1"/>
          </p:cNvSpPr>
          <p:nvPr>
            <p:ph type="ftr" sz="quarter" idx="18"/>
          </p:nvPr>
        </p:nvSpPr>
        <p:spPr/>
        <p:txBody>
          <a:bodyPr/>
          <a:lstStyle/>
          <a:p>
            <a:pPr>
              <a:defRPr/>
            </a:pPr>
            <a:r>
              <a:rPr lang="en-US" b="1"/>
              <a:t>www.councilforeconed.org </a:t>
            </a:r>
            <a:endParaRPr lang="en-US" b="1" dirty="0">
              <a:solidFill>
                <a:srgbClr val="1578BC"/>
              </a:solidFill>
            </a:endParaRPr>
          </a:p>
        </p:txBody>
      </p:sp>
      <p:pic>
        <p:nvPicPr>
          <p:cNvPr id="7" name="Picture 6"/>
          <p:cNvPicPr>
            <a:picLocks noChangeAspect="1"/>
          </p:cNvPicPr>
          <p:nvPr/>
        </p:nvPicPr>
        <p:blipFill>
          <a:blip r:embed="rId3"/>
          <a:stretch>
            <a:fillRect/>
          </a:stretch>
        </p:blipFill>
        <p:spPr>
          <a:xfrm>
            <a:off x="0" y="1219201"/>
            <a:ext cx="8991600" cy="6248400"/>
          </a:xfrm>
          <a:prstGeom prst="rect">
            <a:avLst/>
          </a:prstGeom>
        </p:spPr>
      </p:pic>
    </p:spTree>
    <p:extLst>
      <p:ext uri="{BB962C8B-B14F-4D97-AF65-F5344CB8AC3E}">
        <p14:creationId xmlns:p14="http://schemas.microsoft.com/office/powerpoint/2010/main" val="5807384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r>
              <a:rPr lang="en-US" dirty="0"/>
              <a:t>APA Citation Tab</a:t>
            </a:r>
          </a:p>
        </p:txBody>
      </p:sp>
      <p:sp>
        <p:nvSpPr>
          <p:cNvPr id="4" name="Text Placeholder 3"/>
          <p:cNvSpPr>
            <a:spLocks noGrp="1"/>
          </p:cNvSpPr>
          <p:nvPr>
            <p:ph type="body" idx="14"/>
          </p:nvPr>
        </p:nvSpPr>
        <p:spPr/>
        <p:txBody>
          <a:bodyPr/>
          <a:lstStyle/>
          <a:p>
            <a:endParaRPr lang="en-US"/>
          </a:p>
        </p:txBody>
      </p:sp>
      <p:sp>
        <p:nvSpPr>
          <p:cNvPr id="5" name="Slide Number Placeholder 4"/>
          <p:cNvSpPr>
            <a:spLocks noGrp="1"/>
          </p:cNvSpPr>
          <p:nvPr>
            <p:ph type="sldNum" sz="quarter" idx="17"/>
          </p:nvPr>
        </p:nvSpPr>
        <p:spPr/>
        <p:txBody>
          <a:bodyPr/>
          <a:lstStyle/>
          <a:p>
            <a:fld id="{0AAD9021-A74D-4FF0-868C-40F10C5CABE8}" type="slidenum">
              <a:rPr lang="en-US" smtClean="0"/>
              <a:pPr/>
              <a:t>12</a:t>
            </a:fld>
            <a:endParaRPr lang="en-US" dirty="0"/>
          </a:p>
        </p:txBody>
      </p:sp>
      <p:sp>
        <p:nvSpPr>
          <p:cNvPr id="6" name="Footer Placeholder 5"/>
          <p:cNvSpPr>
            <a:spLocks noGrp="1"/>
          </p:cNvSpPr>
          <p:nvPr>
            <p:ph type="ftr" sz="quarter" idx="18"/>
          </p:nvPr>
        </p:nvSpPr>
        <p:spPr/>
        <p:txBody>
          <a:bodyPr/>
          <a:lstStyle/>
          <a:p>
            <a:pPr>
              <a:defRPr/>
            </a:pPr>
            <a:r>
              <a:rPr lang="en-US" b="1"/>
              <a:t>www.councilforeconed.org </a:t>
            </a:r>
            <a:endParaRPr lang="en-US" b="1" dirty="0">
              <a:solidFill>
                <a:srgbClr val="1578BC"/>
              </a:solidFill>
            </a:endParaRPr>
          </a:p>
        </p:txBody>
      </p:sp>
      <p:pic>
        <p:nvPicPr>
          <p:cNvPr id="7" name="Picture 6"/>
          <p:cNvPicPr>
            <a:picLocks noChangeAspect="1"/>
          </p:cNvPicPr>
          <p:nvPr/>
        </p:nvPicPr>
        <p:blipFill>
          <a:blip r:embed="rId2"/>
          <a:stretch>
            <a:fillRect/>
          </a:stretch>
        </p:blipFill>
        <p:spPr>
          <a:xfrm>
            <a:off x="-76200" y="1295399"/>
            <a:ext cx="9144000" cy="5486401"/>
          </a:xfrm>
          <a:prstGeom prst="rect">
            <a:avLst/>
          </a:prstGeom>
        </p:spPr>
      </p:pic>
    </p:spTree>
    <p:extLst>
      <p:ext uri="{BB962C8B-B14F-4D97-AF65-F5344CB8AC3E}">
        <p14:creationId xmlns:p14="http://schemas.microsoft.com/office/powerpoint/2010/main" val="33661617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3BADE3C7-9690-4422-A447-1D8CECA5C1F6}"/>
              </a:ext>
            </a:extLst>
          </p:cNvPr>
          <p:cNvSpPr>
            <a:spLocks noGrp="1"/>
          </p:cNvSpPr>
          <p:nvPr>
            <p:ph idx="1"/>
          </p:nvPr>
        </p:nvSpPr>
        <p:spPr/>
        <p:txBody>
          <a:bodyPr/>
          <a:lstStyle/>
          <a:p>
            <a:r>
              <a:rPr lang="en-US" dirty="0">
                <a:solidFill>
                  <a:schemeClr val="tx1"/>
                </a:solidFill>
              </a:rPr>
              <a:t>Objectives:  This is a more economics-intense approach to the previous project</a:t>
            </a:r>
          </a:p>
          <a:p>
            <a:endParaRPr lang="en-US" dirty="0">
              <a:solidFill>
                <a:schemeClr val="tx1"/>
              </a:solidFill>
            </a:endParaRPr>
          </a:p>
          <a:p>
            <a:r>
              <a:rPr lang="en-US" dirty="0">
                <a:solidFill>
                  <a:schemeClr val="tx1"/>
                </a:solidFill>
              </a:rPr>
              <a:t>			Applies core economic concepts and has students demonstrate an understanding of those concepts in how they are illustrated and built on by each political party.  </a:t>
            </a:r>
          </a:p>
          <a:p>
            <a:endParaRPr lang="en-US" dirty="0"/>
          </a:p>
          <a:p>
            <a:r>
              <a:rPr lang="en-US" dirty="0"/>
              <a:t>			</a:t>
            </a:r>
          </a:p>
        </p:txBody>
      </p:sp>
      <p:sp>
        <p:nvSpPr>
          <p:cNvPr id="3" name="Title 2">
            <a:extLst>
              <a:ext uri="{FF2B5EF4-FFF2-40B4-BE49-F238E27FC236}">
                <a16:creationId xmlns:a16="http://schemas.microsoft.com/office/drawing/2014/main" xmlns="" id="{65F509B7-A1CF-47D7-8F8F-D4C3D515722D}"/>
              </a:ext>
            </a:extLst>
          </p:cNvPr>
          <p:cNvSpPr>
            <a:spLocks noGrp="1"/>
          </p:cNvSpPr>
          <p:nvPr>
            <p:ph type="title"/>
          </p:nvPr>
        </p:nvSpPr>
        <p:spPr/>
        <p:txBody>
          <a:bodyPr/>
          <a:lstStyle/>
          <a:p>
            <a:r>
              <a:rPr lang="en-US" dirty="0"/>
              <a:t>Project #2	</a:t>
            </a:r>
          </a:p>
        </p:txBody>
      </p:sp>
      <p:sp>
        <p:nvSpPr>
          <p:cNvPr id="4" name="Text Placeholder 3">
            <a:extLst>
              <a:ext uri="{FF2B5EF4-FFF2-40B4-BE49-F238E27FC236}">
                <a16:creationId xmlns:a16="http://schemas.microsoft.com/office/drawing/2014/main" xmlns="" id="{1498DC84-F1A1-4380-AF6A-8D8969986581}"/>
              </a:ext>
            </a:extLst>
          </p:cNvPr>
          <p:cNvSpPr>
            <a:spLocks noGrp="1"/>
          </p:cNvSpPr>
          <p:nvPr>
            <p:ph type="body" idx="14"/>
          </p:nvPr>
        </p:nvSpPr>
        <p:spPr/>
        <p:txBody>
          <a:bodyPr/>
          <a:lstStyle/>
          <a:p>
            <a:r>
              <a:rPr lang="en-US" dirty="0"/>
              <a:t>Economics of Politics</a:t>
            </a:r>
          </a:p>
        </p:txBody>
      </p:sp>
      <p:sp>
        <p:nvSpPr>
          <p:cNvPr id="5" name="Slide Number Placeholder 4">
            <a:extLst>
              <a:ext uri="{FF2B5EF4-FFF2-40B4-BE49-F238E27FC236}">
                <a16:creationId xmlns:a16="http://schemas.microsoft.com/office/drawing/2014/main" xmlns="" id="{75F76F30-6ED9-4C76-B261-5421EEFBAFCB}"/>
              </a:ext>
            </a:extLst>
          </p:cNvPr>
          <p:cNvSpPr>
            <a:spLocks noGrp="1"/>
          </p:cNvSpPr>
          <p:nvPr>
            <p:ph type="sldNum" sz="quarter" idx="17"/>
          </p:nvPr>
        </p:nvSpPr>
        <p:spPr/>
        <p:txBody>
          <a:bodyPr/>
          <a:lstStyle/>
          <a:p>
            <a:fld id="{0AAD9021-A74D-4FF0-868C-40F10C5CABE8}" type="slidenum">
              <a:rPr lang="en-US" smtClean="0"/>
              <a:pPr/>
              <a:t>13</a:t>
            </a:fld>
            <a:endParaRPr lang="en-US" dirty="0"/>
          </a:p>
        </p:txBody>
      </p:sp>
      <p:sp>
        <p:nvSpPr>
          <p:cNvPr id="6" name="Footer Placeholder 5">
            <a:extLst>
              <a:ext uri="{FF2B5EF4-FFF2-40B4-BE49-F238E27FC236}">
                <a16:creationId xmlns:a16="http://schemas.microsoft.com/office/drawing/2014/main" xmlns="" id="{109647A5-18DC-4EA3-9C43-3DC98E213591}"/>
              </a:ext>
            </a:extLst>
          </p:cNvPr>
          <p:cNvSpPr>
            <a:spLocks noGrp="1"/>
          </p:cNvSpPr>
          <p:nvPr>
            <p:ph type="ftr" sz="quarter" idx="18"/>
          </p:nvPr>
        </p:nvSpPr>
        <p:spPr/>
        <p:txBody>
          <a:bodyPr/>
          <a:lstStyle/>
          <a:p>
            <a:pPr>
              <a:defRPr/>
            </a:pPr>
            <a:r>
              <a:rPr lang="en-US" b="1"/>
              <a:t>www.councilforeconed.org </a:t>
            </a:r>
            <a:endParaRPr lang="en-US" b="1" dirty="0">
              <a:solidFill>
                <a:srgbClr val="1578BC"/>
              </a:solidFill>
            </a:endParaRPr>
          </a:p>
        </p:txBody>
      </p:sp>
    </p:spTree>
    <p:extLst>
      <p:ext uri="{BB962C8B-B14F-4D97-AF65-F5344CB8AC3E}">
        <p14:creationId xmlns:p14="http://schemas.microsoft.com/office/powerpoint/2010/main" val="27560250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78E3F2F7-CCAB-455A-8845-A16401E69353}"/>
              </a:ext>
            </a:extLst>
          </p:cNvPr>
          <p:cNvSpPr>
            <a:spLocks noGrp="1"/>
          </p:cNvSpPr>
          <p:nvPr>
            <p:ph idx="1"/>
          </p:nvPr>
        </p:nvSpPr>
        <p:spPr/>
        <p:txBody>
          <a:bodyPr/>
          <a:lstStyle/>
          <a:p>
            <a:endParaRPr lang="en-US"/>
          </a:p>
        </p:txBody>
      </p:sp>
      <p:sp>
        <p:nvSpPr>
          <p:cNvPr id="3" name="Title 2">
            <a:extLst>
              <a:ext uri="{FF2B5EF4-FFF2-40B4-BE49-F238E27FC236}">
                <a16:creationId xmlns:a16="http://schemas.microsoft.com/office/drawing/2014/main" xmlns="" id="{84CA9661-9D36-493C-A244-10C05D72B86C}"/>
              </a:ext>
            </a:extLst>
          </p:cNvPr>
          <p:cNvSpPr>
            <a:spLocks noGrp="1"/>
          </p:cNvSpPr>
          <p:nvPr>
            <p:ph type="title"/>
          </p:nvPr>
        </p:nvSpPr>
        <p:spPr/>
        <p:txBody>
          <a:bodyPr/>
          <a:lstStyle/>
          <a:p>
            <a:endParaRPr lang="en-US" dirty="0"/>
          </a:p>
        </p:txBody>
      </p:sp>
      <p:sp>
        <p:nvSpPr>
          <p:cNvPr id="4" name="Text Placeholder 3">
            <a:extLst>
              <a:ext uri="{FF2B5EF4-FFF2-40B4-BE49-F238E27FC236}">
                <a16:creationId xmlns:a16="http://schemas.microsoft.com/office/drawing/2014/main" xmlns="" id="{B7BCBA57-AC87-4022-B6AF-99B451370EF3}"/>
              </a:ext>
            </a:extLst>
          </p:cNvPr>
          <p:cNvSpPr>
            <a:spLocks noGrp="1"/>
          </p:cNvSpPr>
          <p:nvPr>
            <p:ph type="body" idx="14"/>
          </p:nvPr>
        </p:nvSpPr>
        <p:spPr/>
        <p:txBody>
          <a:bodyPr/>
          <a:lstStyle/>
          <a:p>
            <a:endParaRPr lang="en-US"/>
          </a:p>
        </p:txBody>
      </p:sp>
      <p:sp>
        <p:nvSpPr>
          <p:cNvPr id="5" name="Slide Number Placeholder 4">
            <a:extLst>
              <a:ext uri="{FF2B5EF4-FFF2-40B4-BE49-F238E27FC236}">
                <a16:creationId xmlns:a16="http://schemas.microsoft.com/office/drawing/2014/main" xmlns="" id="{9E4B40A7-96BB-41CC-BEC7-976C723FD04F}"/>
              </a:ext>
            </a:extLst>
          </p:cNvPr>
          <p:cNvSpPr>
            <a:spLocks noGrp="1"/>
          </p:cNvSpPr>
          <p:nvPr>
            <p:ph type="sldNum" sz="quarter" idx="17"/>
          </p:nvPr>
        </p:nvSpPr>
        <p:spPr/>
        <p:txBody>
          <a:bodyPr/>
          <a:lstStyle/>
          <a:p>
            <a:fld id="{0AAD9021-A74D-4FF0-868C-40F10C5CABE8}" type="slidenum">
              <a:rPr lang="en-US" smtClean="0"/>
              <a:pPr/>
              <a:t>14</a:t>
            </a:fld>
            <a:endParaRPr lang="en-US" dirty="0"/>
          </a:p>
        </p:txBody>
      </p:sp>
      <p:sp>
        <p:nvSpPr>
          <p:cNvPr id="6" name="Footer Placeholder 5">
            <a:extLst>
              <a:ext uri="{FF2B5EF4-FFF2-40B4-BE49-F238E27FC236}">
                <a16:creationId xmlns:a16="http://schemas.microsoft.com/office/drawing/2014/main" xmlns="" id="{53C5F30A-7E10-4911-AC5B-248022AE9F01}"/>
              </a:ext>
            </a:extLst>
          </p:cNvPr>
          <p:cNvSpPr>
            <a:spLocks noGrp="1"/>
          </p:cNvSpPr>
          <p:nvPr>
            <p:ph type="ftr" sz="quarter" idx="18"/>
          </p:nvPr>
        </p:nvSpPr>
        <p:spPr/>
        <p:txBody>
          <a:bodyPr/>
          <a:lstStyle/>
          <a:p>
            <a:pPr>
              <a:defRPr/>
            </a:pPr>
            <a:r>
              <a:rPr lang="en-US" b="1"/>
              <a:t>www.councilforeconed.org </a:t>
            </a:r>
            <a:endParaRPr lang="en-US" b="1" dirty="0">
              <a:solidFill>
                <a:srgbClr val="1578BC"/>
              </a:solidFill>
            </a:endParaRPr>
          </a:p>
        </p:txBody>
      </p:sp>
      <p:pic>
        <p:nvPicPr>
          <p:cNvPr id="7" name="Content Placeholder 6">
            <a:extLst>
              <a:ext uri="{FF2B5EF4-FFF2-40B4-BE49-F238E27FC236}">
                <a16:creationId xmlns:a16="http://schemas.microsoft.com/office/drawing/2014/main" xmlns="" id="{F48F8435-30A0-4B78-90C9-7221ABD629F2}"/>
              </a:ext>
            </a:extLst>
          </p:cNvPr>
          <p:cNvPicPr>
            <a:picLocks noChangeAspect="1"/>
          </p:cNvPicPr>
          <p:nvPr/>
        </p:nvPicPr>
        <p:blipFill>
          <a:blip r:embed="rId2"/>
          <a:stretch>
            <a:fillRect/>
          </a:stretch>
        </p:blipFill>
        <p:spPr>
          <a:xfrm>
            <a:off x="457200" y="1295400"/>
            <a:ext cx="8229600" cy="4572000"/>
          </a:xfrm>
          <a:prstGeom prst="rect">
            <a:avLst/>
          </a:prstGeom>
        </p:spPr>
      </p:pic>
    </p:spTree>
    <p:extLst>
      <p:ext uri="{BB962C8B-B14F-4D97-AF65-F5344CB8AC3E}">
        <p14:creationId xmlns:p14="http://schemas.microsoft.com/office/powerpoint/2010/main" val="36298090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Project #3	</a:t>
            </a:r>
          </a:p>
        </p:txBody>
      </p:sp>
      <p:sp>
        <p:nvSpPr>
          <p:cNvPr id="6" name="Text Placeholder 5"/>
          <p:cNvSpPr>
            <a:spLocks noGrp="1"/>
          </p:cNvSpPr>
          <p:nvPr>
            <p:ph type="body" idx="1"/>
          </p:nvPr>
        </p:nvSpPr>
        <p:spPr/>
        <p:txBody>
          <a:bodyPr>
            <a:normAutofit fontScale="85000" lnSpcReduction="10000"/>
          </a:bodyPr>
          <a:lstStyle/>
          <a:p>
            <a:r>
              <a:rPr lang="en-US" sz="4800" dirty="0">
                <a:solidFill>
                  <a:schemeClr val="accent1"/>
                </a:solidFill>
              </a:rPr>
              <a:t>Personal Finance </a:t>
            </a:r>
            <a:r>
              <a:rPr lang="en-US" sz="4800" dirty="0" err="1">
                <a:solidFill>
                  <a:schemeClr val="accent1"/>
                </a:solidFill>
              </a:rPr>
              <a:t>Webquest</a:t>
            </a:r>
            <a:endParaRPr lang="en-US" sz="4800" dirty="0">
              <a:solidFill>
                <a:schemeClr val="accent1"/>
              </a:solidFill>
            </a:endParaRPr>
          </a:p>
          <a:p>
            <a:r>
              <a:rPr lang="en-US" dirty="0">
                <a:hlinkClick r:id="rId2"/>
              </a:rPr>
              <a:t>https://ermurrowhs.libguides.com/finance</a:t>
            </a:r>
            <a:endParaRPr lang="en-US" dirty="0"/>
          </a:p>
          <a:p>
            <a:r>
              <a:rPr lang="en-US" dirty="0">
                <a:hlinkClick r:id="rId3"/>
              </a:rPr>
              <a:t>https://apps.irs.gov/app/understandingTaxes/student/simulations.jsp</a:t>
            </a:r>
            <a:endParaRPr lang="en-US" dirty="0">
              <a:solidFill>
                <a:schemeClr val="accent1"/>
              </a:solidFill>
            </a:endParaRPr>
          </a:p>
        </p:txBody>
      </p:sp>
      <p:sp>
        <p:nvSpPr>
          <p:cNvPr id="4" name="Footer Placeholder 3"/>
          <p:cNvSpPr>
            <a:spLocks noGrp="1"/>
          </p:cNvSpPr>
          <p:nvPr>
            <p:ph type="ftr" sz="quarter" idx="4294967295"/>
          </p:nvPr>
        </p:nvSpPr>
        <p:spPr>
          <a:xfrm>
            <a:off x="1247775" y="6324600"/>
            <a:ext cx="7896225" cy="457200"/>
          </a:xfrm>
        </p:spPr>
        <p:txBody>
          <a:bodyPr/>
          <a:lstStyle/>
          <a:p>
            <a:pPr>
              <a:defRPr/>
            </a:pPr>
            <a:r>
              <a:rPr lang="en-US" b="1"/>
              <a:t>www.councilforeconed.org </a:t>
            </a:r>
            <a:endParaRPr lang="en-US" b="1" dirty="0">
              <a:solidFill>
                <a:srgbClr val="1578BC"/>
              </a:solidFill>
            </a:endParaRPr>
          </a:p>
        </p:txBody>
      </p:sp>
      <p:sp>
        <p:nvSpPr>
          <p:cNvPr id="5" name="Slide Number Placeholder 4"/>
          <p:cNvSpPr>
            <a:spLocks noGrp="1"/>
          </p:cNvSpPr>
          <p:nvPr>
            <p:ph type="sldNum" sz="quarter" idx="4294967295"/>
          </p:nvPr>
        </p:nvSpPr>
        <p:spPr>
          <a:xfrm>
            <a:off x="7239000" y="6477000"/>
            <a:ext cx="1905000" cy="457200"/>
          </a:xfrm>
        </p:spPr>
        <p:txBody>
          <a:bodyPr/>
          <a:lstStyle/>
          <a:p>
            <a:fld id="{736A2A04-44CB-4FD5-A22C-EC7DA5CF840D}" type="slidenum">
              <a:rPr lang="en-US" smtClean="0"/>
              <a:pPr/>
              <a:t>15</a:t>
            </a:fld>
            <a:endParaRPr lang="en-US" dirty="0"/>
          </a:p>
        </p:txBody>
      </p:sp>
    </p:spTree>
    <p:extLst>
      <p:ext uri="{BB962C8B-B14F-4D97-AF65-F5344CB8AC3E}">
        <p14:creationId xmlns:p14="http://schemas.microsoft.com/office/powerpoint/2010/main" val="29377336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Guidelines</a:t>
            </a:r>
          </a:p>
        </p:txBody>
      </p:sp>
      <p:sp>
        <p:nvSpPr>
          <p:cNvPr id="4" name="Footer Placeholder 3"/>
          <p:cNvSpPr>
            <a:spLocks noGrp="1"/>
          </p:cNvSpPr>
          <p:nvPr>
            <p:ph type="ftr" sz="quarter" idx="16"/>
          </p:nvPr>
        </p:nvSpPr>
        <p:spPr/>
        <p:txBody>
          <a:bodyPr/>
          <a:lstStyle/>
          <a:p>
            <a:pPr>
              <a:defRPr/>
            </a:pPr>
            <a:r>
              <a:rPr lang="en-US" b="1"/>
              <a:t>www.councilforeconed.org </a:t>
            </a:r>
            <a:endParaRPr lang="en-US" b="1" dirty="0">
              <a:solidFill>
                <a:srgbClr val="1578BC"/>
              </a:solidFill>
            </a:endParaRPr>
          </a:p>
        </p:txBody>
      </p:sp>
      <p:sp>
        <p:nvSpPr>
          <p:cNvPr id="5" name="Slide Number Placeholder 4"/>
          <p:cNvSpPr>
            <a:spLocks noGrp="1"/>
          </p:cNvSpPr>
          <p:nvPr>
            <p:ph type="sldNum" sz="quarter" idx="17"/>
          </p:nvPr>
        </p:nvSpPr>
        <p:spPr/>
        <p:txBody>
          <a:bodyPr/>
          <a:lstStyle/>
          <a:p>
            <a:fld id="{736A2A04-44CB-4FD5-A22C-EC7DA5CF840D}" type="slidenum">
              <a:rPr lang="en-US" smtClean="0"/>
              <a:pPr/>
              <a:t>16</a:t>
            </a:fld>
            <a:endParaRPr lang="en-US" dirty="0"/>
          </a:p>
        </p:txBody>
      </p:sp>
      <p:sp>
        <p:nvSpPr>
          <p:cNvPr id="2" name="Content Placeholder 1"/>
          <p:cNvSpPr>
            <a:spLocks noGrp="1"/>
          </p:cNvSpPr>
          <p:nvPr>
            <p:ph idx="1"/>
          </p:nvPr>
        </p:nvSpPr>
        <p:spPr>
          <a:xfrm>
            <a:off x="1028700" y="1752600"/>
            <a:ext cx="7086600" cy="4114800"/>
          </a:xfrm>
        </p:spPr>
        <p:txBody>
          <a:bodyPr/>
          <a:lstStyle/>
          <a:p>
            <a:pPr marL="0" indent="0">
              <a:buNone/>
            </a:pPr>
            <a:r>
              <a:rPr lang="en-US" b="1" dirty="0">
                <a:solidFill>
                  <a:srgbClr val="002060"/>
                </a:solidFill>
              </a:rPr>
              <a:t>Find a partner to complete this project.   </a:t>
            </a:r>
            <a:endParaRPr lang="en-US" dirty="0">
              <a:solidFill>
                <a:srgbClr val="002060"/>
              </a:solidFill>
            </a:endParaRPr>
          </a:p>
          <a:p>
            <a:pPr lvl="0"/>
            <a:r>
              <a:rPr lang="en-US" dirty="0">
                <a:solidFill>
                  <a:srgbClr val="002060"/>
                </a:solidFill>
              </a:rPr>
              <a:t>Use </a:t>
            </a:r>
            <a:r>
              <a:rPr lang="en-US" dirty="0">
                <a:solidFill>
                  <a:srgbClr val="002060"/>
                </a:solidFill>
                <a:hlinkClick r:id="rId2"/>
              </a:rPr>
              <a:t>https://ermurrowhs.libguides.com/finance</a:t>
            </a:r>
            <a:r>
              <a:rPr lang="en-US" dirty="0">
                <a:solidFill>
                  <a:srgbClr val="002060"/>
                </a:solidFill>
              </a:rPr>
              <a:t> 2-3 sentences / bullet points per question</a:t>
            </a:r>
          </a:p>
          <a:p>
            <a:pPr lvl="0"/>
            <a:r>
              <a:rPr lang="en-US" dirty="0">
                <a:solidFill>
                  <a:srgbClr val="002060"/>
                </a:solidFill>
              </a:rPr>
              <a:t>Use and </a:t>
            </a:r>
            <a:r>
              <a:rPr lang="en-US" b="1" dirty="0">
                <a:solidFill>
                  <a:srgbClr val="002060"/>
                </a:solidFill>
              </a:rPr>
              <a:t>properly cite</a:t>
            </a:r>
            <a:r>
              <a:rPr lang="en-US" dirty="0">
                <a:solidFill>
                  <a:srgbClr val="002060"/>
                </a:solidFill>
              </a:rPr>
              <a:t> at least </a:t>
            </a:r>
            <a:r>
              <a:rPr lang="en-US" b="1" dirty="0">
                <a:solidFill>
                  <a:srgbClr val="002060"/>
                </a:solidFill>
              </a:rPr>
              <a:t>one source </a:t>
            </a:r>
            <a:r>
              <a:rPr lang="en-US" dirty="0">
                <a:solidFill>
                  <a:srgbClr val="002060"/>
                </a:solidFill>
              </a:rPr>
              <a:t>per part.</a:t>
            </a:r>
          </a:p>
          <a:p>
            <a:pPr lvl="0"/>
            <a:r>
              <a:rPr lang="en-US" dirty="0">
                <a:solidFill>
                  <a:srgbClr val="002060"/>
                </a:solidFill>
              </a:rPr>
              <a:t>Submit your work through Google Classroom or Pupil Path</a:t>
            </a:r>
          </a:p>
          <a:p>
            <a:pPr lvl="0"/>
            <a:endParaRPr lang="en-US" dirty="0">
              <a:solidFill>
                <a:srgbClr val="002060"/>
              </a:solidFill>
            </a:endParaRPr>
          </a:p>
          <a:p>
            <a:pPr lvl="0"/>
            <a:endParaRPr lang="en-US" dirty="0">
              <a:solidFill>
                <a:srgbClr val="002060"/>
              </a:solidFill>
            </a:endParaRPr>
          </a:p>
          <a:p>
            <a:pPr marL="0" lvl="0" indent="0">
              <a:buNone/>
            </a:pPr>
            <a:r>
              <a:rPr lang="en-US" b="1" dirty="0">
                <a:solidFill>
                  <a:srgbClr val="002060"/>
                </a:solidFill>
              </a:rPr>
              <a:t>Due Dates: </a:t>
            </a:r>
            <a:r>
              <a:rPr lang="en-US" dirty="0">
                <a:solidFill>
                  <a:srgbClr val="002060"/>
                </a:solidFill>
              </a:rPr>
              <a:t>	</a:t>
            </a:r>
          </a:p>
          <a:p>
            <a:pPr lvl="0"/>
            <a:r>
              <a:rPr lang="en-US" dirty="0">
                <a:solidFill>
                  <a:srgbClr val="002060"/>
                </a:solidFill>
              </a:rPr>
              <a:t>Part I (A – F)  	_______ 		</a:t>
            </a:r>
          </a:p>
          <a:p>
            <a:pPr lvl="0"/>
            <a:r>
              <a:rPr lang="en-US" dirty="0">
                <a:solidFill>
                  <a:srgbClr val="002060"/>
                </a:solidFill>
              </a:rPr>
              <a:t>Part I (G – N) 	_______ 		</a:t>
            </a:r>
          </a:p>
          <a:p>
            <a:r>
              <a:rPr lang="en-US" dirty="0">
                <a:solidFill>
                  <a:srgbClr val="002060"/>
                </a:solidFill>
              </a:rPr>
              <a:t>Part II/ III _______		</a:t>
            </a:r>
          </a:p>
          <a:p>
            <a:r>
              <a:rPr lang="en-US" dirty="0">
                <a:solidFill>
                  <a:srgbClr val="002060"/>
                </a:solidFill>
              </a:rPr>
              <a:t>Part IV    	_______</a:t>
            </a:r>
          </a:p>
          <a:p>
            <a:endParaRPr lang="en-US" sz="2400" dirty="0"/>
          </a:p>
        </p:txBody>
      </p:sp>
    </p:spTree>
    <p:extLst>
      <p:ext uri="{BB962C8B-B14F-4D97-AF65-F5344CB8AC3E}">
        <p14:creationId xmlns:p14="http://schemas.microsoft.com/office/powerpoint/2010/main" val="17976779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371600"/>
            <a:ext cx="8153400" cy="4495800"/>
          </a:xfrm>
        </p:spPr>
        <p:txBody>
          <a:bodyPr/>
          <a:lstStyle/>
          <a:p>
            <a:pPr lvl="0"/>
            <a:r>
              <a:rPr lang="en-US" dirty="0">
                <a:solidFill>
                  <a:schemeClr val="tx1"/>
                </a:solidFill>
              </a:rPr>
              <a:t>What should you have financially in place for you to move out on your own?</a:t>
            </a:r>
          </a:p>
          <a:p>
            <a:pPr lvl="0"/>
            <a:r>
              <a:rPr lang="en-US" dirty="0">
                <a:solidFill>
                  <a:schemeClr val="tx1"/>
                </a:solidFill>
              </a:rPr>
              <a:t> What is the difference between variable and fixed expenses?</a:t>
            </a:r>
          </a:p>
          <a:p>
            <a:pPr lvl="0"/>
            <a:r>
              <a:rPr lang="en-US" dirty="0">
                <a:solidFill>
                  <a:schemeClr val="tx1"/>
                </a:solidFill>
              </a:rPr>
              <a:t>What questions should you think about when looking for an apartment?</a:t>
            </a:r>
          </a:p>
          <a:p>
            <a:pPr lvl="0"/>
            <a:r>
              <a:rPr lang="en-US" dirty="0">
                <a:solidFill>
                  <a:schemeClr val="tx1"/>
                </a:solidFill>
              </a:rPr>
              <a:t>What does “living paycheck to paycheck” mean?  Why is this not ideal?</a:t>
            </a:r>
          </a:p>
          <a:p>
            <a:pPr lvl="0"/>
            <a:r>
              <a:rPr lang="en-US" dirty="0">
                <a:solidFill>
                  <a:schemeClr val="tx1"/>
                </a:solidFill>
              </a:rPr>
              <a:t>Find an apartment rental listing in the city you would like to live in after you graduate from college.  How much is your monthly rent?</a:t>
            </a:r>
          </a:p>
          <a:p>
            <a:pPr lvl="0"/>
            <a:r>
              <a:rPr lang="en-US" dirty="0">
                <a:solidFill>
                  <a:schemeClr val="tx1"/>
                </a:solidFill>
              </a:rPr>
              <a:t>Make an itemized list with prices of furniture you will need to start out (Go to the Ikea website).  What else will you need to start out (microwave, hangers, curtains, etc.)?  Overall, approximately how much money will you need initially to live on your own?</a:t>
            </a:r>
          </a:p>
          <a:p>
            <a:pPr lvl="0"/>
            <a:r>
              <a:rPr lang="en-US" dirty="0">
                <a:solidFill>
                  <a:schemeClr val="tx1"/>
                </a:solidFill>
              </a:rPr>
              <a:t>What is the minimum wage in the state you would like to live in after college?  How many hours of minimum wage will you need to work to pay for your rent?</a:t>
            </a:r>
          </a:p>
          <a:p>
            <a:pPr lvl="0"/>
            <a:r>
              <a:rPr lang="en-US" dirty="0">
                <a:solidFill>
                  <a:schemeClr val="tx1"/>
                </a:solidFill>
              </a:rPr>
              <a:t>What is good budgeting advice to live by yourself comfortably?  </a:t>
            </a:r>
          </a:p>
          <a:p>
            <a:endParaRPr lang="en-US" sz="2400" dirty="0">
              <a:solidFill>
                <a:srgbClr val="004A80"/>
              </a:solidFill>
            </a:endParaRPr>
          </a:p>
        </p:txBody>
      </p:sp>
      <p:sp>
        <p:nvSpPr>
          <p:cNvPr id="3" name="Title 2"/>
          <p:cNvSpPr>
            <a:spLocks noGrp="1"/>
          </p:cNvSpPr>
          <p:nvPr>
            <p:ph type="title"/>
          </p:nvPr>
        </p:nvSpPr>
        <p:spPr/>
        <p:txBody>
          <a:bodyPr/>
          <a:lstStyle/>
          <a:p>
            <a:r>
              <a:rPr lang="en-US" dirty="0"/>
              <a:t>Part </a:t>
            </a:r>
            <a:r>
              <a:rPr lang="en-US" dirty="0" smtClean="0"/>
              <a:t>1A</a:t>
            </a:r>
            <a:r>
              <a:rPr lang="en-US" dirty="0"/>
              <a:t>: </a:t>
            </a:r>
            <a:r>
              <a:rPr lang="en-US" b="1" u="sng" dirty="0"/>
              <a:t>Living on your own</a:t>
            </a:r>
            <a:r>
              <a:rPr lang="en-US" dirty="0"/>
              <a:t> </a:t>
            </a:r>
          </a:p>
        </p:txBody>
      </p:sp>
      <p:sp>
        <p:nvSpPr>
          <p:cNvPr id="4" name="Footer Placeholder 3"/>
          <p:cNvSpPr>
            <a:spLocks noGrp="1"/>
          </p:cNvSpPr>
          <p:nvPr>
            <p:ph type="ftr" sz="quarter" idx="16"/>
          </p:nvPr>
        </p:nvSpPr>
        <p:spPr/>
        <p:txBody>
          <a:bodyPr/>
          <a:lstStyle/>
          <a:p>
            <a:pPr>
              <a:defRPr/>
            </a:pPr>
            <a:r>
              <a:rPr lang="en-US" b="1"/>
              <a:t>www.councilforeconed.org </a:t>
            </a:r>
            <a:endParaRPr lang="en-US" b="1" dirty="0">
              <a:solidFill>
                <a:srgbClr val="1578BC"/>
              </a:solidFill>
            </a:endParaRPr>
          </a:p>
        </p:txBody>
      </p:sp>
      <p:sp>
        <p:nvSpPr>
          <p:cNvPr id="5" name="Slide Number Placeholder 4"/>
          <p:cNvSpPr>
            <a:spLocks noGrp="1"/>
          </p:cNvSpPr>
          <p:nvPr>
            <p:ph type="sldNum" sz="quarter" idx="17"/>
          </p:nvPr>
        </p:nvSpPr>
        <p:spPr/>
        <p:txBody>
          <a:bodyPr/>
          <a:lstStyle/>
          <a:p>
            <a:fld id="{736A2A04-44CB-4FD5-A22C-EC7DA5CF840D}" type="slidenum">
              <a:rPr lang="en-US" smtClean="0"/>
              <a:pPr/>
              <a:t>17</a:t>
            </a:fld>
            <a:endParaRPr lang="en-US" dirty="0"/>
          </a:p>
        </p:txBody>
      </p:sp>
    </p:spTree>
    <p:extLst>
      <p:ext uri="{BB962C8B-B14F-4D97-AF65-F5344CB8AC3E}">
        <p14:creationId xmlns:p14="http://schemas.microsoft.com/office/powerpoint/2010/main" val="6782356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a:p>
            <a:pPr marL="0" indent="0">
              <a:buNone/>
            </a:pPr>
            <a:endParaRPr lang="en-US" dirty="0"/>
          </a:p>
        </p:txBody>
      </p:sp>
      <p:sp>
        <p:nvSpPr>
          <p:cNvPr id="3" name="Title 2"/>
          <p:cNvSpPr>
            <a:spLocks noGrp="1"/>
          </p:cNvSpPr>
          <p:nvPr>
            <p:ph type="title"/>
          </p:nvPr>
        </p:nvSpPr>
        <p:spPr/>
        <p:txBody>
          <a:bodyPr/>
          <a:lstStyle/>
          <a:p>
            <a:r>
              <a:rPr lang="en-US" sz="2400" dirty="0"/>
              <a:t>Part 1B:  Banking</a:t>
            </a:r>
          </a:p>
        </p:txBody>
      </p:sp>
      <p:sp>
        <p:nvSpPr>
          <p:cNvPr id="6" name="Text Placeholder 5"/>
          <p:cNvSpPr>
            <a:spLocks noGrp="1"/>
          </p:cNvSpPr>
          <p:nvPr>
            <p:ph type="body" idx="14"/>
          </p:nvPr>
        </p:nvSpPr>
        <p:spPr/>
        <p:txBody>
          <a:bodyPr/>
          <a:lstStyle/>
          <a:p>
            <a:pPr marL="342900" lvl="0" indent="-342900">
              <a:buFont typeface="Arial" panose="020B0604020202020204" pitchFamily="34" charset="0"/>
              <a:buChar char="•"/>
            </a:pPr>
            <a:r>
              <a:rPr lang="en-US" dirty="0"/>
              <a:t>What is the difference between a checking account, savings account and certificate of deposit?  	</a:t>
            </a:r>
          </a:p>
          <a:p>
            <a:pPr marL="342900" lvl="0" indent="-342900">
              <a:buFont typeface="Arial" panose="020B0604020202020204" pitchFamily="34" charset="0"/>
              <a:buChar char="•"/>
            </a:pPr>
            <a:r>
              <a:rPr lang="en-US" dirty="0"/>
              <a:t>Why is it important to have all 3?</a:t>
            </a:r>
          </a:p>
          <a:p>
            <a:pPr marL="342900" lvl="0" indent="-342900">
              <a:buFont typeface="Arial" panose="020B0604020202020204" pitchFamily="34" charset="0"/>
              <a:buChar char="•"/>
            </a:pPr>
            <a:r>
              <a:rPr lang="en-US" dirty="0"/>
              <a:t>What are strategies to save money?  Offer specific advice. </a:t>
            </a:r>
          </a:p>
          <a:p>
            <a:pPr marL="342900" lvl="0" indent="-342900">
              <a:buFont typeface="Arial" panose="020B0604020202020204" pitchFamily="34" charset="0"/>
              <a:buChar char="•"/>
            </a:pPr>
            <a:r>
              <a:rPr lang="en-US" dirty="0"/>
              <a:t>Based on the information you researched about this topic, create 3 rules of advice that young adults must follow.  </a:t>
            </a:r>
          </a:p>
          <a:p>
            <a:endParaRPr lang="en-US" dirty="0"/>
          </a:p>
        </p:txBody>
      </p:sp>
      <p:sp>
        <p:nvSpPr>
          <p:cNvPr id="5" name="Slide Number Placeholder 4"/>
          <p:cNvSpPr>
            <a:spLocks noGrp="1"/>
          </p:cNvSpPr>
          <p:nvPr>
            <p:ph type="sldNum" sz="quarter" idx="17"/>
          </p:nvPr>
        </p:nvSpPr>
        <p:spPr/>
        <p:txBody>
          <a:bodyPr/>
          <a:lstStyle/>
          <a:p>
            <a:fld id="{736A2A04-44CB-4FD5-A22C-EC7DA5CF840D}" type="slidenum">
              <a:rPr lang="en-US" smtClean="0"/>
              <a:pPr/>
              <a:t>18</a:t>
            </a:fld>
            <a:endParaRPr lang="en-US" dirty="0"/>
          </a:p>
        </p:txBody>
      </p:sp>
      <p:sp>
        <p:nvSpPr>
          <p:cNvPr id="4" name="Footer Placeholder 3"/>
          <p:cNvSpPr>
            <a:spLocks noGrp="1"/>
          </p:cNvSpPr>
          <p:nvPr>
            <p:ph type="ftr" sz="quarter" idx="18"/>
          </p:nvPr>
        </p:nvSpPr>
        <p:spPr/>
        <p:txBody>
          <a:bodyPr/>
          <a:lstStyle/>
          <a:p>
            <a:pPr>
              <a:defRPr/>
            </a:pPr>
            <a:r>
              <a:rPr lang="en-US" b="1"/>
              <a:t>www.councilforeconed.org </a:t>
            </a:r>
            <a:endParaRPr lang="en-US" b="1" dirty="0">
              <a:solidFill>
                <a:srgbClr val="1578BC"/>
              </a:solidFill>
            </a:endParaRPr>
          </a:p>
        </p:txBody>
      </p:sp>
    </p:spTree>
    <p:extLst>
      <p:ext uri="{BB962C8B-B14F-4D97-AF65-F5344CB8AC3E}">
        <p14:creationId xmlns:p14="http://schemas.microsoft.com/office/powerpoint/2010/main" val="25380889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219200"/>
            <a:ext cx="7677150" cy="5486400"/>
          </a:xfrm>
        </p:spPr>
        <p:txBody>
          <a:bodyPr/>
          <a:lstStyle/>
          <a:p>
            <a:pPr lvl="0">
              <a:buFont typeface="Arial" panose="020B0604020202020204" pitchFamily="34" charset="0"/>
              <a:buChar char="•"/>
            </a:pPr>
            <a:r>
              <a:rPr lang="en-US" sz="1800" dirty="0">
                <a:solidFill>
                  <a:schemeClr val="tx1"/>
                </a:solidFill>
              </a:rPr>
              <a:t>What is an APR?</a:t>
            </a:r>
          </a:p>
          <a:p>
            <a:pPr lvl="0">
              <a:buFont typeface="Arial" panose="020B0604020202020204" pitchFamily="34" charset="0"/>
              <a:buChar char="•"/>
            </a:pPr>
            <a:r>
              <a:rPr lang="en-US" sz="1800" dirty="0">
                <a:solidFill>
                  <a:schemeClr val="tx1"/>
                </a:solidFill>
              </a:rPr>
              <a:t>What is a grace period?</a:t>
            </a:r>
          </a:p>
          <a:p>
            <a:pPr lvl="0">
              <a:buFont typeface="Arial" panose="020B0604020202020204" pitchFamily="34" charset="0"/>
              <a:buChar char="•"/>
            </a:pPr>
            <a:r>
              <a:rPr lang="en-US" sz="1800" dirty="0">
                <a:solidFill>
                  <a:schemeClr val="tx1"/>
                </a:solidFill>
              </a:rPr>
              <a:t>Why is it important to pay your full bill within the grace period?</a:t>
            </a:r>
          </a:p>
          <a:p>
            <a:pPr lvl="0">
              <a:buFont typeface="Arial" panose="020B0604020202020204" pitchFamily="34" charset="0"/>
              <a:buChar char="•"/>
            </a:pPr>
            <a:r>
              <a:rPr lang="en-US" sz="1800" dirty="0">
                <a:solidFill>
                  <a:schemeClr val="tx1"/>
                </a:solidFill>
              </a:rPr>
              <a:t> What other hidden fees are associated with credit cards?</a:t>
            </a:r>
          </a:p>
          <a:p>
            <a:pPr lvl="0">
              <a:buFont typeface="Arial" panose="020B0604020202020204" pitchFamily="34" charset="0"/>
              <a:buChar char="•"/>
            </a:pPr>
            <a:r>
              <a:rPr lang="en-US" sz="1800" dirty="0">
                <a:solidFill>
                  <a:schemeClr val="tx1"/>
                </a:solidFill>
              </a:rPr>
              <a:t>What criteria should you use in choosing a credit card?</a:t>
            </a:r>
          </a:p>
          <a:p>
            <a:pPr lvl="0">
              <a:buFont typeface="Arial" panose="020B0604020202020204" pitchFamily="34" charset="0"/>
              <a:buChar char="•"/>
            </a:pPr>
            <a:r>
              <a:rPr lang="en-US" sz="1800" dirty="0">
                <a:solidFill>
                  <a:schemeClr val="tx1"/>
                </a:solidFill>
              </a:rPr>
              <a:t>What are some different types of rewards programs for credit cars?  </a:t>
            </a:r>
          </a:p>
          <a:p>
            <a:pPr lvl="0">
              <a:buFont typeface="Arial" panose="020B0604020202020204" pitchFamily="34" charset="0"/>
              <a:buChar char="•"/>
            </a:pPr>
            <a:r>
              <a:rPr lang="en-US" sz="1800" dirty="0">
                <a:solidFill>
                  <a:schemeClr val="tx1"/>
                </a:solidFill>
              </a:rPr>
              <a:t>What is a department store credit card?  How is it different than a mainstream credit card?  What are the positives and negatives of owning a department store card?  </a:t>
            </a:r>
          </a:p>
          <a:p>
            <a:pPr lvl="0">
              <a:buFont typeface="Arial" panose="020B0604020202020204" pitchFamily="34" charset="0"/>
              <a:buChar char="•"/>
            </a:pPr>
            <a:r>
              <a:rPr lang="en-US" sz="1800" dirty="0">
                <a:solidFill>
                  <a:schemeClr val="tx1"/>
                </a:solidFill>
              </a:rPr>
              <a:t>Choose one of the following companies:   </a:t>
            </a:r>
            <a:r>
              <a:rPr lang="en-US" sz="1800" b="1" dirty="0">
                <a:solidFill>
                  <a:schemeClr val="tx1"/>
                </a:solidFill>
              </a:rPr>
              <a:t>Bank of America</a:t>
            </a:r>
            <a:r>
              <a:rPr lang="en-US" sz="1800" dirty="0">
                <a:solidFill>
                  <a:schemeClr val="tx1"/>
                </a:solidFill>
              </a:rPr>
              <a:t>, </a:t>
            </a:r>
            <a:r>
              <a:rPr lang="en-US" sz="1800" b="1" dirty="0">
                <a:solidFill>
                  <a:schemeClr val="tx1"/>
                </a:solidFill>
              </a:rPr>
              <a:t>Capital One</a:t>
            </a:r>
            <a:r>
              <a:rPr lang="en-US" sz="1800" dirty="0">
                <a:solidFill>
                  <a:schemeClr val="tx1"/>
                </a:solidFill>
              </a:rPr>
              <a:t>, </a:t>
            </a:r>
            <a:r>
              <a:rPr lang="en-US" sz="1800" b="1" dirty="0">
                <a:solidFill>
                  <a:schemeClr val="tx1"/>
                </a:solidFill>
              </a:rPr>
              <a:t>Chase</a:t>
            </a:r>
            <a:r>
              <a:rPr lang="en-US" sz="1800" dirty="0">
                <a:solidFill>
                  <a:schemeClr val="tx1"/>
                </a:solidFill>
              </a:rPr>
              <a:t>, </a:t>
            </a:r>
            <a:r>
              <a:rPr lang="en-US" sz="1800" b="1" dirty="0">
                <a:solidFill>
                  <a:schemeClr val="tx1"/>
                </a:solidFill>
              </a:rPr>
              <a:t>American Express</a:t>
            </a:r>
            <a:r>
              <a:rPr lang="en-US" sz="1800" dirty="0">
                <a:solidFill>
                  <a:schemeClr val="tx1"/>
                </a:solidFill>
              </a:rPr>
              <a:t> and </a:t>
            </a:r>
            <a:r>
              <a:rPr lang="en-US" sz="1800" b="1" dirty="0">
                <a:solidFill>
                  <a:schemeClr val="tx1"/>
                </a:solidFill>
              </a:rPr>
              <a:t>Discover</a:t>
            </a:r>
            <a:r>
              <a:rPr lang="en-US" sz="1800" dirty="0">
                <a:solidFill>
                  <a:schemeClr val="tx1"/>
                </a:solidFill>
              </a:rPr>
              <a:t>.  Which of their credit cards is best for you?  </a:t>
            </a:r>
          </a:p>
          <a:p>
            <a:pPr lvl="0">
              <a:buFont typeface="Arial" panose="020B0604020202020204" pitchFamily="34" charset="0"/>
              <a:buChar char="•"/>
            </a:pPr>
            <a:r>
              <a:rPr lang="en-US" sz="1800" dirty="0">
                <a:solidFill>
                  <a:schemeClr val="tx1"/>
                </a:solidFill>
              </a:rPr>
              <a:t>Compare and contrast two or more of the companies:  which has the best credit cards for you?</a:t>
            </a:r>
          </a:p>
          <a:p>
            <a:pPr lvl="0">
              <a:buFont typeface="Arial" panose="020B0604020202020204" pitchFamily="34" charset="0"/>
              <a:buChar char="•"/>
            </a:pPr>
            <a:r>
              <a:rPr lang="en-US" sz="1800" dirty="0">
                <a:solidFill>
                  <a:schemeClr val="tx1"/>
                </a:solidFill>
              </a:rPr>
              <a:t>Based on the information you researched about this topic, create 3 rules of advice that young adults must follow.  </a:t>
            </a:r>
          </a:p>
          <a:p>
            <a:endParaRPr lang="en-US" dirty="0"/>
          </a:p>
        </p:txBody>
      </p:sp>
      <p:sp>
        <p:nvSpPr>
          <p:cNvPr id="3" name="Title 2"/>
          <p:cNvSpPr>
            <a:spLocks noGrp="1"/>
          </p:cNvSpPr>
          <p:nvPr>
            <p:ph type="title"/>
          </p:nvPr>
        </p:nvSpPr>
        <p:spPr/>
        <p:txBody>
          <a:bodyPr/>
          <a:lstStyle/>
          <a:p>
            <a:r>
              <a:rPr lang="en-US" dirty="0"/>
              <a:t>Part 1C:  Credit Cards</a:t>
            </a:r>
          </a:p>
        </p:txBody>
      </p:sp>
      <p:sp>
        <p:nvSpPr>
          <p:cNvPr id="5" name="Slide Number Placeholder 4"/>
          <p:cNvSpPr>
            <a:spLocks noGrp="1"/>
          </p:cNvSpPr>
          <p:nvPr>
            <p:ph type="sldNum" sz="quarter" idx="17"/>
          </p:nvPr>
        </p:nvSpPr>
        <p:spPr/>
        <p:txBody>
          <a:bodyPr/>
          <a:lstStyle/>
          <a:p>
            <a:fld id="{0AAD9021-A74D-4FF0-868C-40F10C5CABE8}" type="slidenum">
              <a:rPr lang="en-US" smtClean="0"/>
              <a:pPr/>
              <a:t>19</a:t>
            </a:fld>
            <a:endParaRPr lang="en-US" dirty="0"/>
          </a:p>
        </p:txBody>
      </p:sp>
      <p:sp>
        <p:nvSpPr>
          <p:cNvPr id="6" name="Footer Placeholder 5"/>
          <p:cNvSpPr>
            <a:spLocks noGrp="1"/>
          </p:cNvSpPr>
          <p:nvPr>
            <p:ph type="ftr" sz="quarter" idx="18"/>
          </p:nvPr>
        </p:nvSpPr>
        <p:spPr/>
        <p:txBody>
          <a:bodyPr/>
          <a:lstStyle/>
          <a:p>
            <a:pPr>
              <a:defRPr/>
            </a:pPr>
            <a:r>
              <a:rPr lang="en-US" b="1"/>
              <a:t>www.councilforeconed.org </a:t>
            </a:r>
            <a:endParaRPr lang="en-US" b="1" dirty="0">
              <a:solidFill>
                <a:srgbClr val="1578BC"/>
              </a:solidFill>
            </a:endParaRPr>
          </a:p>
        </p:txBody>
      </p:sp>
    </p:spTree>
    <p:extLst>
      <p:ext uri="{BB962C8B-B14F-4D97-AF65-F5344CB8AC3E}">
        <p14:creationId xmlns:p14="http://schemas.microsoft.com/office/powerpoint/2010/main" val="34598614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xmlns="" id="{0CCA9E96-6DE7-4BE2-B357-FC783A820CD0}"/>
              </a:ext>
            </a:extLst>
          </p:cNvPr>
          <p:cNvSpPr>
            <a:spLocks noGrp="1"/>
          </p:cNvSpPr>
          <p:nvPr>
            <p:ph type="title"/>
          </p:nvPr>
        </p:nvSpPr>
        <p:spPr/>
        <p:txBody>
          <a:bodyPr/>
          <a:lstStyle/>
          <a:p>
            <a:r>
              <a:rPr lang="en-US" sz="2800" dirty="0"/>
              <a:t>Project #1:  Socio-Economics </a:t>
            </a:r>
            <a:r>
              <a:rPr lang="en-US" sz="2800" dirty="0" smtClean="0"/>
              <a:t>Project</a:t>
            </a:r>
            <a:r>
              <a:rPr lang="en-US" sz="1800" dirty="0" smtClean="0"/>
              <a:t/>
            </a:r>
            <a:br>
              <a:rPr lang="en-US" sz="1800" dirty="0" smtClean="0"/>
            </a:br>
            <a:r>
              <a:rPr lang="en-US" dirty="0"/>
              <a:t/>
            </a:r>
            <a:br>
              <a:rPr lang="en-US" dirty="0"/>
            </a:br>
            <a:r>
              <a:rPr lang="en-US" dirty="0">
                <a:hlinkClick r:id="rId2"/>
              </a:rPr>
              <a:t>https://</a:t>
            </a:r>
            <a:r>
              <a:rPr lang="en-US" dirty="0" smtClean="0">
                <a:hlinkClick r:id="rId2"/>
              </a:rPr>
              <a:t>ermurrowhs.libguides.com/politics</a:t>
            </a:r>
            <a:r>
              <a:rPr lang="en-US" dirty="0"/>
              <a:t/>
            </a:r>
            <a:br>
              <a:rPr lang="en-US" dirty="0"/>
            </a:br>
            <a:endParaRPr lang="en-US" dirty="0"/>
          </a:p>
        </p:txBody>
      </p:sp>
      <p:sp>
        <p:nvSpPr>
          <p:cNvPr id="5" name="Slide Number Placeholder 4">
            <a:extLst>
              <a:ext uri="{FF2B5EF4-FFF2-40B4-BE49-F238E27FC236}">
                <a16:creationId xmlns:a16="http://schemas.microsoft.com/office/drawing/2014/main" xmlns="" id="{44DB32ED-3035-4306-A474-2BC7A1EE459C}"/>
              </a:ext>
            </a:extLst>
          </p:cNvPr>
          <p:cNvSpPr>
            <a:spLocks noGrp="1"/>
          </p:cNvSpPr>
          <p:nvPr>
            <p:ph type="sldNum" sz="quarter" idx="17"/>
          </p:nvPr>
        </p:nvSpPr>
        <p:spPr/>
        <p:txBody>
          <a:bodyPr/>
          <a:lstStyle/>
          <a:p>
            <a:fld id="{0AAD9021-A74D-4FF0-868C-40F10C5CABE8}" type="slidenum">
              <a:rPr lang="en-US" smtClean="0"/>
              <a:pPr/>
              <a:t>2</a:t>
            </a:fld>
            <a:endParaRPr lang="en-US" dirty="0"/>
          </a:p>
        </p:txBody>
      </p:sp>
      <p:sp>
        <p:nvSpPr>
          <p:cNvPr id="6" name="Footer Placeholder 5">
            <a:extLst>
              <a:ext uri="{FF2B5EF4-FFF2-40B4-BE49-F238E27FC236}">
                <a16:creationId xmlns:a16="http://schemas.microsoft.com/office/drawing/2014/main" xmlns="" id="{5262A11B-5D10-4E45-89C1-C0E52BC2F0AB}"/>
              </a:ext>
            </a:extLst>
          </p:cNvPr>
          <p:cNvSpPr>
            <a:spLocks noGrp="1"/>
          </p:cNvSpPr>
          <p:nvPr>
            <p:ph type="ftr" sz="quarter" idx="18"/>
          </p:nvPr>
        </p:nvSpPr>
        <p:spPr/>
        <p:txBody>
          <a:bodyPr/>
          <a:lstStyle/>
          <a:p>
            <a:pPr>
              <a:defRPr/>
            </a:pPr>
            <a:r>
              <a:rPr lang="en-US" b="1"/>
              <a:t>www.councilforeconed.org </a:t>
            </a:r>
            <a:endParaRPr lang="en-US" b="1" dirty="0">
              <a:solidFill>
                <a:srgbClr val="1578BC"/>
              </a:solidFill>
            </a:endParaRPr>
          </a:p>
        </p:txBody>
      </p:sp>
    </p:spTree>
    <p:extLst>
      <p:ext uri="{BB962C8B-B14F-4D97-AF65-F5344CB8AC3E}">
        <p14:creationId xmlns:p14="http://schemas.microsoft.com/office/powerpoint/2010/main" val="24509696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Part 1D:  Credit Score</a:t>
            </a:r>
          </a:p>
        </p:txBody>
      </p:sp>
      <p:sp>
        <p:nvSpPr>
          <p:cNvPr id="4" name="Footer Placeholder 3"/>
          <p:cNvSpPr>
            <a:spLocks noGrp="1"/>
          </p:cNvSpPr>
          <p:nvPr>
            <p:ph type="ftr" sz="quarter" idx="16"/>
          </p:nvPr>
        </p:nvSpPr>
        <p:spPr/>
        <p:txBody>
          <a:bodyPr/>
          <a:lstStyle/>
          <a:p>
            <a:pPr>
              <a:defRPr/>
            </a:pPr>
            <a:r>
              <a:rPr lang="en-US" b="1"/>
              <a:t>www.councilforeconed.org </a:t>
            </a:r>
            <a:endParaRPr lang="en-US" b="1" dirty="0">
              <a:solidFill>
                <a:srgbClr val="1578BC"/>
              </a:solidFill>
            </a:endParaRPr>
          </a:p>
        </p:txBody>
      </p:sp>
      <p:sp>
        <p:nvSpPr>
          <p:cNvPr id="5" name="Slide Number Placeholder 4"/>
          <p:cNvSpPr>
            <a:spLocks noGrp="1"/>
          </p:cNvSpPr>
          <p:nvPr>
            <p:ph type="sldNum" sz="quarter" idx="17"/>
          </p:nvPr>
        </p:nvSpPr>
        <p:spPr/>
        <p:txBody>
          <a:bodyPr/>
          <a:lstStyle/>
          <a:p>
            <a:fld id="{736A2A04-44CB-4FD5-A22C-EC7DA5CF840D}" type="slidenum">
              <a:rPr lang="en-US" smtClean="0"/>
              <a:pPr/>
              <a:t>20</a:t>
            </a:fld>
            <a:endParaRPr lang="en-US" dirty="0"/>
          </a:p>
        </p:txBody>
      </p:sp>
      <p:sp>
        <p:nvSpPr>
          <p:cNvPr id="11" name="Content Placeholder 10"/>
          <p:cNvSpPr>
            <a:spLocks noGrp="1"/>
          </p:cNvSpPr>
          <p:nvPr>
            <p:ph idx="1"/>
          </p:nvPr>
        </p:nvSpPr>
        <p:spPr>
          <a:xfrm>
            <a:off x="533400" y="1371600"/>
            <a:ext cx="7924800" cy="4495800"/>
          </a:xfrm>
        </p:spPr>
        <p:txBody>
          <a:bodyPr/>
          <a:lstStyle/>
          <a:p>
            <a:pPr lvl="0"/>
            <a:r>
              <a:rPr lang="en-US" sz="2800" dirty="0">
                <a:solidFill>
                  <a:schemeClr val="tx1"/>
                </a:solidFill>
              </a:rPr>
              <a:t>What is a credit score?  Why is it important?   </a:t>
            </a:r>
          </a:p>
          <a:p>
            <a:pPr lvl="0"/>
            <a:r>
              <a:rPr lang="en-US" sz="2800" dirty="0">
                <a:solidFill>
                  <a:schemeClr val="tx1"/>
                </a:solidFill>
              </a:rPr>
              <a:t>What is considered an excellent, good, bad credit score?  </a:t>
            </a:r>
          </a:p>
          <a:p>
            <a:pPr lvl="0"/>
            <a:r>
              <a:rPr lang="en-US" sz="2800" dirty="0">
                <a:solidFill>
                  <a:schemeClr val="tx1"/>
                </a:solidFill>
              </a:rPr>
              <a:t>How is it calculated?  What are the components of it?  For each component:  what is considered good/bad?   </a:t>
            </a:r>
          </a:p>
          <a:p>
            <a:pPr lvl="0"/>
            <a:r>
              <a:rPr lang="en-US" sz="2800" dirty="0">
                <a:solidFill>
                  <a:schemeClr val="tx1"/>
                </a:solidFill>
              </a:rPr>
              <a:t>What is the consequence of a poor credit score?</a:t>
            </a:r>
          </a:p>
          <a:p>
            <a:pPr lvl="0"/>
            <a:r>
              <a:rPr lang="en-US" sz="2800" dirty="0">
                <a:solidFill>
                  <a:schemeClr val="tx1"/>
                </a:solidFill>
              </a:rPr>
              <a:t>How do you improve your credit score?</a:t>
            </a:r>
          </a:p>
          <a:p>
            <a:endParaRPr lang="en-US" sz="2400" dirty="0"/>
          </a:p>
        </p:txBody>
      </p:sp>
    </p:spTree>
    <p:extLst>
      <p:ext uri="{BB962C8B-B14F-4D97-AF65-F5344CB8AC3E}">
        <p14:creationId xmlns:p14="http://schemas.microsoft.com/office/powerpoint/2010/main" val="39526828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Your Agenda </a:t>
            </a:r>
          </a:p>
        </p:txBody>
      </p:sp>
      <p:sp>
        <p:nvSpPr>
          <p:cNvPr id="4" name="Footer Placeholder 3"/>
          <p:cNvSpPr>
            <a:spLocks noGrp="1"/>
          </p:cNvSpPr>
          <p:nvPr>
            <p:ph type="ftr" sz="quarter" idx="16"/>
          </p:nvPr>
        </p:nvSpPr>
        <p:spPr/>
        <p:txBody>
          <a:bodyPr/>
          <a:lstStyle/>
          <a:p>
            <a:pPr>
              <a:defRPr/>
            </a:pPr>
            <a:r>
              <a:rPr lang="en-US" b="1" dirty="0">
                <a:solidFill>
                  <a:srgbClr val="1578BC"/>
                </a:solidFill>
              </a:rPr>
              <a:t>www.councilforeconed.org </a:t>
            </a:r>
          </a:p>
        </p:txBody>
      </p:sp>
      <p:sp>
        <p:nvSpPr>
          <p:cNvPr id="5" name="Slide Number Placeholder 4"/>
          <p:cNvSpPr>
            <a:spLocks noGrp="1"/>
          </p:cNvSpPr>
          <p:nvPr>
            <p:ph type="sldNum" sz="quarter" idx="17"/>
          </p:nvPr>
        </p:nvSpPr>
        <p:spPr/>
        <p:txBody>
          <a:bodyPr/>
          <a:lstStyle/>
          <a:p>
            <a:fld id="{736A2A04-44CB-4FD5-A22C-EC7DA5CF840D}" type="slidenum">
              <a:rPr lang="en-US" smtClean="0"/>
              <a:pPr/>
              <a:t>21</a:t>
            </a:fld>
            <a:endParaRPr lang="en-US" dirty="0"/>
          </a:p>
        </p:txBody>
      </p:sp>
      <p:sp>
        <p:nvSpPr>
          <p:cNvPr id="2" name="Content Placeholder 1"/>
          <p:cNvSpPr>
            <a:spLocks noGrp="1"/>
          </p:cNvSpPr>
          <p:nvPr>
            <p:ph idx="1"/>
          </p:nvPr>
        </p:nvSpPr>
        <p:spPr/>
        <p:txBody>
          <a:bodyPr/>
          <a:lstStyle/>
          <a:p>
            <a:r>
              <a:rPr lang="en-US" dirty="0">
                <a:solidFill>
                  <a:schemeClr val="tx1"/>
                </a:solidFill>
              </a:rPr>
              <a:t>Examine hands-on and self-guided projects</a:t>
            </a:r>
          </a:p>
          <a:p>
            <a:endParaRPr lang="en-US" dirty="0">
              <a:solidFill>
                <a:schemeClr val="tx1"/>
              </a:solidFill>
            </a:endParaRPr>
          </a:p>
          <a:p>
            <a:r>
              <a:rPr lang="en-US" dirty="0">
                <a:solidFill>
                  <a:schemeClr val="tx1"/>
                </a:solidFill>
              </a:rPr>
              <a:t>Socio-Economic Issues Project</a:t>
            </a:r>
          </a:p>
          <a:p>
            <a:endParaRPr lang="en-US" dirty="0">
              <a:solidFill>
                <a:schemeClr val="tx1"/>
              </a:solidFill>
            </a:endParaRPr>
          </a:p>
          <a:p>
            <a:r>
              <a:rPr lang="en-US" dirty="0">
                <a:solidFill>
                  <a:schemeClr val="tx1"/>
                </a:solidFill>
              </a:rPr>
              <a:t>Personal Finance Project</a:t>
            </a:r>
          </a:p>
        </p:txBody>
      </p:sp>
    </p:spTree>
    <p:extLst>
      <p:ext uri="{BB962C8B-B14F-4D97-AF65-F5344CB8AC3E}">
        <p14:creationId xmlns:p14="http://schemas.microsoft.com/office/powerpoint/2010/main" val="15813639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371600"/>
            <a:ext cx="7848600" cy="4038600"/>
          </a:xfrm>
        </p:spPr>
        <p:txBody>
          <a:bodyPr/>
          <a:lstStyle/>
          <a:p>
            <a:pPr lvl="0"/>
            <a:r>
              <a:rPr lang="en-US" sz="2000" dirty="0">
                <a:solidFill>
                  <a:schemeClr val="tx1"/>
                </a:solidFill>
              </a:rPr>
              <a:t>What are the differences between a W2, W4, 1040 and 1099 tax form?  </a:t>
            </a:r>
          </a:p>
          <a:p>
            <a:pPr lvl="0"/>
            <a:r>
              <a:rPr lang="en-US" sz="2000" dirty="0">
                <a:solidFill>
                  <a:schemeClr val="tx1"/>
                </a:solidFill>
              </a:rPr>
              <a:t>What are dependents, deductions, allowances and tax credits?  What can be used for each?   </a:t>
            </a:r>
          </a:p>
          <a:p>
            <a:pPr lvl="0"/>
            <a:r>
              <a:rPr lang="en-US" sz="2000" dirty="0">
                <a:solidFill>
                  <a:schemeClr val="tx1"/>
                </a:solidFill>
              </a:rPr>
              <a:t>Why might people put a smaller amount of dependents/allowances on their W4 than they actually have?</a:t>
            </a:r>
          </a:p>
          <a:p>
            <a:pPr lvl="0"/>
            <a:r>
              <a:rPr lang="en-US" sz="2000" dirty="0">
                <a:solidFill>
                  <a:schemeClr val="tx1"/>
                </a:solidFill>
              </a:rPr>
              <a:t>Why might people hold additional income on their W4?</a:t>
            </a:r>
          </a:p>
          <a:p>
            <a:pPr lvl="0"/>
            <a:r>
              <a:rPr lang="en-US" sz="2000" dirty="0">
                <a:solidFill>
                  <a:schemeClr val="tx1"/>
                </a:solidFill>
              </a:rPr>
              <a:t>How has the new Trump Tax Plan affected how people do their taxes?  </a:t>
            </a:r>
          </a:p>
          <a:p>
            <a:pPr lvl="0"/>
            <a:r>
              <a:rPr lang="en-US" sz="2000" dirty="0">
                <a:solidFill>
                  <a:schemeClr val="tx1"/>
                </a:solidFill>
              </a:rPr>
              <a:t>How are people in New York State affected by the Trump Tax Plan?   </a:t>
            </a:r>
          </a:p>
          <a:p>
            <a:endParaRPr lang="en-US" dirty="0"/>
          </a:p>
        </p:txBody>
      </p:sp>
      <p:sp>
        <p:nvSpPr>
          <p:cNvPr id="3" name="Title 2"/>
          <p:cNvSpPr>
            <a:spLocks noGrp="1"/>
          </p:cNvSpPr>
          <p:nvPr>
            <p:ph type="title"/>
          </p:nvPr>
        </p:nvSpPr>
        <p:spPr/>
        <p:txBody>
          <a:bodyPr/>
          <a:lstStyle/>
          <a:p>
            <a:r>
              <a:rPr lang="en-US" dirty="0"/>
              <a:t>Part 1E:  Taxes</a:t>
            </a:r>
          </a:p>
        </p:txBody>
      </p:sp>
      <p:sp>
        <p:nvSpPr>
          <p:cNvPr id="4" name="Footer Placeholder 3"/>
          <p:cNvSpPr>
            <a:spLocks noGrp="1"/>
          </p:cNvSpPr>
          <p:nvPr>
            <p:ph type="ftr" sz="quarter" idx="16"/>
          </p:nvPr>
        </p:nvSpPr>
        <p:spPr/>
        <p:txBody>
          <a:bodyPr/>
          <a:lstStyle/>
          <a:p>
            <a:pPr>
              <a:defRPr/>
            </a:pPr>
            <a:r>
              <a:rPr lang="en-US" b="1"/>
              <a:t>www.councilforeconed.org </a:t>
            </a:r>
            <a:endParaRPr lang="en-US" b="1" dirty="0">
              <a:solidFill>
                <a:srgbClr val="1578BC"/>
              </a:solidFill>
            </a:endParaRPr>
          </a:p>
        </p:txBody>
      </p:sp>
      <p:sp>
        <p:nvSpPr>
          <p:cNvPr id="5" name="Slide Number Placeholder 4"/>
          <p:cNvSpPr>
            <a:spLocks noGrp="1"/>
          </p:cNvSpPr>
          <p:nvPr>
            <p:ph type="sldNum" sz="quarter" idx="17"/>
          </p:nvPr>
        </p:nvSpPr>
        <p:spPr/>
        <p:txBody>
          <a:bodyPr/>
          <a:lstStyle/>
          <a:p>
            <a:fld id="{736A2A04-44CB-4FD5-A22C-EC7DA5CF840D}" type="slidenum">
              <a:rPr lang="en-US" smtClean="0"/>
              <a:pPr/>
              <a:t>22</a:t>
            </a:fld>
            <a:endParaRPr lang="en-US" dirty="0"/>
          </a:p>
        </p:txBody>
      </p:sp>
    </p:spTree>
    <p:extLst>
      <p:ext uri="{BB962C8B-B14F-4D97-AF65-F5344CB8AC3E}">
        <p14:creationId xmlns:p14="http://schemas.microsoft.com/office/powerpoint/2010/main" val="312597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en-US" sz="2400">
                <a:solidFill>
                  <a:schemeClr val="tx1"/>
                </a:solidFill>
              </a:rPr>
              <a:t>Why is having a comprehensive health insurance plan important?</a:t>
            </a:r>
          </a:p>
          <a:p>
            <a:pPr lvl="0"/>
            <a:r>
              <a:rPr lang="en-US" sz="2400">
                <a:solidFill>
                  <a:schemeClr val="tx1"/>
                </a:solidFill>
              </a:rPr>
              <a:t>What type of health insurance plans are there?</a:t>
            </a:r>
          </a:p>
          <a:p>
            <a:pPr lvl="0"/>
            <a:r>
              <a:rPr lang="en-US" sz="2400">
                <a:solidFill>
                  <a:schemeClr val="tx1"/>
                </a:solidFill>
              </a:rPr>
              <a:t>Go to the NY “State of Health” website and choose a health insurance option.  Why did you select this coverage?  How much will your plan cost each year?</a:t>
            </a:r>
          </a:p>
          <a:p>
            <a:pPr lvl="0"/>
            <a:r>
              <a:rPr lang="en-US" sz="2400">
                <a:solidFill>
                  <a:schemeClr val="tx1"/>
                </a:solidFill>
              </a:rPr>
              <a:t>What do the cheaper plans fail to cover?</a:t>
            </a:r>
          </a:p>
          <a:p>
            <a:pPr lvl="0"/>
            <a:r>
              <a:rPr lang="en-US" sz="2400">
                <a:solidFill>
                  <a:schemeClr val="tx1"/>
                </a:solidFill>
              </a:rPr>
              <a:t>Based on the information you researched about this topic, create 3 rules of advice that young adults must follow.  </a:t>
            </a:r>
          </a:p>
          <a:p>
            <a:endParaRPr lang="en-US" dirty="0"/>
          </a:p>
        </p:txBody>
      </p:sp>
      <p:sp>
        <p:nvSpPr>
          <p:cNvPr id="3" name="Title 2"/>
          <p:cNvSpPr>
            <a:spLocks noGrp="1"/>
          </p:cNvSpPr>
          <p:nvPr>
            <p:ph type="title"/>
          </p:nvPr>
        </p:nvSpPr>
        <p:spPr/>
        <p:txBody>
          <a:bodyPr/>
          <a:lstStyle/>
          <a:p>
            <a:r>
              <a:rPr lang="en-US" dirty="0"/>
              <a:t>Part 1F:  Health Insurance</a:t>
            </a:r>
          </a:p>
        </p:txBody>
      </p:sp>
      <p:sp>
        <p:nvSpPr>
          <p:cNvPr id="4" name="Footer Placeholder 3"/>
          <p:cNvSpPr>
            <a:spLocks noGrp="1"/>
          </p:cNvSpPr>
          <p:nvPr>
            <p:ph type="ftr" sz="quarter" idx="16"/>
          </p:nvPr>
        </p:nvSpPr>
        <p:spPr/>
        <p:txBody>
          <a:bodyPr/>
          <a:lstStyle/>
          <a:p>
            <a:pPr>
              <a:defRPr/>
            </a:pPr>
            <a:r>
              <a:rPr lang="en-US" b="1" dirty="0"/>
              <a:t>www.councilforeconed.org </a:t>
            </a:r>
            <a:endParaRPr lang="en-US" b="1" dirty="0">
              <a:solidFill>
                <a:srgbClr val="1578BC"/>
              </a:solidFill>
            </a:endParaRPr>
          </a:p>
        </p:txBody>
      </p:sp>
      <p:sp>
        <p:nvSpPr>
          <p:cNvPr id="5" name="Slide Number Placeholder 4"/>
          <p:cNvSpPr>
            <a:spLocks noGrp="1"/>
          </p:cNvSpPr>
          <p:nvPr>
            <p:ph type="sldNum" sz="quarter" idx="17"/>
          </p:nvPr>
        </p:nvSpPr>
        <p:spPr/>
        <p:txBody>
          <a:bodyPr/>
          <a:lstStyle/>
          <a:p>
            <a:fld id="{736A2A04-44CB-4FD5-A22C-EC7DA5CF840D}" type="slidenum">
              <a:rPr lang="en-US" smtClean="0"/>
              <a:pPr/>
              <a:t>23</a:t>
            </a:fld>
            <a:endParaRPr lang="en-US" dirty="0"/>
          </a:p>
        </p:txBody>
      </p:sp>
    </p:spTree>
    <p:extLst>
      <p:ext uri="{BB962C8B-B14F-4D97-AF65-F5344CB8AC3E}">
        <p14:creationId xmlns:p14="http://schemas.microsoft.com/office/powerpoint/2010/main" val="7048662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28700" y="1752600"/>
            <a:ext cx="7086600" cy="4419600"/>
          </a:xfrm>
        </p:spPr>
        <p:txBody>
          <a:bodyPr/>
          <a:lstStyle/>
          <a:p>
            <a:pPr lvl="0"/>
            <a:r>
              <a:rPr lang="en-US" sz="2000" dirty="0">
                <a:solidFill>
                  <a:schemeClr val="tx1"/>
                </a:solidFill>
              </a:rPr>
              <a:t>What is the difference between leasing and buying?</a:t>
            </a:r>
          </a:p>
          <a:p>
            <a:pPr marL="0" lvl="0" indent="0">
              <a:buNone/>
            </a:pPr>
            <a:endParaRPr lang="en-US" sz="2000" dirty="0">
              <a:solidFill>
                <a:schemeClr val="tx1"/>
              </a:solidFill>
            </a:endParaRPr>
          </a:p>
          <a:p>
            <a:pPr lvl="0"/>
            <a:r>
              <a:rPr lang="en-US" sz="2000" dirty="0">
                <a:solidFill>
                  <a:schemeClr val="tx1"/>
                </a:solidFill>
              </a:rPr>
              <a:t> What are the advantages and disadvantages of each?</a:t>
            </a:r>
          </a:p>
          <a:p>
            <a:pPr marL="0" lvl="0" indent="0">
              <a:buNone/>
            </a:pPr>
            <a:endParaRPr lang="en-US" sz="2000" dirty="0">
              <a:solidFill>
                <a:schemeClr val="tx1"/>
              </a:solidFill>
            </a:endParaRPr>
          </a:p>
          <a:p>
            <a:pPr lvl="0"/>
            <a:r>
              <a:rPr lang="en-US" sz="2000" dirty="0">
                <a:solidFill>
                  <a:schemeClr val="tx1"/>
                </a:solidFill>
              </a:rPr>
              <a:t>What is the minimum car insurance you must have in NYS?  How much will insurance cost you?</a:t>
            </a:r>
          </a:p>
          <a:p>
            <a:pPr marL="0" lvl="0" indent="0">
              <a:buNone/>
            </a:pPr>
            <a:endParaRPr lang="en-US" sz="2000" dirty="0">
              <a:solidFill>
                <a:schemeClr val="tx1"/>
              </a:solidFill>
            </a:endParaRPr>
          </a:p>
          <a:p>
            <a:pPr lvl="0"/>
            <a:r>
              <a:rPr lang="en-US" sz="2000" dirty="0">
                <a:solidFill>
                  <a:schemeClr val="tx1"/>
                </a:solidFill>
              </a:rPr>
              <a:t>What raises and lowers your car insurance? </a:t>
            </a:r>
          </a:p>
          <a:p>
            <a:pPr marL="0" lvl="0" indent="0">
              <a:buNone/>
            </a:pPr>
            <a:endParaRPr lang="en-US" sz="2000" dirty="0">
              <a:solidFill>
                <a:schemeClr val="tx1"/>
              </a:solidFill>
            </a:endParaRPr>
          </a:p>
          <a:p>
            <a:pPr lvl="0"/>
            <a:r>
              <a:rPr lang="en-US" sz="2000" dirty="0">
                <a:solidFill>
                  <a:schemeClr val="tx1"/>
                </a:solidFill>
              </a:rPr>
              <a:t> Choose a car you want to buy in the next ten years – identify the lease and purchase payment differences. </a:t>
            </a:r>
          </a:p>
          <a:p>
            <a:pPr lvl="0"/>
            <a:r>
              <a:rPr lang="en-US" sz="2000" dirty="0">
                <a:solidFill>
                  <a:schemeClr val="tx1"/>
                </a:solidFill>
              </a:rPr>
              <a:t> What are other maintenance costs of owning a car?  </a:t>
            </a:r>
          </a:p>
          <a:p>
            <a:endParaRPr lang="en-US" dirty="0"/>
          </a:p>
        </p:txBody>
      </p:sp>
      <p:sp>
        <p:nvSpPr>
          <p:cNvPr id="3" name="Title 2"/>
          <p:cNvSpPr>
            <a:spLocks noGrp="1"/>
          </p:cNvSpPr>
          <p:nvPr>
            <p:ph type="title"/>
          </p:nvPr>
        </p:nvSpPr>
        <p:spPr/>
        <p:txBody>
          <a:bodyPr/>
          <a:lstStyle/>
          <a:p>
            <a:r>
              <a:rPr lang="en-US" dirty="0"/>
              <a:t>Part 1G:  Cars</a:t>
            </a:r>
          </a:p>
        </p:txBody>
      </p:sp>
      <p:sp>
        <p:nvSpPr>
          <p:cNvPr id="4" name="Footer Placeholder 3"/>
          <p:cNvSpPr>
            <a:spLocks noGrp="1"/>
          </p:cNvSpPr>
          <p:nvPr>
            <p:ph type="ftr" sz="quarter" idx="16"/>
          </p:nvPr>
        </p:nvSpPr>
        <p:spPr/>
        <p:txBody>
          <a:bodyPr/>
          <a:lstStyle/>
          <a:p>
            <a:pPr>
              <a:defRPr/>
            </a:pPr>
            <a:r>
              <a:rPr lang="en-US" b="1"/>
              <a:t>www.councilforeconed.org </a:t>
            </a:r>
            <a:endParaRPr lang="en-US" b="1" dirty="0">
              <a:solidFill>
                <a:srgbClr val="1578BC"/>
              </a:solidFill>
            </a:endParaRPr>
          </a:p>
        </p:txBody>
      </p:sp>
      <p:sp>
        <p:nvSpPr>
          <p:cNvPr id="5" name="Slide Number Placeholder 4"/>
          <p:cNvSpPr>
            <a:spLocks noGrp="1"/>
          </p:cNvSpPr>
          <p:nvPr>
            <p:ph type="sldNum" sz="quarter" idx="17"/>
          </p:nvPr>
        </p:nvSpPr>
        <p:spPr/>
        <p:txBody>
          <a:bodyPr/>
          <a:lstStyle/>
          <a:p>
            <a:fld id="{736A2A04-44CB-4FD5-A22C-EC7DA5CF840D}" type="slidenum">
              <a:rPr lang="en-US" smtClean="0"/>
              <a:pPr/>
              <a:t>24</a:t>
            </a:fld>
            <a:endParaRPr lang="en-US" dirty="0"/>
          </a:p>
        </p:txBody>
      </p:sp>
    </p:spTree>
    <p:extLst>
      <p:ext uri="{BB962C8B-B14F-4D97-AF65-F5344CB8AC3E}">
        <p14:creationId xmlns:p14="http://schemas.microsoft.com/office/powerpoint/2010/main" val="311715721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28700" y="1219200"/>
            <a:ext cx="7086600" cy="4572000"/>
          </a:xfrm>
        </p:spPr>
        <p:txBody>
          <a:bodyPr/>
          <a:lstStyle/>
          <a:p>
            <a:pPr lvl="0"/>
            <a:r>
              <a:rPr lang="en-US" sz="2000" dirty="0">
                <a:solidFill>
                  <a:schemeClr val="tx1"/>
                </a:solidFill>
              </a:rPr>
              <a:t>What are the financial advantages and disadvantages of being married?</a:t>
            </a:r>
          </a:p>
          <a:p>
            <a:pPr lvl="0"/>
            <a:r>
              <a:rPr lang="en-US" sz="2000" dirty="0">
                <a:solidFill>
                  <a:schemeClr val="tx1"/>
                </a:solidFill>
              </a:rPr>
              <a:t> What is the marriage tax penalty?</a:t>
            </a:r>
          </a:p>
          <a:p>
            <a:pPr lvl="0"/>
            <a:r>
              <a:rPr lang="en-US" sz="2000" dirty="0">
                <a:solidFill>
                  <a:schemeClr val="tx1"/>
                </a:solidFill>
              </a:rPr>
              <a:t>Why is it crucially important to know your fiancé’s credit score before getting married?</a:t>
            </a:r>
          </a:p>
          <a:p>
            <a:pPr lvl="0"/>
            <a:r>
              <a:rPr lang="en-US" sz="2000" dirty="0">
                <a:solidFill>
                  <a:schemeClr val="tx1"/>
                </a:solidFill>
              </a:rPr>
              <a:t> How much does it cost raise a child in New York City?  What are the main financial expenditures associated with raising a child?  Per Year? Cumulative until they turn 18?</a:t>
            </a:r>
          </a:p>
          <a:p>
            <a:pPr lvl="0"/>
            <a:r>
              <a:rPr lang="en-US" sz="2000" dirty="0">
                <a:solidFill>
                  <a:schemeClr val="tx1"/>
                </a:solidFill>
              </a:rPr>
              <a:t> Compare and contrast a 529 Plan and an UGMA for saving money for your kids’ college.  Which is the better option?  Explain.  </a:t>
            </a:r>
          </a:p>
          <a:p>
            <a:endParaRPr lang="en-US" dirty="0"/>
          </a:p>
        </p:txBody>
      </p:sp>
      <p:sp>
        <p:nvSpPr>
          <p:cNvPr id="3" name="Title 2"/>
          <p:cNvSpPr>
            <a:spLocks noGrp="1"/>
          </p:cNvSpPr>
          <p:nvPr>
            <p:ph type="title"/>
          </p:nvPr>
        </p:nvSpPr>
        <p:spPr/>
        <p:txBody>
          <a:bodyPr/>
          <a:lstStyle/>
          <a:p>
            <a:r>
              <a:rPr lang="en-US" dirty="0"/>
              <a:t>Part 1H:  Marriage and Kids</a:t>
            </a:r>
          </a:p>
        </p:txBody>
      </p:sp>
      <p:sp>
        <p:nvSpPr>
          <p:cNvPr id="4" name="Footer Placeholder 3"/>
          <p:cNvSpPr>
            <a:spLocks noGrp="1"/>
          </p:cNvSpPr>
          <p:nvPr>
            <p:ph type="ftr" sz="quarter" idx="16"/>
          </p:nvPr>
        </p:nvSpPr>
        <p:spPr/>
        <p:txBody>
          <a:bodyPr/>
          <a:lstStyle/>
          <a:p>
            <a:pPr>
              <a:defRPr/>
            </a:pPr>
            <a:r>
              <a:rPr lang="en-US" b="1"/>
              <a:t>www.councilforeconed.org </a:t>
            </a:r>
            <a:endParaRPr lang="en-US" b="1" dirty="0">
              <a:solidFill>
                <a:srgbClr val="1578BC"/>
              </a:solidFill>
            </a:endParaRPr>
          </a:p>
        </p:txBody>
      </p:sp>
      <p:sp>
        <p:nvSpPr>
          <p:cNvPr id="5" name="Slide Number Placeholder 4"/>
          <p:cNvSpPr>
            <a:spLocks noGrp="1"/>
          </p:cNvSpPr>
          <p:nvPr>
            <p:ph type="sldNum" sz="quarter" idx="17"/>
          </p:nvPr>
        </p:nvSpPr>
        <p:spPr/>
        <p:txBody>
          <a:bodyPr/>
          <a:lstStyle/>
          <a:p>
            <a:fld id="{736A2A04-44CB-4FD5-A22C-EC7DA5CF840D}" type="slidenum">
              <a:rPr lang="en-US" smtClean="0"/>
              <a:pPr/>
              <a:t>25</a:t>
            </a:fld>
            <a:endParaRPr lang="en-US" dirty="0"/>
          </a:p>
        </p:txBody>
      </p:sp>
    </p:spTree>
    <p:extLst>
      <p:ext uri="{BB962C8B-B14F-4D97-AF65-F5344CB8AC3E}">
        <p14:creationId xmlns:p14="http://schemas.microsoft.com/office/powerpoint/2010/main" val="217571132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en-US" sz="2400" dirty="0">
                <a:solidFill>
                  <a:schemeClr val="tx1"/>
                </a:solidFill>
              </a:rPr>
              <a:t>Explain the difference between Good Debt and Bad Debt.</a:t>
            </a:r>
          </a:p>
          <a:p>
            <a:pPr lvl="0"/>
            <a:endParaRPr lang="en-US" sz="2400" dirty="0">
              <a:solidFill>
                <a:schemeClr val="tx1"/>
              </a:solidFill>
            </a:endParaRPr>
          </a:p>
          <a:p>
            <a:pPr marL="0" lvl="0" indent="0">
              <a:buNone/>
            </a:pPr>
            <a:endParaRPr lang="en-US" sz="2400" dirty="0">
              <a:solidFill>
                <a:schemeClr val="tx1"/>
              </a:solidFill>
            </a:endParaRPr>
          </a:p>
          <a:p>
            <a:pPr lvl="0"/>
            <a:r>
              <a:rPr lang="en-US" sz="2400" dirty="0">
                <a:solidFill>
                  <a:schemeClr val="tx1"/>
                </a:solidFill>
              </a:rPr>
              <a:t>Add up rent, health insurance, car payments, car insurance, and apartment startup costs.  Not even including your day to day living expenses (food, utilities, clothing, entertainment, etc.), how much will it cost you to live on your own? </a:t>
            </a:r>
          </a:p>
          <a:p>
            <a:endParaRPr lang="en-US" dirty="0"/>
          </a:p>
        </p:txBody>
      </p:sp>
      <p:sp>
        <p:nvSpPr>
          <p:cNvPr id="3" name="Title 2"/>
          <p:cNvSpPr>
            <a:spLocks noGrp="1"/>
          </p:cNvSpPr>
          <p:nvPr>
            <p:ph type="title"/>
          </p:nvPr>
        </p:nvSpPr>
        <p:spPr/>
        <p:txBody>
          <a:bodyPr/>
          <a:lstStyle/>
          <a:p>
            <a:r>
              <a:rPr lang="en-US" dirty="0"/>
              <a:t>Part 1I:  Mixed Bag</a:t>
            </a:r>
          </a:p>
        </p:txBody>
      </p:sp>
      <p:sp>
        <p:nvSpPr>
          <p:cNvPr id="4" name="Footer Placeholder 3"/>
          <p:cNvSpPr>
            <a:spLocks noGrp="1"/>
          </p:cNvSpPr>
          <p:nvPr>
            <p:ph type="ftr" sz="quarter" idx="16"/>
          </p:nvPr>
        </p:nvSpPr>
        <p:spPr/>
        <p:txBody>
          <a:bodyPr/>
          <a:lstStyle/>
          <a:p>
            <a:pPr>
              <a:defRPr/>
            </a:pPr>
            <a:r>
              <a:rPr lang="en-US" b="1"/>
              <a:t>www.councilforeconed.org </a:t>
            </a:r>
            <a:endParaRPr lang="en-US" b="1" dirty="0">
              <a:solidFill>
                <a:srgbClr val="1578BC"/>
              </a:solidFill>
            </a:endParaRPr>
          </a:p>
        </p:txBody>
      </p:sp>
      <p:sp>
        <p:nvSpPr>
          <p:cNvPr id="5" name="Slide Number Placeholder 4"/>
          <p:cNvSpPr>
            <a:spLocks noGrp="1"/>
          </p:cNvSpPr>
          <p:nvPr>
            <p:ph type="sldNum" sz="quarter" idx="17"/>
          </p:nvPr>
        </p:nvSpPr>
        <p:spPr/>
        <p:txBody>
          <a:bodyPr/>
          <a:lstStyle/>
          <a:p>
            <a:fld id="{736A2A04-44CB-4FD5-A22C-EC7DA5CF840D}" type="slidenum">
              <a:rPr lang="en-US" smtClean="0"/>
              <a:pPr/>
              <a:t>26</a:t>
            </a:fld>
            <a:endParaRPr lang="en-US" dirty="0"/>
          </a:p>
        </p:txBody>
      </p:sp>
    </p:spTree>
    <p:extLst>
      <p:ext uri="{BB962C8B-B14F-4D97-AF65-F5344CB8AC3E}">
        <p14:creationId xmlns:p14="http://schemas.microsoft.com/office/powerpoint/2010/main" val="92259995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en-US" dirty="0">
                <a:solidFill>
                  <a:schemeClr val="tx1"/>
                </a:solidFill>
              </a:rPr>
              <a:t>What is a mortgage?</a:t>
            </a:r>
          </a:p>
          <a:p>
            <a:pPr lvl="0"/>
            <a:r>
              <a:rPr lang="en-US" dirty="0">
                <a:solidFill>
                  <a:schemeClr val="tx1"/>
                </a:solidFill>
              </a:rPr>
              <a:t>What is a pre-approval?  </a:t>
            </a:r>
          </a:p>
          <a:p>
            <a:pPr lvl="0"/>
            <a:r>
              <a:rPr lang="en-US" dirty="0">
                <a:solidFill>
                  <a:schemeClr val="tx1"/>
                </a:solidFill>
              </a:rPr>
              <a:t>What percentage of the mortgage should the down payment be? Why? </a:t>
            </a:r>
          </a:p>
          <a:p>
            <a:pPr lvl="0"/>
            <a:r>
              <a:rPr lang="en-US" dirty="0">
                <a:solidFill>
                  <a:schemeClr val="tx1"/>
                </a:solidFill>
              </a:rPr>
              <a:t>What is an amortization schedule?</a:t>
            </a:r>
          </a:p>
          <a:p>
            <a:pPr lvl="0"/>
            <a:r>
              <a:rPr lang="en-US" dirty="0">
                <a:solidFill>
                  <a:schemeClr val="tx1"/>
                </a:solidFill>
              </a:rPr>
              <a:t>What is a PMI (private mortgage insurance)?</a:t>
            </a:r>
          </a:p>
          <a:p>
            <a:pPr lvl="0"/>
            <a:r>
              <a:rPr lang="en-US" dirty="0">
                <a:solidFill>
                  <a:schemeClr val="tx1"/>
                </a:solidFill>
              </a:rPr>
              <a:t>What fees/expenses besides the mortgage is involved in owning a home?</a:t>
            </a:r>
          </a:p>
          <a:p>
            <a:pPr lvl="0"/>
            <a:r>
              <a:rPr lang="en-US" dirty="0">
                <a:solidFill>
                  <a:schemeClr val="tx1"/>
                </a:solidFill>
              </a:rPr>
              <a:t>What should you financially have in place before you buy a home? (credit score, savings, etc.)</a:t>
            </a:r>
          </a:p>
          <a:p>
            <a:endParaRPr lang="en-US" dirty="0"/>
          </a:p>
        </p:txBody>
      </p:sp>
      <p:sp>
        <p:nvSpPr>
          <p:cNvPr id="3" name="Title 2"/>
          <p:cNvSpPr>
            <a:spLocks noGrp="1"/>
          </p:cNvSpPr>
          <p:nvPr>
            <p:ph type="title"/>
          </p:nvPr>
        </p:nvSpPr>
        <p:spPr/>
        <p:txBody>
          <a:bodyPr/>
          <a:lstStyle/>
          <a:p>
            <a:r>
              <a:rPr lang="en-US" dirty="0"/>
              <a:t>Part 1J:  Homeownership</a:t>
            </a:r>
          </a:p>
        </p:txBody>
      </p:sp>
      <p:sp>
        <p:nvSpPr>
          <p:cNvPr id="4" name="Footer Placeholder 3"/>
          <p:cNvSpPr>
            <a:spLocks noGrp="1"/>
          </p:cNvSpPr>
          <p:nvPr>
            <p:ph type="ftr" sz="quarter" idx="16"/>
          </p:nvPr>
        </p:nvSpPr>
        <p:spPr/>
        <p:txBody>
          <a:bodyPr/>
          <a:lstStyle/>
          <a:p>
            <a:pPr>
              <a:defRPr/>
            </a:pPr>
            <a:r>
              <a:rPr lang="en-US" b="1"/>
              <a:t>www.councilforeconed.org </a:t>
            </a:r>
            <a:endParaRPr lang="en-US" b="1" dirty="0">
              <a:solidFill>
                <a:srgbClr val="1578BC"/>
              </a:solidFill>
            </a:endParaRPr>
          </a:p>
        </p:txBody>
      </p:sp>
      <p:sp>
        <p:nvSpPr>
          <p:cNvPr id="5" name="Slide Number Placeholder 4"/>
          <p:cNvSpPr>
            <a:spLocks noGrp="1"/>
          </p:cNvSpPr>
          <p:nvPr>
            <p:ph type="sldNum" sz="quarter" idx="17"/>
          </p:nvPr>
        </p:nvSpPr>
        <p:spPr/>
        <p:txBody>
          <a:bodyPr/>
          <a:lstStyle/>
          <a:p>
            <a:fld id="{736A2A04-44CB-4FD5-A22C-EC7DA5CF840D}" type="slidenum">
              <a:rPr lang="en-US" smtClean="0"/>
              <a:pPr/>
              <a:t>27</a:t>
            </a:fld>
            <a:endParaRPr lang="en-US" dirty="0"/>
          </a:p>
        </p:txBody>
      </p:sp>
    </p:spTree>
    <p:extLst>
      <p:ext uri="{BB962C8B-B14F-4D97-AF65-F5344CB8AC3E}">
        <p14:creationId xmlns:p14="http://schemas.microsoft.com/office/powerpoint/2010/main" val="229396352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en-US" dirty="0">
                <a:solidFill>
                  <a:schemeClr val="tx1"/>
                </a:solidFill>
              </a:rPr>
              <a:t>What is a premium?  </a:t>
            </a:r>
          </a:p>
          <a:p>
            <a:pPr lvl="0"/>
            <a:r>
              <a:rPr lang="en-US" dirty="0">
                <a:solidFill>
                  <a:schemeClr val="tx1"/>
                </a:solidFill>
              </a:rPr>
              <a:t>What is the difference between Whole, Universal and Term Life Insurance?  Which do you think is better?  Why?  </a:t>
            </a:r>
          </a:p>
          <a:p>
            <a:pPr lvl="0"/>
            <a:r>
              <a:rPr lang="en-US" dirty="0">
                <a:solidFill>
                  <a:schemeClr val="tx1"/>
                </a:solidFill>
              </a:rPr>
              <a:t>When should you get life insurance?  When do you need to get life insurance?  </a:t>
            </a:r>
          </a:p>
          <a:p>
            <a:pPr lvl="0"/>
            <a:r>
              <a:rPr lang="en-US" dirty="0">
                <a:solidFill>
                  <a:schemeClr val="tx1"/>
                </a:solidFill>
              </a:rPr>
              <a:t>How much life insurance coverage do you need?</a:t>
            </a:r>
          </a:p>
          <a:p>
            <a:pPr lvl="0"/>
            <a:r>
              <a:rPr lang="en-US" dirty="0">
                <a:solidFill>
                  <a:schemeClr val="tx1"/>
                </a:solidFill>
              </a:rPr>
              <a:t>How are life insurance costs calculated?</a:t>
            </a:r>
          </a:p>
          <a:p>
            <a:endParaRPr lang="en-US" dirty="0"/>
          </a:p>
        </p:txBody>
      </p:sp>
      <p:sp>
        <p:nvSpPr>
          <p:cNvPr id="3" name="Title 2"/>
          <p:cNvSpPr>
            <a:spLocks noGrp="1"/>
          </p:cNvSpPr>
          <p:nvPr>
            <p:ph type="title"/>
          </p:nvPr>
        </p:nvSpPr>
        <p:spPr/>
        <p:txBody>
          <a:bodyPr/>
          <a:lstStyle/>
          <a:p>
            <a:r>
              <a:rPr lang="en-US" dirty="0"/>
              <a:t>Part 1K:  Life Insurance</a:t>
            </a:r>
          </a:p>
        </p:txBody>
      </p:sp>
      <p:sp>
        <p:nvSpPr>
          <p:cNvPr id="4" name="Footer Placeholder 3"/>
          <p:cNvSpPr>
            <a:spLocks noGrp="1"/>
          </p:cNvSpPr>
          <p:nvPr>
            <p:ph type="ftr" sz="quarter" idx="16"/>
          </p:nvPr>
        </p:nvSpPr>
        <p:spPr/>
        <p:txBody>
          <a:bodyPr/>
          <a:lstStyle/>
          <a:p>
            <a:pPr>
              <a:defRPr/>
            </a:pPr>
            <a:r>
              <a:rPr lang="en-US" b="1"/>
              <a:t>www.councilforeconed.org </a:t>
            </a:r>
            <a:endParaRPr lang="en-US" b="1" dirty="0">
              <a:solidFill>
                <a:srgbClr val="1578BC"/>
              </a:solidFill>
            </a:endParaRPr>
          </a:p>
        </p:txBody>
      </p:sp>
      <p:sp>
        <p:nvSpPr>
          <p:cNvPr id="5" name="Slide Number Placeholder 4"/>
          <p:cNvSpPr>
            <a:spLocks noGrp="1"/>
          </p:cNvSpPr>
          <p:nvPr>
            <p:ph type="sldNum" sz="quarter" idx="17"/>
          </p:nvPr>
        </p:nvSpPr>
        <p:spPr/>
        <p:txBody>
          <a:bodyPr/>
          <a:lstStyle/>
          <a:p>
            <a:fld id="{736A2A04-44CB-4FD5-A22C-EC7DA5CF840D}" type="slidenum">
              <a:rPr lang="en-US" smtClean="0"/>
              <a:pPr/>
              <a:t>28</a:t>
            </a:fld>
            <a:endParaRPr lang="en-US" dirty="0"/>
          </a:p>
        </p:txBody>
      </p:sp>
    </p:spTree>
    <p:extLst>
      <p:ext uri="{BB962C8B-B14F-4D97-AF65-F5344CB8AC3E}">
        <p14:creationId xmlns:p14="http://schemas.microsoft.com/office/powerpoint/2010/main" val="318825144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en-US" dirty="0">
                <a:solidFill>
                  <a:schemeClr val="tx1"/>
                </a:solidFill>
              </a:rPr>
              <a:t>Define:  IRA, Roth IRA and 401K.  What are advantages and disadvantages of each?   </a:t>
            </a:r>
          </a:p>
          <a:p>
            <a:pPr lvl="0"/>
            <a:r>
              <a:rPr lang="en-US" dirty="0">
                <a:solidFill>
                  <a:schemeClr val="tx1"/>
                </a:solidFill>
              </a:rPr>
              <a:t>What is compounding interest?</a:t>
            </a:r>
          </a:p>
          <a:p>
            <a:pPr lvl="0"/>
            <a:r>
              <a:rPr lang="en-US" dirty="0">
                <a:solidFill>
                  <a:schemeClr val="tx1"/>
                </a:solidFill>
              </a:rPr>
              <a:t>When should you begin investing for retirement?  Why?   </a:t>
            </a:r>
          </a:p>
          <a:p>
            <a:pPr lvl="0"/>
            <a:r>
              <a:rPr lang="en-US" dirty="0">
                <a:solidFill>
                  <a:schemeClr val="tx1"/>
                </a:solidFill>
              </a:rPr>
              <a:t>How much of your salary should you put toward retirement, why?  </a:t>
            </a:r>
          </a:p>
          <a:p>
            <a:endParaRPr lang="en-US" dirty="0"/>
          </a:p>
        </p:txBody>
      </p:sp>
      <p:sp>
        <p:nvSpPr>
          <p:cNvPr id="3" name="Title 2"/>
          <p:cNvSpPr>
            <a:spLocks noGrp="1"/>
          </p:cNvSpPr>
          <p:nvPr>
            <p:ph type="title"/>
          </p:nvPr>
        </p:nvSpPr>
        <p:spPr/>
        <p:txBody>
          <a:bodyPr/>
          <a:lstStyle/>
          <a:p>
            <a:r>
              <a:rPr lang="en-US" dirty="0"/>
              <a:t>Part 1L:  Retirement Funds</a:t>
            </a:r>
          </a:p>
        </p:txBody>
      </p:sp>
      <p:sp>
        <p:nvSpPr>
          <p:cNvPr id="4" name="Footer Placeholder 3"/>
          <p:cNvSpPr>
            <a:spLocks noGrp="1"/>
          </p:cNvSpPr>
          <p:nvPr>
            <p:ph type="ftr" sz="quarter" idx="16"/>
          </p:nvPr>
        </p:nvSpPr>
        <p:spPr/>
        <p:txBody>
          <a:bodyPr/>
          <a:lstStyle/>
          <a:p>
            <a:pPr>
              <a:defRPr/>
            </a:pPr>
            <a:r>
              <a:rPr lang="en-US" b="1"/>
              <a:t>www.councilforeconed.org </a:t>
            </a:r>
            <a:endParaRPr lang="en-US" b="1" dirty="0">
              <a:solidFill>
                <a:srgbClr val="1578BC"/>
              </a:solidFill>
            </a:endParaRPr>
          </a:p>
        </p:txBody>
      </p:sp>
      <p:sp>
        <p:nvSpPr>
          <p:cNvPr id="5" name="Slide Number Placeholder 4"/>
          <p:cNvSpPr>
            <a:spLocks noGrp="1"/>
          </p:cNvSpPr>
          <p:nvPr>
            <p:ph type="sldNum" sz="quarter" idx="17"/>
          </p:nvPr>
        </p:nvSpPr>
        <p:spPr/>
        <p:txBody>
          <a:bodyPr/>
          <a:lstStyle/>
          <a:p>
            <a:fld id="{736A2A04-44CB-4FD5-A22C-EC7DA5CF840D}" type="slidenum">
              <a:rPr lang="en-US" smtClean="0"/>
              <a:pPr/>
              <a:t>29</a:t>
            </a:fld>
            <a:endParaRPr lang="en-US" dirty="0"/>
          </a:p>
        </p:txBody>
      </p:sp>
    </p:spTree>
    <p:extLst>
      <p:ext uri="{BB962C8B-B14F-4D97-AF65-F5344CB8AC3E}">
        <p14:creationId xmlns:p14="http://schemas.microsoft.com/office/powerpoint/2010/main" val="17515046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r>
              <a:rPr lang="en-US" dirty="0">
                <a:solidFill>
                  <a:schemeClr val="tx1"/>
                </a:solidFill>
              </a:rPr>
              <a:t>“We have just examined the fundamental economic and theoretical differences between Republicans and Democrats.  However, there are also socio-economic issues (issues that go across social, economic and political values) that divide us politically as well.   This project aims to examine their importance, where political parties stand and where you ultimately stand.”  </a:t>
            </a:r>
          </a:p>
          <a:p>
            <a:endParaRPr lang="en-US" dirty="0"/>
          </a:p>
        </p:txBody>
      </p:sp>
      <p:sp>
        <p:nvSpPr>
          <p:cNvPr id="3" name="Title 2"/>
          <p:cNvSpPr>
            <a:spLocks noGrp="1"/>
          </p:cNvSpPr>
          <p:nvPr>
            <p:ph type="title"/>
          </p:nvPr>
        </p:nvSpPr>
        <p:spPr/>
        <p:txBody>
          <a:bodyPr/>
          <a:lstStyle/>
          <a:p>
            <a:r>
              <a:rPr lang="en-US" sz="2800" dirty="0"/>
              <a:t>Project #1:  Socio-Economics Project</a:t>
            </a:r>
          </a:p>
        </p:txBody>
      </p:sp>
      <p:sp>
        <p:nvSpPr>
          <p:cNvPr id="4" name="Text Placeholder 3"/>
          <p:cNvSpPr>
            <a:spLocks noGrp="1"/>
          </p:cNvSpPr>
          <p:nvPr>
            <p:ph type="body" idx="14"/>
          </p:nvPr>
        </p:nvSpPr>
        <p:spPr/>
        <p:txBody>
          <a:bodyPr/>
          <a:lstStyle/>
          <a:p>
            <a:endParaRPr lang="en-US" dirty="0"/>
          </a:p>
        </p:txBody>
      </p:sp>
      <p:sp>
        <p:nvSpPr>
          <p:cNvPr id="5" name="Slide Number Placeholder 4"/>
          <p:cNvSpPr>
            <a:spLocks noGrp="1"/>
          </p:cNvSpPr>
          <p:nvPr>
            <p:ph type="sldNum" sz="quarter" idx="17"/>
          </p:nvPr>
        </p:nvSpPr>
        <p:spPr/>
        <p:txBody>
          <a:bodyPr/>
          <a:lstStyle/>
          <a:p>
            <a:fld id="{0AAD9021-A74D-4FF0-868C-40F10C5CABE8}" type="slidenum">
              <a:rPr lang="en-US" smtClean="0"/>
              <a:pPr/>
              <a:t>3</a:t>
            </a:fld>
            <a:endParaRPr lang="en-US" dirty="0"/>
          </a:p>
        </p:txBody>
      </p:sp>
      <p:sp>
        <p:nvSpPr>
          <p:cNvPr id="6" name="Footer Placeholder 5"/>
          <p:cNvSpPr>
            <a:spLocks noGrp="1"/>
          </p:cNvSpPr>
          <p:nvPr>
            <p:ph type="ftr" sz="quarter" idx="18"/>
          </p:nvPr>
        </p:nvSpPr>
        <p:spPr/>
        <p:txBody>
          <a:bodyPr/>
          <a:lstStyle/>
          <a:p>
            <a:pPr>
              <a:defRPr/>
            </a:pPr>
            <a:r>
              <a:rPr lang="en-US" b="1"/>
              <a:t>www.councilforeconed.org </a:t>
            </a:r>
            <a:endParaRPr lang="en-US" b="1" dirty="0">
              <a:solidFill>
                <a:srgbClr val="1578BC"/>
              </a:solidFill>
            </a:endParaRPr>
          </a:p>
        </p:txBody>
      </p:sp>
    </p:spTree>
    <p:extLst>
      <p:ext uri="{BB962C8B-B14F-4D97-AF65-F5344CB8AC3E}">
        <p14:creationId xmlns:p14="http://schemas.microsoft.com/office/powerpoint/2010/main" val="157963788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en-US" sz="2400" dirty="0">
                <a:solidFill>
                  <a:schemeClr val="tx1"/>
                </a:solidFill>
              </a:rPr>
              <a:t>What is a Will?  When should you make one?</a:t>
            </a:r>
          </a:p>
          <a:p>
            <a:pPr lvl="0"/>
            <a:r>
              <a:rPr lang="en-US" sz="2400" dirty="0">
                <a:solidFill>
                  <a:schemeClr val="tx1"/>
                </a:solidFill>
              </a:rPr>
              <a:t>What is an Estate Plan?  When should you get one?  </a:t>
            </a:r>
          </a:p>
          <a:p>
            <a:pPr lvl="0"/>
            <a:r>
              <a:rPr lang="en-US" sz="2400" dirty="0">
                <a:solidFill>
                  <a:schemeClr val="tx1"/>
                </a:solidFill>
              </a:rPr>
              <a:t>What is a Pre-Nuptial agreement?  What does it do?  What does it not do?  Should people get it?  </a:t>
            </a:r>
          </a:p>
          <a:p>
            <a:endParaRPr lang="en-US" dirty="0"/>
          </a:p>
        </p:txBody>
      </p:sp>
      <p:sp>
        <p:nvSpPr>
          <p:cNvPr id="3" name="Title 2"/>
          <p:cNvSpPr>
            <a:spLocks noGrp="1"/>
          </p:cNvSpPr>
          <p:nvPr>
            <p:ph type="title"/>
          </p:nvPr>
        </p:nvSpPr>
        <p:spPr/>
        <p:txBody>
          <a:bodyPr/>
          <a:lstStyle/>
          <a:p>
            <a:r>
              <a:rPr lang="en-US" dirty="0"/>
              <a:t>Part 1M:  Legal Documents</a:t>
            </a:r>
          </a:p>
        </p:txBody>
      </p:sp>
      <p:sp>
        <p:nvSpPr>
          <p:cNvPr id="4" name="Footer Placeholder 3"/>
          <p:cNvSpPr>
            <a:spLocks noGrp="1"/>
          </p:cNvSpPr>
          <p:nvPr>
            <p:ph type="ftr" sz="quarter" idx="16"/>
          </p:nvPr>
        </p:nvSpPr>
        <p:spPr/>
        <p:txBody>
          <a:bodyPr/>
          <a:lstStyle/>
          <a:p>
            <a:pPr>
              <a:defRPr/>
            </a:pPr>
            <a:r>
              <a:rPr lang="en-US" b="1"/>
              <a:t>www.councilforeconed.org </a:t>
            </a:r>
            <a:endParaRPr lang="en-US" b="1" dirty="0">
              <a:solidFill>
                <a:srgbClr val="1578BC"/>
              </a:solidFill>
            </a:endParaRPr>
          </a:p>
        </p:txBody>
      </p:sp>
      <p:sp>
        <p:nvSpPr>
          <p:cNvPr id="5" name="Slide Number Placeholder 4"/>
          <p:cNvSpPr>
            <a:spLocks noGrp="1"/>
          </p:cNvSpPr>
          <p:nvPr>
            <p:ph type="sldNum" sz="quarter" idx="17"/>
          </p:nvPr>
        </p:nvSpPr>
        <p:spPr/>
        <p:txBody>
          <a:bodyPr/>
          <a:lstStyle/>
          <a:p>
            <a:fld id="{736A2A04-44CB-4FD5-A22C-EC7DA5CF840D}" type="slidenum">
              <a:rPr lang="en-US" smtClean="0"/>
              <a:pPr/>
              <a:t>30</a:t>
            </a:fld>
            <a:endParaRPr lang="en-US" dirty="0"/>
          </a:p>
        </p:txBody>
      </p:sp>
    </p:spTree>
    <p:extLst>
      <p:ext uri="{BB962C8B-B14F-4D97-AF65-F5344CB8AC3E}">
        <p14:creationId xmlns:p14="http://schemas.microsoft.com/office/powerpoint/2010/main" val="51406130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28700" y="1752600"/>
            <a:ext cx="7086600" cy="4724400"/>
          </a:xfrm>
        </p:spPr>
        <p:txBody>
          <a:bodyPr/>
          <a:lstStyle/>
          <a:p>
            <a:r>
              <a:rPr lang="en-US" b="1" dirty="0">
                <a:solidFill>
                  <a:schemeClr val="tx1"/>
                </a:solidFill>
              </a:rPr>
              <a:t>For each of the following:  </a:t>
            </a:r>
            <a:endParaRPr lang="en-US" dirty="0">
              <a:solidFill>
                <a:schemeClr val="tx1"/>
              </a:solidFill>
            </a:endParaRPr>
          </a:p>
          <a:p>
            <a:pPr marL="0" indent="0">
              <a:buNone/>
            </a:pPr>
            <a:r>
              <a:rPr lang="en-US" b="1" dirty="0">
                <a:solidFill>
                  <a:srgbClr val="0070C0"/>
                </a:solidFill>
              </a:rPr>
              <a:t>penny stock</a:t>
            </a:r>
            <a:r>
              <a:rPr lang="en-US" dirty="0">
                <a:solidFill>
                  <a:srgbClr val="0070C0"/>
                </a:solidFill>
              </a:rPr>
              <a:t>	</a:t>
            </a:r>
            <a:r>
              <a:rPr lang="en-US" b="1" dirty="0">
                <a:solidFill>
                  <a:srgbClr val="0070C0"/>
                </a:solidFill>
              </a:rPr>
              <a:t>common stock</a:t>
            </a:r>
            <a:r>
              <a:rPr lang="en-US" dirty="0">
                <a:solidFill>
                  <a:srgbClr val="0070C0"/>
                </a:solidFill>
              </a:rPr>
              <a:t>	</a:t>
            </a:r>
            <a:r>
              <a:rPr lang="en-US" b="1" dirty="0">
                <a:solidFill>
                  <a:srgbClr val="0070C0"/>
                </a:solidFill>
              </a:rPr>
              <a:t>bonds</a:t>
            </a:r>
            <a:r>
              <a:rPr lang="en-US" dirty="0">
                <a:solidFill>
                  <a:srgbClr val="0070C0"/>
                </a:solidFill>
              </a:rPr>
              <a:t> 	</a:t>
            </a:r>
            <a:r>
              <a:rPr lang="en-US" b="1" dirty="0">
                <a:solidFill>
                  <a:srgbClr val="0070C0"/>
                </a:solidFill>
              </a:rPr>
              <a:t>mutual funds 	</a:t>
            </a:r>
            <a:endParaRPr lang="en-US" dirty="0">
              <a:solidFill>
                <a:srgbClr val="0070C0"/>
              </a:solidFill>
            </a:endParaRPr>
          </a:p>
          <a:p>
            <a:pPr marL="0" indent="0">
              <a:buNone/>
            </a:pPr>
            <a:r>
              <a:rPr lang="en-US" b="1" dirty="0">
                <a:solidFill>
                  <a:srgbClr val="0070C0"/>
                </a:solidFill>
              </a:rPr>
              <a:t>Exchange Traded Fund (ETF)</a:t>
            </a:r>
            <a:r>
              <a:rPr lang="en-US" dirty="0">
                <a:solidFill>
                  <a:srgbClr val="0070C0"/>
                </a:solidFill>
              </a:rPr>
              <a:t>	 </a:t>
            </a:r>
            <a:r>
              <a:rPr lang="en-US" b="1" dirty="0">
                <a:solidFill>
                  <a:srgbClr val="0070C0"/>
                </a:solidFill>
              </a:rPr>
              <a:t>Unit Investment Trust (UIT)</a:t>
            </a:r>
            <a:endParaRPr lang="en-US" dirty="0">
              <a:solidFill>
                <a:srgbClr val="0070C0"/>
              </a:solidFill>
            </a:endParaRPr>
          </a:p>
          <a:p>
            <a:r>
              <a:rPr lang="en-US" dirty="0">
                <a:solidFill>
                  <a:schemeClr val="tx1"/>
                </a:solidFill>
              </a:rPr>
              <a:t>a)  define them in two-three sentences</a:t>
            </a:r>
          </a:p>
          <a:p>
            <a:r>
              <a:rPr lang="en-US" dirty="0">
                <a:solidFill>
                  <a:schemeClr val="tx1"/>
                </a:solidFill>
              </a:rPr>
              <a:t>b)  how is money made off each of them and are there any associated costs to owning one?  </a:t>
            </a:r>
          </a:p>
          <a:p>
            <a:r>
              <a:rPr lang="en-US" dirty="0">
                <a:solidFill>
                  <a:schemeClr val="tx1"/>
                </a:solidFill>
              </a:rPr>
              <a:t>c)  explain how each is unique/the main differences between them</a:t>
            </a:r>
          </a:p>
          <a:p>
            <a:r>
              <a:rPr lang="en-US" dirty="0">
                <a:solidFill>
                  <a:schemeClr val="tx1"/>
                </a:solidFill>
              </a:rPr>
              <a:t>d)  explain the advantages and disadvantages of investing in each?</a:t>
            </a:r>
          </a:p>
          <a:p>
            <a:r>
              <a:rPr lang="en-US" dirty="0">
                <a:solidFill>
                  <a:schemeClr val="tx1"/>
                </a:solidFill>
              </a:rPr>
              <a:t>e)  rank them in order of what you think is the safest investment to the most riskiest investment.   	</a:t>
            </a:r>
          </a:p>
          <a:p>
            <a:r>
              <a:rPr lang="en-US" dirty="0">
                <a:solidFill>
                  <a:schemeClr val="tx1"/>
                </a:solidFill>
              </a:rPr>
              <a:t>f)  Do you think one of or more of these options are right for you?  Why?  If you don’t want to invest based on what you read, why not?</a:t>
            </a:r>
          </a:p>
          <a:p>
            <a:endParaRPr lang="en-US" dirty="0"/>
          </a:p>
        </p:txBody>
      </p:sp>
      <p:sp>
        <p:nvSpPr>
          <p:cNvPr id="3" name="Title 2"/>
          <p:cNvSpPr>
            <a:spLocks noGrp="1"/>
          </p:cNvSpPr>
          <p:nvPr>
            <p:ph type="title"/>
          </p:nvPr>
        </p:nvSpPr>
        <p:spPr/>
        <p:txBody>
          <a:bodyPr/>
          <a:lstStyle/>
          <a:p>
            <a:r>
              <a:rPr lang="en-US" dirty="0"/>
              <a:t>Part 1N:  Investment Options (Extra Credit)</a:t>
            </a:r>
          </a:p>
        </p:txBody>
      </p:sp>
      <p:sp>
        <p:nvSpPr>
          <p:cNvPr id="4" name="Footer Placeholder 3"/>
          <p:cNvSpPr>
            <a:spLocks noGrp="1"/>
          </p:cNvSpPr>
          <p:nvPr>
            <p:ph type="ftr" sz="quarter" idx="16"/>
          </p:nvPr>
        </p:nvSpPr>
        <p:spPr/>
        <p:txBody>
          <a:bodyPr/>
          <a:lstStyle/>
          <a:p>
            <a:pPr>
              <a:defRPr/>
            </a:pPr>
            <a:r>
              <a:rPr lang="en-US" b="1" dirty="0"/>
              <a:t>www.councilforeconed.org </a:t>
            </a:r>
            <a:endParaRPr lang="en-US" b="1" dirty="0">
              <a:solidFill>
                <a:srgbClr val="1578BC"/>
              </a:solidFill>
            </a:endParaRPr>
          </a:p>
        </p:txBody>
      </p:sp>
      <p:sp>
        <p:nvSpPr>
          <p:cNvPr id="5" name="Slide Number Placeholder 4"/>
          <p:cNvSpPr>
            <a:spLocks noGrp="1"/>
          </p:cNvSpPr>
          <p:nvPr>
            <p:ph type="sldNum" sz="quarter" idx="17"/>
          </p:nvPr>
        </p:nvSpPr>
        <p:spPr/>
        <p:txBody>
          <a:bodyPr/>
          <a:lstStyle/>
          <a:p>
            <a:fld id="{736A2A04-44CB-4FD5-A22C-EC7DA5CF840D}" type="slidenum">
              <a:rPr lang="en-US" smtClean="0"/>
              <a:pPr/>
              <a:t>31</a:t>
            </a:fld>
            <a:endParaRPr lang="en-US" dirty="0"/>
          </a:p>
        </p:txBody>
      </p:sp>
    </p:spTree>
    <p:extLst>
      <p:ext uri="{BB962C8B-B14F-4D97-AF65-F5344CB8AC3E}">
        <p14:creationId xmlns:p14="http://schemas.microsoft.com/office/powerpoint/2010/main" val="48759600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r>
              <a:rPr lang="en-US" dirty="0"/>
              <a:t>Website Home</a:t>
            </a:r>
          </a:p>
        </p:txBody>
      </p:sp>
      <p:sp>
        <p:nvSpPr>
          <p:cNvPr id="4" name="Footer Placeholder 3"/>
          <p:cNvSpPr>
            <a:spLocks noGrp="1"/>
          </p:cNvSpPr>
          <p:nvPr>
            <p:ph type="ftr" sz="quarter" idx="16"/>
          </p:nvPr>
        </p:nvSpPr>
        <p:spPr/>
        <p:txBody>
          <a:bodyPr/>
          <a:lstStyle/>
          <a:p>
            <a:pPr>
              <a:defRPr/>
            </a:pPr>
            <a:r>
              <a:rPr lang="en-US" b="1"/>
              <a:t>www.councilforeconed.org </a:t>
            </a:r>
            <a:endParaRPr lang="en-US" b="1" dirty="0">
              <a:solidFill>
                <a:srgbClr val="1578BC"/>
              </a:solidFill>
            </a:endParaRPr>
          </a:p>
        </p:txBody>
      </p:sp>
      <p:sp>
        <p:nvSpPr>
          <p:cNvPr id="5" name="Slide Number Placeholder 4"/>
          <p:cNvSpPr>
            <a:spLocks noGrp="1"/>
          </p:cNvSpPr>
          <p:nvPr>
            <p:ph type="sldNum" sz="quarter" idx="17"/>
          </p:nvPr>
        </p:nvSpPr>
        <p:spPr/>
        <p:txBody>
          <a:bodyPr/>
          <a:lstStyle/>
          <a:p>
            <a:fld id="{736A2A04-44CB-4FD5-A22C-EC7DA5CF840D}" type="slidenum">
              <a:rPr lang="en-US" smtClean="0"/>
              <a:pPr/>
              <a:t>32</a:t>
            </a:fld>
            <a:endParaRPr lang="en-US" dirty="0"/>
          </a:p>
        </p:txBody>
      </p:sp>
      <p:pic>
        <p:nvPicPr>
          <p:cNvPr id="6" name="Picture 5"/>
          <p:cNvPicPr>
            <a:picLocks noChangeAspect="1"/>
          </p:cNvPicPr>
          <p:nvPr/>
        </p:nvPicPr>
        <p:blipFill>
          <a:blip r:embed="rId2"/>
          <a:stretch>
            <a:fillRect/>
          </a:stretch>
        </p:blipFill>
        <p:spPr>
          <a:xfrm>
            <a:off x="0" y="1219199"/>
            <a:ext cx="9144000" cy="5105401"/>
          </a:xfrm>
          <a:prstGeom prst="rect">
            <a:avLst/>
          </a:prstGeom>
        </p:spPr>
      </p:pic>
    </p:spTree>
    <p:extLst>
      <p:ext uri="{BB962C8B-B14F-4D97-AF65-F5344CB8AC3E}">
        <p14:creationId xmlns:p14="http://schemas.microsoft.com/office/powerpoint/2010/main" val="200150847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Living on your own tab</a:t>
            </a:r>
          </a:p>
        </p:txBody>
      </p:sp>
      <p:sp>
        <p:nvSpPr>
          <p:cNvPr id="4" name="Footer Placeholder 3"/>
          <p:cNvSpPr>
            <a:spLocks noGrp="1"/>
          </p:cNvSpPr>
          <p:nvPr>
            <p:ph type="ftr" sz="quarter" idx="16"/>
          </p:nvPr>
        </p:nvSpPr>
        <p:spPr/>
        <p:txBody>
          <a:bodyPr/>
          <a:lstStyle/>
          <a:p>
            <a:pPr>
              <a:defRPr/>
            </a:pPr>
            <a:r>
              <a:rPr lang="en-US" b="1"/>
              <a:t>www.councilforeconed.org </a:t>
            </a:r>
            <a:endParaRPr lang="en-US" b="1" dirty="0">
              <a:solidFill>
                <a:srgbClr val="1578BC"/>
              </a:solidFill>
            </a:endParaRPr>
          </a:p>
        </p:txBody>
      </p:sp>
      <p:sp>
        <p:nvSpPr>
          <p:cNvPr id="5" name="Slide Number Placeholder 4"/>
          <p:cNvSpPr>
            <a:spLocks noGrp="1"/>
          </p:cNvSpPr>
          <p:nvPr>
            <p:ph type="sldNum" sz="quarter" idx="17"/>
          </p:nvPr>
        </p:nvSpPr>
        <p:spPr/>
        <p:txBody>
          <a:bodyPr/>
          <a:lstStyle/>
          <a:p>
            <a:fld id="{736A2A04-44CB-4FD5-A22C-EC7DA5CF840D}" type="slidenum">
              <a:rPr lang="en-US" smtClean="0"/>
              <a:pPr/>
              <a:t>33</a:t>
            </a:fld>
            <a:endParaRPr lang="en-US" dirty="0"/>
          </a:p>
        </p:txBody>
      </p:sp>
      <p:sp>
        <p:nvSpPr>
          <p:cNvPr id="7" name="Content Placeholder 6"/>
          <p:cNvSpPr>
            <a:spLocks noGrp="1"/>
          </p:cNvSpPr>
          <p:nvPr>
            <p:ph idx="1"/>
          </p:nvPr>
        </p:nvSpPr>
        <p:spPr/>
        <p:txBody>
          <a:bodyPr/>
          <a:lstStyle/>
          <a:p>
            <a:endParaRPr lang="en-US"/>
          </a:p>
        </p:txBody>
      </p:sp>
      <p:pic>
        <p:nvPicPr>
          <p:cNvPr id="8" name="Picture 7"/>
          <p:cNvPicPr>
            <a:picLocks noChangeAspect="1"/>
          </p:cNvPicPr>
          <p:nvPr/>
        </p:nvPicPr>
        <p:blipFill>
          <a:blip r:embed="rId2"/>
          <a:stretch>
            <a:fillRect/>
          </a:stretch>
        </p:blipFill>
        <p:spPr>
          <a:xfrm>
            <a:off x="0" y="1219199"/>
            <a:ext cx="9144000" cy="5105401"/>
          </a:xfrm>
          <a:prstGeom prst="rect">
            <a:avLst/>
          </a:prstGeom>
        </p:spPr>
      </p:pic>
    </p:spTree>
    <p:extLst>
      <p:ext uri="{BB962C8B-B14F-4D97-AF65-F5344CB8AC3E}">
        <p14:creationId xmlns:p14="http://schemas.microsoft.com/office/powerpoint/2010/main" val="186817476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r>
              <a:rPr lang="en-US" dirty="0"/>
              <a:t>MLA Citation Websites</a:t>
            </a:r>
          </a:p>
        </p:txBody>
      </p:sp>
      <p:sp>
        <p:nvSpPr>
          <p:cNvPr id="4" name="Footer Placeholder 3"/>
          <p:cNvSpPr>
            <a:spLocks noGrp="1"/>
          </p:cNvSpPr>
          <p:nvPr>
            <p:ph type="ftr" sz="quarter" idx="16"/>
          </p:nvPr>
        </p:nvSpPr>
        <p:spPr/>
        <p:txBody>
          <a:bodyPr/>
          <a:lstStyle/>
          <a:p>
            <a:pPr>
              <a:defRPr/>
            </a:pPr>
            <a:r>
              <a:rPr lang="en-US" b="1"/>
              <a:t>www.councilforeconed.org </a:t>
            </a:r>
            <a:endParaRPr lang="en-US" b="1" dirty="0">
              <a:solidFill>
                <a:srgbClr val="1578BC"/>
              </a:solidFill>
            </a:endParaRPr>
          </a:p>
        </p:txBody>
      </p:sp>
      <p:sp>
        <p:nvSpPr>
          <p:cNvPr id="5" name="Slide Number Placeholder 4"/>
          <p:cNvSpPr>
            <a:spLocks noGrp="1"/>
          </p:cNvSpPr>
          <p:nvPr>
            <p:ph type="sldNum" sz="quarter" idx="17"/>
          </p:nvPr>
        </p:nvSpPr>
        <p:spPr/>
        <p:txBody>
          <a:bodyPr/>
          <a:lstStyle/>
          <a:p>
            <a:fld id="{736A2A04-44CB-4FD5-A22C-EC7DA5CF840D}" type="slidenum">
              <a:rPr lang="en-US" smtClean="0"/>
              <a:pPr/>
              <a:t>34</a:t>
            </a:fld>
            <a:endParaRPr lang="en-US" dirty="0"/>
          </a:p>
        </p:txBody>
      </p:sp>
      <p:pic>
        <p:nvPicPr>
          <p:cNvPr id="6" name="Picture 5"/>
          <p:cNvPicPr>
            <a:picLocks noChangeAspect="1"/>
          </p:cNvPicPr>
          <p:nvPr/>
        </p:nvPicPr>
        <p:blipFill>
          <a:blip r:embed="rId2"/>
          <a:stretch>
            <a:fillRect/>
          </a:stretch>
        </p:blipFill>
        <p:spPr>
          <a:xfrm>
            <a:off x="0" y="1142999"/>
            <a:ext cx="9067800" cy="5181601"/>
          </a:xfrm>
          <a:prstGeom prst="rect">
            <a:avLst/>
          </a:prstGeom>
        </p:spPr>
      </p:pic>
    </p:spTree>
    <p:extLst>
      <p:ext uri="{BB962C8B-B14F-4D97-AF65-F5344CB8AC3E}">
        <p14:creationId xmlns:p14="http://schemas.microsoft.com/office/powerpoint/2010/main" val="173960132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r>
              <a:rPr lang="en-US" dirty="0"/>
              <a:t>MLA Citation Videos</a:t>
            </a:r>
          </a:p>
        </p:txBody>
      </p:sp>
      <p:sp>
        <p:nvSpPr>
          <p:cNvPr id="4" name="Footer Placeholder 3"/>
          <p:cNvSpPr>
            <a:spLocks noGrp="1"/>
          </p:cNvSpPr>
          <p:nvPr>
            <p:ph type="ftr" sz="quarter" idx="16"/>
          </p:nvPr>
        </p:nvSpPr>
        <p:spPr/>
        <p:txBody>
          <a:bodyPr/>
          <a:lstStyle/>
          <a:p>
            <a:pPr>
              <a:defRPr/>
            </a:pPr>
            <a:r>
              <a:rPr lang="en-US" b="1"/>
              <a:t>www.councilforeconed.org </a:t>
            </a:r>
            <a:endParaRPr lang="en-US" b="1" dirty="0">
              <a:solidFill>
                <a:srgbClr val="1578BC"/>
              </a:solidFill>
            </a:endParaRPr>
          </a:p>
        </p:txBody>
      </p:sp>
      <p:sp>
        <p:nvSpPr>
          <p:cNvPr id="5" name="Slide Number Placeholder 4"/>
          <p:cNvSpPr>
            <a:spLocks noGrp="1"/>
          </p:cNvSpPr>
          <p:nvPr>
            <p:ph type="sldNum" sz="quarter" idx="17"/>
          </p:nvPr>
        </p:nvSpPr>
        <p:spPr/>
        <p:txBody>
          <a:bodyPr/>
          <a:lstStyle/>
          <a:p>
            <a:fld id="{736A2A04-44CB-4FD5-A22C-EC7DA5CF840D}" type="slidenum">
              <a:rPr lang="en-US" smtClean="0"/>
              <a:pPr/>
              <a:t>35</a:t>
            </a:fld>
            <a:endParaRPr lang="en-US" dirty="0"/>
          </a:p>
        </p:txBody>
      </p:sp>
      <p:pic>
        <p:nvPicPr>
          <p:cNvPr id="6" name="Picture 5"/>
          <p:cNvPicPr>
            <a:picLocks noChangeAspect="1"/>
          </p:cNvPicPr>
          <p:nvPr/>
        </p:nvPicPr>
        <p:blipFill>
          <a:blip r:embed="rId2"/>
          <a:stretch>
            <a:fillRect/>
          </a:stretch>
        </p:blipFill>
        <p:spPr>
          <a:xfrm>
            <a:off x="-12700" y="1219201"/>
            <a:ext cx="9144000" cy="5105400"/>
          </a:xfrm>
          <a:prstGeom prst="rect">
            <a:avLst/>
          </a:prstGeom>
        </p:spPr>
      </p:pic>
    </p:spTree>
    <p:extLst>
      <p:ext uri="{BB962C8B-B14F-4D97-AF65-F5344CB8AC3E}">
        <p14:creationId xmlns:p14="http://schemas.microsoft.com/office/powerpoint/2010/main" val="184694832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28700" y="1752600"/>
            <a:ext cx="7086600" cy="4419600"/>
          </a:xfrm>
        </p:spPr>
        <p:txBody>
          <a:bodyPr/>
          <a:lstStyle/>
          <a:p>
            <a:pPr marL="0" indent="0">
              <a:buNone/>
            </a:pPr>
            <a:r>
              <a:rPr lang="en-US" u="sng" dirty="0">
                <a:solidFill>
                  <a:schemeClr val="tx1"/>
                </a:solidFill>
                <a:hlinkClick r:id="rId2"/>
              </a:rPr>
              <a:t>https://apps.irs.gov/app/understandingTaxes/student/simulations.jsp</a:t>
            </a:r>
            <a:endParaRPr lang="en-US" dirty="0">
              <a:solidFill>
                <a:schemeClr val="tx1"/>
              </a:solidFill>
            </a:endParaRPr>
          </a:p>
          <a:p>
            <a:pPr marL="0" indent="0">
              <a:buNone/>
            </a:pPr>
            <a:r>
              <a:rPr lang="en-US" dirty="0">
                <a:solidFill>
                  <a:schemeClr val="tx1"/>
                </a:solidFill>
              </a:rPr>
              <a:t> </a:t>
            </a:r>
          </a:p>
          <a:p>
            <a:pPr marL="0" indent="0">
              <a:buNone/>
            </a:pPr>
            <a:r>
              <a:rPr lang="en-US" dirty="0">
                <a:solidFill>
                  <a:schemeClr val="tx1"/>
                </a:solidFill>
              </a:rPr>
              <a:t>Complete the simulations for the following people:</a:t>
            </a:r>
          </a:p>
          <a:p>
            <a:pPr marL="0" indent="0">
              <a:buNone/>
            </a:pPr>
            <a:r>
              <a:rPr lang="en-US" dirty="0">
                <a:solidFill>
                  <a:schemeClr val="tx1"/>
                </a:solidFill>
              </a:rPr>
              <a:t> </a:t>
            </a:r>
          </a:p>
          <a:p>
            <a:pPr marL="0" indent="0">
              <a:buNone/>
            </a:pPr>
            <a:r>
              <a:rPr lang="en-US" dirty="0">
                <a:solidFill>
                  <a:schemeClr val="accent5">
                    <a:lumMod val="50000"/>
                  </a:schemeClr>
                </a:solidFill>
              </a:rPr>
              <a:t>Lawrence Red Owl, 	Cicely King, 	Tasha Miller, </a:t>
            </a:r>
          </a:p>
          <a:p>
            <a:pPr marL="0" indent="0">
              <a:buNone/>
            </a:pPr>
            <a:r>
              <a:rPr lang="en-US" dirty="0">
                <a:solidFill>
                  <a:schemeClr val="accent5">
                    <a:lumMod val="50000"/>
                  </a:schemeClr>
                </a:solidFill>
              </a:rPr>
              <a:t>Monica </a:t>
            </a:r>
            <a:r>
              <a:rPr lang="en-US" dirty="0" err="1">
                <a:solidFill>
                  <a:schemeClr val="accent5">
                    <a:lumMod val="50000"/>
                  </a:schemeClr>
                </a:solidFill>
              </a:rPr>
              <a:t>Lindo</a:t>
            </a:r>
            <a:r>
              <a:rPr lang="en-US" dirty="0">
                <a:solidFill>
                  <a:schemeClr val="accent5">
                    <a:lumMod val="50000"/>
                  </a:schemeClr>
                </a:solidFill>
              </a:rPr>
              <a:t>, 		John </a:t>
            </a:r>
            <a:r>
              <a:rPr lang="en-US" dirty="0" err="1">
                <a:solidFill>
                  <a:schemeClr val="accent5">
                    <a:lumMod val="50000"/>
                  </a:schemeClr>
                </a:solidFill>
              </a:rPr>
              <a:t>Stillman</a:t>
            </a:r>
            <a:r>
              <a:rPr lang="en-US" dirty="0">
                <a:solidFill>
                  <a:schemeClr val="accent5">
                    <a:lumMod val="50000"/>
                  </a:schemeClr>
                </a:solidFill>
              </a:rPr>
              <a:t>, 	Seth Wiggins,</a:t>
            </a:r>
          </a:p>
          <a:p>
            <a:pPr marL="0" indent="0">
              <a:buNone/>
            </a:pPr>
            <a:r>
              <a:rPr lang="en-US" dirty="0">
                <a:solidFill>
                  <a:schemeClr val="accent5">
                    <a:lumMod val="50000"/>
                  </a:schemeClr>
                </a:solidFill>
              </a:rPr>
              <a:t> Rita </a:t>
            </a:r>
            <a:r>
              <a:rPr lang="en-US" dirty="0" err="1">
                <a:solidFill>
                  <a:schemeClr val="accent5">
                    <a:lumMod val="50000"/>
                  </a:schemeClr>
                </a:solidFill>
              </a:rPr>
              <a:t>Bently</a:t>
            </a:r>
            <a:r>
              <a:rPr lang="en-US" dirty="0">
                <a:solidFill>
                  <a:schemeClr val="accent5">
                    <a:lumMod val="50000"/>
                  </a:schemeClr>
                </a:solidFill>
              </a:rPr>
              <a:t>, 		James King</a:t>
            </a:r>
          </a:p>
          <a:p>
            <a:pPr marL="0" indent="0">
              <a:buNone/>
            </a:pPr>
            <a:r>
              <a:rPr lang="en-US" b="1" dirty="0">
                <a:solidFill>
                  <a:schemeClr val="tx1"/>
                </a:solidFill>
              </a:rPr>
              <a:t> </a:t>
            </a:r>
            <a:endParaRPr lang="en-US" dirty="0">
              <a:solidFill>
                <a:schemeClr val="tx1"/>
              </a:solidFill>
            </a:endParaRPr>
          </a:p>
          <a:p>
            <a:pPr marL="0" indent="0">
              <a:buNone/>
            </a:pPr>
            <a:r>
              <a:rPr lang="en-US" b="1" dirty="0">
                <a:solidFill>
                  <a:schemeClr val="tx1"/>
                </a:solidFill>
              </a:rPr>
              <a:t>1)  Write a brief paragraph (3-4) sentences about what you learned about the tax system for each person.  </a:t>
            </a:r>
          </a:p>
          <a:p>
            <a:pPr marL="0" indent="0">
              <a:buNone/>
            </a:pPr>
            <a:r>
              <a:rPr lang="en-US" b="1" dirty="0">
                <a:solidFill>
                  <a:schemeClr val="tx1"/>
                </a:solidFill>
              </a:rPr>
              <a:t>2) What are some difficulties with navigating the tax system?</a:t>
            </a:r>
            <a:endParaRPr lang="en-US" dirty="0">
              <a:solidFill>
                <a:schemeClr val="tx1"/>
              </a:solidFill>
            </a:endParaRPr>
          </a:p>
          <a:p>
            <a:pPr marL="0" indent="0">
              <a:buNone/>
            </a:pPr>
            <a:r>
              <a:rPr lang="en-US" b="1" dirty="0">
                <a:solidFill>
                  <a:schemeClr val="tx1"/>
                </a:solidFill>
              </a:rPr>
              <a:t>3) If you were the head of the IRS, how would you change America’s taxation system?</a:t>
            </a:r>
            <a:endParaRPr lang="en-US" dirty="0">
              <a:solidFill>
                <a:schemeClr val="tx1"/>
              </a:solidFill>
            </a:endParaRPr>
          </a:p>
          <a:p>
            <a:endParaRPr lang="en-US" dirty="0"/>
          </a:p>
        </p:txBody>
      </p:sp>
      <p:sp>
        <p:nvSpPr>
          <p:cNvPr id="3" name="Title 2"/>
          <p:cNvSpPr>
            <a:spLocks noGrp="1"/>
          </p:cNvSpPr>
          <p:nvPr>
            <p:ph type="title"/>
          </p:nvPr>
        </p:nvSpPr>
        <p:spPr/>
        <p:txBody>
          <a:bodyPr/>
          <a:lstStyle/>
          <a:p>
            <a:r>
              <a:rPr lang="en-US" dirty="0"/>
              <a:t>Part II:  Navigating the IRS</a:t>
            </a:r>
          </a:p>
        </p:txBody>
      </p:sp>
      <p:sp>
        <p:nvSpPr>
          <p:cNvPr id="4" name="Footer Placeholder 3"/>
          <p:cNvSpPr>
            <a:spLocks noGrp="1"/>
          </p:cNvSpPr>
          <p:nvPr>
            <p:ph type="ftr" sz="quarter" idx="16"/>
          </p:nvPr>
        </p:nvSpPr>
        <p:spPr/>
        <p:txBody>
          <a:bodyPr/>
          <a:lstStyle/>
          <a:p>
            <a:pPr>
              <a:defRPr/>
            </a:pPr>
            <a:r>
              <a:rPr lang="en-US" b="1"/>
              <a:t>www.councilforeconed.org </a:t>
            </a:r>
            <a:endParaRPr lang="en-US" b="1" dirty="0">
              <a:solidFill>
                <a:srgbClr val="1578BC"/>
              </a:solidFill>
            </a:endParaRPr>
          </a:p>
        </p:txBody>
      </p:sp>
      <p:sp>
        <p:nvSpPr>
          <p:cNvPr id="5" name="Slide Number Placeholder 4"/>
          <p:cNvSpPr>
            <a:spLocks noGrp="1"/>
          </p:cNvSpPr>
          <p:nvPr>
            <p:ph type="sldNum" sz="quarter" idx="17"/>
          </p:nvPr>
        </p:nvSpPr>
        <p:spPr/>
        <p:txBody>
          <a:bodyPr/>
          <a:lstStyle/>
          <a:p>
            <a:fld id="{736A2A04-44CB-4FD5-A22C-EC7DA5CF840D}" type="slidenum">
              <a:rPr lang="en-US" smtClean="0"/>
              <a:pPr/>
              <a:t>36</a:t>
            </a:fld>
            <a:endParaRPr lang="en-US" dirty="0"/>
          </a:p>
        </p:txBody>
      </p:sp>
    </p:spTree>
    <p:extLst>
      <p:ext uri="{BB962C8B-B14F-4D97-AF65-F5344CB8AC3E}">
        <p14:creationId xmlns:p14="http://schemas.microsoft.com/office/powerpoint/2010/main" val="210283338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r>
              <a:rPr lang="en-US" dirty="0"/>
              <a:t>Website</a:t>
            </a:r>
          </a:p>
        </p:txBody>
      </p:sp>
      <p:sp>
        <p:nvSpPr>
          <p:cNvPr id="4" name="Footer Placeholder 3"/>
          <p:cNvSpPr>
            <a:spLocks noGrp="1"/>
          </p:cNvSpPr>
          <p:nvPr>
            <p:ph type="ftr" sz="quarter" idx="16"/>
          </p:nvPr>
        </p:nvSpPr>
        <p:spPr/>
        <p:txBody>
          <a:bodyPr/>
          <a:lstStyle/>
          <a:p>
            <a:pPr>
              <a:defRPr/>
            </a:pPr>
            <a:r>
              <a:rPr lang="en-US" b="1"/>
              <a:t>www.councilforeconed.org </a:t>
            </a:r>
            <a:endParaRPr lang="en-US" b="1" dirty="0">
              <a:solidFill>
                <a:srgbClr val="1578BC"/>
              </a:solidFill>
            </a:endParaRPr>
          </a:p>
        </p:txBody>
      </p:sp>
      <p:sp>
        <p:nvSpPr>
          <p:cNvPr id="5" name="Slide Number Placeholder 4"/>
          <p:cNvSpPr>
            <a:spLocks noGrp="1"/>
          </p:cNvSpPr>
          <p:nvPr>
            <p:ph type="sldNum" sz="quarter" idx="17"/>
          </p:nvPr>
        </p:nvSpPr>
        <p:spPr/>
        <p:txBody>
          <a:bodyPr/>
          <a:lstStyle/>
          <a:p>
            <a:fld id="{736A2A04-44CB-4FD5-A22C-EC7DA5CF840D}" type="slidenum">
              <a:rPr lang="en-US" smtClean="0"/>
              <a:pPr/>
              <a:t>37</a:t>
            </a:fld>
            <a:endParaRPr lang="en-US" dirty="0"/>
          </a:p>
        </p:txBody>
      </p:sp>
      <p:pic>
        <p:nvPicPr>
          <p:cNvPr id="6" name="Picture 5"/>
          <p:cNvPicPr>
            <a:picLocks noChangeAspect="1"/>
          </p:cNvPicPr>
          <p:nvPr/>
        </p:nvPicPr>
        <p:blipFill>
          <a:blip r:embed="rId2"/>
          <a:stretch>
            <a:fillRect/>
          </a:stretch>
        </p:blipFill>
        <p:spPr>
          <a:xfrm>
            <a:off x="-3505200" y="1066800"/>
            <a:ext cx="15925800" cy="5486400"/>
          </a:xfrm>
          <a:prstGeom prst="rect">
            <a:avLst/>
          </a:prstGeom>
        </p:spPr>
      </p:pic>
    </p:spTree>
    <p:extLst>
      <p:ext uri="{BB962C8B-B14F-4D97-AF65-F5344CB8AC3E}">
        <p14:creationId xmlns:p14="http://schemas.microsoft.com/office/powerpoint/2010/main" val="151087357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Lawrence Red Owl Example</a:t>
            </a:r>
          </a:p>
        </p:txBody>
      </p:sp>
      <p:sp>
        <p:nvSpPr>
          <p:cNvPr id="4" name="Footer Placeholder 3"/>
          <p:cNvSpPr>
            <a:spLocks noGrp="1"/>
          </p:cNvSpPr>
          <p:nvPr>
            <p:ph type="ftr" sz="quarter" idx="16"/>
          </p:nvPr>
        </p:nvSpPr>
        <p:spPr/>
        <p:txBody>
          <a:bodyPr/>
          <a:lstStyle/>
          <a:p>
            <a:pPr>
              <a:defRPr/>
            </a:pPr>
            <a:r>
              <a:rPr lang="en-US" b="1"/>
              <a:t>www.councilforeconed.org </a:t>
            </a:r>
            <a:endParaRPr lang="en-US" b="1" dirty="0">
              <a:solidFill>
                <a:srgbClr val="1578BC"/>
              </a:solidFill>
            </a:endParaRPr>
          </a:p>
        </p:txBody>
      </p:sp>
      <p:sp>
        <p:nvSpPr>
          <p:cNvPr id="5" name="Slide Number Placeholder 4"/>
          <p:cNvSpPr>
            <a:spLocks noGrp="1"/>
          </p:cNvSpPr>
          <p:nvPr>
            <p:ph type="sldNum" sz="quarter" idx="17"/>
          </p:nvPr>
        </p:nvSpPr>
        <p:spPr/>
        <p:txBody>
          <a:bodyPr/>
          <a:lstStyle/>
          <a:p>
            <a:fld id="{736A2A04-44CB-4FD5-A22C-EC7DA5CF840D}" type="slidenum">
              <a:rPr lang="en-US" smtClean="0"/>
              <a:pPr/>
              <a:t>38</a:t>
            </a:fld>
            <a:endParaRPr lang="en-US" dirty="0"/>
          </a:p>
        </p:txBody>
      </p:sp>
      <p:sp>
        <p:nvSpPr>
          <p:cNvPr id="7" name="Content Placeholder 6"/>
          <p:cNvSpPr>
            <a:spLocks noGrp="1"/>
          </p:cNvSpPr>
          <p:nvPr>
            <p:ph idx="1"/>
          </p:nvPr>
        </p:nvSpPr>
        <p:spPr/>
        <p:txBody>
          <a:bodyPr/>
          <a:lstStyle/>
          <a:p>
            <a:endParaRPr lang="en-US"/>
          </a:p>
        </p:txBody>
      </p:sp>
      <p:pic>
        <p:nvPicPr>
          <p:cNvPr id="8" name="Picture 7"/>
          <p:cNvPicPr>
            <a:picLocks noChangeAspect="1"/>
          </p:cNvPicPr>
          <p:nvPr/>
        </p:nvPicPr>
        <p:blipFill>
          <a:blip r:embed="rId2"/>
          <a:stretch>
            <a:fillRect/>
          </a:stretch>
        </p:blipFill>
        <p:spPr>
          <a:xfrm>
            <a:off x="-228600" y="1219200"/>
            <a:ext cx="9601200" cy="5843587"/>
          </a:xfrm>
          <a:prstGeom prst="rect">
            <a:avLst/>
          </a:prstGeom>
        </p:spPr>
      </p:pic>
    </p:spTree>
    <p:extLst>
      <p:ext uri="{BB962C8B-B14F-4D97-AF65-F5344CB8AC3E}">
        <p14:creationId xmlns:p14="http://schemas.microsoft.com/office/powerpoint/2010/main" val="326252958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r>
              <a:rPr lang="en-US" dirty="0"/>
              <a:t>Lawrence Red Owl Example</a:t>
            </a:r>
          </a:p>
        </p:txBody>
      </p:sp>
      <p:sp>
        <p:nvSpPr>
          <p:cNvPr id="4" name="Footer Placeholder 3"/>
          <p:cNvSpPr>
            <a:spLocks noGrp="1"/>
          </p:cNvSpPr>
          <p:nvPr>
            <p:ph type="ftr" sz="quarter" idx="16"/>
          </p:nvPr>
        </p:nvSpPr>
        <p:spPr/>
        <p:txBody>
          <a:bodyPr/>
          <a:lstStyle/>
          <a:p>
            <a:pPr>
              <a:defRPr/>
            </a:pPr>
            <a:r>
              <a:rPr lang="en-US" b="1"/>
              <a:t>www.councilforeconed.org </a:t>
            </a:r>
            <a:endParaRPr lang="en-US" b="1" dirty="0">
              <a:solidFill>
                <a:srgbClr val="1578BC"/>
              </a:solidFill>
            </a:endParaRPr>
          </a:p>
        </p:txBody>
      </p:sp>
      <p:sp>
        <p:nvSpPr>
          <p:cNvPr id="5" name="Slide Number Placeholder 4"/>
          <p:cNvSpPr>
            <a:spLocks noGrp="1"/>
          </p:cNvSpPr>
          <p:nvPr>
            <p:ph type="sldNum" sz="quarter" idx="17"/>
          </p:nvPr>
        </p:nvSpPr>
        <p:spPr/>
        <p:txBody>
          <a:bodyPr/>
          <a:lstStyle/>
          <a:p>
            <a:fld id="{736A2A04-44CB-4FD5-A22C-EC7DA5CF840D}" type="slidenum">
              <a:rPr lang="en-US" smtClean="0"/>
              <a:pPr/>
              <a:t>39</a:t>
            </a:fld>
            <a:endParaRPr lang="en-US" dirty="0"/>
          </a:p>
        </p:txBody>
      </p:sp>
      <p:pic>
        <p:nvPicPr>
          <p:cNvPr id="7" name="Picture 6"/>
          <p:cNvPicPr>
            <a:picLocks noChangeAspect="1"/>
          </p:cNvPicPr>
          <p:nvPr/>
        </p:nvPicPr>
        <p:blipFill>
          <a:blip r:embed="rId3"/>
          <a:stretch>
            <a:fillRect/>
          </a:stretch>
        </p:blipFill>
        <p:spPr>
          <a:xfrm>
            <a:off x="-228600" y="1066800"/>
            <a:ext cx="9601200" cy="5867400"/>
          </a:xfrm>
          <a:prstGeom prst="rect">
            <a:avLst/>
          </a:prstGeom>
        </p:spPr>
      </p:pic>
    </p:spTree>
    <p:extLst>
      <p:ext uri="{BB962C8B-B14F-4D97-AF65-F5344CB8AC3E}">
        <p14:creationId xmlns:p14="http://schemas.microsoft.com/office/powerpoint/2010/main" val="40674614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sz="2400" dirty="0"/>
          </a:p>
          <a:p>
            <a:endParaRPr lang="en-US" dirty="0"/>
          </a:p>
        </p:txBody>
      </p:sp>
      <p:sp>
        <p:nvSpPr>
          <p:cNvPr id="3" name="Title 2"/>
          <p:cNvSpPr>
            <a:spLocks noGrp="1"/>
          </p:cNvSpPr>
          <p:nvPr>
            <p:ph type="title"/>
          </p:nvPr>
        </p:nvSpPr>
        <p:spPr/>
        <p:txBody>
          <a:bodyPr/>
          <a:lstStyle/>
          <a:p>
            <a:r>
              <a:rPr lang="en-US" sz="2400" dirty="0"/>
              <a:t>Socio-Economic Project</a:t>
            </a:r>
          </a:p>
        </p:txBody>
      </p:sp>
      <p:sp>
        <p:nvSpPr>
          <p:cNvPr id="6" name="Text Placeholder 5"/>
          <p:cNvSpPr>
            <a:spLocks noGrp="1"/>
          </p:cNvSpPr>
          <p:nvPr>
            <p:ph type="body" idx="14"/>
          </p:nvPr>
        </p:nvSpPr>
        <p:spPr/>
        <p:txBody>
          <a:bodyPr/>
          <a:lstStyle/>
          <a:p>
            <a:r>
              <a:rPr lang="en-US" b="1" dirty="0"/>
              <a:t>Project Part I:  100 points</a:t>
            </a:r>
            <a:endParaRPr lang="en-US" dirty="0"/>
          </a:p>
          <a:p>
            <a:r>
              <a:rPr lang="en-US" dirty="0"/>
              <a:t>Complete the Graphic Organizer for each issue:  </a:t>
            </a:r>
          </a:p>
          <a:p>
            <a:pPr lvl="0"/>
            <a:r>
              <a:rPr lang="en-US" b="1" dirty="0"/>
              <a:t>Universal Health Care</a:t>
            </a:r>
            <a:endParaRPr lang="en-US" dirty="0"/>
          </a:p>
          <a:p>
            <a:pPr lvl="0"/>
            <a:r>
              <a:rPr lang="en-US" b="1" dirty="0"/>
              <a:t>Higher minimum wage</a:t>
            </a:r>
            <a:endParaRPr lang="en-US" dirty="0"/>
          </a:p>
          <a:p>
            <a:pPr lvl="0"/>
            <a:r>
              <a:rPr lang="en-US" b="1" dirty="0"/>
              <a:t>Drilling and Pipelines</a:t>
            </a:r>
            <a:endParaRPr lang="en-US" dirty="0"/>
          </a:p>
          <a:p>
            <a:pPr lvl="0"/>
            <a:r>
              <a:rPr lang="en-US" b="1" dirty="0"/>
              <a:t>Privatization of Social Security </a:t>
            </a:r>
            <a:endParaRPr lang="en-US" dirty="0"/>
          </a:p>
          <a:p>
            <a:pPr lvl="0"/>
            <a:r>
              <a:rPr lang="en-US" b="1" dirty="0"/>
              <a:t>Military Spending</a:t>
            </a:r>
            <a:endParaRPr lang="en-US" dirty="0"/>
          </a:p>
          <a:p>
            <a:pPr lvl="0"/>
            <a:r>
              <a:rPr lang="en-US" b="1" dirty="0"/>
              <a:t>Tariffs on Imports</a:t>
            </a:r>
            <a:endParaRPr lang="en-US" dirty="0"/>
          </a:p>
          <a:p>
            <a:endParaRPr lang="en-US" dirty="0"/>
          </a:p>
          <a:p>
            <a:r>
              <a:rPr lang="en-US" dirty="0">
                <a:hlinkClick r:id="rId2" action="ppaction://hlinkfile"/>
              </a:rPr>
              <a:t>Graphic Organizer</a:t>
            </a:r>
            <a:endParaRPr lang="en-US" dirty="0"/>
          </a:p>
        </p:txBody>
      </p:sp>
      <p:sp>
        <p:nvSpPr>
          <p:cNvPr id="5" name="Slide Number Placeholder 4"/>
          <p:cNvSpPr>
            <a:spLocks noGrp="1"/>
          </p:cNvSpPr>
          <p:nvPr>
            <p:ph type="sldNum" sz="quarter" idx="17"/>
          </p:nvPr>
        </p:nvSpPr>
        <p:spPr/>
        <p:txBody>
          <a:bodyPr/>
          <a:lstStyle/>
          <a:p>
            <a:fld id="{736A2A04-44CB-4FD5-A22C-EC7DA5CF840D}" type="slidenum">
              <a:rPr lang="en-US" smtClean="0"/>
              <a:pPr/>
              <a:t>4</a:t>
            </a:fld>
            <a:endParaRPr lang="en-US" dirty="0"/>
          </a:p>
        </p:txBody>
      </p:sp>
      <p:sp>
        <p:nvSpPr>
          <p:cNvPr id="4" name="Footer Placeholder 3"/>
          <p:cNvSpPr>
            <a:spLocks noGrp="1"/>
          </p:cNvSpPr>
          <p:nvPr>
            <p:ph type="ftr" sz="quarter" idx="18"/>
          </p:nvPr>
        </p:nvSpPr>
        <p:spPr/>
        <p:txBody>
          <a:bodyPr/>
          <a:lstStyle/>
          <a:p>
            <a:pPr>
              <a:defRPr/>
            </a:pPr>
            <a:r>
              <a:rPr lang="en-US" b="1"/>
              <a:t>www.councilforeconed.org </a:t>
            </a:r>
            <a:endParaRPr lang="en-US" b="1" dirty="0">
              <a:solidFill>
                <a:srgbClr val="1578BC"/>
              </a:solidFill>
            </a:endParaRPr>
          </a:p>
        </p:txBody>
      </p:sp>
    </p:spTree>
    <p:extLst>
      <p:ext uri="{BB962C8B-B14F-4D97-AF65-F5344CB8AC3E}">
        <p14:creationId xmlns:p14="http://schemas.microsoft.com/office/powerpoint/2010/main" val="293373803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sp>
        <p:nvSpPr>
          <p:cNvPr id="4" name="Footer Placeholder 3"/>
          <p:cNvSpPr>
            <a:spLocks noGrp="1"/>
          </p:cNvSpPr>
          <p:nvPr>
            <p:ph type="ftr" sz="quarter" idx="16"/>
          </p:nvPr>
        </p:nvSpPr>
        <p:spPr/>
        <p:txBody>
          <a:bodyPr/>
          <a:lstStyle/>
          <a:p>
            <a:pPr>
              <a:defRPr/>
            </a:pPr>
            <a:r>
              <a:rPr lang="en-US" b="1"/>
              <a:t>www.councilforeconed.org </a:t>
            </a:r>
            <a:endParaRPr lang="en-US" b="1" dirty="0">
              <a:solidFill>
                <a:srgbClr val="1578BC"/>
              </a:solidFill>
            </a:endParaRPr>
          </a:p>
        </p:txBody>
      </p:sp>
      <p:sp>
        <p:nvSpPr>
          <p:cNvPr id="5" name="Slide Number Placeholder 4"/>
          <p:cNvSpPr>
            <a:spLocks noGrp="1"/>
          </p:cNvSpPr>
          <p:nvPr>
            <p:ph type="sldNum" sz="quarter" idx="17"/>
          </p:nvPr>
        </p:nvSpPr>
        <p:spPr/>
        <p:txBody>
          <a:bodyPr/>
          <a:lstStyle/>
          <a:p>
            <a:fld id="{736A2A04-44CB-4FD5-A22C-EC7DA5CF840D}" type="slidenum">
              <a:rPr lang="en-US" smtClean="0"/>
              <a:pPr/>
              <a:t>40</a:t>
            </a:fld>
            <a:endParaRPr lang="en-US" dirty="0"/>
          </a:p>
        </p:txBody>
      </p:sp>
      <p:pic>
        <p:nvPicPr>
          <p:cNvPr id="7" name="Picture 6"/>
          <p:cNvPicPr>
            <a:picLocks noChangeAspect="1"/>
          </p:cNvPicPr>
          <p:nvPr/>
        </p:nvPicPr>
        <p:blipFill>
          <a:blip r:embed="rId2"/>
          <a:stretch>
            <a:fillRect/>
          </a:stretch>
        </p:blipFill>
        <p:spPr>
          <a:xfrm>
            <a:off x="-228600" y="1219200"/>
            <a:ext cx="9601200" cy="5843587"/>
          </a:xfrm>
          <a:prstGeom prst="rect">
            <a:avLst/>
          </a:prstGeom>
        </p:spPr>
      </p:pic>
    </p:spTree>
    <p:extLst>
      <p:ext uri="{BB962C8B-B14F-4D97-AF65-F5344CB8AC3E}">
        <p14:creationId xmlns:p14="http://schemas.microsoft.com/office/powerpoint/2010/main" val="11366147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4" name="Footer Placeholder 3"/>
          <p:cNvSpPr>
            <a:spLocks noGrp="1"/>
          </p:cNvSpPr>
          <p:nvPr>
            <p:ph type="ftr" sz="quarter" idx="16"/>
          </p:nvPr>
        </p:nvSpPr>
        <p:spPr/>
        <p:txBody>
          <a:bodyPr/>
          <a:lstStyle/>
          <a:p>
            <a:pPr>
              <a:defRPr/>
            </a:pPr>
            <a:r>
              <a:rPr lang="en-US" b="1"/>
              <a:t>www.councilforeconed.org </a:t>
            </a:r>
            <a:endParaRPr lang="en-US" b="1" dirty="0">
              <a:solidFill>
                <a:srgbClr val="1578BC"/>
              </a:solidFill>
            </a:endParaRPr>
          </a:p>
        </p:txBody>
      </p:sp>
      <p:sp>
        <p:nvSpPr>
          <p:cNvPr id="5" name="Slide Number Placeholder 4"/>
          <p:cNvSpPr>
            <a:spLocks noGrp="1"/>
          </p:cNvSpPr>
          <p:nvPr>
            <p:ph type="sldNum" sz="quarter" idx="17"/>
          </p:nvPr>
        </p:nvSpPr>
        <p:spPr/>
        <p:txBody>
          <a:bodyPr/>
          <a:lstStyle/>
          <a:p>
            <a:fld id="{736A2A04-44CB-4FD5-A22C-EC7DA5CF840D}" type="slidenum">
              <a:rPr lang="en-US" smtClean="0"/>
              <a:pPr/>
              <a:t>41</a:t>
            </a:fld>
            <a:endParaRPr lang="en-US" dirty="0"/>
          </a:p>
        </p:txBody>
      </p:sp>
      <p:pic>
        <p:nvPicPr>
          <p:cNvPr id="6" name="Picture 5"/>
          <p:cNvPicPr>
            <a:picLocks noChangeAspect="1"/>
          </p:cNvPicPr>
          <p:nvPr/>
        </p:nvPicPr>
        <p:blipFill>
          <a:blip r:embed="rId2"/>
          <a:stretch>
            <a:fillRect/>
          </a:stretch>
        </p:blipFill>
        <p:spPr>
          <a:xfrm>
            <a:off x="-223838" y="1219199"/>
            <a:ext cx="9591675" cy="5838825"/>
          </a:xfrm>
          <a:prstGeom prst="rect">
            <a:avLst/>
          </a:prstGeom>
        </p:spPr>
      </p:pic>
    </p:spTree>
    <p:extLst>
      <p:ext uri="{BB962C8B-B14F-4D97-AF65-F5344CB8AC3E}">
        <p14:creationId xmlns:p14="http://schemas.microsoft.com/office/powerpoint/2010/main" val="242557335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4" name="Footer Placeholder 3"/>
          <p:cNvSpPr>
            <a:spLocks noGrp="1"/>
          </p:cNvSpPr>
          <p:nvPr>
            <p:ph type="ftr" sz="quarter" idx="16"/>
          </p:nvPr>
        </p:nvSpPr>
        <p:spPr/>
        <p:txBody>
          <a:bodyPr/>
          <a:lstStyle/>
          <a:p>
            <a:pPr>
              <a:defRPr/>
            </a:pPr>
            <a:r>
              <a:rPr lang="en-US" b="1"/>
              <a:t>www.councilforeconed.org </a:t>
            </a:r>
            <a:endParaRPr lang="en-US" b="1" dirty="0">
              <a:solidFill>
                <a:srgbClr val="1578BC"/>
              </a:solidFill>
            </a:endParaRPr>
          </a:p>
        </p:txBody>
      </p:sp>
      <p:sp>
        <p:nvSpPr>
          <p:cNvPr id="5" name="Slide Number Placeholder 4"/>
          <p:cNvSpPr>
            <a:spLocks noGrp="1"/>
          </p:cNvSpPr>
          <p:nvPr>
            <p:ph type="sldNum" sz="quarter" idx="17"/>
          </p:nvPr>
        </p:nvSpPr>
        <p:spPr/>
        <p:txBody>
          <a:bodyPr/>
          <a:lstStyle/>
          <a:p>
            <a:fld id="{736A2A04-44CB-4FD5-A22C-EC7DA5CF840D}" type="slidenum">
              <a:rPr lang="en-US" smtClean="0"/>
              <a:pPr/>
              <a:t>42</a:t>
            </a:fld>
            <a:endParaRPr lang="en-US" dirty="0"/>
          </a:p>
        </p:txBody>
      </p:sp>
      <p:pic>
        <p:nvPicPr>
          <p:cNvPr id="6" name="Picture 5"/>
          <p:cNvPicPr>
            <a:picLocks noChangeAspect="1"/>
          </p:cNvPicPr>
          <p:nvPr/>
        </p:nvPicPr>
        <p:blipFill>
          <a:blip r:embed="rId2"/>
          <a:stretch>
            <a:fillRect/>
          </a:stretch>
        </p:blipFill>
        <p:spPr>
          <a:xfrm>
            <a:off x="-223838" y="1219199"/>
            <a:ext cx="9591675" cy="5838825"/>
          </a:xfrm>
          <a:prstGeom prst="rect">
            <a:avLst/>
          </a:prstGeom>
        </p:spPr>
      </p:pic>
    </p:spTree>
    <p:extLst>
      <p:ext uri="{BB962C8B-B14F-4D97-AF65-F5344CB8AC3E}">
        <p14:creationId xmlns:p14="http://schemas.microsoft.com/office/powerpoint/2010/main" val="413952692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4" name="Footer Placeholder 3"/>
          <p:cNvSpPr>
            <a:spLocks noGrp="1"/>
          </p:cNvSpPr>
          <p:nvPr>
            <p:ph type="ftr" sz="quarter" idx="16"/>
          </p:nvPr>
        </p:nvSpPr>
        <p:spPr/>
        <p:txBody>
          <a:bodyPr/>
          <a:lstStyle/>
          <a:p>
            <a:pPr>
              <a:defRPr/>
            </a:pPr>
            <a:r>
              <a:rPr lang="en-US" b="1"/>
              <a:t>www.councilforeconed.org </a:t>
            </a:r>
            <a:endParaRPr lang="en-US" b="1" dirty="0">
              <a:solidFill>
                <a:srgbClr val="1578BC"/>
              </a:solidFill>
            </a:endParaRPr>
          </a:p>
        </p:txBody>
      </p:sp>
      <p:sp>
        <p:nvSpPr>
          <p:cNvPr id="5" name="Slide Number Placeholder 4"/>
          <p:cNvSpPr>
            <a:spLocks noGrp="1"/>
          </p:cNvSpPr>
          <p:nvPr>
            <p:ph type="sldNum" sz="quarter" idx="17"/>
          </p:nvPr>
        </p:nvSpPr>
        <p:spPr/>
        <p:txBody>
          <a:bodyPr/>
          <a:lstStyle/>
          <a:p>
            <a:fld id="{736A2A04-44CB-4FD5-A22C-EC7DA5CF840D}" type="slidenum">
              <a:rPr lang="en-US" smtClean="0"/>
              <a:pPr/>
              <a:t>43</a:t>
            </a:fld>
            <a:endParaRPr lang="en-US" dirty="0"/>
          </a:p>
        </p:txBody>
      </p:sp>
      <p:pic>
        <p:nvPicPr>
          <p:cNvPr id="6" name="Picture 5"/>
          <p:cNvPicPr>
            <a:picLocks noChangeAspect="1"/>
          </p:cNvPicPr>
          <p:nvPr/>
        </p:nvPicPr>
        <p:blipFill>
          <a:blip r:embed="rId2"/>
          <a:stretch>
            <a:fillRect/>
          </a:stretch>
        </p:blipFill>
        <p:spPr>
          <a:xfrm>
            <a:off x="-223838" y="1142999"/>
            <a:ext cx="9591675" cy="5915025"/>
          </a:xfrm>
          <a:prstGeom prst="rect">
            <a:avLst/>
          </a:prstGeom>
        </p:spPr>
      </p:pic>
    </p:spTree>
    <p:extLst>
      <p:ext uri="{BB962C8B-B14F-4D97-AF65-F5344CB8AC3E}">
        <p14:creationId xmlns:p14="http://schemas.microsoft.com/office/powerpoint/2010/main" val="65218152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3400" y="1066800"/>
            <a:ext cx="8305800" cy="5105400"/>
          </a:xfrm>
        </p:spPr>
      </p:pic>
      <p:sp>
        <p:nvSpPr>
          <p:cNvPr id="4" name="Footer Placeholder 3"/>
          <p:cNvSpPr>
            <a:spLocks noGrp="1"/>
          </p:cNvSpPr>
          <p:nvPr>
            <p:ph type="ftr" sz="quarter" idx="16"/>
          </p:nvPr>
        </p:nvSpPr>
        <p:spPr/>
        <p:txBody>
          <a:bodyPr/>
          <a:lstStyle/>
          <a:p>
            <a:pPr>
              <a:defRPr/>
            </a:pPr>
            <a:r>
              <a:rPr lang="en-US" b="1"/>
              <a:t>www.councilforeconed.org </a:t>
            </a:r>
            <a:endParaRPr lang="en-US" b="1" dirty="0">
              <a:solidFill>
                <a:srgbClr val="1578BC"/>
              </a:solidFill>
            </a:endParaRPr>
          </a:p>
        </p:txBody>
      </p:sp>
      <p:sp>
        <p:nvSpPr>
          <p:cNvPr id="5" name="Slide Number Placeholder 4"/>
          <p:cNvSpPr>
            <a:spLocks noGrp="1"/>
          </p:cNvSpPr>
          <p:nvPr>
            <p:ph type="sldNum" sz="quarter" idx="17"/>
          </p:nvPr>
        </p:nvSpPr>
        <p:spPr/>
        <p:txBody>
          <a:bodyPr/>
          <a:lstStyle/>
          <a:p>
            <a:fld id="{736A2A04-44CB-4FD5-A22C-EC7DA5CF840D}" type="slidenum">
              <a:rPr lang="en-US" smtClean="0"/>
              <a:pPr/>
              <a:t>44</a:t>
            </a:fld>
            <a:endParaRPr lang="en-US" dirty="0"/>
          </a:p>
        </p:txBody>
      </p:sp>
    </p:spTree>
    <p:extLst>
      <p:ext uri="{BB962C8B-B14F-4D97-AF65-F5344CB8AC3E}">
        <p14:creationId xmlns:p14="http://schemas.microsoft.com/office/powerpoint/2010/main" val="221113650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4" name="Footer Placeholder 3"/>
          <p:cNvSpPr>
            <a:spLocks noGrp="1"/>
          </p:cNvSpPr>
          <p:nvPr>
            <p:ph type="ftr" sz="quarter" idx="16"/>
          </p:nvPr>
        </p:nvSpPr>
        <p:spPr/>
        <p:txBody>
          <a:bodyPr/>
          <a:lstStyle/>
          <a:p>
            <a:pPr>
              <a:defRPr/>
            </a:pPr>
            <a:r>
              <a:rPr lang="en-US" b="1"/>
              <a:t>www.councilforeconed.org </a:t>
            </a:r>
            <a:endParaRPr lang="en-US" b="1" dirty="0">
              <a:solidFill>
                <a:srgbClr val="1578BC"/>
              </a:solidFill>
            </a:endParaRPr>
          </a:p>
        </p:txBody>
      </p:sp>
      <p:sp>
        <p:nvSpPr>
          <p:cNvPr id="5" name="Slide Number Placeholder 4"/>
          <p:cNvSpPr>
            <a:spLocks noGrp="1"/>
          </p:cNvSpPr>
          <p:nvPr>
            <p:ph type="sldNum" sz="quarter" idx="17"/>
          </p:nvPr>
        </p:nvSpPr>
        <p:spPr/>
        <p:txBody>
          <a:bodyPr/>
          <a:lstStyle/>
          <a:p>
            <a:fld id="{736A2A04-44CB-4FD5-A22C-EC7DA5CF840D}" type="slidenum">
              <a:rPr lang="en-US" smtClean="0"/>
              <a:pPr/>
              <a:t>45</a:t>
            </a:fld>
            <a:endParaRPr lang="en-US" dirty="0"/>
          </a:p>
        </p:txBody>
      </p:sp>
      <p:pic>
        <p:nvPicPr>
          <p:cNvPr id="6" name="Picture 5"/>
          <p:cNvPicPr>
            <a:picLocks noChangeAspect="1"/>
          </p:cNvPicPr>
          <p:nvPr/>
        </p:nvPicPr>
        <p:blipFill>
          <a:blip r:embed="rId2"/>
          <a:stretch>
            <a:fillRect/>
          </a:stretch>
        </p:blipFill>
        <p:spPr>
          <a:xfrm>
            <a:off x="-223838" y="1219199"/>
            <a:ext cx="9591675" cy="5838825"/>
          </a:xfrm>
          <a:prstGeom prst="rect">
            <a:avLst/>
          </a:prstGeom>
        </p:spPr>
      </p:pic>
    </p:spTree>
    <p:extLst>
      <p:ext uri="{BB962C8B-B14F-4D97-AF65-F5344CB8AC3E}">
        <p14:creationId xmlns:p14="http://schemas.microsoft.com/office/powerpoint/2010/main" val="309747178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r>
              <a:rPr lang="en-US" dirty="0"/>
              <a:t>Tax Tutorial</a:t>
            </a:r>
          </a:p>
        </p:txBody>
      </p:sp>
      <p:sp>
        <p:nvSpPr>
          <p:cNvPr id="4" name="Footer Placeholder 3"/>
          <p:cNvSpPr>
            <a:spLocks noGrp="1"/>
          </p:cNvSpPr>
          <p:nvPr>
            <p:ph type="ftr" sz="quarter" idx="16"/>
          </p:nvPr>
        </p:nvSpPr>
        <p:spPr/>
        <p:txBody>
          <a:bodyPr/>
          <a:lstStyle/>
          <a:p>
            <a:pPr>
              <a:defRPr/>
            </a:pPr>
            <a:r>
              <a:rPr lang="en-US" b="1"/>
              <a:t>www.councilforeconed.org </a:t>
            </a:r>
            <a:endParaRPr lang="en-US" b="1" dirty="0">
              <a:solidFill>
                <a:srgbClr val="1578BC"/>
              </a:solidFill>
            </a:endParaRPr>
          </a:p>
        </p:txBody>
      </p:sp>
      <p:sp>
        <p:nvSpPr>
          <p:cNvPr id="5" name="Slide Number Placeholder 4"/>
          <p:cNvSpPr>
            <a:spLocks noGrp="1"/>
          </p:cNvSpPr>
          <p:nvPr>
            <p:ph type="sldNum" sz="quarter" idx="17"/>
          </p:nvPr>
        </p:nvSpPr>
        <p:spPr/>
        <p:txBody>
          <a:bodyPr/>
          <a:lstStyle/>
          <a:p>
            <a:fld id="{736A2A04-44CB-4FD5-A22C-EC7DA5CF840D}" type="slidenum">
              <a:rPr lang="en-US" smtClean="0"/>
              <a:pPr/>
              <a:t>46</a:t>
            </a:fld>
            <a:endParaRPr lang="en-US" dirty="0"/>
          </a:p>
        </p:txBody>
      </p:sp>
      <p:pic>
        <p:nvPicPr>
          <p:cNvPr id="7" name="Picture 6"/>
          <p:cNvPicPr>
            <a:picLocks noChangeAspect="1"/>
          </p:cNvPicPr>
          <p:nvPr/>
        </p:nvPicPr>
        <p:blipFill>
          <a:blip r:embed="rId2"/>
          <a:stretch>
            <a:fillRect/>
          </a:stretch>
        </p:blipFill>
        <p:spPr>
          <a:xfrm>
            <a:off x="-2057400" y="1066800"/>
            <a:ext cx="11658600" cy="7324725"/>
          </a:xfrm>
          <a:prstGeom prst="rect">
            <a:avLst/>
          </a:prstGeom>
        </p:spPr>
      </p:pic>
    </p:spTree>
    <p:extLst>
      <p:ext uri="{BB962C8B-B14F-4D97-AF65-F5344CB8AC3E}">
        <p14:creationId xmlns:p14="http://schemas.microsoft.com/office/powerpoint/2010/main" val="69891076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r>
              <a:rPr lang="en-US" dirty="0"/>
              <a:t>Whys of Taxes</a:t>
            </a:r>
          </a:p>
        </p:txBody>
      </p:sp>
      <p:sp>
        <p:nvSpPr>
          <p:cNvPr id="4" name="Footer Placeholder 3"/>
          <p:cNvSpPr>
            <a:spLocks noGrp="1"/>
          </p:cNvSpPr>
          <p:nvPr>
            <p:ph type="ftr" sz="quarter" idx="16"/>
          </p:nvPr>
        </p:nvSpPr>
        <p:spPr/>
        <p:txBody>
          <a:bodyPr/>
          <a:lstStyle/>
          <a:p>
            <a:pPr>
              <a:defRPr/>
            </a:pPr>
            <a:r>
              <a:rPr lang="en-US" b="1"/>
              <a:t>www.councilforeconed.org </a:t>
            </a:r>
            <a:endParaRPr lang="en-US" b="1" dirty="0">
              <a:solidFill>
                <a:srgbClr val="1578BC"/>
              </a:solidFill>
            </a:endParaRPr>
          </a:p>
        </p:txBody>
      </p:sp>
      <p:sp>
        <p:nvSpPr>
          <p:cNvPr id="5" name="Slide Number Placeholder 4"/>
          <p:cNvSpPr>
            <a:spLocks noGrp="1"/>
          </p:cNvSpPr>
          <p:nvPr>
            <p:ph type="sldNum" sz="quarter" idx="17"/>
          </p:nvPr>
        </p:nvSpPr>
        <p:spPr/>
        <p:txBody>
          <a:bodyPr/>
          <a:lstStyle/>
          <a:p>
            <a:fld id="{736A2A04-44CB-4FD5-A22C-EC7DA5CF840D}" type="slidenum">
              <a:rPr lang="en-US" smtClean="0"/>
              <a:pPr/>
              <a:t>47</a:t>
            </a:fld>
            <a:endParaRPr lang="en-US" dirty="0"/>
          </a:p>
        </p:txBody>
      </p:sp>
      <p:pic>
        <p:nvPicPr>
          <p:cNvPr id="6" name="Picture 5"/>
          <p:cNvPicPr>
            <a:picLocks noChangeAspect="1"/>
          </p:cNvPicPr>
          <p:nvPr/>
        </p:nvPicPr>
        <p:blipFill>
          <a:blip r:embed="rId2"/>
          <a:stretch>
            <a:fillRect/>
          </a:stretch>
        </p:blipFill>
        <p:spPr>
          <a:xfrm>
            <a:off x="-1905000" y="1133475"/>
            <a:ext cx="12375484" cy="5200650"/>
          </a:xfrm>
          <a:prstGeom prst="rect">
            <a:avLst/>
          </a:prstGeom>
        </p:spPr>
      </p:pic>
    </p:spTree>
    <p:extLst>
      <p:ext uri="{BB962C8B-B14F-4D97-AF65-F5344CB8AC3E}">
        <p14:creationId xmlns:p14="http://schemas.microsoft.com/office/powerpoint/2010/main" val="132309059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4000" b="1" dirty="0">
                <a:solidFill>
                  <a:schemeClr val="tx1"/>
                </a:solidFill>
              </a:rPr>
              <a:t>Create 10 general “Personal Finance Commandments” for young adults.</a:t>
            </a:r>
            <a:endParaRPr lang="en-US" sz="4000" dirty="0">
              <a:solidFill>
                <a:schemeClr val="tx1"/>
              </a:solidFill>
            </a:endParaRPr>
          </a:p>
          <a:p>
            <a:endParaRPr lang="en-US" dirty="0"/>
          </a:p>
        </p:txBody>
      </p:sp>
      <p:sp>
        <p:nvSpPr>
          <p:cNvPr id="3" name="Title 2"/>
          <p:cNvSpPr>
            <a:spLocks noGrp="1"/>
          </p:cNvSpPr>
          <p:nvPr>
            <p:ph type="title"/>
          </p:nvPr>
        </p:nvSpPr>
        <p:spPr/>
        <p:txBody>
          <a:bodyPr/>
          <a:lstStyle/>
          <a:p>
            <a:r>
              <a:rPr lang="en-US" dirty="0"/>
              <a:t>Part III:  Personal Finance Commandments</a:t>
            </a:r>
          </a:p>
        </p:txBody>
      </p:sp>
      <p:sp>
        <p:nvSpPr>
          <p:cNvPr id="4" name="Footer Placeholder 3"/>
          <p:cNvSpPr>
            <a:spLocks noGrp="1"/>
          </p:cNvSpPr>
          <p:nvPr>
            <p:ph type="ftr" sz="quarter" idx="16"/>
          </p:nvPr>
        </p:nvSpPr>
        <p:spPr/>
        <p:txBody>
          <a:bodyPr/>
          <a:lstStyle/>
          <a:p>
            <a:pPr>
              <a:defRPr/>
            </a:pPr>
            <a:r>
              <a:rPr lang="en-US" b="1"/>
              <a:t>www.councilforeconed.org </a:t>
            </a:r>
            <a:endParaRPr lang="en-US" b="1" dirty="0">
              <a:solidFill>
                <a:srgbClr val="1578BC"/>
              </a:solidFill>
            </a:endParaRPr>
          </a:p>
        </p:txBody>
      </p:sp>
      <p:sp>
        <p:nvSpPr>
          <p:cNvPr id="5" name="Slide Number Placeholder 4"/>
          <p:cNvSpPr>
            <a:spLocks noGrp="1"/>
          </p:cNvSpPr>
          <p:nvPr>
            <p:ph type="sldNum" sz="quarter" idx="17"/>
          </p:nvPr>
        </p:nvSpPr>
        <p:spPr/>
        <p:txBody>
          <a:bodyPr/>
          <a:lstStyle/>
          <a:p>
            <a:fld id="{736A2A04-44CB-4FD5-A22C-EC7DA5CF840D}" type="slidenum">
              <a:rPr lang="en-US" smtClean="0"/>
              <a:pPr/>
              <a:t>48</a:t>
            </a:fld>
            <a:endParaRPr lang="en-US" dirty="0"/>
          </a:p>
        </p:txBody>
      </p:sp>
    </p:spTree>
    <p:extLst>
      <p:ext uri="{BB962C8B-B14F-4D97-AF65-F5344CB8AC3E}">
        <p14:creationId xmlns:p14="http://schemas.microsoft.com/office/powerpoint/2010/main" val="81820313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28700" y="1752600"/>
            <a:ext cx="7086600" cy="4572000"/>
          </a:xfrm>
        </p:spPr>
        <p:txBody>
          <a:bodyPr/>
          <a:lstStyle/>
          <a:p>
            <a:pPr marL="0" indent="0">
              <a:buNone/>
            </a:pPr>
            <a:r>
              <a:rPr lang="en-US" dirty="0">
                <a:solidFill>
                  <a:schemeClr val="tx1"/>
                </a:solidFill>
              </a:rPr>
              <a:t>1) Create a personal finance pamphlet giving brief information and advice for 18 year olds. </a:t>
            </a:r>
          </a:p>
          <a:p>
            <a:pPr marL="0" indent="0">
              <a:buNone/>
            </a:pPr>
            <a:r>
              <a:rPr lang="en-US" dirty="0">
                <a:solidFill>
                  <a:schemeClr val="tx1"/>
                </a:solidFill>
              </a:rPr>
              <a:t> </a:t>
            </a:r>
          </a:p>
          <a:p>
            <a:pPr marL="0" indent="0">
              <a:buNone/>
            </a:pPr>
            <a:r>
              <a:rPr lang="en-US" dirty="0">
                <a:solidFill>
                  <a:schemeClr val="tx1"/>
                </a:solidFill>
              </a:rPr>
              <a:t>2) Your power point should concisely summarize the main ideas of your section.  </a:t>
            </a:r>
          </a:p>
          <a:p>
            <a:pPr marL="0" indent="0">
              <a:buNone/>
            </a:pPr>
            <a:r>
              <a:rPr lang="en-US" dirty="0">
                <a:solidFill>
                  <a:schemeClr val="tx1"/>
                </a:solidFill>
              </a:rPr>
              <a:t>  </a:t>
            </a:r>
          </a:p>
          <a:p>
            <a:pPr marL="0" indent="0">
              <a:buNone/>
            </a:pPr>
            <a:r>
              <a:rPr lang="en-US" dirty="0">
                <a:solidFill>
                  <a:schemeClr val="tx1"/>
                </a:solidFill>
              </a:rPr>
              <a:t>3) Include important websites that students can use to further their knowledge of your topic.</a:t>
            </a:r>
          </a:p>
          <a:p>
            <a:pPr marL="0" indent="0">
              <a:buNone/>
            </a:pPr>
            <a:r>
              <a:rPr lang="en-US" dirty="0">
                <a:solidFill>
                  <a:schemeClr val="tx1"/>
                </a:solidFill>
              </a:rPr>
              <a:t> </a:t>
            </a:r>
          </a:p>
          <a:p>
            <a:pPr marL="0" indent="0">
              <a:buNone/>
            </a:pPr>
            <a:r>
              <a:rPr lang="en-US" dirty="0">
                <a:solidFill>
                  <a:schemeClr val="tx1"/>
                </a:solidFill>
              </a:rPr>
              <a:t>4)  Include helpful quotes for your topic</a:t>
            </a:r>
          </a:p>
          <a:p>
            <a:pPr marL="0" indent="0">
              <a:buNone/>
            </a:pPr>
            <a:endParaRPr lang="en-US" dirty="0">
              <a:solidFill>
                <a:schemeClr val="tx1"/>
              </a:solidFill>
            </a:endParaRPr>
          </a:p>
          <a:p>
            <a:pPr marL="0" indent="0">
              <a:buNone/>
            </a:pPr>
            <a:r>
              <a:rPr lang="en-US" dirty="0">
                <a:solidFill>
                  <a:schemeClr val="tx1"/>
                </a:solidFill>
              </a:rPr>
              <a:t>5) Be Creative.</a:t>
            </a:r>
          </a:p>
          <a:p>
            <a:pPr marL="0" indent="0">
              <a:buNone/>
            </a:pPr>
            <a:endParaRPr lang="en-US" dirty="0">
              <a:solidFill>
                <a:schemeClr val="tx1"/>
              </a:solidFill>
            </a:endParaRPr>
          </a:p>
          <a:p>
            <a:pPr marL="0" indent="0">
              <a:buNone/>
            </a:pPr>
            <a:r>
              <a:rPr lang="en-US" dirty="0">
                <a:solidFill>
                  <a:schemeClr val="tx1"/>
                </a:solidFill>
              </a:rPr>
              <a:t>Jamboard.google.com </a:t>
            </a:r>
          </a:p>
        </p:txBody>
      </p:sp>
      <p:sp>
        <p:nvSpPr>
          <p:cNvPr id="3" name="Title 2"/>
          <p:cNvSpPr>
            <a:spLocks noGrp="1"/>
          </p:cNvSpPr>
          <p:nvPr>
            <p:ph type="title"/>
          </p:nvPr>
        </p:nvSpPr>
        <p:spPr>
          <a:xfrm>
            <a:off x="457200" y="609600"/>
            <a:ext cx="8229600" cy="990600"/>
          </a:xfrm>
        </p:spPr>
        <p:txBody>
          <a:bodyPr/>
          <a:lstStyle/>
          <a:p>
            <a:r>
              <a:rPr lang="en-US" sz="2000" dirty="0"/>
              <a:t>Part IV:  Personal Finance </a:t>
            </a:r>
            <a:r>
              <a:rPr lang="en-US" sz="2000" dirty="0" err="1"/>
              <a:t>Powerpoint</a:t>
            </a:r>
            <a:r>
              <a:rPr lang="en-US" sz="2000" dirty="0"/>
              <a:t> or </a:t>
            </a:r>
            <a:r>
              <a:rPr lang="en-US" sz="2000" dirty="0" err="1"/>
              <a:t>Jamboard</a:t>
            </a:r>
            <a:r>
              <a:rPr lang="en-US" sz="2000" dirty="0"/>
              <a:t/>
            </a:r>
            <a:br>
              <a:rPr lang="en-US" sz="2000" dirty="0"/>
            </a:br>
            <a:r>
              <a:rPr lang="en-US" sz="2000" dirty="0"/>
              <a:t>Remote Learning Edit of Part IV</a:t>
            </a:r>
          </a:p>
        </p:txBody>
      </p:sp>
      <p:sp>
        <p:nvSpPr>
          <p:cNvPr id="4" name="Footer Placeholder 3"/>
          <p:cNvSpPr>
            <a:spLocks noGrp="1"/>
          </p:cNvSpPr>
          <p:nvPr>
            <p:ph type="ftr" sz="quarter" idx="16"/>
          </p:nvPr>
        </p:nvSpPr>
        <p:spPr/>
        <p:txBody>
          <a:bodyPr/>
          <a:lstStyle/>
          <a:p>
            <a:pPr>
              <a:defRPr/>
            </a:pPr>
            <a:r>
              <a:rPr lang="en-US" b="1"/>
              <a:t>www.councilforeconed.org </a:t>
            </a:r>
            <a:endParaRPr lang="en-US" b="1" dirty="0">
              <a:solidFill>
                <a:srgbClr val="1578BC"/>
              </a:solidFill>
            </a:endParaRPr>
          </a:p>
        </p:txBody>
      </p:sp>
      <p:sp>
        <p:nvSpPr>
          <p:cNvPr id="5" name="Slide Number Placeholder 4"/>
          <p:cNvSpPr>
            <a:spLocks noGrp="1"/>
          </p:cNvSpPr>
          <p:nvPr>
            <p:ph type="sldNum" sz="quarter" idx="17"/>
          </p:nvPr>
        </p:nvSpPr>
        <p:spPr/>
        <p:txBody>
          <a:bodyPr/>
          <a:lstStyle/>
          <a:p>
            <a:fld id="{736A2A04-44CB-4FD5-A22C-EC7DA5CF840D}" type="slidenum">
              <a:rPr lang="en-US" smtClean="0"/>
              <a:pPr/>
              <a:t>49</a:t>
            </a:fld>
            <a:endParaRPr lang="en-US" dirty="0"/>
          </a:p>
        </p:txBody>
      </p:sp>
    </p:spTree>
    <p:extLst>
      <p:ext uri="{BB962C8B-B14F-4D97-AF65-F5344CB8AC3E}">
        <p14:creationId xmlns:p14="http://schemas.microsoft.com/office/powerpoint/2010/main" val="36522215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Font typeface="Arial" panose="020B0604020202020204" pitchFamily="34" charset="0"/>
              <a:buChar char="•"/>
            </a:pPr>
            <a:r>
              <a:rPr lang="en-US" dirty="0">
                <a:solidFill>
                  <a:schemeClr val="tx1"/>
                </a:solidFill>
              </a:rPr>
              <a:t>	Which </a:t>
            </a:r>
            <a:r>
              <a:rPr lang="en-US" b="1" dirty="0">
                <a:solidFill>
                  <a:schemeClr val="tx1"/>
                </a:solidFill>
              </a:rPr>
              <a:t>2 issues</a:t>
            </a:r>
            <a:r>
              <a:rPr lang="en-US" dirty="0">
                <a:solidFill>
                  <a:schemeClr val="tx1"/>
                </a:solidFill>
              </a:rPr>
              <a:t> are the most important to you as a future voter?  (1 paragraph each issue)</a:t>
            </a:r>
          </a:p>
          <a:p>
            <a:pPr marL="0" indent="0"/>
            <a:endParaRPr lang="en-US" dirty="0">
              <a:solidFill>
                <a:schemeClr val="tx1"/>
              </a:solidFill>
            </a:endParaRPr>
          </a:p>
          <a:p>
            <a:pPr>
              <a:buFont typeface="Arial" panose="020B0604020202020204" pitchFamily="34" charset="0"/>
              <a:buChar char="•"/>
            </a:pPr>
            <a:r>
              <a:rPr lang="en-US" dirty="0">
                <a:solidFill>
                  <a:schemeClr val="accent1">
                    <a:lumMod val="50000"/>
                  </a:schemeClr>
                </a:solidFill>
              </a:rPr>
              <a:t>	Which political party do you agree with more on these issues?  (1 paragraph each issue)  </a:t>
            </a:r>
          </a:p>
          <a:p>
            <a:pPr>
              <a:buFont typeface="Arial" panose="020B0604020202020204" pitchFamily="34" charset="0"/>
              <a:buChar char="•"/>
            </a:pPr>
            <a:endParaRPr lang="en-US" dirty="0">
              <a:solidFill>
                <a:schemeClr val="tx1"/>
              </a:solidFill>
            </a:endParaRPr>
          </a:p>
          <a:p>
            <a:pPr>
              <a:buFont typeface="Arial" panose="020B0604020202020204" pitchFamily="34" charset="0"/>
              <a:buChar char="•"/>
            </a:pPr>
            <a:r>
              <a:rPr lang="en-US" dirty="0">
                <a:solidFill>
                  <a:schemeClr val="tx1"/>
                </a:solidFill>
              </a:rPr>
              <a:t>	Based on the </a:t>
            </a:r>
            <a:r>
              <a:rPr lang="en-US" b="1" dirty="0">
                <a:solidFill>
                  <a:schemeClr val="tx1"/>
                </a:solidFill>
              </a:rPr>
              <a:t>first two projects</a:t>
            </a:r>
            <a:r>
              <a:rPr lang="en-US" dirty="0">
                <a:solidFill>
                  <a:schemeClr val="tx1"/>
                </a:solidFill>
              </a:rPr>
              <a:t>, if you were to fill out a voting card, which political party will you choose?  Explain in 1-2 paragraphs.  </a:t>
            </a:r>
          </a:p>
          <a:p>
            <a:endParaRPr lang="en-US" dirty="0"/>
          </a:p>
        </p:txBody>
      </p:sp>
      <p:sp>
        <p:nvSpPr>
          <p:cNvPr id="3" name="Title 2"/>
          <p:cNvSpPr>
            <a:spLocks noGrp="1"/>
          </p:cNvSpPr>
          <p:nvPr>
            <p:ph type="title"/>
          </p:nvPr>
        </p:nvSpPr>
        <p:spPr/>
        <p:txBody>
          <a:bodyPr/>
          <a:lstStyle/>
          <a:p>
            <a:r>
              <a:rPr lang="en-US" dirty="0"/>
              <a:t>Socio Economics Project</a:t>
            </a:r>
          </a:p>
        </p:txBody>
      </p:sp>
      <p:sp>
        <p:nvSpPr>
          <p:cNvPr id="4" name="Text Placeholder 3"/>
          <p:cNvSpPr>
            <a:spLocks noGrp="1"/>
          </p:cNvSpPr>
          <p:nvPr>
            <p:ph type="body" idx="14"/>
          </p:nvPr>
        </p:nvSpPr>
        <p:spPr/>
        <p:txBody>
          <a:bodyPr/>
          <a:lstStyle/>
          <a:p>
            <a:r>
              <a:rPr lang="en-US" b="1" dirty="0"/>
              <a:t>Part II:</a:t>
            </a:r>
            <a:r>
              <a:rPr lang="en-US" dirty="0"/>
              <a:t>  </a:t>
            </a:r>
            <a:r>
              <a:rPr lang="en-US" b="1" dirty="0"/>
              <a:t>Essay:  100 points</a:t>
            </a:r>
            <a:endParaRPr lang="en-US" dirty="0"/>
          </a:p>
          <a:p>
            <a:endParaRPr lang="en-US" dirty="0"/>
          </a:p>
        </p:txBody>
      </p:sp>
      <p:sp>
        <p:nvSpPr>
          <p:cNvPr id="5" name="Slide Number Placeholder 4"/>
          <p:cNvSpPr>
            <a:spLocks noGrp="1"/>
          </p:cNvSpPr>
          <p:nvPr>
            <p:ph type="sldNum" sz="quarter" idx="17"/>
          </p:nvPr>
        </p:nvSpPr>
        <p:spPr/>
        <p:txBody>
          <a:bodyPr/>
          <a:lstStyle/>
          <a:p>
            <a:fld id="{0AAD9021-A74D-4FF0-868C-40F10C5CABE8}" type="slidenum">
              <a:rPr lang="en-US" smtClean="0"/>
              <a:pPr/>
              <a:t>5</a:t>
            </a:fld>
            <a:endParaRPr lang="en-US" dirty="0"/>
          </a:p>
        </p:txBody>
      </p:sp>
      <p:sp>
        <p:nvSpPr>
          <p:cNvPr id="6" name="Footer Placeholder 5"/>
          <p:cNvSpPr>
            <a:spLocks noGrp="1"/>
          </p:cNvSpPr>
          <p:nvPr>
            <p:ph type="ftr" sz="quarter" idx="18"/>
          </p:nvPr>
        </p:nvSpPr>
        <p:spPr/>
        <p:txBody>
          <a:bodyPr/>
          <a:lstStyle/>
          <a:p>
            <a:pPr>
              <a:defRPr/>
            </a:pPr>
            <a:r>
              <a:rPr lang="en-US" b="1"/>
              <a:t>www.councilforeconed.org </a:t>
            </a:r>
            <a:endParaRPr lang="en-US" b="1" dirty="0">
              <a:solidFill>
                <a:srgbClr val="1578BC"/>
              </a:solidFill>
            </a:endParaRPr>
          </a:p>
        </p:txBody>
      </p:sp>
    </p:spTree>
    <p:extLst>
      <p:ext uri="{BB962C8B-B14F-4D97-AF65-F5344CB8AC3E}">
        <p14:creationId xmlns:p14="http://schemas.microsoft.com/office/powerpoint/2010/main" val="45979986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B5335CD8-DBCB-4E4D-876B-982483DF949C}"/>
              </a:ext>
            </a:extLst>
          </p:cNvPr>
          <p:cNvSpPr>
            <a:spLocks noGrp="1"/>
          </p:cNvSpPr>
          <p:nvPr>
            <p:ph idx="1"/>
          </p:nvPr>
        </p:nvSpPr>
        <p:spPr/>
        <p:txBody>
          <a:bodyPr/>
          <a:lstStyle/>
          <a:p>
            <a:r>
              <a:rPr lang="en-US" dirty="0">
                <a:solidFill>
                  <a:schemeClr val="tx1"/>
                </a:solidFill>
              </a:rPr>
              <a:t>Learning Objectives:</a:t>
            </a:r>
          </a:p>
          <a:p>
            <a:pPr lvl="2"/>
            <a:r>
              <a:rPr lang="en-US" dirty="0">
                <a:solidFill>
                  <a:schemeClr val="tx1"/>
                </a:solidFill>
              </a:rPr>
              <a:t>Demonstrate Understanding of Basics of Introductory Business and Marketing Concepts</a:t>
            </a:r>
          </a:p>
          <a:p>
            <a:pPr lvl="2"/>
            <a:r>
              <a:rPr lang="en-US" dirty="0">
                <a:solidFill>
                  <a:schemeClr val="tx1"/>
                </a:solidFill>
              </a:rPr>
              <a:t>Apply basics to a simple created “brick and mortar” business</a:t>
            </a:r>
          </a:p>
          <a:p>
            <a:pPr lvl="2"/>
            <a:r>
              <a:rPr lang="en-US" dirty="0">
                <a:solidFill>
                  <a:schemeClr val="tx1"/>
                </a:solidFill>
              </a:rPr>
              <a:t>Demonstrate ability to analyze successful Strategies within context of your industry component and SWOT.  </a:t>
            </a:r>
          </a:p>
        </p:txBody>
      </p:sp>
      <p:sp>
        <p:nvSpPr>
          <p:cNvPr id="3" name="Title 2">
            <a:extLst>
              <a:ext uri="{FF2B5EF4-FFF2-40B4-BE49-F238E27FC236}">
                <a16:creationId xmlns:a16="http://schemas.microsoft.com/office/drawing/2014/main" xmlns="" id="{B5F37663-2A93-4CD8-A004-3C568F12641D}"/>
              </a:ext>
            </a:extLst>
          </p:cNvPr>
          <p:cNvSpPr>
            <a:spLocks noGrp="1"/>
          </p:cNvSpPr>
          <p:nvPr>
            <p:ph type="title"/>
          </p:nvPr>
        </p:nvSpPr>
        <p:spPr/>
        <p:txBody>
          <a:bodyPr/>
          <a:lstStyle/>
          <a:p>
            <a:r>
              <a:rPr lang="en-US" dirty="0"/>
              <a:t>Simple Sole Proprietorship Project</a:t>
            </a:r>
          </a:p>
        </p:txBody>
      </p:sp>
      <p:sp>
        <p:nvSpPr>
          <p:cNvPr id="4" name="Footer Placeholder 3">
            <a:extLst>
              <a:ext uri="{FF2B5EF4-FFF2-40B4-BE49-F238E27FC236}">
                <a16:creationId xmlns:a16="http://schemas.microsoft.com/office/drawing/2014/main" xmlns="" id="{B4FE2E5D-1BB2-4B56-B1E8-16870BA24F52}"/>
              </a:ext>
            </a:extLst>
          </p:cNvPr>
          <p:cNvSpPr>
            <a:spLocks noGrp="1"/>
          </p:cNvSpPr>
          <p:nvPr>
            <p:ph type="ftr" sz="quarter" idx="16"/>
          </p:nvPr>
        </p:nvSpPr>
        <p:spPr/>
        <p:txBody>
          <a:bodyPr/>
          <a:lstStyle/>
          <a:p>
            <a:pPr>
              <a:defRPr/>
            </a:pPr>
            <a:r>
              <a:rPr lang="en-US" b="1"/>
              <a:t>www.councilforeconed.org </a:t>
            </a:r>
            <a:endParaRPr lang="en-US" b="1" dirty="0">
              <a:solidFill>
                <a:srgbClr val="1578BC"/>
              </a:solidFill>
            </a:endParaRPr>
          </a:p>
        </p:txBody>
      </p:sp>
      <p:sp>
        <p:nvSpPr>
          <p:cNvPr id="5" name="Slide Number Placeholder 4">
            <a:extLst>
              <a:ext uri="{FF2B5EF4-FFF2-40B4-BE49-F238E27FC236}">
                <a16:creationId xmlns:a16="http://schemas.microsoft.com/office/drawing/2014/main" xmlns="" id="{F02566DD-91CA-4260-9A3E-F16880729E84}"/>
              </a:ext>
            </a:extLst>
          </p:cNvPr>
          <p:cNvSpPr>
            <a:spLocks noGrp="1"/>
          </p:cNvSpPr>
          <p:nvPr>
            <p:ph type="sldNum" sz="quarter" idx="17"/>
          </p:nvPr>
        </p:nvSpPr>
        <p:spPr/>
        <p:txBody>
          <a:bodyPr/>
          <a:lstStyle/>
          <a:p>
            <a:fld id="{736A2A04-44CB-4FD5-A22C-EC7DA5CF840D}" type="slidenum">
              <a:rPr lang="en-US" smtClean="0"/>
              <a:pPr/>
              <a:t>50</a:t>
            </a:fld>
            <a:endParaRPr lang="en-US" dirty="0"/>
          </a:p>
        </p:txBody>
      </p:sp>
    </p:spTree>
    <p:extLst>
      <p:ext uri="{BB962C8B-B14F-4D97-AF65-F5344CB8AC3E}">
        <p14:creationId xmlns:p14="http://schemas.microsoft.com/office/powerpoint/2010/main" val="218210559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BEE68F85-5090-4BA6-A9EC-2D4E170DCB71}"/>
              </a:ext>
            </a:extLst>
          </p:cNvPr>
          <p:cNvSpPr>
            <a:spLocks noGrp="1"/>
          </p:cNvSpPr>
          <p:nvPr>
            <p:ph idx="1"/>
          </p:nvPr>
        </p:nvSpPr>
        <p:spPr/>
        <p:txBody>
          <a:bodyPr/>
          <a:lstStyle/>
          <a:p>
            <a:pPr marL="0" indent="0">
              <a:buNone/>
            </a:pPr>
            <a:r>
              <a:rPr lang="en-US" sz="2000" dirty="0">
                <a:solidFill>
                  <a:schemeClr val="tx1"/>
                </a:solidFill>
              </a:rPr>
              <a:t>Learning Objectives:  </a:t>
            </a:r>
          </a:p>
          <a:p>
            <a:pPr marL="0" indent="0">
              <a:buNone/>
            </a:pPr>
            <a:r>
              <a:rPr lang="en-US" sz="2000" dirty="0">
                <a:solidFill>
                  <a:schemeClr val="tx1"/>
                </a:solidFill>
              </a:rPr>
              <a:t>	Understand how the Covid-19 virus has altered the business landscape.  </a:t>
            </a:r>
          </a:p>
          <a:p>
            <a:pPr marL="0" indent="0">
              <a:buNone/>
            </a:pPr>
            <a:r>
              <a:rPr lang="en-US" sz="2000" dirty="0">
                <a:solidFill>
                  <a:schemeClr val="tx1"/>
                </a:solidFill>
              </a:rPr>
              <a:t>	Analyze a variety of sources </a:t>
            </a:r>
          </a:p>
          <a:p>
            <a:pPr marL="0" indent="0">
              <a:buNone/>
            </a:pPr>
            <a:r>
              <a:rPr lang="en-US" sz="2000" dirty="0">
                <a:solidFill>
                  <a:schemeClr val="tx1"/>
                </a:solidFill>
              </a:rPr>
              <a:t>	Create a response that compares and contrasts different points of view and shows an ability to evaluate economic developments.  </a:t>
            </a:r>
          </a:p>
        </p:txBody>
      </p:sp>
      <p:sp>
        <p:nvSpPr>
          <p:cNvPr id="3" name="Title 2">
            <a:extLst>
              <a:ext uri="{FF2B5EF4-FFF2-40B4-BE49-F238E27FC236}">
                <a16:creationId xmlns:a16="http://schemas.microsoft.com/office/drawing/2014/main" xmlns="" id="{E2DECE98-ED39-4F1D-A78E-3435E90130BA}"/>
              </a:ext>
            </a:extLst>
          </p:cNvPr>
          <p:cNvSpPr>
            <a:spLocks noGrp="1"/>
          </p:cNvSpPr>
          <p:nvPr>
            <p:ph type="title"/>
          </p:nvPr>
        </p:nvSpPr>
        <p:spPr/>
        <p:txBody>
          <a:bodyPr/>
          <a:lstStyle/>
          <a:p>
            <a:r>
              <a:rPr lang="en-US" dirty="0"/>
              <a:t>COVID-19 and the Business World</a:t>
            </a:r>
          </a:p>
        </p:txBody>
      </p:sp>
      <p:sp>
        <p:nvSpPr>
          <p:cNvPr id="4" name="Footer Placeholder 3">
            <a:extLst>
              <a:ext uri="{FF2B5EF4-FFF2-40B4-BE49-F238E27FC236}">
                <a16:creationId xmlns:a16="http://schemas.microsoft.com/office/drawing/2014/main" xmlns="" id="{5E379DCE-CB75-414C-B9F9-57761D8BFEA5}"/>
              </a:ext>
            </a:extLst>
          </p:cNvPr>
          <p:cNvSpPr>
            <a:spLocks noGrp="1"/>
          </p:cNvSpPr>
          <p:nvPr>
            <p:ph type="ftr" sz="quarter" idx="16"/>
          </p:nvPr>
        </p:nvSpPr>
        <p:spPr/>
        <p:txBody>
          <a:bodyPr/>
          <a:lstStyle/>
          <a:p>
            <a:pPr>
              <a:defRPr/>
            </a:pPr>
            <a:r>
              <a:rPr lang="en-US" b="1"/>
              <a:t>www.councilforeconed.org </a:t>
            </a:r>
            <a:endParaRPr lang="en-US" b="1" dirty="0">
              <a:solidFill>
                <a:srgbClr val="1578BC"/>
              </a:solidFill>
            </a:endParaRPr>
          </a:p>
        </p:txBody>
      </p:sp>
      <p:sp>
        <p:nvSpPr>
          <p:cNvPr id="5" name="Slide Number Placeholder 4">
            <a:extLst>
              <a:ext uri="{FF2B5EF4-FFF2-40B4-BE49-F238E27FC236}">
                <a16:creationId xmlns:a16="http://schemas.microsoft.com/office/drawing/2014/main" xmlns="" id="{652E95B8-120E-47D3-B4B4-BDCDA81C9597}"/>
              </a:ext>
            </a:extLst>
          </p:cNvPr>
          <p:cNvSpPr>
            <a:spLocks noGrp="1"/>
          </p:cNvSpPr>
          <p:nvPr>
            <p:ph type="sldNum" sz="quarter" idx="17"/>
          </p:nvPr>
        </p:nvSpPr>
        <p:spPr/>
        <p:txBody>
          <a:bodyPr/>
          <a:lstStyle/>
          <a:p>
            <a:fld id="{736A2A04-44CB-4FD5-A22C-EC7DA5CF840D}" type="slidenum">
              <a:rPr lang="en-US" smtClean="0"/>
              <a:pPr/>
              <a:t>51</a:t>
            </a:fld>
            <a:endParaRPr lang="en-US" dirty="0"/>
          </a:p>
        </p:txBody>
      </p:sp>
    </p:spTree>
    <p:extLst>
      <p:ext uri="{BB962C8B-B14F-4D97-AF65-F5344CB8AC3E}">
        <p14:creationId xmlns:p14="http://schemas.microsoft.com/office/powerpoint/2010/main" val="207710450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104EE635-56E1-47FF-B311-54905B2B627B}"/>
              </a:ext>
            </a:extLst>
          </p:cNvPr>
          <p:cNvSpPr>
            <a:spLocks noGrp="1"/>
          </p:cNvSpPr>
          <p:nvPr>
            <p:ph idx="1"/>
          </p:nvPr>
        </p:nvSpPr>
        <p:spPr>
          <a:xfrm>
            <a:off x="1028700" y="1752600"/>
            <a:ext cx="7086600" cy="5334000"/>
          </a:xfrm>
        </p:spPr>
        <p:txBody>
          <a:bodyPr/>
          <a:lstStyle/>
          <a:p>
            <a:r>
              <a:rPr lang="en-US" b="1" dirty="0">
                <a:solidFill>
                  <a:schemeClr val="tx1"/>
                </a:solidFill>
              </a:rPr>
              <a:t>Assessment Questions: </a:t>
            </a:r>
          </a:p>
          <a:p>
            <a:pPr lvl="1"/>
            <a:r>
              <a:rPr lang="en-US" dirty="0"/>
              <a:t>To what extent are the economic circumstances and impacts more similar or different to:</a:t>
            </a:r>
          </a:p>
          <a:p>
            <a:pPr lvl="2"/>
            <a:r>
              <a:rPr lang="en-US" dirty="0">
                <a:solidFill>
                  <a:schemeClr val="tx1"/>
                </a:solidFill>
              </a:rPr>
              <a:t>A)  Great Depression?</a:t>
            </a:r>
          </a:p>
          <a:p>
            <a:pPr lvl="2"/>
            <a:r>
              <a:rPr lang="en-US" dirty="0">
                <a:solidFill>
                  <a:schemeClr val="tx1"/>
                </a:solidFill>
              </a:rPr>
              <a:t>B)  Great Recession?</a:t>
            </a:r>
          </a:p>
          <a:p>
            <a:pPr marL="914400" lvl="2" indent="0">
              <a:buNone/>
            </a:pPr>
            <a:endParaRPr lang="en-US" dirty="0"/>
          </a:p>
          <a:p>
            <a:pPr lvl="2"/>
            <a:r>
              <a:rPr lang="en-US" dirty="0">
                <a:solidFill>
                  <a:schemeClr val="tx1"/>
                </a:solidFill>
              </a:rPr>
              <a:t>Compare/Contrast Economic Responses of President Roosevelt, President Obama and President Trump to the economic crises.  To what extent are they more similar/different?</a:t>
            </a:r>
          </a:p>
          <a:p>
            <a:pPr lvl="2"/>
            <a:r>
              <a:rPr lang="en-US" dirty="0">
                <a:hlinkClick r:id="rId2"/>
              </a:rPr>
              <a:t>History of Stimulus Payments</a:t>
            </a:r>
            <a:endParaRPr lang="en-US" dirty="0"/>
          </a:p>
          <a:p>
            <a:pPr lvl="2"/>
            <a:endParaRPr lang="en-US" dirty="0"/>
          </a:p>
        </p:txBody>
      </p:sp>
      <p:sp>
        <p:nvSpPr>
          <p:cNvPr id="3" name="Title 2">
            <a:extLst>
              <a:ext uri="{FF2B5EF4-FFF2-40B4-BE49-F238E27FC236}">
                <a16:creationId xmlns:a16="http://schemas.microsoft.com/office/drawing/2014/main" xmlns="" id="{C6AFAA12-7A69-45FB-ADAD-01CF5A1166C2}"/>
              </a:ext>
            </a:extLst>
          </p:cNvPr>
          <p:cNvSpPr>
            <a:spLocks noGrp="1"/>
          </p:cNvSpPr>
          <p:nvPr>
            <p:ph type="title"/>
          </p:nvPr>
        </p:nvSpPr>
        <p:spPr/>
        <p:txBody>
          <a:bodyPr/>
          <a:lstStyle/>
          <a:p>
            <a:r>
              <a:rPr lang="en-US" dirty="0"/>
              <a:t>COVID-19 and American Economy and Response</a:t>
            </a:r>
          </a:p>
        </p:txBody>
      </p:sp>
      <p:sp>
        <p:nvSpPr>
          <p:cNvPr id="4" name="Footer Placeholder 3">
            <a:extLst>
              <a:ext uri="{FF2B5EF4-FFF2-40B4-BE49-F238E27FC236}">
                <a16:creationId xmlns:a16="http://schemas.microsoft.com/office/drawing/2014/main" xmlns="" id="{3004951A-B105-4C2F-92B5-FEDBF1AF2AB5}"/>
              </a:ext>
            </a:extLst>
          </p:cNvPr>
          <p:cNvSpPr>
            <a:spLocks noGrp="1"/>
          </p:cNvSpPr>
          <p:nvPr>
            <p:ph type="ftr" sz="quarter" idx="16"/>
          </p:nvPr>
        </p:nvSpPr>
        <p:spPr/>
        <p:txBody>
          <a:bodyPr/>
          <a:lstStyle/>
          <a:p>
            <a:pPr>
              <a:defRPr/>
            </a:pPr>
            <a:r>
              <a:rPr lang="en-US" b="1" dirty="0"/>
              <a:t>www.councilforeconed.org </a:t>
            </a:r>
            <a:endParaRPr lang="en-US" b="1" dirty="0">
              <a:solidFill>
                <a:srgbClr val="1578BC"/>
              </a:solidFill>
            </a:endParaRPr>
          </a:p>
        </p:txBody>
      </p:sp>
      <p:sp>
        <p:nvSpPr>
          <p:cNvPr id="5" name="Slide Number Placeholder 4">
            <a:extLst>
              <a:ext uri="{FF2B5EF4-FFF2-40B4-BE49-F238E27FC236}">
                <a16:creationId xmlns:a16="http://schemas.microsoft.com/office/drawing/2014/main" xmlns="" id="{F4D18074-7A10-42F9-AC66-A289AAD32805}"/>
              </a:ext>
            </a:extLst>
          </p:cNvPr>
          <p:cNvSpPr>
            <a:spLocks noGrp="1"/>
          </p:cNvSpPr>
          <p:nvPr>
            <p:ph type="sldNum" sz="quarter" idx="17"/>
          </p:nvPr>
        </p:nvSpPr>
        <p:spPr/>
        <p:txBody>
          <a:bodyPr/>
          <a:lstStyle/>
          <a:p>
            <a:fld id="{736A2A04-44CB-4FD5-A22C-EC7DA5CF840D}" type="slidenum">
              <a:rPr lang="en-US" smtClean="0"/>
              <a:pPr/>
              <a:t>52</a:t>
            </a:fld>
            <a:endParaRPr lang="en-US" dirty="0"/>
          </a:p>
        </p:txBody>
      </p:sp>
    </p:spTree>
    <p:extLst>
      <p:ext uri="{BB962C8B-B14F-4D97-AF65-F5344CB8AC3E}">
        <p14:creationId xmlns:p14="http://schemas.microsoft.com/office/powerpoint/2010/main" val="398537872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13970803-F955-4541-B26D-67A927E33CA2}"/>
              </a:ext>
            </a:extLst>
          </p:cNvPr>
          <p:cNvSpPr>
            <a:spLocks noGrp="1"/>
          </p:cNvSpPr>
          <p:nvPr>
            <p:ph idx="1"/>
          </p:nvPr>
        </p:nvSpPr>
        <p:spPr/>
        <p:txBody>
          <a:bodyPr/>
          <a:lstStyle/>
          <a:p>
            <a:endParaRPr lang="en-US" dirty="0"/>
          </a:p>
          <a:p>
            <a:r>
              <a:rPr lang="en-US" dirty="0">
                <a:hlinkClick r:id="rId2"/>
              </a:rPr>
              <a:t>https://www.investmentwatchblog.com/comparison-of-1929-2008-2020-spx/</a:t>
            </a:r>
            <a:endParaRPr lang="en-US" dirty="0"/>
          </a:p>
          <a:p>
            <a:r>
              <a:rPr lang="en-US" dirty="0">
                <a:hlinkClick r:id="rId3"/>
              </a:rPr>
              <a:t>https://www.thebalance.com/what-is-black-monday-in-1987-1929-and-2015-3305818</a:t>
            </a:r>
            <a:endParaRPr lang="en-US" dirty="0"/>
          </a:p>
          <a:p>
            <a:r>
              <a:rPr lang="en-US" dirty="0">
                <a:hlinkClick r:id="rId4"/>
              </a:rPr>
              <a:t>https://www.forbes.com/sites/greatspeculations/2020/03/13/market-crashes-compared28-coronavirus-crash-vs-4-historic-market-crashes/#946ceef4ee83</a:t>
            </a:r>
            <a:endParaRPr lang="en-US" dirty="0"/>
          </a:p>
          <a:p>
            <a:r>
              <a:rPr lang="en-US" dirty="0">
                <a:hlinkClick r:id="rId5"/>
              </a:rPr>
              <a:t>https://www.thebalance.com/fundamentals-of-the-2020-market-crash-4799950</a:t>
            </a:r>
            <a:r>
              <a:rPr lang="en-US" dirty="0"/>
              <a:t> </a:t>
            </a:r>
          </a:p>
          <a:p>
            <a:pPr marL="0" indent="0">
              <a:buNone/>
            </a:pPr>
            <a:r>
              <a:rPr lang="en-US" dirty="0" smtClean="0"/>
              <a:t> </a:t>
            </a:r>
            <a:endParaRPr lang="en-US" dirty="0"/>
          </a:p>
          <a:p>
            <a:endParaRPr lang="en-US" dirty="0"/>
          </a:p>
        </p:txBody>
      </p:sp>
      <p:sp>
        <p:nvSpPr>
          <p:cNvPr id="3" name="Title 2">
            <a:extLst>
              <a:ext uri="{FF2B5EF4-FFF2-40B4-BE49-F238E27FC236}">
                <a16:creationId xmlns:a16="http://schemas.microsoft.com/office/drawing/2014/main" xmlns="" id="{9B246FA8-7E38-4C58-9D5A-B4F3A5BDEAA7}"/>
              </a:ext>
            </a:extLst>
          </p:cNvPr>
          <p:cNvSpPr>
            <a:spLocks noGrp="1"/>
          </p:cNvSpPr>
          <p:nvPr>
            <p:ph type="title"/>
          </p:nvPr>
        </p:nvSpPr>
        <p:spPr/>
        <p:txBody>
          <a:bodyPr/>
          <a:lstStyle/>
          <a:p>
            <a:r>
              <a:rPr lang="en-US" dirty="0"/>
              <a:t>Stock Market Crash Comparison</a:t>
            </a:r>
          </a:p>
        </p:txBody>
      </p:sp>
      <p:sp>
        <p:nvSpPr>
          <p:cNvPr id="4" name="Footer Placeholder 3">
            <a:extLst>
              <a:ext uri="{FF2B5EF4-FFF2-40B4-BE49-F238E27FC236}">
                <a16:creationId xmlns:a16="http://schemas.microsoft.com/office/drawing/2014/main" xmlns="" id="{56079E2B-DE9D-4AB5-99E3-B39586603DB9}"/>
              </a:ext>
            </a:extLst>
          </p:cNvPr>
          <p:cNvSpPr>
            <a:spLocks noGrp="1"/>
          </p:cNvSpPr>
          <p:nvPr>
            <p:ph type="ftr" sz="quarter" idx="16"/>
          </p:nvPr>
        </p:nvSpPr>
        <p:spPr>
          <a:xfrm>
            <a:off x="562069" y="6266121"/>
            <a:ext cx="7896131" cy="457200"/>
          </a:xfrm>
        </p:spPr>
        <p:txBody>
          <a:bodyPr/>
          <a:lstStyle/>
          <a:p>
            <a:pPr>
              <a:defRPr/>
            </a:pPr>
            <a:r>
              <a:rPr lang="en-US" b="1"/>
              <a:t>www.councilforeconed.org </a:t>
            </a:r>
            <a:endParaRPr lang="en-US" b="1" dirty="0">
              <a:solidFill>
                <a:srgbClr val="1578BC"/>
              </a:solidFill>
            </a:endParaRPr>
          </a:p>
        </p:txBody>
      </p:sp>
      <p:sp>
        <p:nvSpPr>
          <p:cNvPr id="5" name="Slide Number Placeholder 4">
            <a:extLst>
              <a:ext uri="{FF2B5EF4-FFF2-40B4-BE49-F238E27FC236}">
                <a16:creationId xmlns:a16="http://schemas.microsoft.com/office/drawing/2014/main" xmlns="" id="{730985C2-745A-4D64-AA33-7A7820F9FEAA}"/>
              </a:ext>
            </a:extLst>
          </p:cNvPr>
          <p:cNvSpPr>
            <a:spLocks noGrp="1"/>
          </p:cNvSpPr>
          <p:nvPr>
            <p:ph type="sldNum" sz="quarter" idx="17"/>
          </p:nvPr>
        </p:nvSpPr>
        <p:spPr/>
        <p:txBody>
          <a:bodyPr/>
          <a:lstStyle/>
          <a:p>
            <a:fld id="{736A2A04-44CB-4FD5-A22C-EC7DA5CF840D}" type="slidenum">
              <a:rPr lang="en-US" smtClean="0"/>
              <a:pPr/>
              <a:t>53</a:t>
            </a:fld>
            <a:endParaRPr lang="en-US" dirty="0"/>
          </a:p>
        </p:txBody>
      </p:sp>
    </p:spTree>
    <p:extLst>
      <p:ext uri="{BB962C8B-B14F-4D97-AF65-F5344CB8AC3E}">
        <p14:creationId xmlns:p14="http://schemas.microsoft.com/office/powerpoint/2010/main" val="352491897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Additional Resources</a:t>
            </a:r>
          </a:p>
        </p:txBody>
      </p:sp>
      <p:sp>
        <p:nvSpPr>
          <p:cNvPr id="4" name="Footer Placeholder 3"/>
          <p:cNvSpPr>
            <a:spLocks noGrp="1"/>
          </p:cNvSpPr>
          <p:nvPr>
            <p:ph type="ftr" sz="quarter" idx="16"/>
          </p:nvPr>
        </p:nvSpPr>
        <p:spPr/>
        <p:txBody>
          <a:bodyPr/>
          <a:lstStyle/>
          <a:p>
            <a:pPr>
              <a:defRPr/>
            </a:pPr>
            <a:endParaRPr lang="en-US" b="1" dirty="0" smtClean="0"/>
          </a:p>
          <a:p>
            <a:pPr>
              <a:defRPr/>
            </a:pPr>
            <a:r>
              <a:rPr lang="en-US" b="1" dirty="0" smtClean="0"/>
              <a:t>www.councilforeconed.org </a:t>
            </a:r>
            <a:endParaRPr lang="en-US" b="1" dirty="0">
              <a:solidFill>
                <a:srgbClr val="1578BC"/>
              </a:solidFill>
            </a:endParaRPr>
          </a:p>
        </p:txBody>
      </p:sp>
      <p:sp>
        <p:nvSpPr>
          <p:cNvPr id="5" name="Slide Number Placeholder 4"/>
          <p:cNvSpPr>
            <a:spLocks noGrp="1"/>
          </p:cNvSpPr>
          <p:nvPr>
            <p:ph type="sldNum" sz="quarter" idx="17"/>
          </p:nvPr>
        </p:nvSpPr>
        <p:spPr/>
        <p:txBody>
          <a:bodyPr/>
          <a:lstStyle/>
          <a:p>
            <a:fld id="{736A2A04-44CB-4FD5-A22C-EC7DA5CF840D}" type="slidenum">
              <a:rPr lang="en-US" smtClean="0"/>
              <a:pPr/>
              <a:t>54</a:t>
            </a:fld>
            <a:endParaRPr lang="en-US" dirty="0"/>
          </a:p>
        </p:txBody>
      </p:sp>
      <p:sp>
        <p:nvSpPr>
          <p:cNvPr id="2" name="Content Placeholder 1"/>
          <p:cNvSpPr>
            <a:spLocks noGrp="1"/>
          </p:cNvSpPr>
          <p:nvPr>
            <p:ph idx="1"/>
          </p:nvPr>
        </p:nvSpPr>
        <p:spPr/>
        <p:txBody>
          <a:bodyPr/>
          <a:lstStyle/>
          <a:p>
            <a:r>
              <a:rPr lang="en-US" u="sng" dirty="0">
                <a:hlinkClick r:id="rId2"/>
              </a:rPr>
              <a:t>https://www.washingtonpost.com/opinions/2020/04/11/great-depression-didnt-have-happen-neither-does-covid-19-depression/</a:t>
            </a:r>
            <a:endParaRPr lang="en-US" dirty="0"/>
          </a:p>
          <a:p>
            <a:r>
              <a:rPr lang="en-US" u="sng" dirty="0">
                <a:hlinkClick r:id="rId3"/>
              </a:rPr>
              <a:t>https://www.forbes.com/sites/phillipbraun/2020/04/10/why-covid-19-wont-trigger-another-great-depression/#105ed2ed8ba9</a:t>
            </a:r>
            <a:endParaRPr lang="en-US" dirty="0"/>
          </a:p>
          <a:p>
            <a:r>
              <a:rPr lang="en-US" u="sng" dirty="0">
                <a:hlinkClick r:id="rId4"/>
              </a:rPr>
              <a:t>https://www.forbes.com/sites/lizfrazierpeck/2020/04/21/how-covid-19-is-leading-the-us-into-a-new-type-of-recession-and-what-it-means-for-our-future/#25cb89ef618c</a:t>
            </a:r>
            <a:endParaRPr lang="en-US" dirty="0"/>
          </a:p>
          <a:p>
            <a:r>
              <a:rPr lang="en-US" u="sng" dirty="0">
                <a:hlinkClick r:id="rId5"/>
              </a:rPr>
              <a:t>https://www.brookings.edu/blog/the-avenue/2020/03/25/what-the-great-recession-can-tell-us-about-the-covid-19-small-business-crisis/</a:t>
            </a:r>
            <a:endParaRPr lang="en-US" dirty="0"/>
          </a:p>
          <a:p>
            <a:r>
              <a:rPr lang="en-US" u="sng" dirty="0">
                <a:hlinkClick r:id="rId6"/>
              </a:rPr>
              <a:t>https://www.weforum.org/agenda/2020/04/covid-19-coronavirus-economic-crisis-great-recession/</a:t>
            </a:r>
            <a:endParaRPr lang="en-US" dirty="0"/>
          </a:p>
          <a:p>
            <a:r>
              <a:rPr lang="en-US" u="sng" dirty="0">
                <a:hlinkClick r:id="rId7"/>
              </a:rPr>
              <a:t>https://www.brookings.edu/blog/up-front/2020/03/12/how-does-the-coronavirus-pandemic-compare-to-the-great-recession-and-what-should-fiscal-policy-do-now/</a:t>
            </a:r>
            <a:endParaRPr lang="en-US" dirty="0"/>
          </a:p>
        </p:txBody>
      </p:sp>
    </p:spTree>
    <p:extLst>
      <p:ext uri="{BB962C8B-B14F-4D97-AF65-F5344CB8AC3E}">
        <p14:creationId xmlns:p14="http://schemas.microsoft.com/office/powerpoint/2010/main" val="5954436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Font typeface="Arial" panose="020B0604020202020204" pitchFamily="34" charset="0"/>
              <a:buChar char="•"/>
            </a:pPr>
            <a:r>
              <a:rPr lang="en-US" dirty="0">
                <a:solidFill>
                  <a:schemeClr val="tx1"/>
                </a:solidFill>
              </a:rPr>
              <a:t>Find 4 scholarly articles about each sides stance on two of your issues.  (2 that explain where Democrats stand and 2 that explain where Republicans stand).  </a:t>
            </a:r>
          </a:p>
          <a:p>
            <a:pPr marL="0" indent="0"/>
            <a:endParaRPr lang="en-US" dirty="0">
              <a:solidFill>
                <a:schemeClr val="tx1"/>
              </a:solidFill>
            </a:endParaRPr>
          </a:p>
          <a:p>
            <a:pPr>
              <a:buFont typeface="Arial" panose="020B0604020202020204" pitchFamily="34" charset="0"/>
              <a:buChar char="•"/>
            </a:pPr>
            <a:r>
              <a:rPr lang="en-US" dirty="0">
                <a:solidFill>
                  <a:schemeClr val="tx1"/>
                </a:solidFill>
              </a:rPr>
              <a:t>Make sure to use these articles in your essay with proper MLA or APA citations in your essay and as a works cited page</a:t>
            </a:r>
            <a:r>
              <a:rPr lang="en-US" dirty="0"/>
              <a:t>.   </a:t>
            </a:r>
          </a:p>
          <a:p>
            <a:endParaRPr lang="en-US" dirty="0"/>
          </a:p>
        </p:txBody>
      </p:sp>
      <p:sp>
        <p:nvSpPr>
          <p:cNvPr id="3" name="Title 2"/>
          <p:cNvSpPr>
            <a:spLocks noGrp="1"/>
          </p:cNvSpPr>
          <p:nvPr>
            <p:ph type="title"/>
          </p:nvPr>
        </p:nvSpPr>
        <p:spPr/>
        <p:txBody>
          <a:bodyPr/>
          <a:lstStyle/>
          <a:p>
            <a:r>
              <a:rPr lang="en-US" dirty="0"/>
              <a:t>Socio-Economics Project</a:t>
            </a:r>
          </a:p>
        </p:txBody>
      </p:sp>
      <p:sp>
        <p:nvSpPr>
          <p:cNvPr id="4" name="Text Placeholder 3"/>
          <p:cNvSpPr>
            <a:spLocks noGrp="1"/>
          </p:cNvSpPr>
          <p:nvPr>
            <p:ph type="body" idx="14"/>
          </p:nvPr>
        </p:nvSpPr>
        <p:spPr/>
        <p:txBody>
          <a:bodyPr/>
          <a:lstStyle/>
          <a:p>
            <a:r>
              <a:rPr lang="en-US" b="1" dirty="0"/>
              <a:t>Research Component:  </a:t>
            </a:r>
            <a:endParaRPr lang="en-US" dirty="0"/>
          </a:p>
          <a:p>
            <a:r>
              <a:rPr lang="en-US" dirty="0"/>
              <a:t>	</a:t>
            </a:r>
          </a:p>
        </p:txBody>
      </p:sp>
      <p:sp>
        <p:nvSpPr>
          <p:cNvPr id="5" name="Slide Number Placeholder 4"/>
          <p:cNvSpPr>
            <a:spLocks noGrp="1"/>
          </p:cNvSpPr>
          <p:nvPr>
            <p:ph type="sldNum" sz="quarter" idx="17"/>
          </p:nvPr>
        </p:nvSpPr>
        <p:spPr/>
        <p:txBody>
          <a:bodyPr/>
          <a:lstStyle/>
          <a:p>
            <a:fld id="{0AAD9021-A74D-4FF0-868C-40F10C5CABE8}" type="slidenum">
              <a:rPr lang="en-US" smtClean="0"/>
              <a:pPr/>
              <a:t>6</a:t>
            </a:fld>
            <a:endParaRPr lang="en-US" dirty="0"/>
          </a:p>
        </p:txBody>
      </p:sp>
      <p:sp>
        <p:nvSpPr>
          <p:cNvPr id="6" name="Footer Placeholder 5"/>
          <p:cNvSpPr>
            <a:spLocks noGrp="1"/>
          </p:cNvSpPr>
          <p:nvPr>
            <p:ph type="ftr" sz="quarter" idx="18"/>
          </p:nvPr>
        </p:nvSpPr>
        <p:spPr/>
        <p:txBody>
          <a:bodyPr/>
          <a:lstStyle/>
          <a:p>
            <a:pPr>
              <a:defRPr/>
            </a:pPr>
            <a:r>
              <a:rPr lang="en-US" b="1"/>
              <a:t>www.councilforeconed.org </a:t>
            </a:r>
            <a:endParaRPr lang="en-US" b="1" dirty="0">
              <a:solidFill>
                <a:srgbClr val="1578BC"/>
              </a:solidFill>
            </a:endParaRPr>
          </a:p>
        </p:txBody>
      </p:sp>
    </p:spTree>
    <p:extLst>
      <p:ext uri="{BB962C8B-B14F-4D97-AF65-F5344CB8AC3E}">
        <p14:creationId xmlns:p14="http://schemas.microsoft.com/office/powerpoint/2010/main" val="38717620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Murrow “Lib-Guide”</a:t>
            </a:r>
          </a:p>
        </p:txBody>
      </p:sp>
      <p:sp>
        <p:nvSpPr>
          <p:cNvPr id="4" name="Text Placeholder 3"/>
          <p:cNvSpPr>
            <a:spLocks noGrp="1"/>
          </p:cNvSpPr>
          <p:nvPr>
            <p:ph type="body" idx="14"/>
          </p:nvPr>
        </p:nvSpPr>
        <p:spPr/>
        <p:txBody>
          <a:bodyPr/>
          <a:lstStyle/>
          <a:p>
            <a:r>
              <a:rPr lang="en-US" dirty="0">
                <a:hlinkClick r:id="rId2"/>
              </a:rPr>
              <a:t>https://ermurrowhs.libguides.com/politics</a:t>
            </a:r>
            <a:endParaRPr lang="en-US" dirty="0"/>
          </a:p>
        </p:txBody>
      </p:sp>
      <p:sp>
        <p:nvSpPr>
          <p:cNvPr id="5" name="Slide Number Placeholder 4"/>
          <p:cNvSpPr>
            <a:spLocks noGrp="1"/>
          </p:cNvSpPr>
          <p:nvPr>
            <p:ph type="sldNum" sz="quarter" idx="17"/>
          </p:nvPr>
        </p:nvSpPr>
        <p:spPr/>
        <p:txBody>
          <a:bodyPr/>
          <a:lstStyle/>
          <a:p>
            <a:fld id="{0AAD9021-A74D-4FF0-868C-40F10C5CABE8}" type="slidenum">
              <a:rPr lang="en-US" smtClean="0"/>
              <a:pPr/>
              <a:t>7</a:t>
            </a:fld>
            <a:endParaRPr lang="en-US" dirty="0"/>
          </a:p>
        </p:txBody>
      </p:sp>
      <p:sp>
        <p:nvSpPr>
          <p:cNvPr id="6" name="Footer Placeholder 5"/>
          <p:cNvSpPr>
            <a:spLocks noGrp="1"/>
          </p:cNvSpPr>
          <p:nvPr>
            <p:ph type="ftr" sz="quarter" idx="18"/>
          </p:nvPr>
        </p:nvSpPr>
        <p:spPr/>
        <p:txBody>
          <a:bodyPr/>
          <a:lstStyle/>
          <a:p>
            <a:pPr>
              <a:defRPr/>
            </a:pPr>
            <a:r>
              <a:rPr lang="en-US" b="1"/>
              <a:t>www.councilforeconed.org </a:t>
            </a:r>
            <a:endParaRPr lang="en-US" b="1" dirty="0">
              <a:solidFill>
                <a:srgbClr val="1578BC"/>
              </a:solidFill>
            </a:endParaRPr>
          </a:p>
        </p:txBody>
      </p:sp>
      <p:pic>
        <p:nvPicPr>
          <p:cNvPr id="9" name="Content Placeholder 8"/>
          <p:cNvPicPr>
            <a:picLocks noGrp="1" noChangeAspect="1"/>
          </p:cNvPicPr>
          <p:nvPr>
            <p:ph idx="1"/>
          </p:nvPr>
        </p:nvPicPr>
        <p:blipFill>
          <a:blip r:embed="rId3"/>
          <a:stretch>
            <a:fillRect/>
          </a:stretch>
        </p:blipFill>
        <p:spPr>
          <a:xfrm>
            <a:off x="-591890" y="1981200"/>
            <a:ext cx="10591800" cy="4114800"/>
          </a:xfrm>
          <a:prstGeom prst="rect">
            <a:avLst/>
          </a:prstGeom>
        </p:spPr>
      </p:pic>
    </p:spTree>
    <p:extLst>
      <p:ext uri="{BB962C8B-B14F-4D97-AF65-F5344CB8AC3E}">
        <p14:creationId xmlns:p14="http://schemas.microsoft.com/office/powerpoint/2010/main" val="11626725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Research Tab</a:t>
            </a:r>
          </a:p>
        </p:txBody>
      </p:sp>
      <p:sp>
        <p:nvSpPr>
          <p:cNvPr id="5" name="Slide Number Placeholder 4"/>
          <p:cNvSpPr>
            <a:spLocks noGrp="1"/>
          </p:cNvSpPr>
          <p:nvPr>
            <p:ph type="sldNum" sz="quarter" idx="17"/>
          </p:nvPr>
        </p:nvSpPr>
        <p:spPr/>
        <p:txBody>
          <a:bodyPr/>
          <a:lstStyle/>
          <a:p>
            <a:fld id="{0AAD9021-A74D-4FF0-868C-40F10C5CABE8}" type="slidenum">
              <a:rPr lang="en-US" smtClean="0"/>
              <a:pPr/>
              <a:t>8</a:t>
            </a:fld>
            <a:endParaRPr lang="en-US" dirty="0"/>
          </a:p>
        </p:txBody>
      </p:sp>
      <p:sp>
        <p:nvSpPr>
          <p:cNvPr id="6" name="Footer Placeholder 5"/>
          <p:cNvSpPr>
            <a:spLocks noGrp="1"/>
          </p:cNvSpPr>
          <p:nvPr>
            <p:ph type="ftr" sz="quarter" idx="18"/>
          </p:nvPr>
        </p:nvSpPr>
        <p:spPr/>
        <p:txBody>
          <a:bodyPr/>
          <a:lstStyle/>
          <a:p>
            <a:pPr>
              <a:defRPr/>
            </a:pPr>
            <a:r>
              <a:rPr lang="en-US" b="1"/>
              <a:t>www.councilforeconed.org </a:t>
            </a:r>
            <a:endParaRPr lang="en-US" b="1" dirty="0">
              <a:solidFill>
                <a:srgbClr val="1578BC"/>
              </a:solidFill>
            </a:endParaRPr>
          </a:p>
        </p:txBody>
      </p:sp>
      <p:sp>
        <p:nvSpPr>
          <p:cNvPr id="8" name="Content Placeholder 7"/>
          <p:cNvSpPr>
            <a:spLocks noGrp="1"/>
          </p:cNvSpPr>
          <p:nvPr>
            <p:ph idx="1"/>
          </p:nvPr>
        </p:nvSpPr>
        <p:spPr/>
        <p:txBody>
          <a:bodyPr/>
          <a:lstStyle/>
          <a:p>
            <a:endParaRPr lang="en-US"/>
          </a:p>
        </p:txBody>
      </p:sp>
      <p:pic>
        <p:nvPicPr>
          <p:cNvPr id="9" name="Picture 8"/>
          <p:cNvPicPr>
            <a:picLocks noChangeAspect="1"/>
          </p:cNvPicPr>
          <p:nvPr/>
        </p:nvPicPr>
        <p:blipFill>
          <a:blip r:embed="rId2"/>
          <a:stretch>
            <a:fillRect/>
          </a:stretch>
        </p:blipFill>
        <p:spPr>
          <a:xfrm>
            <a:off x="228600" y="1219200"/>
            <a:ext cx="8839200" cy="7991475"/>
          </a:xfrm>
          <a:prstGeom prst="rect">
            <a:avLst/>
          </a:prstGeom>
        </p:spPr>
      </p:pic>
    </p:spTree>
    <p:extLst>
      <p:ext uri="{BB962C8B-B14F-4D97-AF65-F5344CB8AC3E}">
        <p14:creationId xmlns:p14="http://schemas.microsoft.com/office/powerpoint/2010/main" val="23431749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r>
              <a:rPr lang="en-US" dirty="0"/>
              <a:t>Opposing Viewpoints</a:t>
            </a:r>
          </a:p>
        </p:txBody>
      </p:sp>
      <p:sp>
        <p:nvSpPr>
          <p:cNvPr id="5" name="Slide Number Placeholder 4"/>
          <p:cNvSpPr>
            <a:spLocks noGrp="1"/>
          </p:cNvSpPr>
          <p:nvPr>
            <p:ph type="sldNum" sz="quarter" idx="17"/>
          </p:nvPr>
        </p:nvSpPr>
        <p:spPr/>
        <p:txBody>
          <a:bodyPr/>
          <a:lstStyle/>
          <a:p>
            <a:fld id="{0AAD9021-A74D-4FF0-868C-40F10C5CABE8}" type="slidenum">
              <a:rPr lang="en-US" smtClean="0"/>
              <a:pPr/>
              <a:t>9</a:t>
            </a:fld>
            <a:endParaRPr lang="en-US" dirty="0"/>
          </a:p>
        </p:txBody>
      </p:sp>
      <p:sp>
        <p:nvSpPr>
          <p:cNvPr id="6" name="Footer Placeholder 5"/>
          <p:cNvSpPr>
            <a:spLocks noGrp="1"/>
          </p:cNvSpPr>
          <p:nvPr>
            <p:ph type="ftr" sz="quarter" idx="18"/>
          </p:nvPr>
        </p:nvSpPr>
        <p:spPr/>
        <p:txBody>
          <a:bodyPr/>
          <a:lstStyle/>
          <a:p>
            <a:pPr>
              <a:defRPr/>
            </a:pPr>
            <a:r>
              <a:rPr lang="en-US" b="1"/>
              <a:t>www.councilforeconed.org </a:t>
            </a:r>
            <a:endParaRPr lang="en-US" b="1" dirty="0">
              <a:solidFill>
                <a:srgbClr val="1578BC"/>
              </a:solidFill>
            </a:endParaRPr>
          </a:p>
        </p:txBody>
      </p:sp>
      <p:pic>
        <p:nvPicPr>
          <p:cNvPr id="7" name="Picture 6"/>
          <p:cNvPicPr>
            <a:picLocks noChangeAspect="1"/>
          </p:cNvPicPr>
          <p:nvPr/>
        </p:nvPicPr>
        <p:blipFill>
          <a:blip r:embed="rId3"/>
          <a:stretch>
            <a:fillRect/>
          </a:stretch>
        </p:blipFill>
        <p:spPr>
          <a:xfrm>
            <a:off x="76200" y="1219200"/>
            <a:ext cx="8991600" cy="5443538"/>
          </a:xfrm>
          <a:prstGeom prst="rect">
            <a:avLst/>
          </a:prstGeom>
        </p:spPr>
      </p:pic>
    </p:spTree>
    <p:extLst>
      <p:ext uri="{BB962C8B-B14F-4D97-AF65-F5344CB8AC3E}">
        <p14:creationId xmlns:p14="http://schemas.microsoft.com/office/powerpoint/2010/main" val="3226225112"/>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f585725c-6fad-472e-a48b-c8f76591c91b">
      <UserInfo>
        <DisplayName/>
        <AccountId xsi:nil="true"/>
        <AccountType/>
      </UserInfo>
    </SharedWithUsers>
    <Status xmlns="6f5f0874-9380-45e6-a4b7-6b39252ece02">Draft</Statu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414FA7D75A0BB4FA402BA6C268B700C" ma:contentTypeVersion="4" ma:contentTypeDescription="Create a new document." ma:contentTypeScope="" ma:versionID="a52573295eaf0909ea6942f1d6c3fce3">
  <xsd:schema xmlns:xsd="http://www.w3.org/2001/XMLSchema" xmlns:xs="http://www.w3.org/2001/XMLSchema" xmlns:p="http://schemas.microsoft.com/office/2006/metadata/properties" xmlns:ns2="6f5f0874-9380-45e6-a4b7-6b39252ece02" xmlns:ns3="f585725c-6fad-472e-a48b-c8f76591c91b" targetNamespace="http://schemas.microsoft.com/office/2006/metadata/properties" ma:root="true" ma:fieldsID="c7477185176c1264378cd2f5e178989f" ns2:_="" ns3:_="">
    <xsd:import namespace="6f5f0874-9380-45e6-a4b7-6b39252ece02"/>
    <xsd:import namespace="f585725c-6fad-472e-a48b-c8f76591c91b"/>
    <xsd:element name="properties">
      <xsd:complexType>
        <xsd:sequence>
          <xsd:element name="documentManagement">
            <xsd:complexType>
              <xsd:all>
                <xsd:element ref="ns2:Status" minOccurs="0"/>
                <xsd:element ref="ns3:SharedWithUsers" minOccurs="0"/>
                <xsd:element ref="ns3:SharingHintHash"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f5f0874-9380-45e6-a4b7-6b39252ece02" elementFormDefault="qualified">
    <xsd:import namespace="http://schemas.microsoft.com/office/2006/documentManagement/types"/>
    <xsd:import namespace="http://schemas.microsoft.com/office/infopath/2007/PartnerControls"/>
    <xsd:element name="Status" ma:index="8" nillable="true" ma:displayName="Status" ma:default="Draft" ma:format="Dropdown" ma:internalName="Status">
      <xsd:simpleType>
        <xsd:restriction base="dms:Choice">
          <xsd:enumeration value="Draft"/>
          <xsd:enumeration value="Out for Review"/>
          <xsd:enumeration value="Final"/>
        </xsd:restriction>
      </xsd:simpleType>
    </xsd:element>
  </xsd:schema>
  <xsd:schema xmlns:xsd="http://www.w3.org/2001/XMLSchema" xmlns:xs="http://www.w3.org/2001/XMLSchema" xmlns:dms="http://schemas.microsoft.com/office/2006/documentManagement/types" xmlns:pc="http://schemas.microsoft.com/office/infopath/2007/PartnerControls" targetNamespace="f585725c-6fad-472e-a48b-c8f76591c91b" elementFormDefault="qualified">
    <xsd:import namespace="http://schemas.microsoft.com/office/2006/documentManagement/types"/>
    <xsd:import namespace="http://schemas.microsoft.com/office/infopath/2007/PartnerControls"/>
    <xsd:element name="SharedWithUsers" ma:index="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10" nillable="true" ma:displayName="Sharing Hint Hash" ma:internalName="SharingHintHash" ma:readOnly="true">
      <xsd:simpleType>
        <xsd:restriction base="dms:Text"/>
      </xsd:simpleType>
    </xsd:element>
    <xsd:element name="SharedWithDetails" ma:index="11"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4297DD3-A2EA-4D53-B11C-2136071F829E}">
  <ds:schemaRefs>
    <ds:schemaRef ds:uri="http://schemas.microsoft.com/office/2006/documentManagement/types"/>
    <ds:schemaRef ds:uri="http://purl.org/dc/dcmitype/"/>
    <ds:schemaRef ds:uri="6f5f0874-9380-45e6-a4b7-6b39252ece02"/>
    <ds:schemaRef ds:uri="http://purl.org/dc/elements/1.1/"/>
    <ds:schemaRef ds:uri="http://schemas.microsoft.com/office/2006/metadata/properties"/>
    <ds:schemaRef ds:uri="http://purl.org/dc/terms/"/>
    <ds:schemaRef ds:uri="http://schemas.openxmlformats.org/package/2006/metadata/core-properties"/>
    <ds:schemaRef ds:uri="http://schemas.microsoft.com/office/infopath/2007/PartnerControls"/>
    <ds:schemaRef ds:uri="f585725c-6fad-472e-a48b-c8f76591c91b"/>
    <ds:schemaRef ds:uri="http://www.w3.org/XML/1998/namespace"/>
  </ds:schemaRefs>
</ds:datastoreItem>
</file>

<file path=customXml/itemProps2.xml><?xml version="1.0" encoding="utf-8"?>
<ds:datastoreItem xmlns:ds="http://schemas.openxmlformats.org/officeDocument/2006/customXml" ds:itemID="{D4A96DE8-B18F-4B6A-93E2-2A40DA566421}">
  <ds:schemaRefs>
    <ds:schemaRef ds:uri="http://schemas.microsoft.com/sharepoint/v3/contenttype/forms"/>
  </ds:schemaRefs>
</ds:datastoreItem>
</file>

<file path=customXml/itemProps3.xml><?xml version="1.0" encoding="utf-8"?>
<ds:datastoreItem xmlns:ds="http://schemas.openxmlformats.org/officeDocument/2006/customXml" ds:itemID="{684D7F85-B6FE-4844-BF87-169DA4D195F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f5f0874-9380-45e6-a4b7-6b39252ece02"/>
    <ds:schemaRef ds:uri="f585725c-6fad-472e-a48b-c8f76591c91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109821</TotalTime>
  <Words>1781</Words>
  <Application>Microsoft Office PowerPoint</Application>
  <PresentationFormat>On-screen Show (4:3)</PresentationFormat>
  <Paragraphs>345</Paragraphs>
  <Slides>54</Slides>
  <Notes>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54</vt:i4>
      </vt:variant>
    </vt:vector>
  </HeadingPairs>
  <TitlesOfParts>
    <vt:vector size="62" baseType="lpstr">
      <vt:lpstr>ＭＳ Ｐゴシック</vt:lpstr>
      <vt:lpstr>Arial</vt:lpstr>
      <vt:lpstr>BankGothic Md BT</vt:lpstr>
      <vt:lpstr>Calibri</vt:lpstr>
      <vt:lpstr>Calibri Light</vt:lpstr>
      <vt:lpstr>Gill Sans</vt:lpstr>
      <vt:lpstr>Blank Presentation</vt:lpstr>
      <vt:lpstr>Custom Design</vt:lpstr>
      <vt:lpstr>Project Based Economics  and Remote Learning Activities</vt:lpstr>
      <vt:lpstr>Project #1:  Socio-Economics Project  https://ermurrowhs.libguides.com/politics </vt:lpstr>
      <vt:lpstr>Project #1:  Socio-Economics Project</vt:lpstr>
      <vt:lpstr>Socio-Economic Project</vt:lpstr>
      <vt:lpstr>Socio Economics Project</vt:lpstr>
      <vt:lpstr>Socio-Economics Project</vt:lpstr>
      <vt:lpstr>Murrow “Lib-Guide”</vt:lpstr>
      <vt:lpstr>Research Tab</vt:lpstr>
      <vt:lpstr>Opposing Viewpoints</vt:lpstr>
      <vt:lpstr>Media Tab</vt:lpstr>
      <vt:lpstr>MLA Citation Tab</vt:lpstr>
      <vt:lpstr>APA Citation Tab</vt:lpstr>
      <vt:lpstr>Project #2 </vt:lpstr>
      <vt:lpstr>PowerPoint Presentation</vt:lpstr>
      <vt:lpstr>Project #3 </vt:lpstr>
      <vt:lpstr>Guidelines</vt:lpstr>
      <vt:lpstr>Part 1A: Living on your own </vt:lpstr>
      <vt:lpstr>Part 1B:  Banking</vt:lpstr>
      <vt:lpstr>Part 1C:  Credit Cards</vt:lpstr>
      <vt:lpstr>Part 1D:  Credit Score</vt:lpstr>
      <vt:lpstr>Your Agenda </vt:lpstr>
      <vt:lpstr>Part 1E:  Taxes</vt:lpstr>
      <vt:lpstr>Part 1F:  Health Insurance</vt:lpstr>
      <vt:lpstr>Part 1G:  Cars</vt:lpstr>
      <vt:lpstr>Part 1H:  Marriage and Kids</vt:lpstr>
      <vt:lpstr>Part 1I:  Mixed Bag</vt:lpstr>
      <vt:lpstr>Part 1J:  Homeownership</vt:lpstr>
      <vt:lpstr>Part 1K:  Life Insurance</vt:lpstr>
      <vt:lpstr>Part 1L:  Retirement Funds</vt:lpstr>
      <vt:lpstr>Part 1M:  Legal Documents</vt:lpstr>
      <vt:lpstr>Part 1N:  Investment Options (Extra Credit)</vt:lpstr>
      <vt:lpstr>Website Home</vt:lpstr>
      <vt:lpstr>Living on your own tab</vt:lpstr>
      <vt:lpstr>MLA Citation Websites</vt:lpstr>
      <vt:lpstr>MLA Citation Videos</vt:lpstr>
      <vt:lpstr>Part II:  Navigating the IRS</vt:lpstr>
      <vt:lpstr>Website</vt:lpstr>
      <vt:lpstr>Lawrence Red Owl Example</vt:lpstr>
      <vt:lpstr>Lawrence Red Owl Example</vt:lpstr>
      <vt:lpstr>PowerPoint Presentation</vt:lpstr>
      <vt:lpstr>PowerPoint Presentation</vt:lpstr>
      <vt:lpstr>PowerPoint Presentation</vt:lpstr>
      <vt:lpstr>PowerPoint Presentation</vt:lpstr>
      <vt:lpstr>PowerPoint Presentation</vt:lpstr>
      <vt:lpstr>PowerPoint Presentation</vt:lpstr>
      <vt:lpstr>Tax Tutorial</vt:lpstr>
      <vt:lpstr>Whys of Taxes</vt:lpstr>
      <vt:lpstr>Part III:  Personal Finance Commandments</vt:lpstr>
      <vt:lpstr>Part IV:  Personal Finance Powerpoint or Jamboard Remote Learning Edit of Part IV</vt:lpstr>
      <vt:lpstr>Simple Sole Proprietorship Project</vt:lpstr>
      <vt:lpstr>COVID-19 and the Business World</vt:lpstr>
      <vt:lpstr>COVID-19 and American Economy and Response</vt:lpstr>
      <vt:lpstr>Stock Market Crash Comparison</vt:lpstr>
      <vt:lpstr>Additional Resources</vt:lpstr>
    </vt:vector>
  </TitlesOfParts>
  <Company>Office 2004 Test Drive User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the Presentation</dc:title>
  <dc:creator>Office 2004 Test Drive User</dc:creator>
  <cp:lastModifiedBy>Conference3 NoteBook</cp:lastModifiedBy>
  <cp:revision>2918</cp:revision>
  <cp:lastPrinted>2015-12-16T17:04:17Z</cp:lastPrinted>
  <dcterms:created xsi:type="dcterms:W3CDTF">2012-10-20T14:14:15Z</dcterms:created>
  <dcterms:modified xsi:type="dcterms:W3CDTF">2020-04-30T18:56:22Z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0x0101002414FA7D75A0BB4FA402BA6C268B700C</vt:lpwstr>
  </property>
  <property fmtid="{D5CDD505-2E9C-101B-9397-08002B2CF9AE}" pid="3" name="Order">
    <vt:r8>200</vt:r8>
  </property>
  <property fmtid="{D5CDD505-2E9C-101B-9397-08002B2CF9AE}" pid="4" name="_CopySource">
    <vt:lpwstr>https://council4econed.sharepoint.com/CMT/Board Meeting Feb 8, 2013 v2 njm.pptx</vt:lpwstr>
  </property>
  <property fmtid="{D5CDD505-2E9C-101B-9397-08002B2CF9AE}" pid="5" name="xd_ProgID">
    <vt:lpwstr/>
  </property>
  <property fmtid="{D5CDD505-2E9C-101B-9397-08002B2CF9AE}" pid="6" name="TemplateUrl">
    <vt:lpwstr/>
  </property>
</Properties>
</file>