
<file path=[Content_Types].xml><?xml version="1.0" encoding="utf-8"?>
<Types xmlns="http://schemas.openxmlformats.org/package/2006/content-types">
  <Default Extension="gif" ContentType="image/gif"/>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82" r:id="rId5"/>
  </p:sldMasterIdLst>
  <p:notesMasterIdLst>
    <p:notesMasterId r:id="rId46"/>
  </p:notesMasterIdLst>
  <p:handoutMasterIdLst>
    <p:handoutMasterId r:id="rId47"/>
  </p:handoutMasterIdLst>
  <p:sldIdLst>
    <p:sldId id="256" r:id="rId6"/>
    <p:sldId id="314" r:id="rId7"/>
    <p:sldId id="265" r:id="rId8"/>
    <p:sldId id="297" r:id="rId9"/>
    <p:sldId id="317" r:id="rId10"/>
    <p:sldId id="318" r:id="rId11"/>
    <p:sldId id="319" r:id="rId12"/>
    <p:sldId id="320" r:id="rId13"/>
    <p:sldId id="328" r:id="rId14"/>
    <p:sldId id="329" r:id="rId15"/>
    <p:sldId id="327" r:id="rId16"/>
    <p:sldId id="357" r:id="rId17"/>
    <p:sldId id="330" r:id="rId18"/>
    <p:sldId id="331" r:id="rId19"/>
    <p:sldId id="332" r:id="rId20"/>
    <p:sldId id="333" r:id="rId21"/>
    <p:sldId id="325" r:id="rId22"/>
    <p:sldId id="356" r:id="rId23"/>
    <p:sldId id="321" r:id="rId24"/>
    <p:sldId id="336" r:id="rId25"/>
    <p:sldId id="337" r:id="rId26"/>
    <p:sldId id="339" r:id="rId27"/>
    <p:sldId id="338" r:id="rId28"/>
    <p:sldId id="340" r:id="rId29"/>
    <p:sldId id="341" r:id="rId30"/>
    <p:sldId id="358" r:id="rId31"/>
    <p:sldId id="344" r:id="rId32"/>
    <p:sldId id="345" r:id="rId33"/>
    <p:sldId id="346" r:id="rId34"/>
    <p:sldId id="334" r:id="rId35"/>
    <p:sldId id="309" r:id="rId36"/>
    <p:sldId id="359" r:id="rId37"/>
    <p:sldId id="335" r:id="rId38"/>
    <p:sldId id="350" r:id="rId39"/>
    <p:sldId id="351" r:id="rId40"/>
    <p:sldId id="352" r:id="rId41"/>
    <p:sldId id="353" r:id="rId42"/>
    <p:sldId id="360" r:id="rId43"/>
    <p:sldId id="355" r:id="rId44"/>
    <p:sldId id="292" r:id="rId45"/>
  </p:sldIdLst>
  <p:sldSz cx="9144000" cy="6858000" type="screen4x3"/>
  <p:notesSz cx="6954838" cy="93091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evy"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C43"/>
    <a:srgbClr val="004A80"/>
    <a:srgbClr val="029602"/>
    <a:srgbClr val="1578BC"/>
    <a:srgbClr val="FFFF66"/>
    <a:srgbClr val="CC66FF"/>
    <a:srgbClr val="CCFFCC"/>
    <a:srgbClr val="CCFF99"/>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86914" autoAdjust="0"/>
  </p:normalViewPr>
  <p:slideViewPr>
    <p:cSldViewPr>
      <p:cViewPr>
        <p:scale>
          <a:sx n="70" d="100"/>
          <a:sy n="70" d="100"/>
        </p:scale>
        <p:origin x="1520" y="280"/>
      </p:cViewPr>
      <p:guideLst>
        <p:guide orient="horz" pos="2160"/>
        <p:guide pos="2880"/>
      </p:guideLst>
    </p:cSldViewPr>
  </p:slideViewPr>
  <p:outlineViewPr>
    <p:cViewPr>
      <p:scale>
        <a:sx n="33" d="100"/>
        <a:sy n="33" d="100"/>
      </p:scale>
      <p:origin x="48" y="22008"/>
    </p:cViewPr>
  </p:outlineViewPr>
  <p:notesTextViewPr>
    <p:cViewPr>
      <p:scale>
        <a:sx n="130" d="100"/>
        <a:sy n="130" d="100"/>
      </p:scale>
      <p:origin x="0" y="0"/>
    </p:cViewPr>
  </p:notesTextViewPr>
  <p:sorterViewPr>
    <p:cViewPr>
      <p:scale>
        <a:sx n="100" d="100"/>
        <a:sy n="100" d="100"/>
      </p:scale>
      <p:origin x="0" y="0"/>
    </p:cViewPr>
  </p:sorterViewPr>
  <p:notesViewPr>
    <p:cSldViewPr>
      <p:cViewPr>
        <p:scale>
          <a:sx n="100" d="100"/>
          <a:sy n="100" d="100"/>
        </p:scale>
        <p:origin x="-1572" y="642"/>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13763" cy="465455"/>
          </a:xfrm>
          <a:prstGeom prst="rect">
            <a:avLst/>
          </a:prstGeom>
        </p:spPr>
        <p:txBody>
          <a:bodyPr vert="horz" lIns="91660" tIns="45830" rIns="91660" bIns="45830" rtlCol="0"/>
          <a:lstStyle>
            <a:lvl1pPr algn="l">
              <a:defRPr sz="1200">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939471" y="0"/>
            <a:ext cx="3013763" cy="465455"/>
          </a:xfrm>
          <a:prstGeom prst="rect">
            <a:avLst/>
          </a:prstGeom>
        </p:spPr>
        <p:txBody>
          <a:bodyPr vert="horz" wrap="square" lIns="91660" tIns="45830" rIns="91660" bIns="45830" numCol="1" anchor="t" anchorCtr="0" compatLnSpc="1">
            <a:prstTxWarp prst="textNoShape">
              <a:avLst/>
            </a:prstTxWarp>
          </a:bodyPr>
          <a:lstStyle>
            <a:lvl1pPr algn="r">
              <a:defRPr sz="1200"/>
            </a:lvl1pPr>
          </a:lstStyle>
          <a:p>
            <a:fld id="{40E5B415-68C8-4A58-B2FB-027E28498B27}" type="datetime1">
              <a:rPr lang="en-US"/>
              <a:pPr/>
              <a:t>3/19/2020</a:t>
            </a:fld>
            <a:endParaRPr lang="en-US" dirty="0"/>
          </a:p>
        </p:txBody>
      </p:sp>
      <p:sp>
        <p:nvSpPr>
          <p:cNvPr id="4" name="Footer Placeholder 3"/>
          <p:cNvSpPr>
            <a:spLocks noGrp="1"/>
          </p:cNvSpPr>
          <p:nvPr>
            <p:ph type="ftr" sz="quarter" idx="2"/>
          </p:nvPr>
        </p:nvSpPr>
        <p:spPr>
          <a:xfrm>
            <a:off x="2" y="8842033"/>
            <a:ext cx="3013763" cy="465455"/>
          </a:xfrm>
          <a:prstGeom prst="rect">
            <a:avLst/>
          </a:prstGeom>
        </p:spPr>
        <p:txBody>
          <a:bodyPr vert="horz" lIns="91660" tIns="45830" rIns="91660" bIns="45830" rtlCol="0" anchor="b"/>
          <a:lstStyle>
            <a:lvl1pPr algn="l">
              <a:defRPr sz="1200">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939471" y="8842033"/>
            <a:ext cx="3013763" cy="465455"/>
          </a:xfrm>
          <a:prstGeom prst="rect">
            <a:avLst/>
          </a:prstGeom>
        </p:spPr>
        <p:txBody>
          <a:bodyPr vert="horz" wrap="square" lIns="91660" tIns="45830" rIns="91660" bIns="45830" numCol="1" anchor="b" anchorCtr="0" compatLnSpc="1">
            <a:prstTxWarp prst="textNoShape">
              <a:avLst/>
            </a:prstTxWarp>
          </a:bodyPr>
          <a:lstStyle>
            <a:lvl1pPr algn="r">
              <a:defRPr sz="1200"/>
            </a:lvl1pPr>
          </a:lstStyle>
          <a:p>
            <a:fld id="{0EEE3D93-84EA-4E8B-BF2A-F31F2C855D64}" type="slidenum">
              <a:rPr lang="en-US"/>
              <a:pPr/>
              <a:t>‹#›</a:t>
            </a:fld>
            <a:endParaRPr lang="en-US" dirty="0"/>
          </a:p>
        </p:txBody>
      </p:sp>
    </p:spTree>
    <p:extLst>
      <p:ext uri="{BB962C8B-B14F-4D97-AF65-F5344CB8AC3E}">
        <p14:creationId xmlns:p14="http://schemas.microsoft.com/office/powerpoint/2010/main" val="22065147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hdr" sz="quarter"/>
          </p:nvPr>
        </p:nvSpPr>
        <p:spPr bwMode="auto">
          <a:xfrm>
            <a:off x="2" y="0"/>
            <a:ext cx="3013763" cy="46545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lvl1pPr>
              <a:defRPr sz="1200">
                <a:cs typeface="ＭＳ Ｐゴシック" charset="-128"/>
              </a:defRPr>
            </a:lvl1pPr>
          </a:lstStyle>
          <a:p>
            <a:pPr>
              <a:defRPr/>
            </a:pPr>
            <a:endParaRPr lang="en-US" dirty="0"/>
          </a:p>
        </p:txBody>
      </p:sp>
      <p:sp>
        <p:nvSpPr>
          <p:cNvPr id="3075" name="Rectangle 1027"/>
          <p:cNvSpPr>
            <a:spLocks noGrp="1" noChangeArrowheads="1"/>
          </p:cNvSpPr>
          <p:nvPr>
            <p:ph type="dt" idx="1"/>
          </p:nvPr>
        </p:nvSpPr>
        <p:spPr bwMode="auto">
          <a:xfrm>
            <a:off x="3941078" y="0"/>
            <a:ext cx="3013763" cy="46545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lvl1pPr algn="r">
              <a:defRPr sz="1200">
                <a:cs typeface="ＭＳ Ｐゴシック" charset="-128"/>
              </a:defRPr>
            </a:lvl1pPr>
          </a:lstStyle>
          <a:p>
            <a:pPr>
              <a:defRPr/>
            </a:pPr>
            <a:endParaRPr lang="en-US" dirty="0"/>
          </a:p>
        </p:txBody>
      </p:sp>
      <p:sp>
        <p:nvSpPr>
          <p:cNvPr id="9220" name="Rectangle 1028"/>
          <p:cNvSpPr>
            <a:spLocks noGrp="1" noRot="1" noChangeAspect="1" noChangeArrowheads="1" noTextEdit="1"/>
          </p:cNvSpPr>
          <p:nvPr>
            <p:ph type="sldImg" idx="2"/>
          </p:nvPr>
        </p:nvSpPr>
        <p:spPr bwMode="auto">
          <a:xfrm>
            <a:off x="1149350" y="696913"/>
            <a:ext cx="4657725" cy="3494087"/>
          </a:xfrm>
          <a:prstGeom prst="rect">
            <a:avLst/>
          </a:prstGeom>
          <a:noFill/>
          <a:ln w="9525">
            <a:solidFill>
              <a:srgbClr val="000000"/>
            </a:solidFill>
            <a:miter lim="800000"/>
            <a:headEnd/>
            <a:tailEnd/>
          </a:ln>
        </p:spPr>
      </p:sp>
      <p:sp>
        <p:nvSpPr>
          <p:cNvPr id="3077" name="Rectangle 1029"/>
          <p:cNvSpPr>
            <a:spLocks noGrp="1" noChangeArrowheads="1"/>
          </p:cNvSpPr>
          <p:nvPr>
            <p:ph type="body" sz="quarter" idx="3"/>
          </p:nvPr>
        </p:nvSpPr>
        <p:spPr bwMode="auto">
          <a:xfrm>
            <a:off x="927312" y="4421827"/>
            <a:ext cx="5100215" cy="418909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1030"/>
          <p:cNvSpPr>
            <a:spLocks noGrp="1" noChangeArrowheads="1"/>
          </p:cNvSpPr>
          <p:nvPr>
            <p:ph type="ftr" sz="quarter" idx="4"/>
          </p:nvPr>
        </p:nvSpPr>
        <p:spPr bwMode="auto">
          <a:xfrm>
            <a:off x="2" y="8843645"/>
            <a:ext cx="3013763" cy="465455"/>
          </a:xfrm>
          <a:prstGeom prst="rect">
            <a:avLst/>
          </a:prstGeom>
          <a:noFill/>
          <a:ln w="9525">
            <a:noFill/>
            <a:miter lim="800000"/>
            <a:headEnd/>
            <a:tailEnd/>
          </a:ln>
        </p:spPr>
        <p:txBody>
          <a:bodyPr vert="horz" wrap="square" lIns="91660" tIns="45830" rIns="91660" bIns="45830" numCol="1" anchor="b" anchorCtr="0" compatLnSpc="1">
            <a:prstTxWarp prst="textNoShape">
              <a:avLst/>
            </a:prstTxWarp>
          </a:bodyPr>
          <a:lstStyle>
            <a:lvl1pPr>
              <a:defRPr sz="1200">
                <a:cs typeface="ＭＳ Ｐゴシック" charset="-128"/>
              </a:defRPr>
            </a:lvl1pPr>
          </a:lstStyle>
          <a:p>
            <a:pPr>
              <a:defRPr/>
            </a:pPr>
            <a:endParaRPr lang="en-US" dirty="0"/>
          </a:p>
        </p:txBody>
      </p:sp>
      <p:sp>
        <p:nvSpPr>
          <p:cNvPr id="3079" name="Rectangle 1031"/>
          <p:cNvSpPr>
            <a:spLocks noGrp="1" noChangeArrowheads="1"/>
          </p:cNvSpPr>
          <p:nvPr>
            <p:ph type="sldNum" sz="quarter" idx="5"/>
          </p:nvPr>
        </p:nvSpPr>
        <p:spPr bwMode="auto">
          <a:xfrm>
            <a:off x="3941078" y="8843645"/>
            <a:ext cx="3013763" cy="465455"/>
          </a:xfrm>
          <a:prstGeom prst="rect">
            <a:avLst/>
          </a:prstGeom>
          <a:noFill/>
          <a:ln w="9525">
            <a:noFill/>
            <a:miter lim="800000"/>
            <a:headEnd/>
            <a:tailEnd/>
          </a:ln>
        </p:spPr>
        <p:txBody>
          <a:bodyPr vert="horz" wrap="square" lIns="91660" tIns="45830" rIns="91660" bIns="45830" numCol="1" anchor="b" anchorCtr="0" compatLnSpc="1">
            <a:prstTxWarp prst="textNoShape">
              <a:avLst/>
            </a:prstTxWarp>
          </a:bodyPr>
          <a:lstStyle>
            <a:lvl1pPr algn="r">
              <a:defRPr sz="1200"/>
            </a:lvl1pPr>
          </a:lstStyle>
          <a:p>
            <a:fld id="{2C31D1C9-99ED-4BAE-B0EB-0468EAB0416D}" type="slidenum">
              <a:rPr lang="en-US"/>
              <a:pPr/>
              <a:t>‹#›</a:t>
            </a:fld>
            <a:endParaRPr lang="en-US" dirty="0"/>
          </a:p>
        </p:txBody>
      </p:sp>
    </p:spTree>
    <p:extLst>
      <p:ext uri="{BB962C8B-B14F-4D97-AF65-F5344CB8AC3E}">
        <p14:creationId xmlns:p14="http://schemas.microsoft.com/office/powerpoint/2010/main" val="29601975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1D1C9-99ED-4BAE-B0EB-0468EAB0416D}" type="slidenum">
              <a:rPr lang="en-US" smtClean="0"/>
              <a:pPr/>
              <a:t>4</a:t>
            </a:fld>
            <a:endParaRPr lang="en-US" dirty="0"/>
          </a:p>
        </p:txBody>
      </p:sp>
    </p:spTree>
    <p:extLst>
      <p:ext uri="{BB962C8B-B14F-4D97-AF65-F5344CB8AC3E}">
        <p14:creationId xmlns:p14="http://schemas.microsoft.com/office/powerpoint/2010/main" val="200053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stores in the emporium – each representing a different kind of asset someone might buy when investing</a:t>
            </a:r>
          </a:p>
        </p:txBody>
      </p:sp>
      <p:sp>
        <p:nvSpPr>
          <p:cNvPr id="4" name="Slide Number Placeholder 3"/>
          <p:cNvSpPr>
            <a:spLocks noGrp="1"/>
          </p:cNvSpPr>
          <p:nvPr>
            <p:ph type="sldNum" sz="quarter" idx="10"/>
          </p:nvPr>
        </p:nvSpPr>
        <p:spPr/>
        <p:txBody>
          <a:bodyPr/>
          <a:lstStyle/>
          <a:p>
            <a:fld id="{2C31D1C9-99ED-4BAE-B0EB-0468EAB0416D}" type="slidenum">
              <a:rPr lang="en-US" smtClean="0"/>
              <a:pPr/>
              <a:t>20</a:t>
            </a:fld>
            <a:endParaRPr lang="en-US" dirty="0"/>
          </a:p>
        </p:txBody>
      </p:sp>
    </p:spTree>
    <p:extLst>
      <p:ext uri="{BB962C8B-B14F-4D97-AF65-F5344CB8AC3E}">
        <p14:creationId xmlns:p14="http://schemas.microsoft.com/office/powerpoint/2010/main" val="2726404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investor cards</a:t>
            </a:r>
          </a:p>
          <a:p>
            <a:r>
              <a:rPr lang="en-US" dirty="0"/>
              <a:t>9 asset cards</a:t>
            </a:r>
          </a:p>
          <a:p>
            <a:r>
              <a:rPr lang="en-US" dirty="0"/>
              <a:t>6 investment account cards</a:t>
            </a:r>
          </a:p>
          <a:p>
            <a:endParaRPr lang="en-US" dirty="0"/>
          </a:p>
          <a:p>
            <a:r>
              <a:rPr lang="en-US" dirty="0"/>
              <a:t>Each type of card shuffled and one randomly selected for mystery transaction, remaining cards are distributed to players as evenly as possible</a:t>
            </a:r>
          </a:p>
        </p:txBody>
      </p:sp>
      <p:sp>
        <p:nvSpPr>
          <p:cNvPr id="4" name="Slide Number Placeholder 3"/>
          <p:cNvSpPr>
            <a:spLocks noGrp="1"/>
          </p:cNvSpPr>
          <p:nvPr>
            <p:ph type="sldNum" sz="quarter" idx="10"/>
          </p:nvPr>
        </p:nvSpPr>
        <p:spPr/>
        <p:txBody>
          <a:bodyPr/>
          <a:lstStyle/>
          <a:p>
            <a:fld id="{2C31D1C9-99ED-4BAE-B0EB-0468EAB0416D}" type="slidenum">
              <a:rPr lang="en-US" smtClean="0"/>
              <a:pPr/>
              <a:t>21</a:t>
            </a:fld>
            <a:endParaRPr lang="en-US" dirty="0"/>
          </a:p>
        </p:txBody>
      </p:sp>
    </p:spTree>
    <p:extLst>
      <p:ext uri="{BB962C8B-B14F-4D97-AF65-F5344CB8AC3E}">
        <p14:creationId xmlns:p14="http://schemas.microsoft.com/office/powerpoint/2010/main" val="186203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stores in the emporium – each representing a different kind of asset someone might buy when investing</a:t>
            </a:r>
          </a:p>
        </p:txBody>
      </p:sp>
      <p:sp>
        <p:nvSpPr>
          <p:cNvPr id="4" name="Slide Number Placeholder 3"/>
          <p:cNvSpPr>
            <a:spLocks noGrp="1"/>
          </p:cNvSpPr>
          <p:nvPr>
            <p:ph type="sldNum" sz="quarter" idx="10"/>
          </p:nvPr>
        </p:nvSpPr>
        <p:spPr/>
        <p:txBody>
          <a:bodyPr/>
          <a:lstStyle/>
          <a:p>
            <a:fld id="{2C31D1C9-99ED-4BAE-B0EB-0468EAB0416D}" type="slidenum">
              <a:rPr lang="en-US" smtClean="0"/>
              <a:pPr/>
              <a:t>22</a:t>
            </a:fld>
            <a:endParaRPr lang="en-US" dirty="0"/>
          </a:p>
        </p:txBody>
      </p:sp>
    </p:spTree>
    <p:extLst>
      <p:ext uri="{BB962C8B-B14F-4D97-AF65-F5344CB8AC3E}">
        <p14:creationId xmlns:p14="http://schemas.microsoft.com/office/powerpoint/2010/main" val="121586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student might enter the S&amp;P 500 Index Fund store and announce, “I suggest that Frida Frugal invested in a S&amp;P 500 Index Fund through her Roth IRA.”</a:t>
            </a:r>
          </a:p>
        </p:txBody>
      </p:sp>
      <p:sp>
        <p:nvSpPr>
          <p:cNvPr id="4" name="Slide Number Placeholder 3"/>
          <p:cNvSpPr>
            <a:spLocks noGrp="1"/>
          </p:cNvSpPr>
          <p:nvPr>
            <p:ph type="sldNum" sz="quarter" idx="10"/>
          </p:nvPr>
        </p:nvSpPr>
        <p:spPr/>
        <p:txBody>
          <a:bodyPr/>
          <a:lstStyle/>
          <a:p>
            <a:fld id="{2C31D1C9-99ED-4BAE-B0EB-0468EAB0416D}" type="slidenum">
              <a:rPr lang="en-US" smtClean="0"/>
              <a:pPr/>
              <a:t>23</a:t>
            </a:fld>
            <a:endParaRPr lang="en-US" dirty="0"/>
          </a:p>
        </p:txBody>
      </p:sp>
    </p:spTree>
    <p:extLst>
      <p:ext uri="{BB962C8B-B14F-4D97-AF65-F5344CB8AC3E}">
        <p14:creationId xmlns:p14="http://schemas.microsoft.com/office/powerpoint/2010/main" val="3372112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use their Detective Notebook to help them make a suggestion and to keep track of clues offered along the way.</a:t>
            </a:r>
          </a:p>
        </p:txBody>
      </p:sp>
      <p:sp>
        <p:nvSpPr>
          <p:cNvPr id="4" name="Slide Number Placeholder 3"/>
          <p:cNvSpPr>
            <a:spLocks noGrp="1"/>
          </p:cNvSpPr>
          <p:nvPr>
            <p:ph type="sldNum" sz="quarter" idx="10"/>
          </p:nvPr>
        </p:nvSpPr>
        <p:spPr/>
        <p:txBody>
          <a:bodyPr/>
          <a:lstStyle/>
          <a:p>
            <a:fld id="{2C31D1C9-99ED-4BAE-B0EB-0468EAB0416D}" type="slidenum">
              <a:rPr lang="en-US" smtClean="0"/>
              <a:pPr/>
              <a:t>24</a:t>
            </a:fld>
            <a:endParaRPr lang="en-US" dirty="0"/>
          </a:p>
        </p:txBody>
      </p:sp>
    </p:spTree>
    <p:extLst>
      <p:ext uri="{BB962C8B-B14F-4D97-AF65-F5344CB8AC3E}">
        <p14:creationId xmlns:p14="http://schemas.microsoft.com/office/powerpoint/2010/main" val="2244498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conclude that Bruce Budget invested in a money market fund through his 401(k).”</a:t>
            </a:r>
          </a:p>
          <a:p>
            <a:endParaRPr lang="en-US" dirty="0"/>
          </a:p>
          <a:p>
            <a:r>
              <a:rPr lang="en-US" dirty="0"/>
              <a:t>Can start by making a suggestion. If no one disproves can state a conclusion – checks the envelope</a:t>
            </a:r>
          </a:p>
          <a:p>
            <a:endParaRPr lang="en-US" dirty="0"/>
          </a:p>
          <a:p>
            <a:r>
              <a:rPr lang="en-US" dirty="0"/>
              <a:t>To debrief students use their experience in the game and detective notebook to answer some questions designed to highlight the relationship between risk and return in investing as well as the different kinds of accounts one might use to save for retirement (that, for example, even if your employer does not offer a plan there are options available).</a:t>
            </a:r>
          </a:p>
        </p:txBody>
      </p:sp>
      <p:sp>
        <p:nvSpPr>
          <p:cNvPr id="4" name="Slide Number Placeholder 3"/>
          <p:cNvSpPr>
            <a:spLocks noGrp="1"/>
          </p:cNvSpPr>
          <p:nvPr>
            <p:ph type="sldNum" sz="quarter" idx="10"/>
          </p:nvPr>
        </p:nvSpPr>
        <p:spPr/>
        <p:txBody>
          <a:bodyPr/>
          <a:lstStyle/>
          <a:p>
            <a:fld id="{2C31D1C9-99ED-4BAE-B0EB-0468EAB0416D}" type="slidenum">
              <a:rPr lang="en-US" smtClean="0"/>
              <a:pPr/>
              <a:t>25</a:t>
            </a:fld>
            <a:endParaRPr lang="en-US" dirty="0"/>
          </a:p>
        </p:txBody>
      </p:sp>
    </p:spTree>
    <p:extLst>
      <p:ext uri="{BB962C8B-B14F-4D97-AF65-F5344CB8AC3E}">
        <p14:creationId xmlns:p14="http://schemas.microsoft.com/office/powerpoint/2010/main" val="1498580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1D1C9-99ED-4BAE-B0EB-0468EAB0416D}" type="slidenum">
              <a:rPr lang="en-US" smtClean="0"/>
              <a:pPr/>
              <a:t>26</a:t>
            </a:fld>
            <a:endParaRPr lang="en-US" dirty="0"/>
          </a:p>
        </p:txBody>
      </p:sp>
    </p:spTree>
    <p:extLst>
      <p:ext uri="{BB962C8B-B14F-4D97-AF65-F5344CB8AC3E}">
        <p14:creationId xmlns:p14="http://schemas.microsoft.com/office/powerpoint/2010/main" val="3400440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1D1C9-99ED-4BAE-B0EB-0468EAB0416D}" type="slidenum">
              <a:rPr lang="en-US" smtClean="0"/>
              <a:pPr/>
              <a:t>32</a:t>
            </a:fld>
            <a:endParaRPr lang="en-US" dirty="0"/>
          </a:p>
        </p:txBody>
      </p:sp>
    </p:spTree>
    <p:extLst>
      <p:ext uri="{BB962C8B-B14F-4D97-AF65-F5344CB8AC3E}">
        <p14:creationId xmlns:p14="http://schemas.microsoft.com/office/powerpoint/2010/main" val="436521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1D1C9-99ED-4BAE-B0EB-0468EAB0416D}" type="slidenum">
              <a:rPr lang="en-US" smtClean="0"/>
              <a:pPr/>
              <a:t>38</a:t>
            </a:fld>
            <a:endParaRPr lang="en-US" dirty="0"/>
          </a:p>
        </p:txBody>
      </p:sp>
    </p:spTree>
    <p:extLst>
      <p:ext uri="{BB962C8B-B14F-4D97-AF65-F5344CB8AC3E}">
        <p14:creationId xmlns:p14="http://schemas.microsoft.com/office/powerpoint/2010/main" val="334413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time constraints, I will focus on the game or activity at the center of each lesson </a:t>
            </a:r>
          </a:p>
        </p:txBody>
      </p:sp>
      <p:sp>
        <p:nvSpPr>
          <p:cNvPr id="4" name="Slide Number Placeholder 3"/>
          <p:cNvSpPr>
            <a:spLocks noGrp="1"/>
          </p:cNvSpPr>
          <p:nvPr>
            <p:ph type="sldNum" sz="quarter" idx="10"/>
          </p:nvPr>
        </p:nvSpPr>
        <p:spPr/>
        <p:txBody>
          <a:bodyPr/>
          <a:lstStyle/>
          <a:p>
            <a:fld id="{2C31D1C9-99ED-4BAE-B0EB-0468EAB0416D}" type="slidenum">
              <a:rPr lang="en-US" smtClean="0"/>
              <a:pPr/>
              <a:t>6</a:t>
            </a:fld>
            <a:endParaRPr lang="en-US" dirty="0"/>
          </a:p>
        </p:txBody>
      </p:sp>
    </p:spTree>
    <p:extLst>
      <p:ext uri="{BB962C8B-B14F-4D97-AF65-F5344CB8AC3E}">
        <p14:creationId xmlns:p14="http://schemas.microsoft.com/office/powerpoint/2010/main" val="251576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respond to a warm-up about the characteristics of trustworthy person and review essential credit vocabulary before playing the game</a:t>
            </a:r>
          </a:p>
        </p:txBody>
      </p:sp>
      <p:sp>
        <p:nvSpPr>
          <p:cNvPr id="4" name="Slide Number Placeholder 3"/>
          <p:cNvSpPr>
            <a:spLocks noGrp="1"/>
          </p:cNvSpPr>
          <p:nvPr>
            <p:ph type="sldNum" sz="quarter" idx="10"/>
          </p:nvPr>
        </p:nvSpPr>
        <p:spPr/>
        <p:txBody>
          <a:bodyPr/>
          <a:lstStyle/>
          <a:p>
            <a:fld id="{2C31D1C9-99ED-4BAE-B0EB-0468EAB0416D}" type="slidenum">
              <a:rPr lang="en-US" smtClean="0"/>
              <a:pPr/>
              <a:t>10</a:t>
            </a:fld>
            <a:endParaRPr lang="en-US" dirty="0"/>
          </a:p>
        </p:txBody>
      </p:sp>
    </p:spTree>
    <p:extLst>
      <p:ext uri="{BB962C8B-B14F-4D97-AF65-F5344CB8AC3E}">
        <p14:creationId xmlns:p14="http://schemas.microsoft.com/office/powerpoint/2010/main" val="319455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score changes will be in 50 point increments, not realistic, but the strength of each change is designed to match actual credit score calculations</a:t>
            </a:r>
          </a:p>
          <a:p>
            <a:endParaRPr lang="en-US" dirty="0"/>
          </a:p>
          <a:p>
            <a:r>
              <a:rPr lang="en-US" dirty="0"/>
              <a:t>Series of debrief questions at the end as well as links to NGPF lessons, good lesson on </a:t>
            </a:r>
            <a:r>
              <a:rPr lang="en-US" dirty="0" err="1"/>
              <a:t>EconEdLink</a:t>
            </a:r>
            <a:r>
              <a:rPr lang="en-US" dirty="0"/>
              <a:t> called Earning Credit that could be used in conjunction with this game</a:t>
            </a:r>
          </a:p>
        </p:txBody>
      </p:sp>
      <p:sp>
        <p:nvSpPr>
          <p:cNvPr id="4" name="Slide Number Placeholder 3"/>
          <p:cNvSpPr>
            <a:spLocks noGrp="1"/>
          </p:cNvSpPr>
          <p:nvPr>
            <p:ph type="sldNum" sz="quarter" idx="10"/>
          </p:nvPr>
        </p:nvSpPr>
        <p:spPr/>
        <p:txBody>
          <a:bodyPr/>
          <a:lstStyle/>
          <a:p>
            <a:fld id="{DF76013F-2BF3-6A46-9638-B36681E3D2AA}" type="slidenum">
              <a:rPr lang="en-US" smtClean="0"/>
              <a:t>11</a:t>
            </a:fld>
            <a:endParaRPr lang="en-US"/>
          </a:p>
        </p:txBody>
      </p:sp>
    </p:spTree>
    <p:extLst>
      <p:ext uri="{BB962C8B-B14F-4D97-AF65-F5344CB8AC3E}">
        <p14:creationId xmlns:p14="http://schemas.microsoft.com/office/powerpoint/2010/main" val="314928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1D1C9-99ED-4BAE-B0EB-0468EAB0416D}" type="slidenum">
              <a:rPr lang="en-US" smtClean="0"/>
              <a:pPr/>
              <a:t>12</a:t>
            </a:fld>
            <a:endParaRPr lang="en-US" dirty="0"/>
          </a:p>
        </p:txBody>
      </p:sp>
    </p:spTree>
    <p:extLst>
      <p:ext uri="{BB962C8B-B14F-4D97-AF65-F5344CB8AC3E}">
        <p14:creationId xmlns:p14="http://schemas.microsoft.com/office/powerpoint/2010/main" val="34234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Warm-up asks students to consider goals and how to achieve goals</a:t>
            </a:r>
          </a:p>
          <a:p>
            <a:r>
              <a:rPr lang="en-US" dirty="0"/>
              <a:t>Specific written plans help, a budget is a written plan that can help a person achieve financial goals</a:t>
            </a:r>
          </a:p>
          <a:p>
            <a:endParaRPr lang="en-US" dirty="0"/>
          </a:p>
          <a:p>
            <a:r>
              <a:rPr lang="en-US" dirty="0"/>
              <a:t>Can adjust budget scenario to include local taxes – use on online paystub generator for help</a:t>
            </a:r>
          </a:p>
        </p:txBody>
      </p:sp>
      <p:sp>
        <p:nvSpPr>
          <p:cNvPr id="4" name="Slide Number Placeholder 3"/>
          <p:cNvSpPr>
            <a:spLocks noGrp="1"/>
          </p:cNvSpPr>
          <p:nvPr>
            <p:ph type="sldNum" sz="quarter" idx="10"/>
          </p:nvPr>
        </p:nvSpPr>
        <p:spPr/>
        <p:txBody>
          <a:bodyPr/>
          <a:lstStyle/>
          <a:p>
            <a:fld id="{2C31D1C9-99ED-4BAE-B0EB-0468EAB0416D}" type="slidenum">
              <a:rPr lang="en-US" smtClean="0"/>
              <a:pPr/>
              <a:t>13</a:t>
            </a:fld>
            <a:endParaRPr lang="en-US" dirty="0"/>
          </a:p>
        </p:txBody>
      </p:sp>
    </p:spTree>
    <p:extLst>
      <p:ext uri="{BB962C8B-B14F-4D97-AF65-F5344CB8AC3E}">
        <p14:creationId xmlns:p14="http://schemas.microsoft.com/office/powerpoint/2010/main" val="1737981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adjust to local cost of living</a:t>
            </a:r>
          </a:p>
          <a:p>
            <a:endParaRPr lang="en-US" dirty="0"/>
          </a:p>
          <a:p>
            <a:r>
              <a:rPr lang="en-US" dirty="0"/>
              <a:t>Students consider adjustments to their budget</a:t>
            </a:r>
          </a:p>
          <a:p>
            <a:endParaRPr lang="en-US" dirty="0"/>
          </a:p>
          <a:p>
            <a:r>
              <a:rPr lang="en-US" dirty="0"/>
              <a:t>Closure – students take on the role of a popular personal finance podcaster and must compose responses to listener tweets</a:t>
            </a:r>
          </a:p>
        </p:txBody>
      </p:sp>
      <p:sp>
        <p:nvSpPr>
          <p:cNvPr id="4" name="Slide Number Placeholder 3"/>
          <p:cNvSpPr>
            <a:spLocks noGrp="1"/>
          </p:cNvSpPr>
          <p:nvPr>
            <p:ph type="sldNum" sz="quarter" idx="10"/>
          </p:nvPr>
        </p:nvSpPr>
        <p:spPr/>
        <p:txBody>
          <a:bodyPr/>
          <a:lstStyle/>
          <a:p>
            <a:fld id="{DF76013F-2BF3-6A46-9638-B36681E3D2AA}" type="slidenum">
              <a:rPr lang="en-US" smtClean="0"/>
              <a:t>17</a:t>
            </a:fld>
            <a:endParaRPr lang="en-US"/>
          </a:p>
        </p:txBody>
      </p:sp>
    </p:spTree>
    <p:extLst>
      <p:ext uri="{BB962C8B-B14F-4D97-AF65-F5344CB8AC3E}">
        <p14:creationId xmlns:p14="http://schemas.microsoft.com/office/powerpoint/2010/main" val="380327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1D1C9-99ED-4BAE-B0EB-0468EAB0416D}" type="slidenum">
              <a:rPr lang="en-US" smtClean="0"/>
              <a:pPr/>
              <a:t>18</a:t>
            </a:fld>
            <a:endParaRPr lang="en-US" dirty="0"/>
          </a:p>
        </p:txBody>
      </p:sp>
    </p:spTree>
    <p:extLst>
      <p:ext uri="{BB962C8B-B14F-4D97-AF65-F5344CB8AC3E}">
        <p14:creationId xmlns:p14="http://schemas.microsoft.com/office/powerpoint/2010/main" val="1825046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will revolve around an investing mystery</a:t>
            </a:r>
          </a:p>
          <a:p>
            <a:endParaRPr lang="en-US" dirty="0"/>
          </a:p>
          <a:p>
            <a:r>
              <a:rPr lang="en-US" dirty="0"/>
              <a:t>To start students are asked how they could invest an unexpected windfall, introduced to basic investing vocabulary (bond, stock, mutual fund, etc.)</a:t>
            </a:r>
          </a:p>
        </p:txBody>
      </p:sp>
      <p:sp>
        <p:nvSpPr>
          <p:cNvPr id="4" name="Slide Number Placeholder 3"/>
          <p:cNvSpPr>
            <a:spLocks noGrp="1"/>
          </p:cNvSpPr>
          <p:nvPr>
            <p:ph type="sldNum" sz="quarter" idx="10"/>
          </p:nvPr>
        </p:nvSpPr>
        <p:spPr/>
        <p:txBody>
          <a:bodyPr/>
          <a:lstStyle/>
          <a:p>
            <a:fld id="{2C31D1C9-99ED-4BAE-B0EB-0468EAB0416D}" type="slidenum">
              <a:rPr lang="en-US" smtClean="0"/>
              <a:pPr/>
              <a:t>19</a:t>
            </a:fld>
            <a:endParaRPr lang="en-US" dirty="0"/>
          </a:p>
        </p:txBody>
      </p:sp>
    </p:spTree>
    <p:extLst>
      <p:ext uri="{BB962C8B-B14F-4D97-AF65-F5344CB8AC3E}">
        <p14:creationId xmlns:p14="http://schemas.microsoft.com/office/powerpoint/2010/main" val="791370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990600" y="2286000"/>
            <a:ext cx="71628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5" name="Line 9"/>
          <p:cNvSpPr>
            <a:spLocks noChangeShapeType="1"/>
          </p:cNvSpPr>
          <p:nvPr userDrawn="1"/>
        </p:nvSpPr>
        <p:spPr bwMode="auto">
          <a:xfrm>
            <a:off x="990600" y="3657600"/>
            <a:ext cx="71628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2" name="Title 1"/>
          <p:cNvSpPr>
            <a:spLocks noGrp="1"/>
          </p:cNvSpPr>
          <p:nvPr>
            <p:ph type="ctrTitle" hasCustomPrompt="1"/>
          </p:nvPr>
        </p:nvSpPr>
        <p:spPr>
          <a:xfrm>
            <a:off x="1028699" y="2548219"/>
            <a:ext cx="7086600" cy="841375"/>
          </a:xfrm>
          <a:prstGeom prst="rect">
            <a:avLst/>
          </a:prstGeom>
        </p:spPr>
        <p:txBody>
          <a:bodyPr/>
          <a:lstStyle>
            <a:lvl1pPr algn="ctr">
              <a:defRPr b="1" baseline="0">
                <a:solidFill>
                  <a:srgbClr val="004A80"/>
                </a:solidFill>
                <a:latin typeface="Gill Sans"/>
                <a:cs typeface="Gill Sans"/>
              </a:defRPr>
            </a:lvl1pPr>
          </a:lstStyle>
          <a:p>
            <a:r>
              <a:rPr lang="en-US" dirty="0"/>
              <a:t>Webinar Title</a:t>
            </a:r>
            <a:br>
              <a:rPr lang="en-US" dirty="0"/>
            </a:br>
            <a:endParaRPr lang="en-US" dirty="0"/>
          </a:p>
        </p:txBody>
      </p:sp>
      <p:sp>
        <p:nvSpPr>
          <p:cNvPr id="7" name="Rectangle 6"/>
          <p:cNvSpPr/>
          <p:nvPr userDrawn="1"/>
        </p:nvSpPr>
        <p:spPr>
          <a:xfrm>
            <a:off x="1028699" y="3930196"/>
            <a:ext cx="7086600" cy="1569660"/>
          </a:xfrm>
          <a:prstGeom prst="rect">
            <a:avLst/>
          </a:prstGeom>
        </p:spPr>
        <p:txBody>
          <a:bodyPr wrap="square">
            <a:spAutoFit/>
          </a:bodyPr>
          <a:lstStyle/>
          <a:p>
            <a:pPr algn="ctr"/>
            <a:r>
              <a:rPr lang="en-US" sz="3200" b="1" dirty="0"/>
              <a:t>Date</a:t>
            </a:r>
          </a:p>
          <a:p>
            <a:pPr algn="ctr"/>
            <a:endParaRPr lang="en-US" sz="3200" b="1" dirty="0"/>
          </a:p>
          <a:p>
            <a:pPr algn="ctr"/>
            <a:r>
              <a:rPr lang="en-US" sz="3200" b="1" dirty="0"/>
              <a:t>Presenter:</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938553"/>
            <a:ext cx="3124200" cy="117090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104081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2877146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www.councilforeconed.org </a:t>
            </a:r>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1961738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www.councilforeconed.org </a:t>
            </a:r>
          </a:p>
        </p:txBody>
      </p:sp>
      <p:sp>
        <p:nvSpPr>
          <p:cNvPr id="9" name="Slide Number Placeholder 8"/>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293500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www.councilforeconed.org </a:t>
            </a:r>
          </a:p>
        </p:txBody>
      </p:sp>
      <p:sp>
        <p:nvSpPr>
          <p:cNvPr id="5" name="Slide Number Placeholder 4"/>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914151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www.councilforeconed.org </a:t>
            </a:r>
          </a:p>
        </p:txBody>
      </p:sp>
      <p:sp>
        <p:nvSpPr>
          <p:cNvPr id="4" name="Slide Number Placeholder 3"/>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1395602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www.councilforeconed.org </a:t>
            </a:r>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361543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www.councilforeconed.org </a:t>
            </a:r>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492485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2610972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225481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Content Placeholder 2"/>
          <p:cNvSpPr>
            <a:spLocks noGrp="1"/>
          </p:cNvSpPr>
          <p:nvPr>
            <p:ph idx="1"/>
          </p:nvPr>
        </p:nvSpPr>
        <p:spPr>
          <a:xfrm>
            <a:off x="1028700" y="1752600"/>
            <a:ext cx="7086600" cy="3657600"/>
          </a:xfrm>
          <a:prstGeom prst="rect">
            <a:avLst/>
          </a:prstGeom>
        </p:spPr>
        <p:txBody>
          <a:bodyPr lIns="91440" rIns="91440"/>
          <a:lstStyle>
            <a:lvl1pPr>
              <a:buFont typeface="Arial"/>
              <a:buChar char="•"/>
              <a:defRPr sz="1800">
                <a:solidFill>
                  <a:srgbClr val="6EA92C"/>
                </a:solidFill>
                <a:latin typeface="Gill Sans"/>
                <a:cs typeface="Gill Sans"/>
              </a:defRPr>
            </a:lvl1pPr>
            <a:lvl2pPr marL="0" indent="-365760" algn="l">
              <a:buClr>
                <a:srgbClr val="004A80"/>
              </a:buClr>
              <a:buFont typeface="BankGothic Md BT"/>
              <a:buChar char="»"/>
              <a:defRPr sz="1800">
                <a:solidFill>
                  <a:srgbClr val="004A80"/>
                </a:solidFill>
                <a:latin typeface="Gill Sans"/>
                <a:cs typeface="Gill Sans"/>
              </a:defRPr>
            </a:lvl2pPr>
            <a:lvl3pPr>
              <a:defRPr>
                <a:solidFill>
                  <a:srgbClr val="6EA92C"/>
                </a:solidFill>
                <a:latin typeface="Gill Sans"/>
                <a:cs typeface="Gill Sans"/>
              </a:defRPr>
            </a:lvl3pPr>
            <a:lvl4pPr>
              <a:defRPr>
                <a:solidFill>
                  <a:srgbClr val="6EA92C"/>
                </a:solidFill>
                <a:latin typeface="Gill Sans"/>
                <a:cs typeface="Gill Sans"/>
              </a:defRPr>
            </a:lvl4pPr>
            <a:lvl5pPr>
              <a:defRPr>
                <a:solidFill>
                  <a:srgbClr val="6EA92C"/>
                </a:solidFill>
                <a:latin typeface="Gill Sans"/>
                <a:cs typeface="Gill Sans"/>
              </a:defRPr>
            </a:lvl5pPr>
          </a:lstStyle>
          <a:p>
            <a:pPr lvl="0"/>
            <a:r>
              <a:rPr lang="en-US" dirty="0"/>
              <a:t>Click to edit Master text styles</a:t>
            </a:r>
          </a:p>
          <a:p>
            <a:pPr lvl="1"/>
            <a:r>
              <a:rPr lang="en-US" dirty="0"/>
              <a:t>Second level</a:t>
            </a:r>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10" name="Footer Placeholder 4"/>
          <p:cNvSpPr>
            <a:spLocks noGrp="1"/>
          </p:cNvSpPr>
          <p:nvPr>
            <p:ph type="ftr" sz="quarter" idx="16"/>
          </p:nvPr>
        </p:nvSpPr>
        <p:spPr>
          <a:xfrm>
            <a:off x="755945" y="6324600"/>
            <a:ext cx="7896131" cy="457200"/>
          </a:xfrm>
        </p:spPr>
        <p:txBody>
          <a:bodyPr/>
          <a:lstStyle>
            <a:lvl1pPr>
              <a:defRPr/>
            </a:lvl1pPr>
          </a:lstStyle>
          <a:p>
            <a:pPr>
              <a:defRPr/>
            </a:pPr>
            <a:r>
              <a:rPr lang="en-US" b="1"/>
              <a:t>www.councilforeconed.org </a:t>
            </a:r>
            <a:endParaRPr lang="en-US" b="1" dirty="0">
              <a:solidFill>
                <a:srgbClr val="1578BC"/>
              </a:solidFill>
            </a:endParaRPr>
          </a:p>
        </p:txBody>
      </p:sp>
      <p:sp>
        <p:nvSpPr>
          <p:cNvPr id="11" name="Slide Number Placeholder 8"/>
          <p:cNvSpPr>
            <a:spLocks noGrp="1"/>
          </p:cNvSpPr>
          <p:nvPr>
            <p:ph type="sldNum" sz="quarter" idx="17"/>
          </p:nvPr>
        </p:nvSpPr>
        <p:spPr>
          <a:xfrm>
            <a:off x="6553200" y="6477000"/>
            <a:ext cx="1905000" cy="457200"/>
          </a:xfrm>
        </p:spPr>
        <p:txBody>
          <a:bodyPr/>
          <a:lstStyle>
            <a:lvl1pPr>
              <a:defRPr/>
            </a:lvl1pPr>
          </a:lstStyle>
          <a:p>
            <a:fld id="{736A2A04-44CB-4FD5-A22C-EC7DA5CF840D}" type="slidenum">
              <a:rPr lang="en-US"/>
              <a:pPr/>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81800" y="481217"/>
            <a:ext cx="1905000" cy="7139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a:t>www.councilforeconed.org </a:t>
            </a:r>
            <a:endParaRPr lang="en-US" dirty="0"/>
          </a:p>
        </p:txBody>
      </p:sp>
      <p:sp>
        <p:nvSpPr>
          <p:cNvPr id="4" name="Slide Number Placeholder 3"/>
          <p:cNvSpPr>
            <a:spLocks noGrp="1"/>
          </p:cNvSpPr>
          <p:nvPr>
            <p:ph type="sldNum" sz="quarter" idx="11"/>
          </p:nvPr>
        </p:nvSpPr>
        <p:spPr/>
        <p:txBody>
          <a:bodyPr/>
          <a:lstStyle/>
          <a:p>
            <a:fld id="{60921177-3047-4604-B14F-505EA243D6B1}" type="slidenum">
              <a:rPr lang="en-US" smtClean="0"/>
              <a:pPr/>
              <a:t>‹#›</a:t>
            </a:fld>
            <a:endParaRPr lang="en-US" dirty="0"/>
          </a:p>
        </p:txBody>
      </p:sp>
      <p:sp>
        <p:nvSpPr>
          <p:cNvPr id="5" name="Date Placeholder 4"/>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246654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nopoly Cards w/o Subhead">
    <p:spTree>
      <p:nvGrpSpPr>
        <p:cNvPr id="1" name=""/>
        <p:cNvGrpSpPr/>
        <p:nvPr/>
      </p:nvGrpSpPr>
      <p:grpSpPr>
        <a:xfrm>
          <a:off x="0" y="0"/>
          <a:ext cx="0" cy="0"/>
          <a:chOff x="0" y="0"/>
          <a:chExt cx="0" cy="0"/>
        </a:xfrm>
      </p:grpSpPr>
      <p:sp>
        <p:nvSpPr>
          <p:cNvPr id="10"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Text Placeholder 2"/>
          <p:cNvSpPr>
            <a:spLocks noGrp="1"/>
          </p:cNvSpPr>
          <p:nvPr>
            <p:ph type="body" idx="1"/>
          </p:nvPr>
        </p:nvSpPr>
        <p:spPr>
          <a:xfrm>
            <a:off x="457200" y="1535113"/>
            <a:ext cx="4038600" cy="598487"/>
          </a:xfrm>
          <a:prstGeom prst="rect">
            <a:avLst/>
          </a:prstGeom>
          <a:solidFill>
            <a:srgbClr val="215BAE"/>
          </a:solidFill>
        </p:spPr>
        <p:txBody>
          <a:bodyPr anchor="ctr"/>
          <a:lstStyle>
            <a:lvl1pPr marL="0" indent="0" algn="ctr">
              <a:buNone/>
              <a:defRPr sz="2000" b="1">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33600"/>
            <a:ext cx="4040188" cy="3951288"/>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2133600"/>
            <a:ext cx="4041775" cy="3951288"/>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idx="13"/>
          </p:nvPr>
        </p:nvSpPr>
        <p:spPr>
          <a:xfrm>
            <a:off x="4648200" y="1524000"/>
            <a:ext cx="4038600" cy="598487"/>
          </a:xfrm>
          <a:prstGeom prst="rect">
            <a:avLst/>
          </a:prstGeom>
          <a:solidFill>
            <a:srgbClr val="215BAE"/>
          </a:solidFill>
        </p:spPr>
        <p:txBody>
          <a:bodyPr anchor="ctr"/>
          <a:lstStyle>
            <a:lvl1pPr marL="0" indent="0" algn="ctr">
              <a:buNone/>
              <a:defRPr sz="2000" b="1">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itle 21"/>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15" name="Slide Number Placeholder 8"/>
          <p:cNvSpPr>
            <a:spLocks noGrp="1"/>
          </p:cNvSpPr>
          <p:nvPr>
            <p:ph type="sldNum" sz="quarter" idx="16"/>
          </p:nvPr>
        </p:nvSpPr>
        <p:spPr/>
        <p:txBody>
          <a:bodyPr/>
          <a:lstStyle>
            <a:lvl1pPr>
              <a:defRPr/>
            </a:lvl1pPr>
          </a:lstStyle>
          <a:p>
            <a:fld id="{736A2A04-44CB-4FD5-A22C-EC7DA5CF840D}" type="slidenum">
              <a:rPr lang="en-US"/>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6" name="Footer Placeholder 4"/>
          <p:cNvSpPr>
            <a:spLocks noGrp="1"/>
          </p:cNvSpPr>
          <p:nvPr>
            <p:ph type="ftr" sz="quarter" idx="17"/>
          </p:nvPr>
        </p:nvSpPr>
        <p:spPr>
          <a:xfrm>
            <a:off x="755945" y="6324600"/>
            <a:ext cx="7896131" cy="457200"/>
          </a:xfrm>
        </p:spPr>
        <p:txBody>
          <a:bodyPr/>
          <a:lstStyle>
            <a:lvl1pPr>
              <a:defRPr/>
            </a:lvl1pPr>
          </a:lstStyle>
          <a:p>
            <a:pPr>
              <a:defRPr/>
            </a:pPr>
            <a:r>
              <a:rPr lang="en-US" b="1"/>
              <a:t>www.councilforeconed.org </a:t>
            </a:r>
            <a:endParaRPr lang="en-US" b="1" dirty="0">
              <a:solidFill>
                <a:srgbClr val="1578BC"/>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nopoly Cards w/ Subhead">
    <p:spTree>
      <p:nvGrpSpPr>
        <p:cNvPr id="1" name=""/>
        <p:cNvGrpSpPr/>
        <p:nvPr/>
      </p:nvGrpSpPr>
      <p:grpSpPr>
        <a:xfrm>
          <a:off x="0" y="0"/>
          <a:ext cx="0" cy="0"/>
          <a:chOff x="0" y="0"/>
          <a:chExt cx="0" cy="0"/>
        </a:xfrm>
      </p:grpSpPr>
      <p:sp>
        <p:nvSpPr>
          <p:cNvPr id="8" name="Rectangle 7"/>
          <p:cNvSpPr/>
          <p:nvPr userDrawn="1"/>
        </p:nvSpPr>
        <p:spPr bwMode="auto">
          <a:xfrm>
            <a:off x="457200" y="2438400"/>
            <a:ext cx="4038600" cy="3657600"/>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9" name="Rectangle 8"/>
          <p:cNvSpPr/>
          <p:nvPr userDrawn="1"/>
        </p:nvSpPr>
        <p:spPr bwMode="auto">
          <a:xfrm>
            <a:off x="457200" y="1828800"/>
            <a:ext cx="4038600" cy="609600"/>
          </a:xfrm>
          <a:prstGeom prst="rect">
            <a:avLst/>
          </a:prstGeom>
          <a:solidFill>
            <a:srgbClr val="6EA92C"/>
          </a:solid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11"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12" name="Rectangle 11"/>
          <p:cNvSpPr/>
          <p:nvPr userDrawn="1"/>
        </p:nvSpPr>
        <p:spPr bwMode="auto">
          <a:xfrm>
            <a:off x="4648200" y="1828800"/>
            <a:ext cx="4038600" cy="609600"/>
          </a:xfrm>
          <a:prstGeom prst="rect">
            <a:avLst/>
          </a:prstGeom>
          <a:solidFill>
            <a:srgbClr val="6EA92C"/>
          </a:solid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13" name="Rectangle 12"/>
          <p:cNvSpPr/>
          <p:nvPr userDrawn="1"/>
        </p:nvSpPr>
        <p:spPr bwMode="auto">
          <a:xfrm>
            <a:off x="4648200" y="2438400"/>
            <a:ext cx="4038600" cy="3657600"/>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3" name="Text Placeholder 2"/>
          <p:cNvSpPr>
            <a:spLocks noGrp="1"/>
          </p:cNvSpPr>
          <p:nvPr>
            <p:ph type="body" idx="1"/>
          </p:nvPr>
        </p:nvSpPr>
        <p:spPr>
          <a:xfrm>
            <a:off x="457200" y="1839913"/>
            <a:ext cx="4038600" cy="598487"/>
          </a:xfrm>
          <a:prstGeom prst="rect">
            <a:avLst/>
          </a:prstGeom>
        </p:spPr>
        <p:txBody>
          <a:bodyPr anchor="ctr"/>
          <a:lstStyle>
            <a:lvl1pPr marL="0" indent="0">
              <a:buNone/>
              <a:defRPr sz="2000" b="0">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4040188" cy="3657600"/>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2438400"/>
            <a:ext cx="4041775" cy="3657600"/>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idx="13"/>
          </p:nvPr>
        </p:nvSpPr>
        <p:spPr>
          <a:xfrm>
            <a:off x="4648200" y="1828800"/>
            <a:ext cx="4038600" cy="598487"/>
          </a:xfrm>
          <a:prstGeom prst="rect">
            <a:avLst/>
          </a:prstGeom>
        </p:spPr>
        <p:txBody>
          <a:bodyPr anchor="ctr"/>
          <a:lstStyle>
            <a:lvl1pPr marL="0" indent="0">
              <a:buNone/>
              <a:defRPr sz="2000" b="0">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itle 20"/>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23"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Slide Number Placeholder 8"/>
          <p:cNvSpPr>
            <a:spLocks noGrp="1"/>
          </p:cNvSpPr>
          <p:nvPr>
            <p:ph type="sldNum" sz="quarter" idx="17"/>
          </p:nvPr>
        </p:nvSpPr>
        <p:spPr/>
        <p:txBody>
          <a:bodyPr/>
          <a:lstStyle>
            <a:lvl1pPr>
              <a:defRPr/>
            </a:lvl1pPr>
          </a:lstStyle>
          <a:p>
            <a:fld id="{CFEBA4D8-2E47-4345-BA21-5CD61A5A0BBD}" type="slidenum">
              <a:rPr lang="en-US"/>
              <a:pPr/>
              <a:t>‹#›</a:t>
            </a:fld>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9" name="Footer Placeholder 4"/>
          <p:cNvSpPr>
            <a:spLocks noGrp="1"/>
          </p:cNvSpPr>
          <p:nvPr>
            <p:ph type="ftr" sz="quarter" idx="18"/>
          </p:nvPr>
        </p:nvSpPr>
        <p:spPr>
          <a:xfrm>
            <a:off x="755945" y="6324600"/>
            <a:ext cx="7896131" cy="457200"/>
          </a:xfrm>
        </p:spPr>
        <p:txBody>
          <a:bodyPr/>
          <a:lstStyle>
            <a:lvl1pPr>
              <a:defRPr/>
            </a:lvl1pPr>
          </a:lstStyle>
          <a:p>
            <a:pPr>
              <a:defRPr/>
            </a:pPr>
            <a:r>
              <a:rPr lang="en-US" b="1"/>
              <a:t>www.councilforeconed.org </a:t>
            </a:r>
            <a:endParaRPr lang="en-US" b="1" dirty="0">
              <a:solidFill>
                <a:srgbClr val="1578BC"/>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6"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Content Placeholder 2"/>
          <p:cNvSpPr>
            <a:spLocks noGrp="1"/>
          </p:cNvSpPr>
          <p:nvPr>
            <p:ph idx="1"/>
          </p:nvPr>
        </p:nvSpPr>
        <p:spPr>
          <a:xfrm>
            <a:off x="857250" y="2133600"/>
            <a:ext cx="7429500" cy="3733800"/>
          </a:xfrm>
          <a:prstGeom prst="rect">
            <a:avLst/>
          </a:prstGeom>
        </p:spPr>
        <p:txBody>
          <a:bodyPr lIns="91440" rIns="91440"/>
          <a:lstStyle>
            <a:lvl1pPr>
              <a:buFont typeface="Arial"/>
              <a:buNone/>
              <a:defRPr sz="2400">
                <a:solidFill>
                  <a:srgbClr val="6EA92C"/>
                </a:solidFill>
                <a:latin typeface="Gill Sans"/>
                <a:cs typeface="Gill Sans"/>
              </a:defRPr>
            </a:lvl1pPr>
            <a:lvl2pPr marL="182880" indent="-374904" algn="l">
              <a:buClr>
                <a:srgbClr val="004A80"/>
              </a:buClr>
              <a:buFont typeface="BankGothic Md BT"/>
              <a:buChar char="»"/>
              <a:defRPr sz="2400">
                <a:solidFill>
                  <a:srgbClr val="004A80"/>
                </a:solidFill>
                <a:latin typeface="Gill Sans"/>
                <a:cs typeface="Gill Sans"/>
              </a:defRPr>
            </a:lvl2pPr>
            <a:lvl3pPr>
              <a:defRPr>
                <a:solidFill>
                  <a:srgbClr val="6EA92C"/>
                </a:solidFill>
                <a:latin typeface="Gill Sans"/>
                <a:cs typeface="Gill Sans"/>
              </a:defRPr>
            </a:lvl3pPr>
            <a:lvl4pPr>
              <a:defRPr>
                <a:solidFill>
                  <a:srgbClr val="6EA92C"/>
                </a:solidFill>
                <a:latin typeface="Gill Sans"/>
                <a:cs typeface="Gill Sans"/>
              </a:defRPr>
            </a:lvl4pPr>
            <a:lvl5pPr>
              <a:defRPr>
                <a:solidFill>
                  <a:srgbClr val="6EA92C"/>
                </a:solidFill>
                <a:latin typeface="Gill Sans"/>
                <a:cs typeface="Gill Sans"/>
              </a:defRPr>
            </a:lvl5pPr>
          </a:lstStyle>
          <a:p>
            <a:pPr lvl="0"/>
            <a:endParaRPr lang="en-US" dirty="0"/>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3200"/>
            </a:lvl1pPr>
          </a:lstStyle>
          <a:p>
            <a:r>
              <a:rPr lang="en-US" dirty="0"/>
              <a:t>Click to edit Master title style</a:t>
            </a:r>
          </a:p>
        </p:txBody>
      </p:sp>
      <p:sp>
        <p:nvSpPr>
          <p:cNvPr id="9"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Slide Number Placeholder 5"/>
          <p:cNvSpPr>
            <a:spLocks noGrp="1"/>
          </p:cNvSpPr>
          <p:nvPr>
            <p:ph type="sldNum" sz="quarter" idx="17"/>
          </p:nvPr>
        </p:nvSpPr>
        <p:spPr>
          <a:xfrm>
            <a:off x="7848600" y="6248400"/>
            <a:ext cx="609600" cy="457200"/>
          </a:xfrm>
        </p:spPr>
        <p:txBody>
          <a:bodyPr/>
          <a:lstStyle>
            <a:lvl1pPr>
              <a:defRPr/>
            </a:lvl1pPr>
          </a:lstStyle>
          <a:p>
            <a:fld id="{0AAD9021-A74D-4FF0-868C-40F10C5CABE8}"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2" name="Footer Placeholder 4"/>
          <p:cNvSpPr>
            <a:spLocks noGrp="1"/>
          </p:cNvSpPr>
          <p:nvPr>
            <p:ph type="ftr" sz="quarter" idx="18"/>
          </p:nvPr>
        </p:nvSpPr>
        <p:spPr>
          <a:xfrm>
            <a:off x="755945" y="6324600"/>
            <a:ext cx="7896131" cy="457200"/>
          </a:xfrm>
        </p:spPr>
        <p:txBody>
          <a:bodyPr/>
          <a:lstStyle>
            <a:lvl1pPr>
              <a:defRPr/>
            </a:lvl1pPr>
          </a:lstStyle>
          <a:p>
            <a:pPr>
              <a:defRPr/>
            </a:pPr>
            <a:r>
              <a:rPr lang="en-US" b="1"/>
              <a:t>www.councilforeconed.org </a:t>
            </a:r>
            <a:endParaRPr lang="en-US" b="1" dirty="0">
              <a:solidFill>
                <a:srgbClr val="1578BC"/>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6"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9"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p:cNvSpPr>
            <a:spLocks noGrp="1"/>
          </p:cNvSpPr>
          <p:nvPr>
            <p:ph idx="1"/>
          </p:nvPr>
        </p:nvSpPr>
        <p:spPr>
          <a:xfrm>
            <a:off x="609600" y="1905001"/>
            <a:ext cx="7924800" cy="4343400"/>
          </a:xfrm>
          <a:prstGeom prst="rect">
            <a:avLst/>
          </a:prstGeom>
        </p:spPr>
        <p:txBody>
          <a:bodyPr/>
          <a:lstStyle>
            <a:lvl1pPr>
              <a:defRPr sz="1800">
                <a:latin typeface="Gill Sans"/>
                <a:cs typeface="Gill Sans"/>
              </a:defRPr>
            </a:lvl1pPr>
            <a:lvl2pPr>
              <a:defRPr sz="1800">
                <a:latin typeface="Gill Sans"/>
                <a:cs typeface="Gill Sans"/>
              </a:defRPr>
            </a:lvl2pPr>
            <a:lvl3pPr>
              <a:defRPr sz="1800">
                <a:latin typeface="Gill Sans"/>
                <a:cs typeface="Gill Sans"/>
              </a:defRPr>
            </a:lvl3pPr>
            <a:lvl4pPr>
              <a:defRPr sz="1800">
                <a:latin typeface="Gill Sans"/>
                <a:cs typeface="Gill Sans"/>
              </a:defRPr>
            </a:lvl4pPr>
            <a:lvl5pPr>
              <a:defRPr sz="1800">
                <a:latin typeface="Gill Sans"/>
                <a:cs typeface="Gill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6"/>
          </p:nvPr>
        </p:nvSpPr>
        <p:spPr>
          <a:xfrm>
            <a:off x="609600" y="6400800"/>
            <a:ext cx="7896131" cy="457200"/>
          </a:xfrm>
        </p:spPr>
        <p:txBody>
          <a:bodyPr/>
          <a:lstStyle>
            <a:lvl1pPr>
              <a:defRPr/>
            </a:lvl1pPr>
          </a:lstStyle>
          <a:p>
            <a:pPr>
              <a:defRPr/>
            </a:pPr>
            <a:r>
              <a:rPr lang="en-US" b="1"/>
              <a:t>www.councilforeconed.org </a:t>
            </a:r>
            <a:endParaRPr lang="en-US" b="1" dirty="0">
              <a:solidFill>
                <a:srgbClr val="1578BC"/>
              </a:solidFill>
            </a:endParaRPr>
          </a:p>
        </p:txBody>
      </p:sp>
      <p:sp>
        <p:nvSpPr>
          <p:cNvPr id="10" name="Slide Number Placeholder 5"/>
          <p:cNvSpPr>
            <a:spLocks noGrp="1"/>
          </p:cNvSpPr>
          <p:nvPr>
            <p:ph type="sldNum" sz="quarter" idx="17"/>
          </p:nvPr>
        </p:nvSpPr>
        <p:spPr>
          <a:xfrm>
            <a:off x="7162800" y="6553200"/>
            <a:ext cx="1295400" cy="457200"/>
          </a:xfrm>
        </p:spPr>
        <p:txBody>
          <a:bodyPr/>
          <a:lstStyle>
            <a:lvl1pPr>
              <a:defRPr/>
            </a:lvl1pPr>
          </a:lstStyle>
          <a:p>
            <a:fld id="{9EBAAD4B-9DCB-4A12-AD43-92C60FC43709}" type="slidenum">
              <a:rPr lang="en-US"/>
              <a:pPr/>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F41C1-E8C8-4D4B-AC8A-EA6F9F0875B5}"/>
              </a:ext>
            </a:extLst>
          </p:cNvPr>
          <p:cNvSpPr>
            <a:spLocks noGrp="1"/>
          </p:cNvSpPr>
          <p:nvPr>
            <p:ph type="dt" sz="half" idx="10"/>
          </p:nvPr>
        </p:nvSpPr>
        <p:spPr/>
        <p:txBody>
          <a:bodyPr/>
          <a:lstStyle/>
          <a:p>
            <a:fld id="{81676BA6-2051-3646-B7AE-40A84BD17701}" type="datetimeFigureOut">
              <a:rPr lang="en-US" smtClean="0"/>
              <a:t>3/19/2020</a:t>
            </a:fld>
            <a:endParaRPr lang="en-US"/>
          </a:p>
        </p:txBody>
      </p:sp>
      <p:sp>
        <p:nvSpPr>
          <p:cNvPr id="3" name="Footer Placeholder 2">
            <a:extLst>
              <a:ext uri="{FF2B5EF4-FFF2-40B4-BE49-F238E27FC236}">
                <a16:creationId xmlns:a16="http://schemas.microsoft.com/office/drawing/2014/main" id="{BC44987B-3515-B248-AC26-4DCE9DDD72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1A42F-205D-BE49-8550-F11F7CB43676}"/>
              </a:ext>
            </a:extLst>
          </p:cNvPr>
          <p:cNvSpPr>
            <a:spLocks noGrp="1"/>
          </p:cNvSpPr>
          <p:nvPr>
            <p:ph type="sldNum" sz="quarter" idx="12"/>
          </p:nvPr>
        </p:nvSpPr>
        <p:spPr/>
        <p:txBody>
          <a:bodyPr/>
          <a:lstStyle/>
          <a:p>
            <a:fld id="{75F6E5A7-DF0E-794D-A6EF-49AA6ECF2D1B}" type="slidenum">
              <a:rPr lang="en-US" smtClean="0"/>
              <a:t>‹#›</a:t>
            </a:fld>
            <a:endParaRPr lang="en-US"/>
          </a:p>
        </p:txBody>
      </p:sp>
    </p:spTree>
    <p:extLst>
      <p:ext uri="{BB962C8B-B14F-4D97-AF65-F5344CB8AC3E}">
        <p14:creationId xmlns:p14="http://schemas.microsoft.com/office/powerpoint/2010/main" val="89859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129823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3124200" y="64770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200">
                <a:latin typeface="Gill Sans" charset="0"/>
                <a:cs typeface="ＭＳ Ｐゴシック" charset="-128"/>
              </a:defRPr>
            </a:lvl1pPr>
          </a:lstStyle>
          <a:p>
            <a:pPr>
              <a:defRPr/>
            </a:pPr>
            <a:r>
              <a:rPr lang="en-US"/>
              <a:t>www.councilforeconed.org </a:t>
            </a:r>
            <a:endParaRPr lang="en-US" dirty="0"/>
          </a:p>
        </p:txBody>
      </p:sp>
      <p:sp>
        <p:nvSpPr>
          <p:cNvPr id="1030" name="Rectangle 6"/>
          <p:cNvSpPr>
            <a:spLocks noGrp="1" noChangeArrowheads="1"/>
          </p:cNvSpPr>
          <p:nvPr>
            <p:ph type="sldNum" sz="quarter" idx="4"/>
          </p:nvPr>
        </p:nvSpPr>
        <p:spPr bwMode="auto">
          <a:xfrm>
            <a:off x="65532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Gill Sans" charset="0"/>
              </a:defRPr>
            </a:lvl1pPr>
          </a:lstStyle>
          <a:p>
            <a:fld id="{60921177-3047-4604-B14F-505EA243D6B1}" type="slidenum">
              <a:rPr lang="en-US" smtClean="0"/>
              <a:pPr/>
              <a:t>‹#›</a:t>
            </a:fld>
            <a:endParaRPr lang="en-US" dirty="0"/>
          </a:p>
        </p:txBody>
      </p:sp>
      <p:sp>
        <p:nvSpPr>
          <p:cNvPr id="5" name="Date Placeholder 3"/>
          <p:cNvSpPr>
            <a:spLocks noGrp="1"/>
          </p:cNvSpPr>
          <p:nvPr>
            <p:ph type="dt" sz="half" idx="2"/>
          </p:nvPr>
        </p:nvSpPr>
        <p:spPr>
          <a:xfrm>
            <a:off x="685800" y="6477000"/>
            <a:ext cx="1905000" cy="457200"/>
          </a:xfrm>
          <a:prstGeom prst="rect">
            <a:avLst/>
          </a:prstGeom>
        </p:spPr>
        <p:txBody>
          <a:bodyPr/>
          <a:lstStyle>
            <a:lvl1pPr>
              <a:defRPr sz="1200"/>
            </a:lvl1pPr>
          </a:lstStyle>
          <a:p>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94" r:id="rId3"/>
    <p:sldLayoutId id="2147483678" r:id="rId4"/>
    <p:sldLayoutId id="2147483679" r:id="rId5"/>
    <p:sldLayoutId id="2147483680" r:id="rId6"/>
    <p:sldLayoutId id="2147483681" r:id="rId7"/>
    <p:sldLayoutId id="2147483695" r:id="rId8"/>
  </p:sldLayoutIdLst>
  <p:hf hdr="0" dt="0"/>
  <p:txStyles>
    <p:titleStyle>
      <a:lvl1pPr algn="l" rtl="0" eaLnBrk="0" fontAlgn="base" hangingPunct="0">
        <a:spcBef>
          <a:spcPct val="0"/>
        </a:spcBef>
        <a:spcAft>
          <a:spcPct val="0"/>
        </a:spcAft>
        <a:defRPr sz="4400">
          <a:solidFill>
            <a:srgbClr val="004A80"/>
          </a:solidFill>
          <a:latin typeface="Gill Sans"/>
          <a:ea typeface="ＭＳ Ｐゴシック" charset="-128"/>
          <a:cs typeface="Gill Sans"/>
        </a:defRPr>
      </a:lvl1pPr>
      <a:lvl2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2pPr>
      <a:lvl3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3pPr>
      <a:lvl4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4pPr>
      <a:lvl5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www.councilforeconed.org </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F9695-8517-4318-9952-3DDF4D4F8C2B}" type="slidenum">
              <a:rPr lang="en-US" smtClean="0"/>
              <a:t>‹#›</a:t>
            </a:fld>
            <a:endParaRPr lang="en-US"/>
          </a:p>
        </p:txBody>
      </p:sp>
    </p:spTree>
    <p:extLst>
      <p:ext uri="{BB962C8B-B14F-4D97-AF65-F5344CB8AC3E}">
        <p14:creationId xmlns:p14="http://schemas.microsoft.com/office/powerpoint/2010/main" val="10280647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ngpf.org/" TargetMode="External"/><Relationship Id="rId2" Type="http://schemas.openxmlformats.org/officeDocument/2006/relationships/hyperlink" Target="http://www.econedlink.org/" TargetMode="External"/><Relationship Id="rId1" Type="http://schemas.openxmlformats.org/officeDocument/2006/relationships/slideLayout" Target="../slideLayouts/slideLayout2.xml"/><Relationship Id="rId5" Type="http://schemas.openxmlformats.org/officeDocument/2006/relationships/hyperlink" Target="http://bit.ly/PFgames" TargetMode="External"/><Relationship Id="rId4" Type="http://schemas.openxmlformats.org/officeDocument/2006/relationships/hyperlink" Target="http://www.stlouisfed.org/educatio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mkirts@email.arizona.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28699" y="2362200"/>
            <a:ext cx="7086600" cy="841375"/>
          </a:xfrm>
        </p:spPr>
        <p:txBody>
          <a:bodyPr/>
          <a:lstStyle/>
          <a:p>
            <a:r>
              <a:rPr lang="en-US" sz="4000" dirty="0"/>
              <a:t>Personal Finance </a:t>
            </a:r>
            <a:br>
              <a:rPr lang="en-US" sz="4000" dirty="0"/>
            </a:br>
            <a:r>
              <a:rPr lang="en-US" sz="4000" dirty="0"/>
              <a:t>Fun &amp; Games</a:t>
            </a:r>
          </a:p>
        </p:txBody>
      </p:sp>
      <p:sp>
        <p:nvSpPr>
          <p:cNvPr id="10" name="TextBox 9"/>
          <p:cNvSpPr txBox="1"/>
          <p:nvPr/>
        </p:nvSpPr>
        <p:spPr>
          <a:xfrm>
            <a:off x="2895599" y="5588105"/>
            <a:ext cx="3352800" cy="646331"/>
          </a:xfrm>
          <a:prstGeom prst="rect">
            <a:avLst/>
          </a:prstGeom>
          <a:noFill/>
        </p:spPr>
        <p:txBody>
          <a:bodyPr wrap="square" rtlCol="0">
            <a:spAutoFit/>
          </a:bodyPr>
          <a:lstStyle/>
          <a:p>
            <a:pPr algn="ctr"/>
            <a:r>
              <a:rPr lang="en-US" sz="3600" b="1" dirty="0">
                <a:solidFill>
                  <a:schemeClr val="accent2"/>
                </a:solidFill>
              </a:rPr>
              <a:t>Megan </a:t>
            </a:r>
            <a:r>
              <a:rPr lang="en-US" sz="3600" b="1" dirty="0" err="1">
                <a:solidFill>
                  <a:schemeClr val="accent2"/>
                </a:solidFill>
              </a:rPr>
              <a:t>Kirts</a:t>
            </a:r>
            <a:endParaRPr lang="en-US" sz="3600" b="1" dirty="0">
              <a:solidFill>
                <a:schemeClr val="accent2"/>
              </a:solidFill>
            </a:endParaRPr>
          </a:p>
        </p:txBody>
      </p:sp>
      <p:sp>
        <p:nvSpPr>
          <p:cNvPr id="11" name="TextBox 10"/>
          <p:cNvSpPr txBox="1"/>
          <p:nvPr/>
        </p:nvSpPr>
        <p:spPr>
          <a:xfrm>
            <a:off x="2819400" y="4419600"/>
            <a:ext cx="3352800" cy="461665"/>
          </a:xfrm>
          <a:prstGeom prst="rect">
            <a:avLst/>
          </a:prstGeom>
          <a:noFill/>
        </p:spPr>
        <p:txBody>
          <a:bodyPr wrap="square" rtlCol="0">
            <a:spAutoFit/>
          </a:bodyPr>
          <a:lstStyle/>
          <a:p>
            <a:pPr algn="ctr"/>
            <a:r>
              <a:rPr lang="en-US" b="1" dirty="0">
                <a:solidFill>
                  <a:schemeClr val="accent2"/>
                </a:solidFill>
              </a:rPr>
              <a:t>April 9, 2019</a:t>
            </a:r>
          </a:p>
        </p:txBody>
      </p:sp>
    </p:spTree>
    <p:extLst>
      <p:ext uri="{BB962C8B-B14F-4D97-AF65-F5344CB8AC3E}">
        <p14:creationId xmlns:p14="http://schemas.microsoft.com/office/powerpoint/2010/main" val="2398897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#1: Credit Score Challenge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10</a:t>
            </a:fld>
            <a:endParaRPr lang="en-US" dirty="0"/>
          </a:p>
        </p:txBody>
      </p:sp>
      <p:sp>
        <p:nvSpPr>
          <p:cNvPr id="2" name="Content Placeholder 1"/>
          <p:cNvSpPr>
            <a:spLocks noGrp="1"/>
          </p:cNvSpPr>
          <p:nvPr>
            <p:ph idx="1"/>
          </p:nvPr>
        </p:nvSpPr>
        <p:spPr>
          <a:xfrm>
            <a:off x="755945" y="1371600"/>
            <a:ext cx="7896131" cy="4800600"/>
          </a:xfrm>
        </p:spPr>
        <p:txBody>
          <a:bodyPr/>
          <a:lstStyle/>
          <a:p>
            <a:r>
              <a:rPr lang="en-US" sz="2800" dirty="0"/>
              <a:t>2 Players start at a credit score of 550</a:t>
            </a:r>
          </a:p>
          <a:p>
            <a:r>
              <a:rPr lang="en-US" sz="2800" dirty="0"/>
              <a:t>Players take turns drawing Impact Cards</a:t>
            </a:r>
          </a:p>
          <a:p>
            <a:pPr marL="685800" lvl="1" indent="-228600"/>
            <a:r>
              <a:rPr lang="en-US" sz="2800" dirty="0"/>
              <a:t>Players read Impact Cards aloud and move as described</a:t>
            </a:r>
          </a:p>
          <a:p>
            <a:pPr marL="685800" lvl="1" indent="-228600"/>
            <a:r>
              <a:rPr lang="en-US" sz="2800" dirty="0"/>
              <a:t>Some Impact Cards call on the player to make a decision</a:t>
            </a:r>
          </a:p>
          <a:p>
            <a:pPr marL="347472" indent="-347472"/>
            <a:r>
              <a:rPr lang="en-US" sz="2800" dirty="0"/>
              <a:t>Winning the Game</a:t>
            </a:r>
          </a:p>
          <a:p>
            <a:pPr marL="685800" lvl="1" indent="-228600"/>
            <a:r>
              <a:rPr lang="en-US" sz="2800" dirty="0"/>
              <a:t>A player achieves a perfect score of 850</a:t>
            </a:r>
          </a:p>
          <a:p>
            <a:pPr marL="685800" lvl="1" indent="-228600"/>
            <a:r>
              <a:rPr lang="en-US" sz="2800" dirty="0"/>
              <a:t>A player has the higher score once all cards have been played</a:t>
            </a:r>
          </a:p>
        </p:txBody>
      </p:sp>
    </p:spTree>
    <p:extLst>
      <p:ext uri="{BB962C8B-B14F-4D97-AF65-F5344CB8AC3E}">
        <p14:creationId xmlns:p14="http://schemas.microsoft.com/office/powerpoint/2010/main" val="29963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7CBC2-7793-E043-9DD4-4270BE246861}"/>
              </a:ext>
            </a:extLst>
          </p:cNvPr>
          <p:cNvPicPr>
            <a:picLocks noChangeAspect="1"/>
          </p:cNvPicPr>
          <p:nvPr/>
        </p:nvPicPr>
        <p:blipFill>
          <a:blip r:embed="rId3"/>
          <a:stretch>
            <a:fillRect/>
          </a:stretch>
        </p:blipFill>
        <p:spPr>
          <a:xfrm>
            <a:off x="329426" y="1259856"/>
            <a:ext cx="3467100" cy="4438650"/>
          </a:xfrm>
          <a:prstGeom prst="rect">
            <a:avLst/>
          </a:prstGeom>
        </p:spPr>
      </p:pic>
      <p:pic>
        <p:nvPicPr>
          <p:cNvPr id="5" name="Picture 4">
            <a:extLst>
              <a:ext uri="{FF2B5EF4-FFF2-40B4-BE49-F238E27FC236}">
                <a16:creationId xmlns:a16="http://schemas.microsoft.com/office/drawing/2014/main" id="{43D5D9B8-D576-1D41-A78E-17A971186AA2}"/>
              </a:ext>
            </a:extLst>
          </p:cNvPr>
          <p:cNvPicPr>
            <a:picLocks noChangeAspect="1"/>
          </p:cNvPicPr>
          <p:nvPr/>
        </p:nvPicPr>
        <p:blipFill>
          <a:blip r:embed="rId4"/>
          <a:stretch>
            <a:fillRect/>
          </a:stretch>
        </p:blipFill>
        <p:spPr>
          <a:xfrm>
            <a:off x="855160" y="1259856"/>
            <a:ext cx="3486150" cy="4429125"/>
          </a:xfrm>
          <a:prstGeom prst="rect">
            <a:avLst/>
          </a:prstGeom>
        </p:spPr>
      </p:pic>
      <p:pic>
        <p:nvPicPr>
          <p:cNvPr id="7" name="Picture 6">
            <a:extLst>
              <a:ext uri="{FF2B5EF4-FFF2-40B4-BE49-F238E27FC236}">
                <a16:creationId xmlns:a16="http://schemas.microsoft.com/office/drawing/2014/main" id="{673EE26E-6CCE-4142-9623-23EE2294FEAE}"/>
              </a:ext>
            </a:extLst>
          </p:cNvPr>
          <p:cNvPicPr>
            <a:picLocks noChangeAspect="1"/>
          </p:cNvPicPr>
          <p:nvPr/>
        </p:nvPicPr>
        <p:blipFill>
          <a:blip r:embed="rId5"/>
          <a:stretch>
            <a:fillRect/>
          </a:stretch>
        </p:blipFill>
        <p:spPr>
          <a:xfrm>
            <a:off x="1399944" y="1250331"/>
            <a:ext cx="3467100" cy="4438650"/>
          </a:xfrm>
          <a:prstGeom prst="rect">
            <a:avLst/>
          </a:prstGeom>
        </p:spPr>
      </p:pic>
      <p:pic>
        <p:nvPicPr>
          <p:cNvPr id="6" name="Picture 5">
            <a:extLst>
              <a:ext uri="{FF2B5EF4-FFF2-40B4-BE49-F238E27FC236}">
                <a16:creationId xmlns:a16="http://schemas.microsoft.com/office/drawing/2014/main" id="{3D019417-DF65-1346-9C57-880F816341D9}"/>
              </a:ext>
            </a:extLst>
          </p:cNvPr>
          <p:cNvPicPr>
            <a:picLocks noChangeAspect="1"/>
          </p:cNvPicPr>
          <p:nvPr/>
        </p:nvPicPr>
        <p:blipFill>
          <a:blip r:embed="rId6"/>
          <a:stretch>
            <a:fillRect/>
          </a:stretch>
        </p:blipFill>
        <p:spPr>
          <a:xfrm>
            <a:off x="1944728" y="1274144"/>
            <a:ext cx="3467100" cy="4391025"/>
          </a:xfrm>
          <a:prstGeom prst="rect">
            <a:avLst/>
          </a:prstGeom>
        </p:spPr>
      </p:pic>
      <p:pic>
        <p:nvPicPr>
          <p:cNvPr id="8" name="Picture 7">
            <a:extLst>
              <a:ext uri="{FF2B5EF4-FFF2-40B4-BE49-F238E27FC236}">
                <a16:creationId xmlns:a16="http://schemas.microsoft.com/office/drawing/2014/main" id="{E8997C70-D72F-A54D-8DFF-037DFBB43210}"/>
              </a:ext>
            </a:extLst>
          </p:cNvPr>
          <p:cNvPicPr>
            <a:picLocks noChangeAspect="1"/>
          </p:cNvPicPr>
          <p:nvPr/>
        </p:nvPicPr>
        <p:blipFill>
          <a:blip r:embed="rId7"/>
          <a:stretch>
            <a:fillRect/>
          </a:stretch>
        </p:blipFill>
        <p:spPr>
          <a:xfrm>
            <a:off x="2508563" y="1290812"/>
            <a:ext cx="3448050" cy="4410075"/>
          </a:xfrm>
          <a:prstGeom prst="rect">
            <a:avLst/>
          </a:prstGeom>
        </p:spPr>
      </p:pic>
      <p:pic>
        <p:nvPicPr>
          <p:cNvPr id="9" name="Picture 8">
            <a:extLst>
              <a:ext uri="{FF2B5EF4-FFF2-40B4-BE49-F238E27FC236}">
                <a16:creationId xmlns:a16="http://schemas.microsoft.com/office/drawing/2014/main" id="{DA5EB576-6F8D-BC4E-9FE6-2EA6643E5F2C}"/>
              </a:ext>
            </a:extLst>
          </p:cNvPr>
          <p:cNvPicPr>
            <a:picLocks noChangeAspect="1"/>
          </p:cNvPicPr>
          <p:nvPr/>
        </p:nvPicPr>
        <p:blipFill>
          <a:blip r:embed="rId8"/>
          <a:stretch>
            <a:fillRect/>
          </a:stretch>
        </p:blipFill>
        <p:spPr>
          <a:xfrm>
            <a:off x="3062872" y="1281287"/>
            <a:ext cx="3457575" cy="4429125"/>
          </a:xfrm>
          <a:prstGeom prst="rect">
            <a:avLst/>
          </a:prstGeom>
        </p:spPr>
      </p:pic>
      <p:pic>
        <p:nvPicPr>
          <p:cNvPr id="10" name="Picture 9">
            <a:extLst>
              <a:ext uri="{FF2B5EF4-FFF2-40B4-BE49-F238E27FC236}">
                <a16:creationId xmlns:a16="http://schemas.microsoft.com/office/drawing/2014/main" id="{73141B3D-AD5B-D243-AF58-61CAC689903D}"/>
              </a:ext>
            </a:extLst>
          </p:cNvPr>
          <p:cNvPicPr>
            <a:picLocks noChangeAspect="1"/>
          </p:cNvPicPr>
          <p:nvPr/>
        </p:nvPicPr>
        <p:blipFill>
          <a:blip r:embed="rId9"/>
          <a:stretch>
            <a:fillRect/>
          </a:stretch>
        </p:blipFill>
        <p:spPr>
          <a:xfrm>
            <a:off x="4322260" y="1219200"/>
            <a:ext cx="4807092" cy="5143500"/>
          </a:xfrm>
          <a:prstGeom prst="rect">
            <a:avLst/>
          </a:prstGeom>
        </p:spPr>
      </p:pic>
      <p:sp>
        <p:nvSpPr>
          <p:cNvPr id="2" name="Title 1">
            <a:extLst>
              <a:ext uri="{FF2B5EF4-FFF2-40B4-BE49-F238E27FC236}">
                <a16:creationId xmlns:a16="http://schemas.microsoft.com/office/drawing/2014/main" id="{165731E6-E614-BD44-81F7-FB2DA8CC77EC}"/>
              </a:ext>
            </a:extLst>
          </p:cNvPr>
          <p:cNvSpPr>
            <a:spLocks noGrp="1"/>
          </p:cNvSpPr>
          <p:nvPr>
            <p:ph type="title"/>
          </p:nvPr>
        </p:nvSpPr>
        <p:spPr/>
        <p:txBody>
          <a:bodyPr/>
          <a:lstStyle/>
          <a:p>
            <a:r>
              <a:rPr lang="en-US" sz="3200" b="1" dirty="0"/>
              <a:t>Game Cards</a:t>
            </a:r>
          </a:p>
        </p:txBody>
      </p:sp>
    </p:spTree>
    <p:extLst>
      <p:ext uri="{BB962C8B-B14F-4D97-AF65-F5344CB8AC3E}">
        <p14:creationId xmlns:p14="http://schemas.microsoft.com/office/powerpoint/2010/main" val="5126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800" decel="100000"/>
                                        <p:tgtEl>
                                          <p:spTgt spid="7"/>
                                        </p:tgtEl>
                                      </p:cBhvr>
                                    </p:animEffect>
                                    <p:anim calcmode="lin" valueType="num">
                                      <p:cBhvr>
                                        <p:cTn id="18" dur="800" decel="100000" fill="hold"/>
                                        <p:tgtEl>
                                          <p:spTgt spid="7"/>
                                        </p:tgtEl>
                                        <p:attrNameLst>
                                          <p:attrName>style.rotation</p:attrName>
                                        </p:attrNameLst>
                                      </p:cBhvr>
                                      <p:tavLst>
                                        <p:tav tm="0">
                                          <p:val>
                                            <p:fltVal val="-90"/>
                                          </p:val>
                                        </p:tav>
                                        <p:tav tm="100000">
                                          <p:val>
                                            <p:fltVal val="0"/>
                                          </p:val>
                                        </p:tav>
                                      </p:tavLst>
                                    </p:anim>
                                    <p:anim calcmode="lin" valueType="num">
                                      <p:cBhvr>
                                        <p:cTn id="19" dur="800" decel="100000" fill="hold"/>
                                        <p:tgtEl>
                                          <p:spTgt spid="7"/>
                                        </p:tgtEl>
                                        <p:attrNameLst>
                                          <p:attrName>ppt_x</p:attrName>
                                        </p:attrNameLst>
                                      </p:cBhvr>
                                      <p:tavLst>
                                        <p:tav tm="0">
                                          <p:val>
                                            <p:strVal val="#ppt_x+0.4"/>
                                          </p:val>
                                        </p:tav>
                                        <p:tav tm="100000">
                                          <p:val>
                                            <p:strVal val="#ppt_x-0.05"/>
                                          </p:val>
                                        </p:tav>
                                      </p:tavLst>
                                    </p:anim>
                                    <p:anim calcmode="lin" valueType="num">
                                      <p:cBhvr>
                                        <p:cTn id="20" dur="800" decel="100000" fill="hold"/>
                                        <p:tgtEl>
                                          <p:spTgt spid="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800" decel="100000"/>
                                        <p:tgtEl>
                                          <p:spTgt spid="6"/>
                                        </p:tgtEl>
                                      </p:cBhvr>
                                    </p:animEffect>
                                    <p:anim calcmode="lin" valueType="num">
                                      <p:cBhvr>
                                        <p:cTn id="28" dur="800" decel="100000" fill="hold"/>
                                        <p:tgtEl>
                                          <p:spTgt spid="6"/>
                                        </p:tgtEl>
                                        <p:attrNameLst>
                                          <p:attrName>style.rotation</p:attrName>
                                        </p:attrNameLst>
                                      </p:cBhvr>
                                      <p:tavLst>
                                        <p:tav tm="0">
                                          <p:val>
                                            <p:fltVal val="-90"/>
                                          </p:val>
                                        </p:tav>
                                        <p:tav tm="100000">
                                          <p:val>
                                            <p:fltVal val="0"/>
                                          </p:val>
                                        </p:tav>
                                      </p:tavLst>
                                    </p:anim>
                                    <p:anim calcmode="lin" valueType="num">
                                      <p:cBhvr>
                                        <p:cTn id="29" dur="800" decel="100000" fill="hold"/>
                                        <p:tgtEl>
                                          <p:spTgt spid="6"/>
                                        </p:tgtEl>
                                        <p:attrNameLst>
                                          <p:attrName>ppt_x</p:attrName>
                                        </p:attrNameLst>
                                      </p:cBhvr>
                                      <p:tavLst>
                                        <p:tav tm="0">
                                          <p:val>
                                            <p:strVal val="#ppt_x+0.4"/>
                                          </p:val>
                                        </p:tav>
                                        <p:tav tm="100000">
                                          <p:val>
                                            <p:strVal val="#ppt_x-0.05"/>
                                          </p:val>
                                        </p:tav>
                                      </p:tavLst>
                                    </p:anim>
                                    <p:anim calcmode="lin" valueType="num">
                                      <p:cBhvr>
                                        <p:cTn id="30" dur="800" decel="100000" fill="hold"/>
                                        <p:tgtEl>
                                          <p:spTgt spid="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800" decel="100000"/>
                                        <p:tgtEl>
                                          <p:spTgt spid="8"/>
                                        </p:tgtEl>
                                      </p:cBhvr>
                                    </p:animEffect>
                                    <p:anim calcmode="lin" valueType="num">
                                      <p:cBhvr>
                                        <p:cTn id="38" dur="800" decel="100000" fill="hold"/>
                                        <p:tgtEl>
                                          <p:spTgt spid="8"/>
                                        </p:tgtEl>
                                        <p:attrNameLst>
                                          <p:attrName>style.rotation</p:attrName>
                                        </p:attrNameLst>
                                      </p:cBhvr>
                                      <p:tavLst>
                                        <p:tav tm="0">
                                          <p:val>
                                            <p:fltVal val="-90"/>
                                          </p:val>
                                        </p:tav>
                                        <p:tav tm="100000">
                                          <p:val>
                                            <p:fltVal val="0"/>
                                          </p:val>
                                        </p:tav>
                                      </p:tavLst>
                                    </p:anim>
                                    <p:anim calcmode="lin" valueType="num">
                                      <p:cBhvr>
                                        <p:cTn id="39" dur="800" decel="100000" fill="hold"/>
                                        <p:tgtEl>
                                          <p:spTgt spid="8"/>
                                        </p:tgtEl>
                                        <p:attrNameLst>
                                          <p:attrName>ppt_x</p:attrName>
                                        </p:attrNameLst>
                                      </p:cBhvr>
                                      <p:tavLst>
                                        <p:tav tm="0">
                                          <p:val>
                                            <p:strVal val="#ppt_x+0.4"/>
                                          </p:val>
                                        </p:tav>
                                        <p:tav tm="100000">
                                          <p:val>
                                            <p:strVal val="#ppt_x-0.05"/>
                                          </p:val>
                                        </p:tav>
                                      </p:tavLst>
                                    </p:anim>
                                    <p:anim calcmode="lin" valueType="num">
                                      <p:cBhvr>
                                        <p:cTn id="40" dur="800" decel="100000" fill="hold"/>
                                        <p:tgtEl>
                                          <p:spTgt spid="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800" decel="100000"/>
                                        <p:tgtEl>
                                          <p:spTgt spid="9"/>
                                        </p:tgtEl>
                                      </p:cBhvr>
                                    </p:animEffect>
                                    <p:anim calcmode="lin" valueType="num">
                                      <p:cBhvr>
                                        <p:cTn id="48" dur="800" decel="100000" fill="hold"/>
                                        <p:tgtEl>
                                          <p:spTgt spid="9"/>
                                        </p:tgtEl>
                                        <p:attrNameLst>
                                          <p:attrName>style.rotation</p:attrName>
                                        </p:attrNameLst>
                                      </p:cBhvr>
                                      <p:tavLst>
                                        <p:tav tm="0">
                                          <p:val>
                                            <p:fltVal val="-90"/>
                                          </p:val>
                                        </p:tav>
                                        <p:tav tm="100000">
                                          <p:val>
                                            <p:fltVal val="0"/>
                                          </p:val>
                                        </p:tav>
                                      </p:tavLst>
                                    </p:anim>
                                    <p:anim calcmode="lin" valueType="num">
                                      <p:cBhvr>
                                        <p:cTn id="49" dur="800" decel="100000" fill="hold"/>
                                        <p:tgtEl>
                                          <p:spTgt spid="9"/>
                                        </p:tgtEl>
                                        <p:attrNameLst>
                                          <p:attrName>ppt_x</p:attrName>
                                        </p:attrNameLst>
                                      </p:cBhvr>
                                      <p:tavLst>
                                        <p:tav tm="0">
                                          <p:val>
                                            <p:strVal val="#ppt_x+0.4"/>
                                          </p:val>
                                        </p:tav>
                                        <p:tav tm="100000">
                                          <p:val>
                                            <p:strVal val="#ppt_x-0.05"/>
                                          </p:val>
                                        </p:tav>
                                      </p:tavLst>
                                    </p:anim>
                                    <p:anim calcmode="lin" valueType="num">
                                      <p:cBhvr>
                                        <p:cTn id="50" dur="800" decel="100000" fill="hold"/>
                                        <p:tgtEl>
                                          <p:spTgt spid="9"/>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800" decel="100000"/>
                                        <p:tgtEl>
                                          <p:spTgt spid="10"/>
                                        </p:tgtEl>
                                      </p:cBhvr>
                                    </p:animEffect>
                                    <p:anim calcmode="lin" valueType="num">
                                      <p:cBhvr>
                                        <p:cTn id="58" dur="800" decel="100000" fill="hold"/>
                                        <p:tgtEl>
                                          <p:spTgt spid="10"/>
                                        </p:tgtEl>
                                        <p:attrNameLst>
                                          <p:attrName>style.rotation</p:attrName>
                                        </p:attrNameLst>
                                      </p:cBhvr>
                                      <p:tavLst>
                                        <p:tav tm="0">
                                          <p:val>
                                            <p:fltVal val="-90"/>
                                          </p:val>
                                        </p:tav>
                                        <p:tav tm="100000">
                                          <p:val>
                                            <p:fltVal val="0"/>
                                          </p:val>
                                        </p:tav>
                                      </p:tavLst>
                                    </p:anim>
                                    <p:anim calcmode="lin" valueType="num">
                                      <p:cBhvr>
                                        <p:cTn id="59" dur="800" decel="100000" fill="hold"/>
                                        <p:tgtEl>
                                          <p:spTgt spid="10"/>
                                        </p:tgtEl>
                                        <p:attrNameLst>
                                          <p:attrName>ppt_x</p:attrName>
                                        </p:attrNameLst>
                                      </p:cBhvr>
                                      <p:tavLst>
                                        <p:tav tm="0">
                                          <p:val>
                                            <p:strVal val="#ppt_x+0.4"/>
                                          </p:val>
                                        </p:tav>
                                        <p:tav tm="100000">
                                          <p:val>
                                            <p:strVal val="#ppt_x-0.05"/>
                                          </p:val>
                                        </p:tav>
                                      </p:tavLst>
                                    </p:anim>
                                    <p:anim calcmode="lin" valueType="num">
                                      <p:cBhvr>
                                        <p:cTn id="60" dur="800" decel="100000" fill="hold"/>
                                        <p:tgtEl>
                                          <p:spTgt spid="1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#1: Credit Score Challenge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12</a:t>
            </a:fld>
            <a:endParaRPr lang="en-US" dirty="0"/>
          </a:p>
        </p:txBody>
      </p:sp>
      <p:sp>
        <p:nvSpPr>
          <p:cNvPr id="2" name="Content Placeholder 1"/>
          <p:cNvSpPr>
            <a:spLocks noGrp="1"/>
          </p:cNvSpPr>
          <p:nvPr>
            <p:ph idx="1"/>
          </p:nvPr>
        </p:nvSpPr>
        <p:spPr>
          <a:xfrm>
            <a:off x="755945" y="1371600"/>
            <a:ext cx="7549855" cy="4800600"/>
          </a:xfrm>
        </p:spPr>
        <p:txBody>
          <a:bodyPr/>
          <a:lstStyle/>
          <a:p>
            <a:r>
              <a:rPr lang="en-US" sz="3000" dirty="0"/>
              <a:t>Checking for Understanding</a:t>
            </a:r>
          </a:p>
          <a:p>
            <a:pPr marL="685800" lvl="1" indent="-228600"/>
            <a:r>
              <a:rPr lang="en-US" sz="2800" dirty="0"/>
              <a:t>Students answer a series of questions about factors that impact credit scores, the consequences of a poor credit score, and strategies to avoid credit pitfalls</a:t>
            </a:r>
          </a:p>
        </p:txBody>
      </p:sp>
    </p:spTree>
    <p:extLst>
      <p:ext uri="{BB962C8B-B14F-4D97-AF65-F5344CB8AC3E}">
        <p14:creationId xmlns:p14="http://schemas.microsoft.com/office/powerpoint/2010/main" val="28928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#2: Budget Puzzle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13</a:t>
            </a:fld>
            <a:endParaRPr lang="en-US" dirty="0"/>
          </a:p>
        </p:txBody>
      </p:sp>
      <p:sp>
        <p:nvSpPr>
          <p:cNvPr id="2" name="Content Placeholder 1"/>
          <p:cNvSpPr>
            <a:spLocks noGrp="1"/>
          </p:cNvSpPr>
          <p:nvPr>
            <p:ph idx="1"/>
          </p:nvPr>
        </p:nvSpPr>
        <p:spPr>
          <a:xfrm>
            <a:off x="755945" y="1371600"/>
            <a:ext cx="7549855" cy="4800600"/>
          </a:xfrm>
        </p:spPr>
        <p:txBody>
          <a:bodyPr/>
          <a:lstStyle/>
          <a:p>
            <a:r>
              <a:rPr lang="en-US" sz="2800" dirty="0"/>
              <a:t>Budget Scenario</a:t>
            </a:r>
          </a:p>
          <a:p>
            <a:pPr marL="685800" lvl="1" indent="-228600"/>
            <a:r>
              <a:rPr lang="en-US" sz="2600" dirty="0"/>
              <a:t>Single, childless individual with no debt</a:t>
            </a:r>
          </a:p>
          <a:p>
            <a:pPr marL="685800" lvl="1" indent="-228600"/>
            <a:r>
              <a:rPr lang="en-US" sz="2600" dirty="0"/>
              <a:t>Does </a:t>
            </a:r>
            <a:r>
              <a:rPr lang="en-US" sz="2600" b="1" dirty="0"/>
              <a:t>not</a:t>
            </a:r>
            <a:r>
              <a:rPr lang="en-US" sz="2600" dirty="0"/>
              <a:t> pay state or local income taxes</a:t>
            </a:r>
          </a:p>
          <a:p>
            <a:pPr marL="685800" lvl="1" indent="-228600"/>
            <a:r>
              <a:rPr lang="en-US" sz="2600" dirty="0"/>
              <a:t>$36,000 gross annual income (national median wage in 2017 was $37,690)</a:t>
            </a:r>
          </a:p>
          <a:p>
            <a:pPr marL="685800" lvl="1" indent="-228600"/>
            <a:r>
              <a:rPr lang="en-US" sz="2600" dirty="0"/>
              <a:t>$2,500 monthly net income</a:t>
            </a:r>
            <a:endParaRPr lang="en-US" sz="2800" dirty="0"/>
          </a:p>
          <a:p>
            <a:r>
              <a:rPr lang="en-US" sz="2800" dirty="0"/>
              <a:t>Students work in pairs to craft a budget for this person</a:t>
            </a:r>
          </a:p>
          <a:p>
            <a:pPr marL="685800" lvl="1" indent="-228600"/>
            <a:r>
              <a:rPr lang="en-US" sz="2600" dirty="0"/>
              <a:t>Must allocate net income to 8 categories in 5% ($125) increments</a:t>
            </a:r>
          </a:p>
        </p:txBody>
      </p:sp>
    </p:spTree>
    <p:extLst>
      <p:ext uri="{BB962C8B-B14F-4D97-AF65-F5344CB8AC3E}">
        <p14:creationId xmlns:p14="http://schemas.microsoft.com/office/powerpoint/2010/main" val="41404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#2: Budget Puzzle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14</a:t>
            </a:fld>
            <a:endParaRPr lang="en-US" dirty="0"/>
          </a:p>
        </p:txBody>
      </p:sp>
      <p:pic>
        <p:nvPicPr>
          <p:cNvPr id="6" name="Picture 5">
            <a:extLst>
              <a:ext uri="{FF2B5EF4-FFF2-40B4-BE49-F238E27FC236}">
                <a16:creationId xmlns:a16="http://schemas.microsoft.com/office/drawing/2014/main" id="{658A2DE9-EE0F-2E4B-9DC4-CB8BA4F4B295}"/>
              </a:ext>
            </a:extLst>
          </p:cNvPr>
          <p:cNvPicPr>
            <a:picLocks noChangeAspect="1"/>
          </p:cNvPicPr>
          <p:nvPr/>
        </p:nvPicPr>
        <p:blipFill>
          <a:blip r:embed="rId2"/>
          <a:stretch>
            <a:fillRect/>
          </a:stretch>
        </p:blipFill>
        <p:spPr>
          <a:xfrm>
            <a:off x="925868" y="1343247"/>
            <a:ext cx="7292263" cy="5406216"/>
          </a:xfrm>
          <a:prstGeom prst="rect">
            <a:avLst/>
          </a:prstGeom>
        </p:spPr>
      </p:pic>
    </p:spTree>
    <p:extLst>
      <p:ext uri="{BB962C8B-B14F-4D97-AF65-F5344CB8AC3E}">
        <p14:creationId xmlns:p14="http://schemas.microsoft.com/office/powerpoint/2010/main" val="1516172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#2: Budget Puzzle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15</a:t>
            </a:fld>
            <a:endParaRPr lang="en-US" dirty="0"/>
          </a:p>
        </p:txBody>
      </p:sp>
      <p:pic>
        <p:nvPicPr>
          <p:cNvPr id="7" name="Picture 6">
            <a:extLst>
              <a:ext uri="{FF2B5EF4-FFF2-40B4-BE49-F238E27FC236}">
                <a16:creationId xmlns:a16="http://schemas.microsoft.com/office/drawing/2014/main" id="{92657D1F-5918-4149-A849-2251BCBBAE85}"/>
              </a:ext>
            </a:extLst>
          </p:cNvPr>
          <p:cNvPicPr>
            <a:picLocks noChangeAspect="1"/>
          </p:cNvPicPr>
          <p:nvPr/>
        </p:nvPicPr>
        <p:blipFill rotWithShape="1">
          <a:blip r:embed="rId2"/>
          <a:srcRect l="9192" t="10646" r="7414" b="6606"/>
          <a:stretch/>
        </p:blipFill>
        <p:spPr>
          <a:xfrm rot="10800000">
            <a:off x="839391" y="1302489"/>
            <a:ext cx="7465217" cy="5555511"/>
          </a:xfrm>
          <a:prstGeom prst="rect">
            <a:avLst/>
          </a:prstGeom>
        </p:spPr>
      </p:pic>
    </p:spTree>
    <p:extLst>
      <p:ext uri="{BB962C8B-B14F-4D97-AF65-F5344CB8AC3E}">
        <p14:creationId xmlns:p14="http://schemas.microsoft.com/office/powerpoint/2010/main" val="636459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#2: Budget Puzzle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16</a:t>
            </a:fld>
            <a:endParaRPr lang="en-US" dirty="0"/>
          </a:p>
        </p:txBody>
      </p:sp>
      <p:pic>
        <p:nvPicPr>
          <p:cNvPr id="7" name="Picture 6">
            <a:extLst>
              <a:ext uri="{FF2B5EF4-FFF2-40B4-BE49-F238E27FC236}">
                <a16:creationId xmlns:a16="http://schemas.microsoft.com/office/drawing/2014/main" id="{C3F847E9-9B0B-4C42-9818-894FE887F976}"/>
              </a:ext>
            </a:extLst>
          </p:cNvPr>
          <p:cNvPicPr>
            <a:picLocks noChangeAspect="1"/>
          </p:cNvPicPr>
          <p:nvPr/>
        </p:nvPicPr>
        <p:blipFill rotWithShape="1">
          <a:blip r:embed="rId2"/>
          <a:srcRect l="6687" t="3697" r="5555" b="6768"/>
          <a:stretch/>
        </p:blipFill>
        <p:spPr>
          <a:xfrm>
            <a:off x="887441" y="1295400"/>
            <a:ext cx="7369118" cy="5638800"/>
          </a:xfrm>
          <a:prstGeom prst="rect">
            <a:avLst/>
          </a:prstGeom>
        </p:spPr>
      </p:pic>
    </p:spTree>
    <p:extLst>
      <p:ext uri="{BB962C8B-B14F-4D97-AF65-F5344CB8AC3E}">
        <p14:creationId xmlns:p14="http://schemas.microsoft.com/office/powerpoint/2010/main" val="520901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FEFCB6-2BC5-0640-BFC1-CA0FAE2B8FC9}"/>
              </a:ext>
            </a:extLst>
          </p:cNvPr>
          <p:cNvPicPr>
            <a:picLocks noChangeAspect="1"/>
          </p:cNvPicPr>
          <p:nvPr/>
        </p:nvPicPr>
        <p:blipFill>
          <a:blip r:embed="rId3"/>
          <a:stretch>
            <a:fillRect/>
          </a:stretch>
        </p:blipFill>
        <p:spPr>
          <a:xfrm>
            <a:off x="0" y="141501"/>
            <a:ext cx="9143999" cy="6492414"/>
          </a:xfrm>
          <a:prstGeom prst="rect">
            <a:avLst/>
          </a:prstGeom>
        </p:spPr>
      </p:pic>
    </p:spTree>
    <p:extLst>
      <p:ext uri="{BB962C8B-B14F-4D97-AF65-F5344CB8AC3E}">
        <p14:creationId xmlns:p14="http://schemas.microsoft.com/office/powerpoint/2010/main" val="4019719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#2: Budget Puzzle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18</a:t>
            </a:fld>
            <a:endParaRPr lang="en-US" dirty="0"/>
          </a:p>
        </p:txBody>
      </p:sp>
      <p:sp>
        <p:nvSpPr>
          <p:cNvPr id="2" name="Content Placeholder 1"/>
          <p:cNvSpPr>
            <a:spLocks noGrp="1"/>
          </p:cNvSpPr>
          <p:nvPr>
            <p:ph idx="1"/>
          </p:nvPr>
        </p:nvSpPr>
        <p:spPr>
          <a:xfrm>
            <a:off x="755945" y="1371600"/>
            <a:ext cx="7549855" cy="4800600"/>
          </a:xfrm>
        </p:spPr>
        <p:txBody>
          <a:bodyPr/>
          <a:lstStyle/>
          <a:p>
            <a:r>
              <a:rPr lang="en-US" sz="3000" dirty="0"/>
              <a:t>Checking for Understanding</a:t>
            </a:r>
          </a:p>
          <a:p>
            <a:pPr marL="685800" lvl="1" indent="-228600"/>
            <a:r>
              <a:rPr lang="en-US" sz="2800" dirty="0"/>
              <a:t>Questions built into the lesson</a:t>
            </a:r>
          </a:p>
          <a:p>
            <a:pPr marL="685800" lvl="1" indent="-228600"/>
            <a:r>
              <a:rPr lang="en-US" sz="2800" dirty="0"/>
              <a:t>Once their budget is complete, students consider possible adjustments based on changing life circumstances (credit card debt, a raise, etc.)</a:t>
            </a:r>
          </a:p>
          <a:p>
            <a:pPr marL="685800" lvl="1" indent="-228600"/>
            <a:r>
              <a:rPr lang="en-US" sz="2800" dirty="0"/>
              <a:t>Students take on the role of a popular personal finance podcaster and respond to listener budget questions sent in via Twitter</a:t>
            </a:r>
          </a:p>
        </p:txBody>
      </p:sp>
    </p:spTree>
    <p:extLst>
      <p:ext uri="{BB962C8B-B14F-4D97-AF65-F5344CB8AC3E}">
        <p14:creationId xmlns:p14="http://schemas.microsoft.com/office/powerpoint/2010/main" val="155905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#3: Get a Clue </a:t>
            </a:r>
            <a:r>
              <a:rPr lang="en-US" sz="3200" dirty="0"/>
              <a:t>(About Investing)</a:t>
            </a:r>
            <a:endParaRPr lang="en-US" sz="3200" b="1" dirty="0"/>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19</a:t>
            </a:fld>
            <a:endParaRPr lang="en-US" dirty="0"/>
          </a:p>
        </p:txBody>
      </p:sp>
      <p:sp>
        <p:nvSpPr>
          <p:cNvPr id="2" name="Content Placeholder 1"/>
          <p:cNvSpPr>
            <a:spLocks noGrp="1"/>
          </p:cNvSpPr>
          <p:nvPr>
            <p:ph idx="1"/>
          </p:nvPr>
        </p:nvSpPr>
        <p:spPr>
          <a:xfrm>
            <a:off x="1065460" y="5182739"/>
            <a:ext cx="7392740" cy="1455320"/>
          </a:xfrm>
        </p:spPr>
        <p:txBody>
          <a:bodyPr/>
          <a:lstStyle/>
          <a:p>
            <a:r>
              <a:rPr lang="en-US" sz="2800" dirty="0"/>
              <a:t>A confidential investment transaction has occurred at Uncle Warren’s Investment Emporium</a:t>
            </a:r>
          </a:p>
        </p:txBody>
      </p:sp>
      <p:pic>
        <p:nvPicPr>
          <p:cNvPr id="8" name="Picture 7">
            <a:extLst>
              <a:ext uri="{FF2B5EF4-FFF2-40B4-BE49-F238E27FC236}">
                <a16:creationId xmlns:a16="http://schemas.microsoft.com/office/drawing/2014/main" id="{80EB7B78-8C19-3E41-891D-1692B1B565E7}"/>
              </a:ext>
            </a:extLst>
          </p:cNvPr>
          <p:cNvPicPr>
            <a:picLocks noChangeAspect="1"/>
          </p:cNvPicPr>
          <p:nvPr/>
        </p:nvPicPr>
        <p:blipFill>
          <a:blip r:embed="rId3"/>
          <a:stretch>
            <a:fillRect/>
          </a:stretch>
        </p:blipFill>
        <p:spPr>
          <a:xfrm>
            <a:off x="1065460" y="2509304"/>
            <a:ext cx="1202759" cy="1989859"/>
          </a:xfrm>
          <a:prstGeom prst="rect">
            <a:avLst/>
          </a:prstGeom>
        </p:spPr>
      </p:pic>
      <p:pic>
        <p:nvPicPr>
          <p:cNvPr id="9" name="Picture 8">
            <a:extLst>
              <a:ext uri="{FF2B5EF4-FFF2-40B4-BE49-F238E27FC236}">
                <a16:creationId xmlns:a16="http://schemas.microsoft.com/office/drawing/2014/main" id="{4B24293A-8846-474C-A8C2-9C3F04C07BF2}"/>
              </a:ext>
            </a:extLst>
          </p:cNvPr>
          <p:cNvPicPr>
            <a:picLocks noChangeAspect="1"/>
          </p:cNvPicPr>
          <p:nvPr/>
        </p:nvPicPr>
        <p:blipFill>
          <a:blip r:embed="rId4"/>
          <a:stretch>
            <a:fillRect/>
          </a:stretch>
        </p:blipFill>
        <p:spPr>
          <a:xfrm>
            <a:off x="2933838" y="1367443"/>
            <a:ext cx="5958961" cy="3667053"/>
          </a:xfrm>
          <a:prstGeom prst="rect">
            <a:avLst/>
          </a:prstGeom>
          <a:ln>
            <a:noFill/>
          </a:ln>
          <a:effectLst>
            <a:softEdge rad="112500"/>
          </a:effectLst>
        </p:spPr>
      </p:pic>
    </p:spTree>
    <p:extLst>
      <p:ext uri="{BB962C8B-B14F-4D97-AF65-F5344CB8AC3E}">
        <p14:creationId xmlns:p14="http://schemas.microsoft.com/office/powerpoint/2010/main" val="104128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700" y="1752600"/>
            <a:ext cx="7200900" cy="4191000"/>
          </a:xfrm>
        </p:spPr>
        <p:txBody>
          <a:bodyPr/>
          <a:lstStyle/>
          <a:p>
            <a:r>
              <a:rPr lang="en-US" sz="2400" dirty="0"/>
              <a:t>I’ve taught high school social studies in Arizona since 2003</a:t>
            </a:r>
          </a:p>
          <a:p>
            <a:r>
              <a:rPr lang="en-US" sz="2400" dirty="0"/>
              <a:t>I currently teach AP Macroeconomics part-time at Catalina Foothills High School in Tucson, AZ</a:t>
            </a:r>
          </a:p>
          <a:p>
            <a:r>
              <a:rPr lang="en-US" sz="2400" dirty="0"/>
              <a:t>I also serve as the director of the Office of Economic Education at the University of Arizona</a:t>
            </a:r>
          </a:p>
          <a:p>
            <a:r>
              <a:rPr lang="en-US" sz="2400" dirty="0"/>
              <a:t>James Madison Memorial Fellow (2005), Transatlantic Outreach Program Fellow (2016), admitted to the University of Delaware Master of Arts in Economics and Entrepreneurship for Educators (Class of 2021)</a:t>
            </a:r>
          </a:p>
        </p:txBody>
      </p:sp>
      <p:sp>
        <p:nvSpPr>
          <p:cNvPr id="3" name="Title 2"/>
          <p:cNvSpPr>
            <a:spLocks noGrp="1"/>
          </p:cNvSpPr>
          <p:nvPr>
            <p:ph type="title"/>
          </p:nvPr>
        </p:nvSpPr>
        <p:spPr/>
        <p:txBody>
          <a:bodyPr/>
          <a:lstStyle/>
          <a:p>
            <a:r>
              <a:rPr lang="en-US" sz="3200" b="1" dirty="0"/>
              <a:t>Brief Bio</a:t>
            </a:r>
          </a:p>
        </p:txBody>
      </p:sp>
      <p:sp>
        <p:nvSpPr>
          <p:cNvPr id="4" name="Footer Placeholder 3"/>
          <p:cNvSpPr>
            <a:spLocks noGrp="1"/>
          </p:cNvSpPr>
          <p:nvPr>
            <p:ph type="ftr" sz="quarter" idx="16"/>
          </p:nvPr>
        </p:nvSpPr>
        <p:spPr/>
        <p:txBody>
          <a:bodyPr/>
          <a:lstStyle/>
          <a:p>
            <a:pPr>
              <a:defRPr/>
            </a:pPr>
            <a:r>
              <a:rPr lang="en-US" b="1"/>
              <a:t>www.councilforeconed.org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2</a:t>
            </a:fld>
            <a:endParaRPr lang="en-US" dirty="0"/>
          </a:p>
        </p:txBody>
      </p:sp>
    </p:spTree>
    <p:extLst>
      <p:ext uri="{BB962C8B-B14F-4D97-AF65-F5344CB8AC3E}">
        <p14:creationId xmlns:p14="http://schemas.microsoft.com/office/powerpoint/2010/main" val="2644747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#3: Get a Clue </a:t>
            </a:r>
            <a:r>
              <a:rPr lang="en-US" sz="3200" dirty="0"/>
              <a:t>(About Investing)</a:t>
            </a:r>
            <a:endParaRPr lang="en-US" sz="3200" b="1" dirty="0"/>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20</a:t>
            </a:fld>
            <a:endParaRPr lang="en-US" dirty="0"/>
          </a:p>
        </p:txBody>
      </p:sp>
      <p:pic>
        <p:nvPicPr>
          <p:cNvPr id="10" name="Picture 9">
            <a:extLst>
              <a:ext uri="{FF2B5EF4-FFF2-40B4-BE49-F238E27FC236}">
                <a16:creationId xmlns:a16="http://schemas.microsoft.com/office/drawing/2014/main" id="{BFDAF259-8DF9-C249-B288-6B591AB621A3}"/>
              </a:ext>
            </a:extLst>
          </p:cNvPr>
          <p:cNvPicPr>
            <a:picLocks noChangeAspect="1"/>
          </p:cNvPicPr>
          <p:nvPr/>
        </p:nvPicPr>
        <p:blipFill>
          <a:blip r:embed="rId3"/>
          <a:stretch>
            <a:fillRect/>
          </a:stretch>
        </p:blipFill>
        <p:spPr>
          <a:xfrm rot="16200000">
            <a:off x="-284429" y="1966935"/>
            <a:ext cx="5579612" cy="4133246"/>
          </a:xfrm>
          <a:prstGeom prst="rect">
            <a:avLst/>
          </a:prstGeom>
        </p:spPr>
      </p:pic>
      <p:pic>
        <p:nvPicPr>
          <p:cNvPr id="11" name="Picture 10">
            <a:extLst>
              <a:ext uri="{FF2B5EF4-FFF2-40B4-BE49-F238E27FC236}">
                <a16:creationId xmlns:a16="http://schemas.microsoft.com/office/drawing/2014/main" id="{2FE19D3A-121A-6947-B3E4-DD1B034A580B}"/>
              </a:ext>
            </a:extLst>
          </p:cNvPr>
          <p:cNvPicPr>
            <a:picLocks noChangeAspect="1"/>
          </p:cNvPicPr>
          <p:nvPr/>
        </p:nvPicPr>
        <p:blipFill>
          <a:blip r:embed="rId4"/>
          <a:stretch>
            <a:fillRect/>
          </a:stretch>
        </p:blipFill>
        <p:spPr>
          <a:xfrm rot="16200000">
            <a:off x="3873874" y="1941880"/>
            <a:ext cx="5579611" cy="4183356"/>
          </a:xfrm>
          <a:prstGeom prst="rect">
            <a:avLst/>
          </a:prstGeom>
        </p:spPr>
      </p:pic>
    </p:spTree>
    <p:extLst>
      <p:ext uri="{BB962C8B-B14F-4D97-AF65-F5344CB8AC3E}">
        <p14:creationId xmlns:p14="http://schemas.microsoft.com/office/powerpoint/2010/main" val="2799025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3E063D-3DC4-3D4A-9B38-308347A04B1A}"/>
              </a:ext>
            </a:extLst>
          </p:cNvPr>
          <p:cNvSpPr>
            <a:spLocks noGrp="1"/>
          </p:cNvSpPr>
          <p:nvPr>
            <p:ph idx="1"/>
          </p:nvPr>
        </p:nvSpPr>
        <p:spPr>
          <a:xfrm>
            <a:off x="755945" y="1371600"/>
            <a:ext cx="7702255" cy="1295400"/>
          </a:xfrm>
        </p:spPr>
        <p:txBody>
          <a:bodyPr/>
          <a:lstStyle/>
          <a:p>
            <a:r>
              <a:rPr lang="en-US" sz="2800" dirty="0"/>
              <a:t>4-6 students per game board compete to solve the investing mystery</a:t>
            </a:r>
          </a:p>
        </p:txBody>
      </p:sp>
      <p:sp>
        <p:nvSpPr>
          <p:cNvPr id="3" name="Title 2"/>
          <p:cNvSpPr>
            <a:spLocks noGrp="1"/>
          </p:cNvSpPr>
          <p:nvPr>
            <p:ph type="title"/>
          </p:nvPr>
        </p:nvSpPr>
        <p:spPr/>
        <p:txBody>
          <a:bodyPr/>
          <a:lstStyle/>
          <a:p>
            <a:r>
              <a:rPr lang="en-US" sz="3200" b="1" dirty="0"/>
              <a:t>#3: Get a Clue </a:t>
            </a:r>
            <a:r>
              <a:rPr lang="en-US" sz="3200" dirty="0"/>
              <a:t>(About Investing)</a:t>
            </a:r>
            <a:endParaRPr lang="en-US" sz="3200" b="1" dirty="0"/>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21</a:t>
            </a:fld>
            <a:endParaRPr lang="en-US" dirty="0"/>
          </a:p>
        </p:txBody>
      </p:sp>
      <p:pic>
        <p:nvPicPr>
          <p:cNvPr id="2" name="Picture 1">
            <a:extLst>
              <a:ext uri="{FF2B5EF4-FFF2-40B4-BE49-F238E27FC236}">
                <a16:creationId xmlns:a16="http://schemas.microsoft.com/office/drawing/2014/main" id="{D5ADFB1D-EB9A-254F-B026-DC08D43D9319}"/>
              </a:ext>
            </a:extLst>
          </p:cNvPr>
          <p:cNvPicPr>
            <a:picLocks noChangeAspect="1"/>
          </p:cNvPicPr>
          <p:nvPr/>
        </p:nvPicPr>
        <p:blipFill>
          <a:blip r:embed="rId3"/>
          <a:stretch>
            <a:fillRect/>
          </a:stretch>
        </p:blipFill>
        <p:spPr>
          <a:xfrm>
            <a:off x="0" y="2667000"/>
            <a:ext cx="9144000" cy="3274497"/>
          </a:xfrm>
          <a:prstGeom prst="rect">
            <a:avLst/>
          </a:prstGeom>
        </p:spPr>
      </p:pic>
    </p:spTree>
    <p:extLst>
      <p:ext uri="{BB962C8B-B14F-4D97-AF65-F5344CB8AC3E}">
        <p14:creationId xmlns:p14="http://schemas.microsoft.com/office/powerpoint/2010/main" val="2071364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3E063D-3DC4-3D4A-9B38-308347A04B1A}"/>
              </a:ext>
            </a:extLst>
          </p:cNvPr>
          <p:cNvSpPr>
            <a:spLocks noGrp="1"/>
          </p:cNvSpPr>
          <p:nvPr>
            <p:ph idx="1"/>
          </p:nvPr>
        </p:nvSpPr>
        <p:spPr>
          <a:xfrm>
            <a:off x="755945" y="1371600"/>
            <a:ext cx="7702255" cy="1295400"/>
          </a:xfrm>
        </p:spPr>
        <p:txBody>
          <a:bodyPr/>
          <a:lstStyle/>
          <a:p>
            <a:r>
              <a:rPr lang="en-US" sz="2800" dirty="0"/>
              <a:t>Details of the transaction are stored in a Confidential Portfolio Envelope</a:t>
            </a:r>
          </a:p>
        </p:txBody>
      </p:sp>
      <p:sp>
        <p:nvSpPr>
          <p:cNvPr id="3" name="Title 2"/>
          <p:cNvSpPr>
            <a:spLocks noGrp="1"/>
          </p:cNvSpPr>
          <p:nvPr>
            <p:ph type="title"/>
          </p:nvPr>
        </p:nvSpPr>
        <p:spPr/>
        <p:txBody>
          <a:bodyPr/>
          <a:lstStyle/>
          <a:p>
            <a:r>
              <a:rPr lang="en-US" sz="3200" b="1" dirty="0"/>
              <a:t>#3: Get a Clue </a:t>
            </a:r>
            <a:r>
              <a:rPr lang="en-US" sz="3200" dirty="0"/>
              <a:t>(About Investing)</a:t>
            </a:r>
            <a:endParaRPr lang="en-US" sz="3200" b="1" dirty="0"/>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22</a:t>
            </a:fld>
            <a:endParaRPr lang="en-US" dirty="0"/>
          </a:p>
        </p:txBody>
      </p:sp>
      <p:pic>
        <p:nvPicPr>
          <p:cNvPr id="7" name="Picture 6">
            <a:extLst>
              <a:ext uri="{FF2B5EF4-FFF2-40B4-BE49-F238E27FC236}">
                <a16:creationId xmlns:a16="http://schemas.microsoft.com/office/drawing/2014/main" id="{CE025FBD-119B-F741-B9F8-25FE71A1F16B}"/>
              </a:ext>
            </a:extLst>
          </p:cNvPr>
          <p:cNvPicPr>
            <a:picLocks noChangeAspect="1"/>
          </p:cNvPicPr>
          <p:nvPr/>
        </p:nvPicPr>
        <p:blipFill>
          <a:blip r:embed="rId3"/>
          <a:stretch>
            <a:fillRect/>
          </a:stretch>
        </p:blipFill>
        <p:spPr>
          <a:xfrm>
            <a:off x="1196596" y="2219217"/>
            <a:ext cx="6618316" cy="4257783"/>
          </a:xfrm>
          <a:prstGeom prst="rect">
            <a:avLst/>
          </a:prstGeom>
        </p:spPr>
      </p:pic>
      <p:sp>
        <p:nvSpPr>
          <p:cNvPr id="8" name="TextBox 7">
            <a:extLst>
              <a:ext uri="{FF2B5EF4-FFF2-40B4-BE49-F238E27FC236}">
                <a16:creationId xmlns:a16="http://schemas.microsoft.com/office/drawing/2014/main" id="{8595ACD8-56DE-EC46-8986-BD22E3A1A90C}"/>
              </a:ext>
            </a:extLst>
          </p:cNvPr>
          <p:cNvSpPr txBox="1"/>
          <p:nvPr/>
        </p:nvSpPr>
        <p:spPr>
          <a:xfrm>
            <a:off x="2276046" y="4427277"/>
            <a:ext cx="4591908" cy="1323439"/>
          </a:xfrm>
          <a:prstGeom prst="rect">
            <a:avLst/>
          </a:prstGeom>
          <a:noFill/>
        </p:spPr>
        <p:txBody>
          <a:bodyPr wrap="square" rtlCol="0">
            <a:spAutoFit/>
          </a:bodyPr>
          <a:lstStyle/>
          <a:p>
            <a:pPr algn="ctr"/>
            <a:r>
              <a:rPr lang="en-US" sz="4000" b="1" dirty="0">
                <a:latin typeface="American Typewriter" panose="02090604020004020304" pitchFamily="18" charset="77"/>
              </a:rPr>
              <a:t>CONFIDENTIAL PORTFOLIO</a:t>
            </a:r>
          </a:p>
        </p:txBody>
      </p:sp>
    </p:spTree>
    <p:extLst>
      <p:ext uri="{BB962C8B-B14F-4D97-AF65-F5344CB8AC3E}">
        <p14:creationId xmlns:p14="http://schemas.microsoft.com/office/powerpoint/2010/main" val="3520481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3E063D-3DC4-3D4A-9B38-308347A04B1A}"/>
              </a:ext>
            </a:extLst>
          </p:cNvPr>
          <p:cNvSpPr>
            <a:spLocks noGrp="1"/>
          </p:cNvSpPr>
          <p:nvPr>
            <p:ph idx="1"/>
          </p:nvPr>
        </p:nvSpPr>
        <p:spPr>
          <a:xfrm>
            <a:off x="457201" y="1371599"/>
            <a:ext cx="8194875" cy="1420091"/>
          </a:xfrm>
        </p:spPr>
        <p:txBody>
          <a:bodyPr/>
          <a:lstStyle/>
          <a:p>
            <a:r>
              <a:rPr lang="en-US" sz="2800" dirty="0"/>
              <a:t>Each turn, players enter a store and make a suggestion that includes the asset sold in the store</a:t>
            </a:r>
          </a:p>
          <a:p>
            <a:r>
              <a:rPr lang="en-US" sz="2800" dirty="0"/>
              <a:t>Other players may disprove this suggestion</a:t>
            </a:r>
          </a:p>
        </p:txBody>
      </p:sp>
      <p:sp>
        <p:nvSpPr>
          <p:cNvPr id="3" name="Title 2"/>
          <p:cNvSpPr>
            <a:spLocks noGrp="1"/>
          </p:cNvSpPr>
          <p:nvPr>
            <p:ph type="title"/>
          </p:nvPr>
        </p:nvSpPr>
        <p:spPr/>
        <p:txBody>
          <a:bodyPr/>
          <a:lstStyle/>
          <a:p>
            <a:r>
              <a:rPr lang="en-US" sz="3200" b="1" dirty="0"/>
              <a:t>#3: Get a Clue </a:t>
            </a:r>
            <a:r>
              <a:rPr lang="en-US" sz="3200" dirty="0"/>
              <a:t>(About Investing)</a:t>
            </a:r>
            <a:endParaRPr lang="en-US" sz="3200" b="1" dirty="0"/>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23</a:t>
            </a:fld>
            <a:endParaRPr lang="en-US" dirty="0"/>
          </a:p>
        </p:txBody>
      </p:sp>
      <p:pic>
        <p:nvPicPr>
          <p:cNvPr id="7" name="Picture 6">
            <a:extLst>
              <a:ext uri="{FF2B5EF4-FFF2-40B4-BE49-F238E27FC236}">
                <a16:creationId xmlns:a16="http://schemas.microsoft.com/office/drawing/2014/main" id="{4963BDEB-F09A-5C41-9C6F-4B2EFFD2475A}"/>
              </a:ext>
            </a:extLst>
          </p:cNvPr>
          <p:cNvPicPr>
            <a:picLocks noChangeAspect="1"/>
          </p:cNvPicPr>
          <p:nvPr/>
        </p:nvPicPr>
        <p:blipFill>
          <a:blip r:embed="rId3"/>
          <a:stretch>
            <a:fillRect/>
          </a:stretch>
        </p:blipFill>
        <p:spPr>
          <a:xfrm>
            <a:off x="0" y="2946056"/>
            <a:ext cx="9144000" cy="3226144"/>
          </a:xfrm>
          <a:prstGeom prst="rect">
            <a:avLst/>
          </a:prstGeom>
        </p:spPr>
      </p:pic>
    </p:spTree>
    <p:extLst>
      <p:ext uri="{BB962C8B-B14F-4D97-AF65-F5344CB8AC3E}">
        <p14:creationId xmlns:p14="http://schemas.microsoft.com/office/powerpoint/2010/main" val="172662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#3: Get a Clue </a:t>
            </a:r>
            <a:r>
              <a:rPr lang="en-US" sz="3200" dirty="0"/>
              <a:t>(About Investing)</a:t>
            </a:r>
            <a:endParaRPr lang="en-US" sz="3200" b="1" dirty="0"/>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24</a:t>
            </a:fld>
            <a:endParaRPr lang="en-US" dirty="0"/>
          </a:p>
        </p:txBody>
      </p:sp>
      <p:pic>
        <p:nvPicPr>
          <p:cNvPr id="9" name="Picture 8">
            <a:extLst>
              <a:ext uri="{FF2B5EF4-FFF2-40B4-BE49-F238E27FC236}">
                <a16:creationId xmlns:a16="http://schemas.microsoft.com/office/drawing/2014/main" id="{86697479-6A90-164C-AF33-ADFB5299140D}"/>
              </a:ext>
            </a:extLst>
          </p:cNvPr>
          <p:cNvPicPr>
            <a:picLocks noChangeAspect="1"/>
          </p:cNvPicPr>
          <p:nvPr/>
        </p:nvPicPr>
        <p:blipFill>
          <a:blip r:embed="rId3"/>
          <a:stretch>
            <a:fillRect/>
          </a:stretch>
        </p:blipFill>
        <p:spPr>
          <a:xfrm>
            <a:off x="464127" y="1288735"/>
            <a:ext cx="7689273" cy="5549033"/>
          </a:xfrm>
          <a:prstGeom prst="rect">
            <a:avLst/>
          </a:prstGeom>
        </p:spPr>
      </p:pic>
    </p:spTree>
    <p:extLst>
      <p:ext uri="{BB962C8B-B14F-4D97-AF65-F5344CB8AC3E}">
        <p14:creationId xmlns:p14="http://schemas.microsoft.com/office/powerpoint/2010/main" val="1324874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3E063D-3DC4-3D4A-9B38-308347A04B1A}"/>
              </a:ext>
            </a:extLst>
          </p:cNvPr>
          <p:cNvSpPr>
            <a:spLocks noGrp="1"/>
          </p:cNvSpPr>
          <p:nvPr>
            <p:ph idx="1"/>
          </p:nvPr>
        </p:nvSpPr>
        <p:spPr>
          <a:xfrm>
            <a:off x="457201" y="1371599"/>
            <a:ext cx="8194875" cy="1420091"/>
          </a:xfrm>
        </p:spPr>
        <p:txBody>
          <a:bodyPr/>
          <a:lstStyle/>
          <a:p>
            <a:r>
              <a:rPr lang="en-US" sz="2800" dirty="0"/>
              <a:t>Play continues until, through a process of elimination, a player wins by stating an accurate conclusion</a:t>
            </a:r>
          </a:p>
        </p:txBody>
      </p:sp>
      <p:sp>
        <p:nvSpPr>
          <p:cNvPr id="3" name="Title 2"/>
          <p:cNvSpPr>
            <a:spLocks noGrp="1"/>
          </p:cNvSpPr>
          <p:nvPr>
            <p:ph type="title"/>
          </p:nvPr>
        </p:nvSpPr>
        <p:spPr/>
        <p:txBody>
          <a:bodyPr/>
          <a:lstStyle/>
          <a:p>
            <a:r>
              <a:rPr lang="en-US" sz="3200" b="1" dirty="0"/>
              <a:t>#3: Get a Clue </a:t>
            </a:r>
            <a:r>
              <a:rPr lang="en-US" sz="3200" dirty="0"/>
              <a:t>(About Investing)</a:t>
            </a:r>
            <a:endParaRPr lang="en-US" sz="3200" b="1" dirty="0"/>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25</a:t>
            </a:fld>
            <a:endParaRPr lang="en-US" dirty="0"/>
          </a:p>
        </p:txBody>
      </p:sp>
      <p:pic>
        <p:nvPicPr>
          <p:cNvPr id="2" name="Picture 1">
            <a:extLst>
              <a:ext uri="{FF2B5EF4-FFF2-40B4-BE49-F238E27FC236}">
                <a16:creationId xmlns:a16="http://schemas.microsoft.com/office/drawing/2014/main" id="{C1152BD8-9C33-1E4B-9C51-F89EA6E7ABC2}"/>
              </a:ext>
            </a:extLst>
          </p:cNvPr>
          <p:cNvPicPr>
            <a:picLocks noChangeAspect="1"/>
          </p:cNvPicPr>
          <p:nvPr/>
        </p:nvPicPr>
        <p:blipFill>
          <a:blip r:embed="rId3"/>
          <a:stretch>
            <a:fillRect/>
          </a:stretch>
        </p:blipFill>
        <p:spPr>
          <a:xfrm>
            <a:off x="0" y="2791690"/>
            <a:ext cx="9144000" cy="3210268"/>
          </a:xfrm>
          <a:prstGeom prst="rect">
            <a:avLst/>
          </a:prstGeom>
        </p:spPr>
      </p:pic>
    </p:spTree>
    <p:extLst>
      <p:ext uri="{BB962C8B-B14F-4D97-AF65-F5344CB8AC3E}">
        <p14:creationId xmlns:p14="http://schemas.microsoft.com/office/powerpoint/2010/main" val="272077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#3: Get a Clue </a:t>
            </a:r>
            <a:r>
              <a:rPr lang="en-US" sz="3200" dirty="0"/>
              <a:t>(About Investing)</a:t>
            </a:r>
            <a:endParaRPr lang="en-US" sz="3200" b="1" dirty="0"/>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26</a:t>
            </a:fld>
            <a:endParaRPr lang="en-US" dirty="0"/>
          </a:p>
        </p:txBody>
      </p:sp>
      <p:sp>
        <p:nvSpPr>
          <p:cNvPr id="2" name="Content Placeholder 1"/>
          <p:cNvSpPr>
            <a:spLocks noGrp="1"/>
          </p:cNvSpPr>
          <p:nvPr>
            <p:ph idx="1"/>
          </p:nvPr>
        </p:nvSpPr>
        <p:spPr>
          <a:xfrm>
            <a:off x="755945" y="1371600"/>
            <a:ext cx="7549855" cy="4800600"/>
          </a:xfrm>
        </p:spPr>
        <p:txBody>
          <a:bodyPr/>
          <a:lstStyle/>
          <a:p>
            <a:r>
              <a:rPr lang="en-US" sz="3000" dirty="0"/>
              <a:t>Checking for Understanding</a:t>
            </a:r>
          </a:p>
          <a:p>
            <a:pPr marL="685800" lvl="1" indent="-228600"/>
            <a:r>
              <a:rPr lang="en-US" sz="2800" dirty="0"/>
              <a:t>Students answer a series of questions about risk and return as well as options for retirement saving</a:t>
            </a:r>
          </a:p>
          <a:p>
            <a:pPr marL="685800" lvl="1" indent="-228600"/>
            <a:r>
              <a:rPr lang="en-US" sz="2800" dirty="0"/>
              <a:t>Students conduct research to evaluate the suitability of the mystery investment transaction</a:t>
            </a:r>
          </a:p>
        </p:txBody>
      </p:sp>
    </p:spTree>
    <p:extLst>
      <p:ext uri="{BB962C8B-B14F-4D97-AF65-F5344CB8AC3E}">
        <p14:creationId xmlns:p14="http://schemas.microsoft.com/office/powerpoint/2010/main" val="210237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33400"/>
            <a:ext cx="8686800" cy="685800"/>
          </a:xfrm>
        </p:spPr>
        <p:txBody>
          <a:bodyPr/>
          <a:lstStyle/>
          <a:p>
            <a:r>
              <a:rPr lang="en-US" sz="3200" b="1" dirty="0"/>
              <a:t>#4: Coming to Terms With Risk</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27</a:t>
            </a:fld>
            <a:endParaRPr lang="en-US" dirty="0"/>
          </a:p>
        </p:txBody>
      </p:sp>
      <p:pic>
        <p:nvPicPr>
          <p:cNvPr id="8" name="Picture 7">
            <a:extLst>
              <a:ext uri="{FF2B5EF4-FFF2-40B4-BE49-F238E27FC236}">
                <a16:creationId xmlns:a16="http://schemas.microsoft.com/office/drawing/2014/main" id="{113223DB-446D-3B4F-8D5B-AD6C99C3C984}"/>
              </a:ext>
            </a:extLst>
          </p:cNvPr>
          <p:cNvPicPr>
            <a:picLocks noChangeAspect="1"/>
          </p:cNvPicPr>
          <p:nvPr/>
        </p:nvPicPr>
        <p:blipFill>
          <a:blip r:embed="rId2"/>
          <a:stretch>
            <a:fillRect/>
          </a:stretch>
        </p:blipFill>
        <p:spPr>
          <a:xfrm>
            <a:off x="486035" y="1257300"/>
            <a:ext cx="8169089" cy="5143500"/>
          </a:xfrm>
          <a:prstGeom prst="rect">
            <a:avLst/>
          </a:prstGeom>
        </p:spPr>
      </p:pic>
    </p:spTree>
    <p:extLst>
      <p:ext uri="{BB962C8B-B14F-4D97-AF65-F5344CB8AC3E}">
        <p14:creationId xmlns:p14="http://schemas.microsoft.com/office/powerpoint/2010/main" val="1964963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33400"/>
            <a:ext cx="8686800" cy="685800"/>
          </a:xfrm>
        </p:spPr>
        <p:txBody>
          <a:bodyPr/>
          <a:lstStyle/>
          <a:p>
            <a:r>
              <a:rPr lang="en-US" sz="3200" b="1" dirty="0"/>
              <a:t>#4: Coming to Terms With Risk</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28</a:t>
            </a:fld>
            <a:endParaRPr lang="en-US" dirty="0"/>
          </a:p>
        </p:txBody>
      </p:sp>
      <p:pic>
        <p:nvPicPr>
          <p:cNvPr id="6" name="Picture 5">
            <a:extLst>
              <a:ext uri="{FF2B5EF4-FFF2-40B4-BE49-F238E27FC236}">
                <a16:creationId xmlns:a16="http://schemas.microsoft.com/office/drawing/2014/main" id="{A8A1D5CA-0086-3743-9801-84F4FC1F249E}"/>
              </a:ext>
            </a:extLst>
          </p:cNvPr>
          <p:cNvPicPr>
            <a:picLocks noChangeAspect="1"/>
          </p:cNvPicPr>
          <p:nvPr/>
        </p:nvPicPr>
        <p:blipFill>
          <a:blip r:embed="rId2"/>
          <a:stretch>
            <a:fillRect/>
          </a:stretch>
        </p:blipFill>
        <p:spPr>
          <a:xfrm>
            <a:off x="1066800" y="1257300"/>
            <a:ext cx="6991100" cy="5143500"/>
          </a:xfrm>
          <a:prstGeom prst="rect">
            <a:avLst/>
          </a:prstGeom>
        </p:spPr>
      </p:pic>
    </p:spTree>
    <p:extLst>
      <p:ext uri="{BB962C8B-B14F-4D97-AF65-F5344CB8AC3E}">
        <p14:creationId xmlns:p14="http://schemas.microsoft.com/office/powerpoint/2010/main" val="3976192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33400"/>
            <a:ext cx="8686800" cy="685800"/>
          </a:xfrm>
        </p:spPr>
        <p:txBody>
          <a:bodyPr/>
          <a:lstStyle/>
          <a:p>
            <a:r>
              <a:rPr lang="en-US" sz="3200" b="1" dirty="0"/>
              <a:t>#4: Coming to Terms With Risk</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29</a:t>
            </a:fld>
            <a:endParaRPr lang="en-US" dirty="0"/>
          </a:p>
        </p:txBody>
      </p:sp>
      <p:pic>
        <p:nvPicPr>
          <p:cNvPr id="6" name="Picture 5">
            <a:extLst>
              <a:ext uri="{FF2B5EF4-FFF2-40B4-BE49-F238E27FC236}">
                <a16:creationId xmlns:a16="http://schemas.microsoft.com/office/drawing/2014/main" id="{6F0B29DF-5BD1-1A44-BBE7-E09DD35A6630}"/>
              </a:ext>
            </a:extLst>
          </p:cNvPr>
          <p:cNvPicPr>
            <a:picLocks noChangeAspect="1"/>
          </p:cNvPicPr>
          <p:nvPr/>
        </p:nvPicPr>
        <p:blipFill>
          <a:blip r:embed="rId2"/>
          <a:stretch>
            <a:fillRect/>
          </a:stretch>
        </p:blipFill>
        <p:spPr>
          <a:xfrm>
            <a:off x="1066800" y="1257300"/>
            <a:ext cx="7042428" cy="5143500"/>
          </a:xfrm>
          <a:prstGeom prst="rect">
            <a:avLst/>
          </a:prstGeom>
        </p:spPr>
      </p:pic>
    </p:spTree>
    <p:extLst>
      <p:ext uri="{BB962C8B-B14F-4D97-AF65-F5344CB8AC3E}">
        <p14:creationId xmlns:p14="http://schemas.microsoft.com/office/powerpoint/2010/main" val="383298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Agenda </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a:t>
            </a:fld>
            <a:endParaRPr lang="en-US" dirty="0"/>
          </a:p>
        </p:txBody>
      </p:sp>
      <p:sp>
        <p:nvSpPr>
          <p:cNvPr id="2" name="Content Placeholder 1"/>
          <p:cNvSpPr>
            <a:spLocks noGrp="1"/>
          </p:cNvSpPr>
          <p:nvPr>
            <p:ph idx="1"/>
          </p:nvPr>
        </p:nvSpPr>
        <p:spPr>
          <a:xfrm>
            <a:off x="609600" y="1600200"/>
            <a:ext cx="8305800" cy="3810000"/>
          </a:xfrm>
        </p:spPr>
        <p:txBody>
          <a:bodyPr/>
          <a:lstStyle/>
          <a:p>
            <a:r>
              <a:rPr lang="en-US" sz="2800" dirty="0"/>
              <a:t>Rationale</a:t>
            </a:r>
          </a:p>
          <a:p>
            <a:r>
              <a:rPr lang="en-US" sz="2800" dirty="0"/>
              <a:t>Overview of Materials</a:t>
            </a:r>
          </a:p>
          <a:p>
            <a:r>
              <a:rPr lang="en-US" sz="2800" dirty="0"/>
              <a:t>Credit Score Challenge</a:t>
            </a:r>
          </a:p>
          <a:p>
            <a:r>
              <a:rPr lang="en-US" sz="2800" dirty="0"/>
              <a:t>Budget Puzzle</a:t>
            </a:r>
          </a:p>
          <a:p>
            <a:r>
              <a:rPr lang="en-US" sz="2800" dirty="0"/>
              <a:t>Get a Clue (About Investing)</a:t>
            </a:r>
          </a:p>
          <a:p>
            <a:r>
              <a:rPr lang="en-US" sz="2800" dirty="0"/>
              <a:t>Coming to Terms with Risk (Insurance Vocabulary)</a:t>
            </a:r>
          </a:p>
          <a:p>
            <a:r>
              <a:rPr lang="en-US" sz="2800" dirty="0"/>
              <a:t>Occupational Uno</a:t>
            </a:r>
          </a:p>
          <a:p>
            <a:r>
              <a:rPr lang="en-US" sz="2800" dirty="0"/>
              <a:t>Resources</a:t>
            </a:r>
          </a:p>
        </p:txBody>
      </p:sp>
    </p:spTree>
    <p:extLst>
      <p:ext uri="{BB962C8B-B14F-4D97-AF65-F5344CB8AC3E}">
        <p14:creationId xmlns:p14="http://schemas.microsoft.com/office/powerpoint/2010/main" val="1581363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33400"/>
            <a:ext cx="8686800" cy="685800"/>
          </a:xfrm>
        </p:spPr>
        <p:txBody>
          <a:bodyPr/>
          <a:lstStyle/>
          <a:p>
            <a:r>
              <a:rPr lang="en-US" sz="3200" b="1" dirty="0"/>
              <a:t>#4: Coming to Terms With Risk</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30</a:t>
            </a:fld>
            <a:endParaRPr lang="en-US" dirty="0"/>
          </a:p>
        </p:txBody>
      </p:sp>
      <p:sp>
        <p:nvSpPr>
          <p:cNvPr id="2" name="Content Placeholder 1"/>
          <p:cNvSpPr>
            <a:spLocks noGrp="1"/>
          </p:cNvSpPr>
          <p:nvPr>
            <p:ph idx="1"/>
          </p:nvPr>
        </p:nvSpPr>
        <p:spPr>
          <a:xfrm>
            <a:off x="1028700" y="1752600"/>
            <a:ext cx="7277100" cy="4419600"/>
          </a:xfrm>
        </p:spPr>
        <p:txBody>
          <a:bodyPr/>
          <a:lstStyle/>
          <a:p>
            <a:r>
              <a:rPr lang="en-US" sz="2800" dirty="0"/>
              <a:t>Students play in pairs</a:t>
            </a:r>
          </a:p>
          <a:p>
            <a:r>
              <a:rPr lang="en-US" sz="2800" dirty="0"/>
              <a:t>Students shuffle cards (24 cards representing 12 key terms) and lay them out facedown in a 6x4 grid</a:t>
            </a:r>
          </a:p>
          <a:p>
            <a:r>
              <a:rPr lang="en-US" sz="2800" dirty="0"/>
              <a:t>Each player takes turns flipping over two cards – if definition cards appear the player must read them </a:t>
            </a:r>
            <a:r>
              <a:rPr lang="en-US" sz="2800" u="sng" dirty="0"/>
              <a:t>aloud</a:t>
            </a:r>
          </a:p>
          <a:p>
            <a:r>
              <a:rPr lang="en-US" sz="2800" dirty="0"/>
              <a:t>The player who finds the most matches wins!</a:t>
            </a:r>
          </a:p>
        </p:txBody>
      </p:sp>
    </p:spTree>
    <p:extLst>
      <p:ext uri="{BB962C8B-B14F-4D97-AF65-F5344CB8AC3E}">
        <p14:creationId xmlns:p14="http://schemas.microsoft.com/office/powerpoint/2010/main" val="141483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0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1"/>
          </a:xfrm>
          <a:prstGeom prst="rect">
            <a:avLst/>
          </a:prstGeom>
        </p:spPr>
      </p:pic>
    </p:spTree>
    <p:extLst>
      <p:ext uri="{BB962C8B-B14F-4D97-AF65-F5344CB8AC3E}">
        <p14:creationId xmlns:p14="http://schemas.microsoft.com/office/powerpoint/2010/main" val="2904479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mute="1">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9600"/>
            <a:ext cx="8686800" cy="609600"/>
          </a:xfrm>
        </p:spPr>
        <p:txBody>
          <a:bodyPr/>
          <a:lstStyle/>
          <a:p>
            <a:r>
              <a:rPr lang="en-US" sz="3200" b="1" dirty="0"/>
              <a:t>#4: Coming to Terms With Risk</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32</a:t>
            </a:fld>
            <a:endParaRPr lang="en-US" dirty="0"/>
          </a:p>
        </p:txBody>
      </p:sp>
      <p:sp>
        <p:nvSpPr>
          <p:cNvPr id="2" name="Content Placeholder 1"/>
          <p:cNvSpPr>
            <a:spLocks noGrp="1"/>
          </p:cNvSpPr>
          <p:nvPr>
            <p:ph idx="1"/>
          </p:nvPr>
        </p:nvSpPr>
        <p:spPr>
          <a:xfrm>
            <a:off x="755945" y="1371600"/>
            <a:ext cx="7549855" cy="4800600"/>
          </a:xfrm>
        </p:spPr>
        <p:txBody>
          <a:bodyPr/>
          <a:lstStyle/>
          <a:p>
            <a:r>
              <a:rPr lang="en-US" sz="3000" dirty="0"/>
              <a:t>Checking for Understanding</a:t>
            </a:r>
          </a:p>
          <a:p>
            <a:pPr marL="685800" lvl="1" indent="-228600"/>
            <a:r>
              <a:rPr lang="en-US" sz="2800" dirty="0"/>
              <a:t>Students use vocabulary from the game to complete a series of fill-in-the-blank statements</a:t>
            </a:r>
          </a:p>
        </p:txBody>
      </p:sp>
    </p:spTree>
    <p:extLst>
      <p:ext uri="{BB962C8B-B14F-4D97-AF65-F5344CB8AC3E}">
        <p14:creationId xmlns:p14="http://schemas.microsoft.com/office/powerpoint/2010/main" val="314597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#5: Occupational Uno</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33</a:t>
            </a:fld>
            <a:endParaRPr lang="en-US" dirty="0"/>
          </a:p>
        </p:txBody>
      </p:sp>
      <p:sp>
        <p:nvSpPr>
          <p:cNvPr id="2" name="Content Placeholder 1"/>
          <p:cNvSpPr>
            <a:spLocks noGrp="1"/>
          </p:cNvSpPr>
          <p:nvPr>
            <p:ph idx="1"/>
          </p:nvPr>
        </p:nvSpPr>
        <p:spPr>
          <a:xfrm>
            <a:off x="1028700" y="1752600"/>
            <a:ext cx="7277100" cy="4419600"/>
          </a:xfrm>
        </p:spPr>
        <p:txBody>
          <a:bodyPr/>
          <a:lstStyle/>
          <a:p>
            <a:r>
              <a:rPr lang="en-US" sz="3000" dirty="0"/>
              <a:t>A wage is monetary compensation paid by an employer to an employee in exchange for work completed</a:t>
            </a:r>
          </a:p>
          <a:p>
            <a:r>
              <a:rPr lang="en-US" sz="3000" dirty="0"/>
              <a:t>Estimate the typical annual wage for individuals working in the following occupations in the U.S</a:t>
            </a:r>
            <a:r>
              <a:rPr lang="en-US" sz="2800" dirty="0"/>
              <a:t>.</a:t>
            </a:r>
          </a:p>
          <a:p>
            <a:pPr marL="685800" lvl="1" indent="-228600"/>
            <a:r>
              <a:rPr lang="en-US" sz="2800" dirty="0"/>
              <a:t>Dentist</a:t>
            </a:r>
          </a:p>
          <a:p>
            <a:pPr marL="685800" lvl="1" indent="-228600"/>
            <a:r>
              <a:rPr lang="en-US" sz="2800" dirty="0"/>
              <a:t>Dishwasher</a:t>
            </a:r>
          </a:p>
        </p:txBody>
      </p:sp>
    </p:spTree>
    <p:extLst>
      <p:ext uri="{BB962C8B-B14F-4D97-AF65-F5344CB8AC3E}">
        <p14:creationId xmlns:p14="http://schemas.microsoft.com/office/powerpoint/2010/main" val="4098561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#5: Occupational Uno</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34</a:t>
            </a:fld>
            <a:endParaRPr lang="en-US" dirty="0"/>
          </a:p>
        </p:txBody>
      </p:sp>
      <p:sp>
        <p:nvSpPr>
          <p:cNvPr id="2" name="Content Placeholder 1"/>
          <p:cNvSpPr>
            <a:spLocks noGrp="1"/>
          </p:cNvSpPr>
          <p:nvPr>
            <p:ph idx="1"/>
          </p:nvPr>
        </p:nvSpPr>
        <p:spPr>
          <a:xfrm>
            <a:off x="1028700" y="1752600"/>
            <a:ext cx="7277100" cy="4419600"/>
          </a:xfrm>
        </p:spPr>
        <p:txBody>
          <a:bodyPr/>
          <a:lstStyle/>
          <a:p>
            <a:r>
              <a:rPr lang="en-US" sz="3000" dirty="0"/>
              <a:t>According the U.S. Bureau of Labor Statistics…</a:t>
            </a:r>
          </a:p>
          <a:p>
            <a:pPr marL="685800" lvl="1" indent="-228600"/>
            <a:r>
              <a:rPr lang="en-US" sz="2800" dirty="0"/>
              <a:t>In 2017 the median annual wage earned by a dentist was </a:t>
            </a:r>
            <a:r>
              <a:rPr lang="en-US" sz="2800" b="1" dirty="0">
                <a:solidFill>
                  <a:srgbClr val="79AC43"/>
                </a:solidFill>
              </a:rPr>
              <a:t>$151,444</a:t>
            </a:r>
          </a:p>
          <a:p>
            <a:pPr marL="685800" lvl="1" indent="-228600"/>
            <a:r>
              <a:rPr lang="en-US" sz="2800" dirty="0"/>
              <a:t>In 2017 the median annual wage earned by a dishwasher was </a:t>
            </a:r>
            <a:r>
              <a:rPr lang="en-US" sz="2800" b="1" dirty="0">
                <a:solidFill>
                  <a:srgbClr val="79AC43"/>
                </a:solidFill>
              </a:rPr>
              <a:t>$21,500</a:t>
            </a:r>
          </a:p>
        </p:txBody>
      </p:sp>
    </p:spTree>
    <p:extLst>
      <p:ext uri="{BB962C8B-B14F-4D97-AF65-F5344CB8AC3E}">
        <p14:creationId xmlns:p14="http://schemas.microsoft.com/office/powerpoint/2010/main" val="289267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#5: Occupational Uno</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35</a:t>
            </a:fld>
            <a:endParaRPr lang="en-US" dirty="0"/>
          </a:p>
        </p:txBody>
      </p:sp>
      <p:pic>
        <p:nvPicPr>
          <p:cNvPr id="8" name="Picture 7">
            <a:extLst>
              <a:ext uri="{FF2B5EF4-FFF2-40B4-BE49-F238E27FC236}">
                <a16:creationId xmlns:a16="http://schemas.microsoft.com/office/drawing/2014/main" id="{C7C303D8-D864-2C47-AA3D-4BC953B885D5}"/>
              </a:ext>
            </a:extLst>
          </p:cNvPr>
          <p:cNvPicPr>
            <a:picLocks noChangeAspect="1"/>
          </p:cNvPicPr>
          <p:nvPr/>
        </p:nvPicPr>
        <p:blipFill>
          <a:blip r:embed="rId2"/>
          <a:stretch>
            <a:fillRect/>
          </a:stretch>
        </p:blipFill>
        <p:spPr>
          <a:xfrm>
            <a:off x="917972" y="1257300"/>
            <a:ext cx="7308056" cy="5143500"/>
          </a:xfrm>
          <a:prstGeom prst="rect">
            <a:avLst/>
          </a:prstGeom>
        </p:spPr>
      </p:pic>
    </p:spTree>
    <p:extLst>
      <p:ext uri="{BB962C8B-B14F-4D97-AF65-F5344CB8AC3E}">
        <p14:creationId xmlns:p14="http://schemas.microsoft.com/office/powerpoint/2010/main" val="407394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#5: Occupational Uno</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36</a:t>
            </a:fld>
            <a:endParaRPr lang="en-US" dirty="0"/>
          </a:p>
        </p:txBody>
      </p:sp>
      <p:pic>
        <p:nvPicPr>
          <p:cNvPr id="6" name="Picture 5">
            <a:extLst>
              <a:ext uri="{FF2B5EF4-FFF2-40B4-BE49-F238E27FC236}">
                <a16:creationId xmlns:a16="http://schemas.microsoft.com/office/drawing/2014/main" id="{786B7C26-EC67-BA48-A15B-760A95C6B907}"/>
              </a:ext>
            </a:extLst>
          </p:cNvPr>
          <p:cNvPicPr>
            <a:picLocks noChangeAspect="1"/>
          </p:cNvPicPr>
          <p:nvPr/>
        </p:nvPicPr>
        <p:blipFill>
          <a:blip r:embed="rId2"/>
          <a:stretch>
            <a:fillRect/>
          </a:stretch>
        </p:blipFill>
        <p:spPr>
          <a:xfrm>
            <a:off x="445008" y="1838325"/>
            <a:ext cx="3609975" cy="3867150"/>
          </a:xfrm>
          <a:prstGeom prst="rect">
            <a:avLst/>
          </a:prstGeom>
        </p:spPr>
      </p:pic>
      <p:pic>
        <p:nvPicPr>
          <p:cNvPr id="7" name="Picture 6">
            <a:extLst>
              <a:ext uri="{FF2B5EF4-FFF2-40B4-BE49-F238E27FC236}">
                <a16:creationId xmlns:a16="http://schemas.microsoft.com/office/drawing/2014/main" id="{DAF69001-DD60-F041-AEBD-5D6F10D59AB7}"/>
              </a:ext>
            </a:extLst>
          </p:cNvPr>
          <p:cNvPicPr>
            <a:picLocks noChangeAspect="1"/>
          </p:cNvPicPr>
          <p:nvPr/>
        </p:nvPicPr>
        <p:blipFill>
          <a:blip r:embed="rId3"/>
          <a:stretch>
            <a:fillRect/>
          </a:stretch>
        </p:blipFill>
        <p:spPr>
          <a:xfrm>
            <a:off x="1214325" y="1809750"/>
            <a:ext cx="3609975" cy="3867150"/>
          </a:xfrm>
          <a:prstGeom prst="rect">
            <a:avLst/>
          </a:prstGeom>
        </p:spPr>
      </p:pic>
      <p:pic>
        <p:nvPicPr>
          <p:cNvPr id="9" name="Picture 8">
            <a:extLst>
              <a:ext uri="{FF2B5EF4-FFF2-40B4-BE49-F238E27FC236}">
                <a16:creationId xmlns:a16="http://schemas.microsoft.com/office/drawing/2014/main" id="{FF8426ED-F1B0-1A43-BD59-C5E95B5F27F2}"/>
              </a:ext>
            </a:extLst>
          </p:cNvPr>
          <p:cNvPicPr>
            <a:picLocks noChangeAspect="1"/>
          </p:cNvPicPr>
          <p:nvPr/>
        </p:nvPicPr>
        <p:blipFill>
          <a:blip r:embed="rId4"/>
          <a:stretch>
            <a:fillRect/>
          </a:stretch>
        </p:blipFill>
        <p:spPr>
          <a:xfrm>
            <a:off x="2001649" y="1814512"/>
            <a:ext cx="3609975" cy="3886200"/>
          </a:xfrm>
          <a:prstGeom prst="rect">
            <a:avLst/>
          </a:prstGeom>
        </p:spPr>
      </p:pic>
      <p:pic>
        <p:nvPicPr>
          <p:cNvPr id="10" name="Picture 9">
            <a:extLst>
              <a:ext uri="{FF2B5EF4-FFF2-40B4-BE49-F238E27FC236}">
                <a16:creationId xmlns:a16="http://schemas.microsoft.com/office/drawing/2014/main" id="{A617BC4B-237B-D341-9CF7-01002EEE74A2}"/>
              </a:ext>
            </a:extLst>
          </p:cNvPr>
          <p:cNvPicPr>
            <a:picLocks noChangeAspect="1"/>
          </p:cNvPicPr>
          <p:nvPr/>
        </p:nvPicPr>
        <p:blipFill>
          <a:blip r:embed="rId5"/>
          <a:stretch>
            <a:fillRect/>
          </a:stretch>
        </p:blipFill>
        <p:spPr>
          <a:xfrm>
            <a:off x="2619380" y="1857375"/>
            <a:ext cx="3609975" cy="3867150"/>
          </a:xfrm>
          <a:prstGeom prst="rect">
            <a:avLst/>
          </a:prstGeom>
        </p:spPr>
      </p:pic>
      <p:pic>
        <p:nvPicPr>
          <p:cNvPr id="11" name="Picture 10">
            <a:extLst>
              <a:ext uri="{FF2B5EF4-FFF2-40B4-BE49-F238E27FC236}">
                <a16:creationId xmlns:a16="http://schemas.microsoft.com/office/drawing/2014/main" id="{537FEE0D-823F-1E41-9348-F3FDEE75B7D8}"/>
              </a:ext>
            </a:extLst>
          </p:cNvPr>
          <p:cNvPicPr>
            <a:picLocks noChangeAspect="1"/>
          </p:cNvPicPr>
          <p:nvPr/>
        </p:nvPicPr>
        <p:blipFill>
          <a:blip r:embed="rId6"/>
          <a:stretch>
            <a:fillRect/>
          </a:stretch>
        </p:blipFill>
        <p:spPr>
          <a:xfrm>
            <a:off x="3331664" y="1814512"/>
            <a:ext cx="3619500" cy="3886200"/>
          </a:xfrm>
          <a:prstGeom prst="rect">
            <a:avLst/>
          </a:prstGeom>
        </p:spPr>
      </p:pic>
      <p:pic>
        <p:nvPicPr>
          <p:cNvPr id="12" name="Picture 11">
            <a:extLst>
              <a:ext uri="{FF2B5EF4-FFF2-40B4-BE49-F238E27FC236}">
                <a16:creationId xmlns:a16="http://schemas.microsoft.com/office/drawing/2014/main" id="{8DE343F2-7DE8-EB4D-B964-311D410EF2C6}"/>
              </a:ext>
            </a:extLst>
          </p:cNvPr>
          <p:cNvPicPr>
            <a:picLocks noChangeAspect="1"/>
          </p:cNvPicPr>
          <p:nvPr/>
        </p:nvPicPr>
        <p:blipFill>
          <a:blip r:embed="rId7"/>
          <a:stretch>
            <a:fillRect/>
          </a:stretch>
        </p:blipFill>
        <p:spPr>
          <a:xfrm>
            <a:off x="4307511" y="1828800"/>
            <a:ext cx="3629025" cy="3895725"/>
          </a:xfrm>
          <a:prstGeom prst="rect">
            <a:avLst/>
          </a:prstGeom>
        </p:spPr>
      </p:pic>
      <p:pic>
        <p:nvPicPr>
          <p:cNvPr id="13" name="Picture 12">
            <a:extLst>
              <a:ext uri="{FF2B5EF4-FFF2-40B4-BE49-F238E27FC236}">
                <a16:creationId xmlns:a16="http://schemas.microsoft.com/office/drawing/2014/main" id="{F985D092-6A0F-F64F-986A-3FC4D611FF98}"/>
              </a:ext>
            </a:extLst>
          </p:cNvPr>
          <p:cNvPicPr>
            <a:picLocks noChangeAspect="1"/>
          </p:cNvPicPr>
          <p:nvPr/>
        </p:nvPicPr>
        <p:blipFill>
          <a:blip r:embed="rId8"/>
          <a:stretch>
            <a:fillRect/>
          </a:stretch>
        </p:blipFill>
        <p:spPr>
          <a:xfrm>
            <a:off x="5113653" y="1835944"/>
            <a:ext cx="3600450" cy="3876675"/>
          </a:xfrm>
          <a:prstGeom prst="rect">
            <a:avLst/>
          </a:prstGeom>
        </p:spPr>
      </p:pic>
    </p:spTree>
    <p:extLst>
      <p:ext uri="{BB962C8B-B14F-4D97-AF65-F5344CB8AC3E}">
        <p14:creationId xmlns:p14="http://schemas.microsoft.com/office/powerpoint/2010/main" val="41891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800" decel="100000"/>
                                        <p:tgtEl>
                                          <p:spTgt spid="10"/>
                                        </p:tgtEl>
                                      </p:cBhvr>
                                    </p:animEffect>
                                    <p:anim calcmode="lin" valueType="num">
                                      <p:cBhvr>
                                        <p:cTn id="28" dur="800" decel="100000" fill="hold"/>
                                        <p:tgtEl>
                                          <p:spTgt spid="10"/>
                                        </p:tgtEl>
                                        <p:attrNameLst>
                                          <p:attrName>style.rotation</p:attrName>
                                        </p:attrNameLst>
                                      </p:cBhvr>
                                      <p:tavLst>
                                        <p:tav tm="0">
                                          <p:val>
                                            <p:fltVal val="-90"/>
                                          </p:val>
                                        </p:tav>
                                        <p:tav tm="100000">
                                          <p:val>
                                            <p:fltVal val="0"/>
                                          </p:val>
                                        </p:tav>
                                      </p:tavLst>
                                    </p:anim>
                                    <p:anim calcmode="lin" valueType="num">
                                      <p:cBhvr>
                                        <p:cTn id="29" dur="800" decel="100000" fill="hold"/>
                                        <p:tgtEl>
                                          <p:spTgt spid="10"/>
                                        </p:tgtEl>
                                        <p:attrNameLst>
                                          <p:attrName>ppt_x</p:attrName>
                                        </p:attrNameLst>
                                      </p:cBhvr>
                                      <p:tavLst>
                                        <p:tav tm="0">
                                          <p:val>
                                            <p:strVal val="#ppt_x+0.4"/>
                                          </p:val>
                                        </p:tav>
                                        <p:tav tm="100000">
                                          <p:val>
                                            <p:strVal val="#ppt_x-0.05"/>
                                          </p:val>
                                        </p:tav>
                                      </p:tavLst>
                                    </p:anim>
                                    <p:anim calcmode="lin" valueType="num">
                                      <p:cBhvr>
                                        <p:cTn id="30" dur="800" decel="100000" fill="hold"/>
                                        <p:tgtEl>
                                          <p:spTgt spid="1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800" decel="100000"/>
                                        <p:tgtEl>
                                          <p:spTgt spid="12"/>
                                        </p:tgtEl>
                                      </p:cBhvr>
                                    </p:animEffect>
                                    <p:anim calcmode="lin" valueType="num">
                                      <p:cBhvr>
                                        <p:cTn id="48" dur="800" decel="100000" fill="hold"/>
                                        <p:tgtEl>
                                          <p:spTgt spid="12"/>
                                        </p:tgtEl>
                                        <p:attrNameLst>
                                          <p:attrName>style.rotation</p:attrName>
                                        </p:attrNameLst>
                                      </p:cBhvr>
                                      <p:tavLst>
                                        <p:tav tm="0">
                                          <p:val>
                                            <p:fltVal val="-90"/>
                                          </p:val>
                                        </p:tav>
                                        <p:tav tm="100000">
                                          <p:val>
                                            <p:fltVal val="0"/>
                                          </p:val>
                                        </p:tav>
                                      </p:tavLst>
                                    </p:anim>
                                    <p:anim calcmode="lin" valueType="num">
                                      <p:cBhvr>
                                        <p:cTn id="49" dur="800" decel="100000" fill="hold"/>
                                        <p:tgtEl>
                                          <p:spTgt spid="12"/>
                                        </p:tgtEl>
                                        <p:attrNameLst>
                                          <p:attrName>ppt_x</p:attrName>
                                        </p:attrNameLst>
                                      </p:cBhvr>
                                      <p:tavLst>
                                        <p:tav tm="0">
                                          <p:val>
                                            <p:strVal val="#ppt_x+0.4"/>
                                          </p:val>
                                        </p:tav>
                                        <p:tav tm="100000">
                                          <p:val>
                                            <p:strVal val="#ppt_x-0.05"/>
                                          </p:val>
                                        </p:tav>
                                      </p:tavLst>
                                    </p:anim>
                                    <p:anim calcmode="lin" valueType="num">
                                      <p:cBhvr>
                                        <p:cTn id="50" dur="800" decel="100000" fill="hold"/>
                                        <p:tgtEl>
                                          <p:spTgt spid="12"/>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800" decel="100000"/>
                                        <p:tgtEl>
                                          <p:spTgt spid="13"/>
                                        </p:tgtEl>
                                      </p:cBhvr>
                                    </p:animEffect>
                                    <p:anim calcmode="lin" valueType="num">
                                      <p:cBhvr>
                                        <p:cTn id="58" dur="800" decel="100000" fill="hold"/>
                                        <p:tgtEl>
                                          <p:spTgt spid="13"/>
                                        </p:tgtEl>
                                        <p:attrNameLst>
                                          <p:attrName>style.rotation</p:attrName>
                                        </p:attrNameLst>
                                      </p:cBhvr>
                                      <p:tavLst>
                                        <p:tav tm="0">
                                          <p:val>
                                            <p:fltVal val="-90"/>
                                          </p:val>
                                        </p:tav>
                                        <p:tav tm="100000">
                                          <p:val>
                                            <p:fltVal val="0"/>
                                          </p:val>
                                        </p:tav>
                                      </p:tavLst>
                                    </p:anim>
                                    <p:anim calcmode="lin" valueType="num">
                                      <p:cBhvr>
                                        <p:cTn id="59" dur="800" decel="100000" fill="hold"/>
                                        <p:tgtEl>
                                          <p:spTgt spid="13"/>
                                        </p:tgtEl>
                                        <p:attrNameLst>
                                          <p:attrName>ppt_x</p:attrName>
                                        </p:attrNameLst>
                                      </p:cBhvr>
                                      <p:tavLst>
                                        <p:tav tm="0">
                                          <p:val>
                                            <p:strVal val="#ppt_x+0.4"/>
                                          </p:val>
                                        </p:tav>
                                        <p:tav tm="100000">
                                          <p:val>
                                            <p:strVal val="#ppt_x-0.05"/>
                                          </p:val>
                                        </p:tav>
                                      </p:tavLst>
                                    </p:anim>
                                    <p:anim calcmode="lin" valueType="num">
                                      <p:cBhvr>
                                        <p:cTn id="60" dur="800" decel="100000" fill="hold"/>
                                        <p:tgtEl>
                                          <p:spTgt spid="13"/>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#5: Occupational Uno</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37</a:t>
            </a:fld>
            <a:endParaRPr lang="en-US" dirty="0"/>
          </a:p>
        </p:txBody>
      </p:sp>
      <p:sp>
        <p:nvSpPr>
          <p:cNvPr id="2" name="Content Placeholder 1"/>
          <p:cNvSpPr>
            <a:spLocks noGrp="1"/>
          </p:cNvSpPr>
          <p:nvPr>
            <p:ph idx="1"/>
          </p:nvPr>
        </p:nvSpPr>
        <p:spPr>
          <a:xfrm>
            <a:off x="755945" y="1752600"/>
            <a:ext cx="7549855" cy="4419600"/>
          </a:xfrm>
        </p:spPr>
        <p:txBody>
          <a:bodyPr/>
          <a:lstStyle/>
          <a:p>
            <a:r>
              <a:rPr lang="en-US" sz="3000" dirty="0"/>
              <a:t>Students take turns playing cards until one player gets rid of all his or her cards</a:t>
            </a:r>
          </a:p>
          <a:p>
            <a:r>
              <a:rPr lang="en-US" sz="3000" dirty="0"/>
              <a:t>Students can play a card that matches the number (an indicator of wage range) or symbol (an indicator of the education requirement)</a:t>
            </a:r>
          </a:p>
          <a:p>
            <a:r>
              <a:rPr lang="en-US" sz="3000" dirty="0"/>
              <a:t>When playing an occupation card, the student must say the occupation aloud</a:t>
            </a:r>
          </a:p>
        </p:txBody>
      </p:sp>
    </p:spTree>
    <p:extLst>
      <p:ext uri="{BB962C8B-B14F-4D97-AF65-F5344CB8AC3E}">
        <p14:creationId xmlns:p14="http://schemas.microsoft.com/office/powerpoint/2010/main" val="282530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609600"/>
          </a:xfrm>
        </p:spPr>
        <p:txBody>
          <a:bodyPr/>
          <a:lstStyle/>
          <a:p>
            <a:r>
              <a:rPr lang="en-US" sz="3200" b="1" dirty="0"/>
              <a:t>#5: Occupational Uno</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38</a:t>
            </a:fld>
            <a:endParaRPr lang="en-US" dirty="0"/>
          </a:p>
        </p:txBody>
      </p:sp>
      <p:sp>
        <p:nvSpPr>
          <p:cNvPr id="2" name="Content Placeholder 1"/>
          <p:cNvSpPr>
            <a:spLocks noGrp="1"/>
          </p:cNvSpPr>
          <p:nvPr>
            <p:ph idx="1"/>
          </p:nvPr>
        </p:nvSpPr>
        <p:spPr>
          <a:xfrm>
            <a:off x="755945" y="1371600"/>
            <a:ext cx="7549855" cy="4800600"/>
          </a:xfrm>
        </p:spPr>
        <p:txBody>
          <a:bodyPr/>
          <a:lstStyle/>
          <a:p>
            <a:r>
              <a:rPr lang="en-US" sz="3000" dirty="0"/>
              <a:t>Checking for Understanding</a:t>
            </a:r>
          </a:p>
          <a:p>
            <a:pPr marL="685800" lvl="1" indent="-228600"/>
            <a:r>
              <a:rPr lang="en-US" sz="2800" dirty="0"/>
              <a:t>Students answer a series of questions about factors that shape income in various occupations</a:t>
            </a:r>
          </a:p>
          <a:p>
            <a:pPr marL="685800" lvl="1" indent="-228600"/>
            <a:r>
              <a:rPr lang="en-US" sz="2800" dirty="0"/>
              <a:t>Students conduct research using the Bureau of Labor Statistics website</a:t>
            </a:r>
          </a:p>
        </p:txBody>
      </p:sp>
    </p:spTree>
    <p:extLst>
      <p:ext uri="{BB962C8B-B14F-4D97-AF65-F5344CB8AC3E}">
        <p14:creationId xmlns:p14="http://schemas.microsoft.com/office/powerpoint/2010/main" val="65518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Resources</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39</a:t>
            </a:fld>
            <a:endParaRPr lang="en-US" dirty="0"/>
          </a:p>
        </p:txBody>
      </p:sp>
      <p:sp>
        <p:nvSpPr>
          <p:cNvPr id="2" name="Content Placeholder 1"/>
          <p:cNvSpPr>
            <a:spLocks noGrp="1"/>
          </p:cNvSpPr>
          <p:nvPr>
            <p:ph idx="1"/>
          </p:nvPr>
        </p:nvSpPr>
        <p:spPr>
          <a:xfrm>
            <a:off x="609600" y="1219200"/>
            <a:ext cx="7696200" cy="4953000"/>
          </a:xfrm>
        </p:spPr>
        <p:txBody>
          <a:bodyPr/>
          <a:lstStyle/>
          <a:p>
            <a:r>
              <a:rPr lang="en-US" sz="2800" dirty="0">
                <a:hlinkClick r:id="rId2"/>
              </a:rPr>
              <a:t>www.econedlink.org</a:t>
            </a:r>
            <a:r>
              <a:rPr lang="en-US" sz="2800" dirty="0"/>
              <a:t> </a:t>
            </a:r>
          </a:p>
          <a:p>
            <a:pPr marL="685800" lvl="1" indent="-228600"/>
            <a:r>
              <a:rPr lang="en-US" sz="2600" dirty="0"/>
              <a:t>Especially Better Money Habits and Financial Fitness for Life</a:t>
            </a:r>
            <a:endParaRPr lang="en-US" sz="2800" dirty="0"/>
          </a:p>
          <a:p>
            <a:r>
              <a:rPr lang="en-US" sz="2800" dirty="0">
                <a:hlinkClick r:id="rId3"/>
              </a:rPr>
              <a:t>www.ngpf.org</a:t>
            </a:r>
            <a:r>
              <a:rPr lang="en-US" sz="2800" dirty="0"/>
              <a:t> </a:t>
            </a:r>
          </a:p>
          <a:p>
            <a:r>
              <a:rPr lang="en-US" sz="2800" dirty="0">
                <a:hlinkClick r:id="rId4"/>
              </a:rPr>
              <a:t>www.stlouisfed.org/education/</a:t>
            </a:r>
            <a:r>
              <a:rPr lang="en-US" sz="2800" dirty="0"/>
              <a:t> </a:t>
            </a:r>
          </a:p>
          <a:p>
            <a:pPr marL="685800" lvl="1" indent="-228600"/>
            <a:r>
              <a:rPr lang="en-US" sz="2600" dirty="0"/>
              <a:t>Especially Making Personal Finance Decisions Curriculum Unit and It’s Your Paycheck Curriculum Unit</a:t>
            </a:r>
            <a:endParaRPr lang="en-US" sz="2800" dirty="0"/>
          </a:p>
          <a:p>
            <a:r>
              <a:rPr lang="en-US" sz="2800" dirty="0">
                <a:hlinkClick r:id="rId5"/>
              </a:rPr>
              <a:t>http://bit.ly/PFgames</a:t>
            </a:r>
            <a:r>
              <a:rPr lang="en-US" sz="2800" dirty="0"/>
              <a:t> </a:t>
            </a:r>
          </a:p>
          <a:p>
            <a:pPr marL="685800" lvl="1" indent="-228600"/>
            <a:r>
              <a:rPr lang="en-US" sz="2600" dirty="0"/>
              <a:t>Google Drive folder with five lessons presented tonight; URL is case sensitive</a:t>
            </a:r>
          </a:p>
        </p:txBody>
      </p:sp>
    </p:spTree>
    <p:extLst>
      <p:ext uri="{BB962C8B-B14F-4D97-AF65-F5344CB8AC3E}">
        <p14:creationId xmlns:p14="http://schemas.microsoft.com/office/powerpoint/2010/main" val="489893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828800"/>
            <a:ext cx="7391400" cy="3657600"/>
          </a:xfrm>
        </p:spPr>
        <p:txBody>
          <a:bodyPr/>
          <a:lstStyle/>
          <a:p>
            <a:r>
              <a:rPr lang="en-US" sz="3000" dirty="0"/>
              <a:t>Attendees will be able to…</a:t>
            </a:r>
          </a:p>
          <a:p>
            <a:pPr marL="685800" lvl="1" indent="-228600">
              <a:spcBef>
                <a:spcPts val="500"/>
              </a:spcBef>
            </a:pPr>
            <a:r>
              <a:rPr lang="en-US" sz="2800" dirty="0"/>
              <a:t>Identify the benefits of teaching personal finance concepts through hands-on activities and games.</a:t>
            </a:r>
          </a:p>
          <a:p>
            <a:pPr marL="685800" lvl="1" indent="-228600">
              <a:spcBef>
                <a:spcPts val="500"/>
              </a:spcBef>
            </a:pPr>
            <a:r>
              <a:rPr lang="en-US" sz="2800" dirty="0"/>
              <a:t>Effectively engage students in learning about credit scores, budgeting, investing, insurance, and occupation options.</a:t>
            </a:r>
          </a:p>
        </p:txBody>
      </p:sp>
      <p:sp>
        <p:nvSpPr>
          <p:cNvPr id="3" name="Title 2"/>
          <p:cNvSpPr>
            <a:spLocks noGrp="1"/>
          </p:cNvSpPr>
          <p:nvPr>
            <p:ph type="title"/>
          </p:nvPr>
        </p:nvSpPr>
        <p:spPr/>
        <p:txBody>
          <a:bodyPr/>
          <a:lstStyle/>
          <a:p>
            <a:r>
              <a:rPr lang="en-US" sz="3200" b="1" dirty="0"/>
              <a:t>Goals (Learning Objectives)</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4</a:t>
            </a:fld>
            <a:endParaRPr lang="en-US" dirty="0"/>
          </a:p>
        </p:txBody>
      </p:sp>
    </p:spTree>
    <p:extLst>
      <p:ext uri="{BB962C8B-B14F-4D97-AF65-F5344CB8AC3E}">
        <p14:creationId xmlns:p14="http://schemas.microsoft.com/office/powerpoint/2010/main" val="23439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2800" dirty="0"/>
          </a:p>
          <a:p>
            <a:pPr marL="0" indent="0">
              <a:buNone/>
            </a:pPr>
            <a:r>
              <a:rPr lang="en-US" sz="3200" dirty="0"/>
              <a:t>CONTACT INFORMATION</a:t>
            </a:r>
          </a:p>
          <a:p>
            <a:r>
              <a:rPr lang="en-US" sz="3200" dirty="0">
                <a:hlinkClick r:id="rId2"/>
              </a:rPr>
              <a:t>mkirts@email.arizona.edu</a:t>
            </a:r>
            <a:r>
              <a:rPr lang="en-US" sz="3200" dirty="0"/>
              <a:t> </a:t>
            </a:r>
          </a:p>
          <a:p>
            <a:r>
              <a:rPr lang="en-US" sz="3200" dirty="0"/>
              <a:t>520-870-6541</a:t>
            </a:r>
          </a:p>
        </p:txBody>
      </p:sp>
      <p:sp>
        <p:nvSpPr>
          <p:cNvPr id="3" name="Title 2"/>
          <p:cNvSpPr>
            <a:spLocks noGrp="1"/>
          </p:cNvSpPr>
          <p:nvPr>
            <p:ph type="title"/>
          </p:nvPr>
        </p:nvSpPr>
        <p:spPr/>
        <p:txBody>
          <a:bodyPr/>
          <a:lstStyle/>
          <a:p>
            <a:r>
              <a:rPr lang="en-US" sz="3200" b="1" dirty="0"/>
              <a:t>Thank you!</a:t>
            </a:r>
          </a:p>
        </p:txBody>
      </p:sp>
      <p:sp>
        <p:nvSpPr>
          <p:cNvPr id="4" name="Footer Placeholder 3"/>
          <p:cNvSpPr>
            <a:spLocks noGrp="1"/>
          </p:cNvSpPr>
          <p:nvPr>
            <p:ph type="ftr" sz="quarter" idx="16"/>
          </p:nvPr>
        </p:nvSpPr>
        <p:spPr/>
        <p:txBody>
          <a:bodyPr/>
          <a:lstStyle/>
          <a:p>
            <a:pPr>
              <a:defRPr/>
            </a:pPr>
            <a:r>
              <a:rPr lang="en-US" b="1"/>
              <a:t>www.councilforeconed.org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40</a:t>
            </a:fld>
            <a:endParaRPr lang="en-US" dirty="0"/>
          </a:p>
        </p:txBody>
      </p:sp>
    </p:spTree>
    <p:extLst>
      <p:ext uri="{BB962C8B-B14F-4D97-AF65-F5344CB8AC3E}">
        <p14:creationId xmlns:p14="http://schemas.microsoft.com/office/powerpoint/2010/main" val="1995002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Rationale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5</a:t>
            </a:fld>
            <a:endParaRPr lang="en-US" dirty="0"/>
          </a:p>
        </p:txBody>
      </p:sp>
      <p:sp>
        <p:nvSpPr>
          <p:cNvPr id="2" name="Content Placeholder 1"/>
          <p:cNvSpPr>
            <a:spLocks noGrp="1"/>
          </p:cNvSpPr>
          <p:nvPr>
            <p:ph idx="1"/>
          </p:nvPr>
        </p:nvSpPr>
        <p:spPr/>
        <p:txBody>
          <a:bodyPr/>
          <a:lstStyle/>
          <a:p>
            <a:r>
              <a:rPr lang="en-US" sz="3200" dirty="0"/>
              <a:t>Fun (Hands-On Activities) &amp; Games Can…</a:t>
            </a:r>
          </a:p>
          <a:p>
            <a:pPr marL="685800" lvl="1"/>
            <a:r>
              <a:rPr lang="en-US" sz="3200" dirty="0"/>
              <a:t>Help learning “stick”</a:t>
            </a:r>
          </a:p>
          <a:p>
            <a:pPr marL="685800" lvl="1"/>
            <a:r>
              <a:rPr lang="en-US" sz="3200" dirty="0"/>
              <a:t>Support multiple learning styles</a:t>
            </a:r>
          </a:p>
          <a:p>
            <a:pPr marL="685800" lvl="1"/>
            <a:r>
              <a:rPr lang="en-US" sz="3200" dirty="0"/>
              <a:t>Engage reluctant students</a:t>
            </a:r>
          </a:p>
          <a:p>
            <a:pPr marL="685800" lvl="1"/>
            <a:r>
              <a:rPr lang="en-US" sz="3200" dirty="0"/>
              <a:t>Build class camaraderie</a:t>
            </a:r>
          </a:p>
          <a:p>
            <a:pPr marL="685800" lvl="1"/>
            <a:r>
              <a:rPr lang="en-US" sz="3200" dirty="0"/>
              <a:t>Reveal student misunderstanding</a:t>
            </a:r>
          </a:p>
        </p:txBody>
      </p:sp>
    </p:spTree>
    <p:extLst>
      <p:ext uri="{BB962C8B-B14F-4D97-AF65-F5344CB8AC3E}">
        <p14:creationId xmlns:p14="http://schemas.microsoft.com/office/powerpoint/2010/main" val="194520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Each Lesson Includes</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6</a:t>
            </a:fld>
            <a:endParaRPr lang="en-US" dirty="0"/>
          </a:p>
        </p:txBody>
      </p:sp>
      <p:sp>
        <p:nvSpPr>
          <p:cNvPr id="2" name="Content Placeholder 1"/>
          <p:cNvSpPr>
            <a:spLocks noGrp="1"/>
          </p:cNvSpPr>
          <p:nvPr>
            <p:ph idx="1"/>
          </p:nvPr>
        </p:nvSpPr>
        <p:spPr>
          <a:xfrm>
            <a:off x="1028700" y="1752600"/>
            <a:ext cx="7277100" cy="4419600"/>
          </a:xfrm>
        </p:spPr>
        <p:txBody>
          <a:bodyPr/>
          <a:lstStyle/>
          <a:p>
            <a:r>
              <a:rPr lang="en-US" sz="2800" dirty="0"/>
              <a:t>Relevant National Standards for Financial Literacy from CEE</a:t>
            </a:r>
          </a:p>
          <a:p>
            <a:r>
              <a:rPr lang="en-US" sz="2800" dirty="0"/>
              <a:t>Warm-up prompt(s)</a:t>
            </a:r>
          </a:p>
          <a:p>
            <a:r>
              <a:rPr lang="en-US" sz="2800" dirty="0"/>
              <a:t>Procedural instructions</a:t>
            </a:r>
          </a:p>
          <a:p>
            <a:r>
              <a:rPr lang="en-US" sz="2800" dirty="0"/>
              <a:t>Reproducible materials (in PDF and editable Word files)</a:t>
            </a:r>
          </a:p>
          <a:p>
            <a:r>
              <a:rPr lang="en-US" sz="2800" dirty="0"/>
              <a:t>Debriefing exercise</a:t>
            </a:r>
          </a:p>
          <a:p>
            <a:r>
              <a:rPr lang="en-US" sz="2800" dirty="0"/>
              <a:t>Assessment or extension suggestions</a:t>
            </a:r>
            <a:endParaRPr lang="en-US" sz="2600" dirty="0"/>
          </a:p>
        </p:txBody>
      </p:sp>
    </p:spTree>
    <p:extLst>
      <p:ext uri="{BB962C8B-B14F-4D97-AF65-F5344CB8AC3E}">
        <p14:creationId xmlns:p14="http://schemas.microsoft.com/office/powerpoint/2010/main" val="1753354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Take Note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7</a:t>
            </a:fld>
            <a:endParaRPr lang="en-US" dirty="0"/>
          </a:p>
        </p:txBody>
      </p:sp>
      <p:sp>
        <p:nvSpPr>
          <p:cNvPr id="2" name="Content Placeholder 1"/>
          <p:cNvSpPr>
            <a:spLocks noGrp="1"/>
          </p:cNvSpPr>
          <p:nvPr>
            <p:ph idx="1"/>
          </p:nvPr>
        </p:nvSpPr>
        <p:spPr>
          <a:xfrm>
            <a:off x="755945" y="1752600"/>
            <a:ext cx="7549855" cy="4419600"/>
          </a:xfrm>
        </p:spPr>
        <p:txBody>
          <a:bodyPr/>
          <a:lstStyle/>
          <a:p>
            <a:r>
              <a:rPr lang="en-US" sz="3000" dirty="0"/>
              <a:t>Using these lessons with your students will require</a:t>
            </a:r>
          </a:p>
          <a:p>
            <a:pPr marL="685800" lvl="1" indent="-228600"/>
            <a:r>
              <a:rPr lang="en-US" sz="2800" dirty="0"/>
              <a:t>Materials that may be beyond what your site provides: cardstock, dice, resealable plastic bags</a:t>
            </a:r>
          </a:p>
          <a:p>
            <a:pPr marL="685800" lvl="1" indent="-228600"/>
            <a:r>
              <a:rPr lang="en-US" sz="2800" dirty="0"/>
              <a:t>An investment of your time to create game boards, cards, etc.</a:t>
            </a:r>
          </a:p>
        </p:txBody>
      </p:sp>
    </p:spTree>
    <p:extLst>
      <p:ext uri="{BB962C8B-B14F-4D97-AF65-F5344CB8AC3E}">
        <p14:creationId xmlns:p14="http://schemas.microsoft.com/office/powerpoint/2010/main" val="257434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#1: Credit Score Challenge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8</a:t>
            </a:fld>
            <a:endParaRPr lang="en-US" dirty="0"/>
          </a:p>
        </p:txBody>
      </p:sp>
      <p:pic>
        <p:nvPicPr>
          <p:cNvPr id="8" name="Picture 7">
            <a:extLst>
              <a:ext uri="{FF2B5EF4-FFF2-40B4-BE49-F238E27FC236}">
                <a16:creationId xmlns:a16="http://schemas.microsoft.com/office/drawing/2014/main" id="{25F30687-7671-3F49-956E-8E09476C21D2}"/>
              </a:ext>
            </a:extLst>
          </p:cNvPr>
          <p:cNvPicPr>
            <a:picLocks noChangeAspect="1"/>
          </p:cNvPicPr>
          <p:nvPr/>
        </p:nvPicPr>
        <p:blipFill>
          <a:blip r:embed="rId2"/>
          <a:stretch>
            <a:fillRect/>
          </a:stretch>
        </p:blipFill>
        <p:spPr>
          <a:xfrm>
            <a:off x="446567" y="1411472"/>
            <a:ext cx="3619625" cy="4760728"/>
          </a:xfrm>
          <a:prstGeom prst="rect">
            <a:avLst/>
          </a:prstGeom>
        </p:spPr>
      </p:pic>
      <p:pic>
        <p:nvPicPr>
          <p:cNvPr id="10" name="Picture 9">
            <a:extLst>
              <a:ext uri="{FF2B5EF4-FFF2-40B4-BE49-F238E27FC236}">
                <a16:creationId xmlns:a16="http://schemas.microsoft.com/office/drawing/2014/main" id="{58F9E47A-F12F-904D-B19F-6C293C4A48B6}"/>
              </a:ext>
            </a:extLst>
          </p:cNvPr>
          <p:cNvPicPr>
            <a:picLocks noChangeAspect="1"/>
          </p:cNvPicPr>
          <p:nvPr/>
        </p:nvPicPr>
        <p:blipFill>
          <a:blip r:embed="rId3"/>
          <a:stretch>
            <a:fillRect/>
          </a:stretch>
        </p:blipFill>
        <p:spPr>
          <a:xfrm>
            <a:off x="4807812" y="1676400"/>
            <a:ext cx="3490776" cy="4572000"/>
          </a:xfrm>
          <a:prstGeom prst="rect">
            <a:avLst/>
          </a:prstGeom>
        </p:spPr>
      </p:pic>
    </p:spTree>
    <p:extLst>
      <p:ext uri="{BB962C8B-B14F-4D97-AF65-F5344CB8AC3E}">
        <p14:creationId xmlns:p14="http://schemas.microsoft.com/office/powerpoint/2010/main" val="1702899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#1: Credit Score Challenge</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9</a:t>
            </a:fld>
            <a:endParaRPr lang="en-US" dirty="0"/>
          </a:p>
        </p:txBody>
      </p:sp>
      <p:pic>
        <p:nvPicPr>
          <p:cNvPr id="2" name="Picture 1">
            <a:extLst>
              <a:ext uri="{FF2B5EF4-FFF2-40B4-BE49-F238E27FC236}">
                <a16:creationId xmlns:a16="http://schemas.microsoft.com/office/drawing/2014/main" id="{7AD52790-1B27-6640-BEE6-C7D2D53E3BE2}"/>
              </a:ext>
            </a:extLst>
          </p:cNvPr>
          <p:cNvPicPr>
            <a:picLocks noChangeAspect="1"/>
          </p:cNvPicPr>
          <p:nvPr/>
        </p:nvPicPr>
        <p:blipFill>
          <a:blip r:embed="rId2"/>
          <a:stretch>
            <a:fillRect/>
          </a:stretch>
        </p:blipFill>
        <p:spPr>
          <a:xfrm>
            <a:off x="0" y="2106213"/>
            <a:ext cx="9144000" cy="3331374"/>
          </a:xfrm>
          <a:prstGeom prst="rect">
            <a:avLst/>
          </a:prstGeom>
        </p:spPr>
      </p:pic>
    </p:spTree>
    <p:extLst>
      <p:ext uri="{BB962C8B-B14F-4D97-AF65-F5344CB8AC3E}">
        <p14:creationId xmlns:p14="http://schemas.microsoft.com/office/powerpoint/2010/main" val="232048515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Props1.xml><?xml version="1.0" encoding="utf-8"?>
<ds:datastoreItem xmlns:ds="http://schemas.openxmlformats.org/officeDocument/2006/customXml" ds:itemID="{8FC36DAD-A69D-4A89-B001-848F3B6573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A96DE8-B18F-4B6A-93E2-2A40DA566421}">
  <ds:schemaRefs>
    <ds:schemaRef ds:uri="http://schemas.microsoft.com/sharepoint/v3/contenttype/forms"/>
  </ds:schemaRefs>
</ds:datastoreItem>
</file>

<file path=customXml/itemProps3.xml><?xml version="1.0" encoding="utf-8"?>
<ds:datastoreItem xmlns:ds="http://schemas.openxmlformats.org/officeDocument/2006/customXml" ds:itemID="{34297DD3-A2EA-4D53-B11C-2136071F829E}">
  <ds:schemaRefs>
    <ds:schemaRef ds:uri="http://schemas.microsoft.com/office/2006/metadata/properties"/>
    <ds:schemaRef ds:uri="http://schemas.microsoft.com/office/infopath/2007/PartnerControls"/>
    <ds:schemaRef ds:uri="9cd82c5b-74c9-4827-94f1-5bf219ae6b20"/>
  </ds:schemaRefs>
</ds:datastoreItem>
</file>

<file path=docProps/app.xml><?xml version="1.0" encoding="utf-8"?>
<Properties xmlns="http://schemas.openxmlformats.org/officeDocument/2006/extended-properties" xmlns:vt="http://schemas.openxmlformats.org/officeDocument/2006/docPropsVTypes">
  <Template/>
  <TotalTime>111185</TotalTime>
  <Words>1746</Words>
  <Application>Microsoft Office PowerPoint</Application>
  <PresentationFormat>On-screen Show (4:3)</PresentationFormat>
  <Paragraphs>251</Paragraphs>
  <Slides>40</Slides>
  <Notes>18</Notes>
  <HiddenSlides>0</HiddenSlides>
  <MMClips>1</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Blank Presentation</vt:lpstr>
      <vt:lpstr>Custom Design</vt:lpstr>
      <vt:lpstr>Personal Finance  Fun &amp; Games</vt:lpstr>
      <vt:lpstr>Brief Bio</vt:lpstr>
      <vt:lpstr>Agenda </vt:lpstr>
      <vt:lpstr>Goals (Learning Objectives)</vt:lpstr>
      <vt:lpstr>Rationale</vt:lpstr>
      <vt:lpstr>Each Lesson Includes</vt:lpstr>
      <vt:lpstr>Take Note</vt:lpstr>
      <vt:lpstr>#1: Credit Score Challenge</vt:lpstr>
      <vt:lpstr>#1: Credit Score Challenge</vt:lpstr>
      <vt:lpstr>#1: Credit Score Challenge</vt:lpstr>
      <vt:lpstr>Game Cards</vt:lpstr>
      <vt:lpstr>#1: Credit Score Challenge</vt:lpstr>
      <vt:lpstr>#2: Budget Puzzle</vt:lpstr>
      <vt:lpstr>#2: Budget Puzzle</vt:lpstr>
      <vt:lpstr>#2: Budget Puzzle</vt:lpstr>
      <vt:lpstr>#2: Budget Puzzle</vt:lpstr>
      <vt:lpstr>PowerPoint Presentation</vt:lpstr>
      <vt:lpstr>#2: Budget Puzzle</vt:lpstr>
      <vt:lpstr>#3: Get a Clue (About Investing)</vt:lpstr>
      <vt:lpstr>#3: Get a Clue (About Investing)</vt:lpstr>
      <vt:lpstr>#3: Get a Clue (About Investing)</vt:lpstr>
      <vt:lpstr>#3: Get a Clue (About Investing)</vt:lpstr>
      <vt:lpstr>#3: Get a Clue (About Investing)</vt:lpstr>
      <vt:lpstr>#3: Get a Clue (About Investing)</vt:lpstr>
      <vt:lpstr>#3: Get a Clue (About Investing)</vt:lpstr>
      <vt:lpstr>#3: Get a Clue (About Investing)</vt:lpstr>
      <vt:lpstr>#4: Coming to Terms With Risk</vt:lpstr>
      <vt:lpstr>#4: Coming to Terms With Risk</vt:lpstr>
      <vt:lpstr>#4: Coming to Terms With Risk</vt:lpstr>
      <vt:lpstr>#4: Coming to Terms With Risk</vt:lpstr>
      <vt:lpstr>PowerPoint Presentation</vt:lpstr>
      <vt:lpstr>#4: Coming to Terms With Risk</vt:lpstr>
      <vt:lpstr>#5: Occupational Uno</vt:lpstr>
      <vt:lpstr>#5: Occupational Uno</vt:lpstr>
      <vt:lpstr>#5: Occupational Uno</vt:lpstr>
      <vt:lpstr>#5: Occupational Uno</vt:lpstr>
      <vt:lpstr>#5: Occupational Uno</vt:lpstr>
      <vt:lpstr>#5: Occupational Uno</vt:lpstr>
      <vt:lpstr>Resources</vt:lpstr>
      <vt:lpstr>Thank you!</vt:lpstr>
    </vt:vector>
  </TitlesOfParts>
  <Company>Office 2004 Test Drive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creator>Office 2004 Test Drive User</dc:creator>
  <cp:lastModifiedBy>Megan Kirts</cp:lastModifiedBy>
  <cp:revision>2918</cp:revision>
  <cp:lastPrinted>2015-12-16T17:04:17Z</cp:lastPrinted>
  <dcterms:created xsi:type="dcterms:W3CDTF">2012-10-20T14:14:15Z</dcterms:created>
  <dcterms:modified xsi:type="dcterms:W3CDTF">2020-03-19T17:50:08Z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200</vt:r8>
  </property>
  <property fmtid="{D5CDD505-2E9C-101B-9397-08002B2CF9AE}" pid="4" name="_CopySource">
    <vt:lpwstr>https://council4econed.sharepoint.com/CMT/Board Meeting Feb 8, 2013 v2 njm.pptx</vt:lpwstr>
  </property>
  <property fmtid="{D5CDD505-2E9C-101B-9397-08002B2CF9AE}" pid="5" name="xd_ProgID">
    <vt:lpwstr/>
  </property>
  <property fmtid="{D5CDD505-2E9C-101B-9397-08002B2CF9AE}" pid="6" name="TemplateUrl">
    <vt:lpwstr/>
  </property>
</Properties>
</file>