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  <p:sldMasterId id="2147483682" r:id="rId5"/>
  </p:sldMasterIdLst>
  <p:notesMasterIdLst>
    <p:notesMasterId r:id="rId46"/>
  </p:notesMasterIdLst>
  <p:handoutMasterIdLst>
    <p:handoutMasterId r:id="rId47"/>
  </p:handoutMasterIdLst>
  <p:sldIdLst>
    <p:sldId id="256" r:id="rId6"/>
    <p:sldId id="354" r:id="rId7"/>
    <p:sldId id="323" r:id="rId8"/>
    <p:sldId id="324" r:id="rId9"/>
    <p:sldId id="344" r:id="rId10"/>
    <p:sldId id="326" r:id="rId11"/>
    <p:sldId id="327" r:id="rId12"/>
    <p:sldId id="328" r:id="rId13"/>
    <p:sldId id="340" r:id="rId14"/>
    <p:sldId id="341" r:id="rId15"/>
    <p:sldId id="338" r:id="rId16"/>
    <p:sldId id="339" r:id="rId17"/>
    <p:sldId id="343" r:id="rId18"/>
    <p:sldId id="329" r:id="rId19"/>
    <p:sldId id="330" r:id="rId20"/>
    <p:sldId id="331" r:id="rId21"/>
    <p:sldId id="335" r:id="rId22"/>
    <p:sldId id="336" r:id="rId23"/>
    <p:sldId id="337" r:id="rId24"/>
    <p:sldId id="319" r:id="rId25"/>
    <p:sldId id="321" r:id="rId26"/>
    <p:sldId id="363" r:id="rId27"/>
    <p:sldId id="362" r:id="rId28"/>
    <p:sldId id="359" r:id="rId29"/>
    <p:sldId id="356" r:id="rId30"/>
    <p:sldId id="355" r:id="rId31"/>
    <p:sldId id="364" r:id="rId32"/>
    <p:sldId id="365" r:id="rId33"/>
    <p:sldId id="352" r:id="rId34"/>
    <p:sldId id="358" r:id="rId35"/>
    <p:sldId id="346" r:id="rId36"/>
    <p:sldId id="348" r:id="rId37"/>
    <p:sldId id="349" r:id="rId38"/>
    <p:sldId id="347" r:id="rId39"/>
    <p:sldId id="325" r:id="rId40"/>
    <p:sldId id="342" r:id="rId41"/>
    <p:sldId id="345" r:id="rId42"/>
    <p:sldId id="351" r:id="rId43"/>
    <p:sldId id="290" r:id="rId44"/>
    <p:sldId id="361" r:id="rId45"/>
  </p:sldIdLst>
  <p:sldSz cx="9144000" cy="6858000" type="screen4x3"/>
  <p:notesSz cx="6954838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7AF360C-2405-4C85-B912-7AC9DC97E623}">
          <p14:sldIdLst>
            <p14:sldId id="256"/>
            <p14:sldId id="354"/>
            <p14:sldId id="323"/>
            <p14:sldId id="324"/>
            <p14:sldId id="344"/>
            <p14:sldId id="326"/>
            <p14:sldId id="327"/>
            <p14:sldId id="328"/>
            <p14:sldId id="340"/>
            <p14:sldId id="341"/>
            <p14:sldId id="338"/>
            <p14:sldId id="339"/>
            <p14:sldId id="343"/>
            <p14:sldId id="329"/>
            <p14:sldId id="330"/>
            <p14:sldId id="331"/>
            <p14:sldId id="335"/>
            <p14:sldId id="336"/>
            <p14:sldId id="337"/>
            <p14:sldId id="319"/>
            <p14:sldId id="321"/>
            <p14:sldId id="363"/>
            <p14:sldId id="362"/>
            <p14:sldId id="359"/>
            <p14:sldId id="356"/>
            <p14:sldId id="355"/>
            <p14:sldId id="364"/>
            <p14:sldId id="365"/>
            <p14:sldId id="352"/>
          </p14:sldIdLst>
        </p14:section>
        <p14:section name="Saving for College" id="{348A265B-1807-4853-A847-F607268A2D6D}">
          <p14:sldIdLst>
            <p14:sldId id="358"/>
            <p14:sldId id="346"/>
            <p14:sldId id="348"/>
            <p14:sldId id="349"/>
            <p14:sldId id="347"/>
            <p14:sldId id="325"/>
            <p14:sldId id="342"/>
            <p14:sldId id="345"/>
            <p14:sldId id="351"/>
            <p14:sldId id="290"/>
            <p14:sldId id="3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19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evy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0"/>
    <a:srgbClr val="79AC43"/>
    <a:srgbClr val="029602"/>
    <a:srgbClr val="1578BC"/>
    <a:srgbClr val="FFFF66"/>
    <a:srgbClr val="CC66FF"/>
    <a:srgbClr val="CCFFCC"/>
    <a:srgbClr val="CCFF99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88" autoAdjust="0"/>
    <p:restoredTop sz="84502" autoAdjust="0"/>
  </p:normalViewPr>
  <p:slideViewPr>
    <p:cSldViewPr>
      <p:cViewPr varScale="1">
        <p:scale>
          <a:sx n="72" d="100"/>
          <a:sy n="72" d="100"/>
        </p:scale>
        <p:origin x="139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2008"/>
    </p:cViewPr>
  </p:outlineViewPr>
  <p:notesTextViewPr>
    <p:cViewPr>
      <p:scale>
        <a:sx n="130" d="100"/>
        <a:sy n="130" d="100"/>
      </p:scale>
      <p:origin x="0" y="0"/>
    </p:cViewPr>
  </p:notesTextViewPr>
  <p:sorterViewPr>
    <p:cViewPr>
      <p:scale>
        <a:sx n="100" d="100"/>
        <a:sy n="100" d="100"/>
      </p:scale>
      <p:origin x="0" y="-7219"/>
    </p:cViewPr>
  </p:sorterViewPr>
  <p:notesViewPr>
    <p:cSldViewPr>
      <p:cViewPr>
        <p:scale>
          <a:sx n="100" d="100"/>
          <a:sy n="100" d="100"/>
        </p:scale>
        <p:origin x="-1572" y="642"/>
      </p:cViewPr>
      <p:guideLst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13763" cy="465455"/>
          </a:xfrm>
          <a:prstGeom prst="rect">
            <a:avLst/>
          </a:prstGeom>
        </p:spPr>
        <p:txBody>
          <a:bodyPr vert="horz" lIns="91660" tIns="45830" rIns="91660" bIns="45830" rtlCol="0"/>
          <a:lstStyle>
            <a:lvl1pPr algn="l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71" y="0"/>
            <a:ext cx="3013763" cy="465455"/>
          </a:xfrm>
          <a:prstGeom prst="rect">
            <a:avLst/>
          </a:prstGeom>
        </p:spPr>
        <p:txBody>
          <a:bodyPr vert="horz" wrap="square" lIns="91660" tIns="45830" rIns="91660" bIns="4583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E5B415-68C8-4A58-B2FB-027E28498B27}" type="datetime1">
              <a:rPr lang="en-US"/>
              <a:pPr/>
              <a:t>4/9/2020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2033"/>
            <a:ext cx="3013763" cy="465455"/>
          </a:xfrm>
          <a:prstGeom prst="rect">
            <a:avLst/>
          </a:prstGeom>
        </p:spPr>
        <p:txBody>
          <a:bodyPr vert="horz" lIns="91660" tIns="45830" rIns="91660" bIns="45830" rtlCol="0" anchor="b"/>
          <a:lstStyle>
            <a:lvl1pPr algn="l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71" y="8842033"/>
            <a:ext cx="3013763" cy="465455"/>
          </a:xfrm>
          <a:prstGeom prst="rect">
            <a:avLst/>
          </a:prstGeom>
        </p:spPr>
        <p:txBody>
          <a:bodyPr vert="horz" wrap="square" lIns="91660" tIns="45830" rIns="91660" bIns="4583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EE3D93-84EA-4E8B-BF2A-F31F2C855D6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5147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60" tIns="45830" rIns="91660" bIns="4583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41078" y="0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60" tIns="45830" rIns="91660" bIns="4583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6913"/>
            <a:ext cx="4657725" cy="3494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312" y="4421827"/>
            <a:ext cx="5100215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60" tIns="45830" rIns="91660" bIns="458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43645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60" tIns="45830" rIns="91660" bIns="4583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1078" y="8843645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60" tIns="45830" rIns="91660" bIns="4583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C31D1C9-99ED-4BAE-B0EB-0468EAB0416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197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1D1C9-99ED-4BAE-B0EB-0468EAB0416D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858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990600" y="2286000"/>
            <a:ext cx="7162800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ＭＳ Ｐゴシック" charset="-128"/>
            </a:endParaRPr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>
            <a:off x="990600" y="3657600"/>
            <a:ext cx="7162800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28699" y="2548219"/>
            <a:ext cx="7086600" cy="841375"/>
          </a:xfrm>
          <a:prstGeom prst="rect">
            <a:avLst/>
          </a:prstGeom>
        </p:spPr>
        <p:txBody>
          <a:bodyPr/>
          <a:lstStyle>
            <a:lvl1pPr algn="ctr">
              <a:defRPr b="1" baseline="0">
                <a:solidFill>
                  <a:srgbClr val="004A80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/>
              <a:t>Webinar Title</a:t>
            </a:r>
            <a:br>
              <a:rPr lang="en-US" dirty="0"/>
            </a:b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028699" y="3930196"/>
            <a:ext cx="708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Date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Presenter: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38553"/>
            <a:ext cx="3124200" cy="11709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www.councilforeconed.org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9695-8517-4318-9952-3DDF4D4F8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4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www.councilforeconed.org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9695-8517-4318-9952-3DDF4D4F8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38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www.councilforeconed.org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9695-8517-4318-9952-3DDF4D4F8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03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www.councilforeconed.org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9695-8517-4318-9952-3DDF4D4F8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51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www.councilforeconed.org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9695-8517-4318-9952-3DDF4D4F8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02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www.councilforeconed.org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9695-8517-4318-9952-3DDF4D4F8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35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www.councilforeconed.org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9695-8517-4318-9952-3DDF4D4F8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85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www.councilforeconed.org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9695-8517-4318-9952-3DDF4D4F8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72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www.councilforeconed.org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9695-8517-4318-9952-3DDF4D4F8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17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990600" y="2286000"/>
            <a:ext cx="7162800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ＭＳ Ｐゴシック" charset="-128"/>
            </a:endParaRPr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>
            <a:off x="990600" y="3657600"/>
            <a:ext cx="7162800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28699" y="2548219"/>
            <a:ext cx="7086600" cy="841375"/>
          </a:xfrm>
          <a:prstGeom prst="rect">
            <a:avLst/>
          </a:prstGeom>
        </p:spPr>
        <p:txBody>
          <a:bodyPr/>
          <a:lstStyle>
            <a:lvl1pPr algn="ctr">
              <a:defRPr b="1" baseline="0">
                <a:solidFill>
                  <a:srgbClr val="004A80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/>
              <a:t>Webinar Title</a:t>
            </a:r>
            <a:br>
              <a:rPr lang="en-US" dirty="0"/>
            </a:b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028699" y="3930196"/>
            <a:ext cx="708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Date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Presenter: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38553"/>
            <a:ext cx="3124200" cy="117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34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752600"/>
            <a:ext cx="7086600" cy="3657600"/>
          </a:xfrm>
          <a:prstGeom prst="rect">
            <a:avLst/>
          </a:prstGeom>
        </p:spPr>
        <p:txBody>
          <a:bodyPr lIns="91440" rIns="91440"/>
          <a:lstStyle>
            <a:lvl1pPr>
              <a:buFont typeface="Arial"/>
              <a:buChar char="•"/>
              <a:defRPr sz="1800">
                <a:solidFill>
                  <a:srgbClr val="6EA92C"/>
                </a:solidFill>
                <a:latin typeface="Gill Sans"/>
                <a:cs typeface="Gill Sans"/>
              </a:defRPr>
            </a:lvl1pPr>
            <a:lvl2pPr marL="0" indent="-365760" algn="l">
              <a:buClr>
                <a:srgbClr val="004A80"/>
              </a:buClr>
              <a:buFont typeface="BankGothic Md BT"/>
              <a:buChar char="»"/>
              <a:defRPr sz="1800">
                <a:solidFill>
                  <a:srgbClr val="004A80"/>
                </a:solidFill>
                <a:latin typeface="Gill Sans"/>
                <a:cs typeface="Gill Sans"/>
              </a:defRPr>
            </a:lvl2pPr>
            <a:lvl3pPr>
              <a:defRPr>
                <a:solidFill>
                  <a:srgbClr val="6EA92C"/>
                </a:solidFill>
                <a:latin typeface="Gill Sans"/>
                <a:cs typeface="Gill Sans"/>
              </a:defRPr>
            </a:lvl3pPr>
            <a:lvl4pPr>
              <a:defRPr>
                <a:solidFill>
                  <a:srgbClr val="6EA92C"/>
                </a:solidFill>
                <a:latin typeface="Gill Sans"/>
                <a:cs typeface="Gill Sans"/>
              </a:defRPr>
            </a:lvl4pPr>
            <a:lvl5pPr>
              <a:defRPr>
                <a:solidFill>
                  <a:srgbClr val="6EA92C"/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vert="horz" anchor="t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755945" y="6324600"/>
            <a:ext cx="7896131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6553200" y="6477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36A2A04-44CB-4FD5-A22C-EC7DA5CF840D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81217"/>
            <a:ext cx="1905000" cy="7139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2133600"/>
            <a:ext cx="7429500" cy="3733800"/>
          </a:xfrm>
          <a:prstGeom prst="rect">
            <a:avLst/>
          </a:prstGeom>
        </p:spPr>
        <p:txBody>
          <a:bodyPr lIns="91440" rIns="91440"/>
          <a:lstStyle>
            <a:lvl1pPr>
              <a:buFont typeface="Arial"/>
              <a:buNone/>
              <a:defRPr sz="2400">
                <a:solidFill>
                  <a:srgbClr val="6EA92C"/>
                </a:solidFill>
                <a:latin typeface="Gill Sans"/>
                <a:cs typeface="Gill Sans"/>
              </a:defRPr>
            </a:lvl1pPr>
            <a:lvl2pPr marL="182880" indent="-374904" algn="l">
              <a:buClr>
                <a:srgbClr val="004A80"/>
              </a:buClr>
              <a:buFont typeface="BankGothic Md BT"/>
              <a:buChar char="»"/>
              <a:defRPr sz="2400">
                <a:solidFill>
                  <a:srgbClr val="004A80"/>
                </a:solidFill>
                <a:latin typeface="Gill Sans"/>
                <a:cs typeface="Gill Sans"/>
              </a:defRPr>
            </a:lvl2pPr>
            <a:lvl3pPr>
              <a:defRPr>
                <a:solidFill>
                  <a:srgbClr val="6EA92C"/>
                </a:solidFill>
                <a:latin typeface="Gill Sans"/>
                <a:cs typeface="Gill Sans"/>
              </a:defRPr>
            </a:lvl3pPr>
            <a:lvl4pPr>
              <a:defRPr>
                <a:solidFill>
                  <a:srgbClr val="6EA92C"/>
                </a:solidFill>
                <a:latin typeface="Gill Sans"/>
                <a:cs typeface="Gill Sans"/>
              </a:defRPr>
            </a:lvl4pPr>
            <a:lvl5pPr>
              <a:defRPr>
                <a:solidFill>
                  <a:srgbClr val="6EA92C"/>
                </a:solidFill>
                <a:latin typeface="Gill Sans"/>
                <a:cs typeface="Gill Sans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vert="horz"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295400"/>
            <a:ext cx="8229600" cy="4572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chemeClr val="tx1"/>
                </a:solidFill>
                <a:latin typeface="Gill Sans"/>
                <a:cs typeface="Gill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7848600" y="6248400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fld id="{0AAD9021-A74D-4FF0-868C-40F10C5CABE8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362" y="609600"/>
            <a:ext cx="2200275" cy="53340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755945" y="6324600"/>
            <a:ext cx="7896131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052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nopoly Cards w/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ＭＳ Ｐゴシック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38600" cy="598487"/>
          </a:xfrm>
          <a:prstGeom prst="rect">
            <a:avLst/>
          </a:prstGeom>
          <a:solidFill>
            <a:srgbClr val="215BAE"/>
          </a:solidFill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Gill Sans"/>
                <a:cs typeface="Gill Sans"/>
              </a:defRPr>
            </a:lvl1pPr>
            <a:lvl2pPr>
              <a:defRPr sz="1800">
                <a:latin typeface="Gill Sans"/>
                <a:cs typeface="Gill Sans"/>
              </a:defRPr>
            </a:lvl2pPr>
            <a:lvl3pPr>
              <a:defRPr sz="1600">
                <a:latin typeface="Gill Sans"/>
                <a:cs typeface="Gill Sans"/>
              </a:defRPr>
            </a:lvl3pPr>
            <a:lvl4pPr>
              <a:defRPr sz="1400">
                <a:latin typeface="Gill Sans"/>
                <a:cs typeface="Gill Sans"/>
              </a:defRPr>
            </a:lvl4pPr>
            <a:lvl5pPr>
              <a:defRPr sz="1200">
                <a:latin typeface="Gill Sans"/>
                <a:cs typeface="Gill San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Gill Sans"/>
                <a:cs typeface="Gill Sans"/>
              </a:defRPr>
            </a:lvl1pPr>
            <a:lvl2pPr>
              <a:defRPr sz="1800">
                <a:latin typeface="Gill Sans"/>
                <a:cs typeface="Gill Sans"/>
              </a:defRPr>
            </a:lvl2pPr>
            <a:lvl3pPr>
              <a:defRPr sz="1600">
                <a:latin typeface="Gill Sans"/>
                <a:cs typeface="Gill Sans"/>
              </a:defRPr>
            </a:lvl3pPr>
            <a:lvl4pPr>
              <a:defRPr sz="1400">
                <a:latin typeface="Gill Sans"/>
                <a:cs typeface="Gill Sans"/>
              </a:defRPr>
            </a:lvl4pPr>
            <a:lvl5pPr>
              <a:defRPr sz="1200">
                <a:latin typeface="Gill Sans"/>
                <a:cs typeface="Gill San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524000"/>
            <a:ext cx="4038600" cy="598487"/>
          </a:xfrm>
          <a:prstGeom prst="rect">
            <a:avLst/>
          </a:prstGeom>
          <a:solidFill>
            <a:srgbClr val="215BAE"/>
          </a:solidFill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vert="horz" anchor="t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36A2A04-44CB-4FD5-A22C-EC7DA5CF840D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362" y="609600"/>
            <a:ext cx="2200275" cy="533400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55945" y="6324600"/>
            <a:ext cx="7896131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554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752600"/>
            <a:ext cx="7086600" cy="3657600"/>
          </a:xfrm>
          <a:prstGeom prst="rect">
            <a:avLst/>
          </a:prstGeom>
        </p:spPr>
        <p:txBody>
          <a:bodyPr lIns="91440" rIns="91440"/>
          <a:lstStyle>
            <a:lvl1pPr>
              <a:buFont typeface="Arial"/>
              <a:buChar char="•"/>
              <a:defRPr sz="1800">
                <a:solidFill>
                  <a:srgbClr val="6EA92C"/>
                </a:solidFill>
                <a:latin typeface="Gill Sans"/>
                <a:cs typeface="Gill Sans"/>
              </a:defRPr>
            </a:lvl1pPr>
            <a:lvl2pPr marL="0" indent="-365760" algn="l">
              <a:buClr>
                <a:srgbClr val="004A80"/>
              </a:buClr>
              <a:buFont typeface="BankGothic Md BT"/>
              <a:buChar char="»"/>
              <a:defRPr sz="1800">
                <a:solidFill>
                  <a:srgbClr val="004A80"/>
                </a:solidFill>
                <a:latin typeface="Gill Sans"/>
                <a:cs typeface="Gill Sans"/>
              </a:defRPr>
            </a:lvl2pPr>
            <a:lvl3pPr>
              <a:defRPr>
                <a:solidFill>
                  <a:srgbClr val="6EA92C"/>
                </a:solidFill>
                <a:latin typeface="Gill Sans"/>
                <a:cs typeface="Gill Sans"/>
              </a:defRPr>
            </a:lvl3pPr>
            <a:lvl4pPr>
              <a:defRPr>
                <a:solidFill>
                  <a:srgbClr val="6EA92C"/>
                </a:solidFill>
                <a:latin typeface="Gill Sans"/>
                <a:cs typeface="Gill Sans"/>
              </a:defRPr>
            </a:lvl4pPr>
            <a:lvl5pPr>
              <a:defRPr>
                <a:solidFill>
                  <a:srgbClr val="6EA92C"/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vert="horz" anchor="t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755945" y="6324600"/>
            <a:ext cx="7896131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6553200" y="6477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36A2A04-44CB-4FD5-A22C-EC7DA5CF840D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81217"/>
            <a:ext cx="1905000" cy="71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76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www.councilforeconed.org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921177-3047-4604-B14F-505EA243D6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49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opoly Cards w/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ＭＳ Ｐゴシック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38600" cy="598487"/>
          </a:xfrm>
          <a:prstGeom prst="rect">
            <a:avLst/>
          </a:prstGeom>
          <a:solidFill>
            <a:srgbClr val="215BAE"/>
          </a:solidFill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Gill Sans"/>
                <a:cs typeface="Gill Sans"/>
              </a:defRPr>
            </a:lvl1pPr>
            <a:lvl2pPr>
              <a:defRPr sz="1800">
                <a:latin typeface="Gill Sans"/>
                <a:cs typeface="Gill Sans"/>
              </a:defRPr>
            </a:lvl2pPr>
            <a:lvl3pPr>
              <a:defRPr sz="1600">
                <a:latin typeface="Gill Sans"/>
                <a:cs typeface="Gill Sans"/>
              </a:defRPr>
            </a:lvl3pPr>
            <a:lvl4pPr>
              <a:defRPr sz="1400">
                <a:latin typeface="Gill Sans"/>
                <a:cs typeface="Gill Sans"/>
              </a:defRPr>
            </a:lvl4pPr>
            <a:lvl5pPr>
              <a:defRPr sz="1200">
                <a:latin typeface="Gill Sans"/>
                <a:cs typeface="Gill San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Gill Sans"/>
                <a:cs typeface="Gill Sans"/>
              </a:defRPr>
            </a:lvl1pPr>
            <a:lvl2pPr>
              <a:defRPr sz="1800">
                <a:latin typeface="Gill Sans"/>
                <a:cs typeface="Gill Sans"/>
              </a:defRPr>
            </a:lvl2pPr>
            <a:lvl3pPr>
              <a:defRPr sz="1600">
                <a:latin typeface="Gill Sans"/>
                <a:cs typeface="Gill Sans"/>
              </a:defRPr>
            </a:lvl3pPr>
            <a:lvl4pPr>
              <a:defRPr sz="1400">
                <a:latin typeface="Gill Sans"/>
                <a:cs typeface="Gill Sans"/>
              </a:defRPr>
            </a:lvl4pPr>
            <a:lvl5pPr>
              <a:defRPr sz="1200">
                <a:latin typeface="Gill Sans"/>
                <a:cs typeface="Gill San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524000"/>
            <a:ext cx="4038600" cy="598487"/>
          </a:xfrm>
          <a:prstGeom prst="rect">
            <a:avLst/>
          </a:prstGeom>
          <a:solidFill>
            <a:srgbClr val="215BAE"/>
          </a:solidFill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vert="horz" anchor="t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36A2A04-44CB-4FD5-A22C-EC7DA5CF840D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362" y="609600"/>
            <a:ext cx="2200275" cy="533400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55945" y="6324600"/>
            <a:ext cx="7896131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opoly Cards w/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57200" y="2438400"/>
            <a:ext cx="4038600" cy="3657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ＭＳ Ｐゴシック" charset="-128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457200" y="1828800"/>
            <a:ext cx="4038600" cy="609600"/>
          </a:xfrm>
          <a:prstGeom prst="rect">
            <a:avLst/>
          </a:prstGeom>
          <a:solidFill>
            <a:srgbClr val="6EA92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ＭＳ Ｐゴシック" charset="-128"/>
            </a:endParaRPr>
          </a:p>
        </p:txBody>
      </p:sp>
      <p:sp>
        <p:nvSpPr>
          <p:cNvPr id="11" name="Line 7"/>
          <p:cNvSpPr>
            <a:spLocks noChangeShapeType="1"/>
          </p:cNvSpPr>
          <p:nvPr userDrawn="1"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ＭＳ Ｐゴシック" charset="-128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4648200" y="1828800"/>
            <a:ext cx="4038600" cy="609600"/>
          </a:xfrm>
          <a:prstGeom prst="rect">
            <a:avLst/>
          </a:prstGeom>
          <a:solidFill>
            <a:srgbClr val="6EA92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ＭＳ Ｐゴシック" charset="-128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648200" y="2438400"/>
            <a:ext cx="4038600" cy="3657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ＭＳ Ｐゴシック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39913"/>
            <a:ext cx="4038600" cy="5984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6576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Gill Sans"/>
                <a:cs typeface="Gill Sans"/>
              </a:defRPr>
            </a:lvl1pPr>
            <a:lvl2pPr>
              <a:defRPr sz="1800">
                <a:latin typeface="Gill Sans"/>
                <a:cs typeface="Gill Sans"/>
              </a:defRPr>
            </a:lvl2pPr>
            <a:lvl3pPr>
              <a:defRPr sz="1600">
                <a:latin typeface="Gill Sans"/>
                <a:cs typeface="Gill Sans"/>
              </a:defRPr>
            </a:lvl3pPr>
            <a:lvl4pPr>
              <a:defRPr sz="1400">
                <a:latin typeface="Gill Sans"/>
                <a:cs typeface="Gill Sans"/>
              </a:defRPr>
            </a:lvl4pPr>
            <a:lvl5pPr>
              <a:defRPr sz="1200">
                <a:latin typeface="Gill Sans"/>
                <a:cs typeface="Gill San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438400"/>
            <a:ext cx="4041775" cy="36576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Gill Sans"/>
                <a:cs typeface="Gill Sans"/>
              </a:defRPr>
            </a:lvl1pPr>
            <a:lvl2pPr>
              <a:defRPr sz="1800">
                <a:latin typeface="Gill Sans"/>
                <a:cs typeface="Gill Sans"/>
              </a:defRPr>
            </a:lvl2pPr>
            <a:lvl3pPr>
              <a:defRPr sz="1600">
                <a:latin typeface="Gill Sans"/>
                <a:cs typeface="Gill Sans"/>
              </a:defRPr>
            </a:lvl3pPr>
            <a:lvl4pPr>
              <a:defRPr sz="1400">
                <a:latin typeface="Gill Sans"/>
                <a:cs typeface="Gill Sans"/>
              </a:defRPr>
            </a:lvl4pPr>
            <a:lvl5pPr>
              <a:defRPr sz="1200">
                <a:latin typeface="Gill Sans"/>
                <a:cs typeface="Gill San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828800"/>
            <a:ext cx="4038600" cy="5984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vert="horz" anchor="t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295400"/>
            <a:ext cx="8229600" cy="4572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chemeClr val="tx1"/>
                </a:solidFill>
                <a:latin typeface="Gill Sans"/>
                <a:cs typeface="Gill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FEBA4D8-2E47-4345-BA21-5CD61A5A0BBD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362" y="609600"/>
            <a:ext cx="2200275" cy="533400"/>
          </a:xfrm>
          <a:prstGeom prst="rect">
            <a:avLst/>
          </a:prstGeom>
        </p:spPr>
      </p:pic>
      <p:sp>
        <p:nvSpPr>
          <p:cNvPr id="19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755945" y="6324600"/>
            <a:ext cx="7896131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2133600"/>
            <a:ext cx="7429500" cy="3733800"/>
          </a:xfrm>
          <a:prstGeom prst="rect">
            <a:avLst/>
          </a:prstGeom>
        </p:spPr>
        <p:txBody>
          <a:bodyPr lIns="91440" rIns="91440"/>
          <a:lstStyle>
            <a:lvl1pPr>
              <a:buFont typeface="Arial"/>
              <a:buNone/>
              <a:defRPr sz="2400">
                <a:solidFill>
                  <a:srgbClr val="6EA92C"/>
                </a:solidFill>
                <a:latin typeface="Gill Sans"/>
                <a:cs typeface="Gill Sans"/>
              </a:defRPr>
            </a:lvl1pPr>
            <a:lvl2pPr marL="182880" indent="-374904" algn="l">
              <a:buClr>
                <a:srgbClr val="004A80"/>
              </a:buClr>
              <a:buFont typeface="BankGothic Md BT"/>
              <a:buChar char="»"/>
              <a:defRPr sz="2400">
                <a:solidFill>
                  <a:srgbClr val="004A80"/>
                </a:solidFill>
                <a:latin typeface="Gill Sans"/>
                <a:cs typeface="Gill Sans"/>
              </a:defRPr>
            </a:lvl2pPr>
            <a:lvl3pPr>
              <a:defRPr>
                <a:solidFill>
                  <a:srgbClr val="6EA92C"/>
                </a:solidFill>
                <a:latin typeface="Gill Sans"/>
                <a:cs typeface="Gill Sans"/>
              </a:defRPr>
            </a:lvl3pPr>
            <a:lvl4pPr>
              <a:defRPr>
                <a:solidFill>
                  <a:srgbClr val="6EA92C"/>
                </a:solidFill>
                <a:latin typeface="Gill Sans"/>
                <a:cs typeface="Gill Sans"/>
              </a:defRPr>
            </a:lvl4pPr>
            <a:lvl5pPr>
              <a:defRPr>
                <a:solidFill>
                  <a:srgbClr val="6EA92C"/>
                </a:solidFill>
                <a:latin typeface="Gill Sans"/>
                <a:cs typeface="Gill Sans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vert="horz"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295400"/>
            <a:ext cx="8229600" cy="4572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chemeClr val="tx1"/>
                </a:solidFill>
                <a:latin typeface="Gill Sans"/>
                <a:cs typeface="Gill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7848600" y="6248400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fld id="{0AAD9021-A74D-4FF0-868C-40F10C5CABE8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362" y="609600"/>
            <a:ext cx="2200275" cy="53340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755945" y="6324600"/>
            <a:ext cx="7896131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ＭＳ Ｐゴシック" charset="-128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vert="horz" anchor="t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295400"/>
            <a:ext cx="8229600" cy="4572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chemeClr val="tx1"/>
                </a:solidFill>
                <a:latin typeface="Gill Sans"/>
                <a:cs typeface="Gill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905001"/>
            <a:ext cx="7924800" cy="43434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Gill Sans"/>
                <a:cs typeface="Gill Sans"/>
              </a:defRPr>
            </a:lvl1pPr>
            <a:lvl2pPr>
              <a:defRPr sz="1800">
                <a:latin typeface="Gill Sans"/>
                <a:cs typeface="Gill Sans"/>
              </a:defRPr>
            </a:lvl2pPr>
            <a:lvl3pPr>
              <a:defRPr sz="1800">
                <a:latin typeface="Gill Sans"/>
                <a:cs typeface="Gill Sans"/>
              </a:defRPr>
            </a:lvl3pPr>
            <a:lvl4pPr>
              <a:defRPr sz="1800">
                <a:latin typeface="Gill Sans"/>
                <a:cs typeface="Gill Sans"/>
              </a:defRPr>
            </a:lvl4pPr>
            <a:lvl5pPr>
              <a:defRPr sz="1800">
                <a:latin typeface="Gill Sans"/>
                <a:cs typeface="Gill 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609600" y="6400800"/>
            <a:ext cx="7896131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7162800" y="65532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9EBAAD4B-9DCB-4A12-AD43-92C60FC43709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362" y="609600"/>
            <a:ext cx="2200275" cy="53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www.councilforeconed.org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9695-8517-4318-9952-3DDF4D4F8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3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www.councilforeconed.org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9695-8517-4318-9952-3DDF4D4F8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1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ill Sans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www.councilforeconed.org 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 charset="0"/>
              </a:defRPr>
            </a:lvl1pPr>
          </a:lstStyle>
          <a:p>
            <a:fld id="{60921177-3047-4604-B14F-505EA243D6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77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94" r:id="rId3"/>
    <p:sldLayoutId id="2147483678" r:id="rId4"/>
    <p:sldLayoutId id="2147483679" r:id="rId5"/>
    <p:sldLayoutId id="2147483680" r:id="rId6"/>
    <p:sldLayoutId id="2147483681" r:id="rId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A80"/>
          </a:solidFill>
          <a:latin typeface="Gill Sans"/>
          <a:ea typeface="ＭＳ Ｐゴシック" charset="-128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A80"/>
          </a:solidFill>
          <a:latin typeface="Gill Sans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A80"/>
          </a:solidFill>
          <a:latin typeface="Gill Sans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A80"/>
          </a:solidFill>
          <a:latin typeface="Gill Sans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A80"/>
          </a:solidFill>
          <a:latin typeface="Gill San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www.councilforeconed.org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F9695-8517-4318-9952-3DDF4D4F8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6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5" r:id="rId12"/>
    <p:sldLayoutId id="2147483696" r:id="rId13"/>
    <p:sldLayoutId id="2147483697" r:id="rId14"/>
    <p:sldLayoutId id="2147483698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m.jpmorgan.com/us/en/asset-management/gim/adv/products/college-savings-plan/college-planning-essentials" TargetMode="External"/><Relationship Id="rId2" Type="http://schemas.openxmlformats.org/officeDocument/2006/relationships/hyperlink" Target="https://trends.collegeboard.org/college-pricing/figures-tables/tuition-fees-room-and-board-over-time" TargetMode="Externa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n3y1hNVgA4" TargetMode="Externa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uyejHOGCro" TargetMode="Externa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ol.com/retirement/2017/06/10/should-you-use-a-529-plan-to-save-for-college.aspx" TargetMode="External"/><Relationship Id="rId13" Type="http://schemas.openxmlformats.org/officeDocument/2006/relationships/hyperlink" Target="https://www.daveramsey.com/blog/saving-for-college-is-easier-than-you-think" TargetMode="External"/><Relationship Id="rId3" Type="http://schemas.openxmlformats.org/officeDocument/2006/relationships/hyperlink" Target="https://www.collegedata.com/cs/content/content_payarticle_tmpl.jhtml?articleId=10064" TargetMode="External"/><Relationship Id="rId7" Type="http://schemas.openxmlformats.org/officeDocument/2006/relationships/hyperlink" Target="https://moisandfitzgerald.com/pros-and-cons-of-529-college-savings-plans/" TargetMode="External"/><Relationship Id="rId12" Type="http://schemas.openxmlformats.org/officeDocument/2006/relationships/hyperlink" Target="https://www.daveramsey.com/baby-steps?int_cmpgn=no_campaign&amp;int_dept=dr_blog_bu&amp;int_lctn=Blog-Text_Link&amp;int_fmt=text&amp;int_dscpn=saving_for_college_blog-inline_link_baby_step_5#baby_step_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forbes.com/sites/steveodland/2012/03/24/college-costs-are-soaring/#5c92fb891f86" TargetMode="External"/><Relationship Id="rId11" Type="http://schemas.openxmlformats.org/officeDocument/2006/relationships/hyperlink" Target="https://www.investopedia.com/terms/a/amortization.asp" TargetMode="External"/><Relationship Id="rId5" Type="http://schemas.openxmlformats.org/officeDocument/2006/relationships/hyperlink" Target="http://college.usatoday.com/2017/06/09/private-college-tuition-is-rising-faster-than-inflation-again/" TargetMode="External"/><Relationship Id="rId15" Type="http://schemas.openxmlformats.org/officeDocument/2006/relationships/hyperlink" Target="https://www.fool.com/retirement/2017/03/31/your-2017-guide-to-saving-for-college-with-a-cover.aspx" TargetMode="External"/><Relationship Id="rId10" Type="http://schemas.openxmlformats.org/officeDocument/2006/relationships/hyperlink" Target="https://www.amortization-calc.com/" TargetMode="External"/><Relationship Id="rId4" Type="http://schemas.openxmlformats.org/officeDocument/2006/relationships/hyperlink" Target="https://www.usnews.com/education/best-colleges/paying-for-college/articles/what-you-need-to-know-about-college-tuition-costs" TargetMode="External"/><Relationship Id="rId9" Type="http://schemas.openxmlformats.org/officeDocument/2006/relationships/hyperlink" Target="https://studentloanhero.com/news/student-loan-interest-rates-rising-need-know/" TargetMode="External"/><Relationship Id="rId14" Type="http://schemas.openxmlformats.org/officeDocument/2006/relationships/hyperlink" Target="http://time.com/money/collection-post/4161051/invest-for-college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ankrate.com/calculators/mortgages/loan-calculator.aspx" TargetMode="External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xperian.com/blogs/ask-experian/whats-the-difference-between-money-market-accounts-cds-and-savings-accounts/" TargetMode="Externa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Interest Rates and Investments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6200" y="4495800"/>
            <a:ext cx="4457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4A80"/>
                </a:solidFill>
              </a:rPr>
              <a:t>4/16/20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600" y="5410200"/>
            <a:ext cx="4457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4A80"/>
                </a:solidFill>
              </a:rPr>
              <a:t>Matthew </a:t>
            </a:r>
            <a:r>
              <a:rPr lang="en-US" dirty="0" err="1">
                <a:solidFill>
                  <a:srgbClr val="004A80"/>
                </a:solidFill>
              </a:rPr>
              <a:t>Gherman</a:t>
            </a:r>
            <a:endParaRPr lang="en-US" dirty="0">
              <a:solidFill>
                <a:srgbClr val="004A80"/>
              </a:solidFill>
            </a:endParaRPr>
          </a:p>
          <a:p>
            <a:pPr algn="ctr"/>
            <a:r>
              <a:rPr lang="en-US" dirty="0">
                <a:solidFill>
                  <a:srgbClr val="004A80"/>
                </a:solidFill>
              </a:rPr>
              <a:t>Edward R. Murrow High School </a:t>
            </a:r>
          </a:p>
          <a:p>
            <a:pPr algn="ctr"/>
            <a:r>
              <a:rPr lang="en-US" dirty="0">
                <a:solidFill>
                  <a:srgbClr val="004A80"/>
                </a:solidFill>
              </a:rPr>
              <a:t>mgherman@schools.nyc.gov</a:t>
            </a:r>
          </a:p>
        </p:txBody>
      </p:sp>
    </p:spTree>
    <p:extLst>
      <p:ext uri="{BB962C8B-B14F-4D97-AF65-F5344CB8AC3E}">
        <p14:creationId xmlns:p14="http://schemas.microsoft.com/office/powerpoint/2010/main" val="239889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7250" y="2133600"/>
            <a:ext cx="7429500" cy="42672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Nominal = real + expected inflation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6% = 4% + 2%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So when inflation happens…</a:t>
            </a:r>
          </a:p>
          <a:p>
            <a:r>
              <a:rPr lang="en-US" dirty="0">
                <a:solidFill>
                  <a:schemeClr val="tx1"/>
                </a:solidFill>
              </a:rPr>
              <a:t>Real = nominal – inflation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4%= 6% - 2%</a:t>
            </a:r>
          </a:p>
          <a:p>
            <a:r>
              <a:rPr lang="en-US" dirty="0">
                <a:solidFill>
                  <a:schemeClr val="tx1"/>
                </a:solidFill>
              </a:rPr>
              <a:t>The bank maintains its % real profit from the outset of the loan.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Fisher’s Hypothesis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AD9021-A74D-4FF0-868C-40F10C5CABE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69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219200"/>
            <a:ext cx="8001000" cy="4648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to College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AD9021-A74D-4FF0-868C-40F10C5CABE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32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945" y="1295400"/>
            <a:ext cx="7896131" cy="4572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to College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AD9021-A74D-4FF0-868C-40F10C5CABE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49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“…if the cost of college tuition was $10,000 in 1986, it would now cost the same student over $21,500 if education had increased as much as the average inflation rate but instead education is $59,800 or over 2 ½ times the inflation rate.” – </a:t>
            </a:r>
            <a:r>
              <a:rPr lang="en-US" i="1" dirty="0">
                <a:solidFill>
                  <a:schemeClr val="tx1"/>
                </a:solidFill>
              </a:rPr>
              <a:t>The College Trap</a:t>
            </a:r>
          </a:p>
          <a:p>
            <a:endParaRPr lang="en-US" i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According to the </a:t>
            </a:r>
            <a:r>
              <a:rPr lang="en-US" dirty="0">
                <a:solidFill>
                  <a:schemeClr val="tx1"/>
                </a:solidFill>
                <a:hlinkClick r:id="rId2"/>
              </a:rPr>
              <a:t>College Board</a:t>
            </a:r>
            <a:r>
              <a:rPr lang="en-US" dirty="0">
                <a:solidFill>
                  <a:schemeClr val="tx1"/>
                </a:solidFill>
              </a:rPr>
              <a:t>, tuition and fees at private universities have risen to an average of $34,740 per year. </a:t>
            </a:r>
            <a:r>
              <a:rPr lang="en-US" dirty="0">
                <a:solidFill>
                  <a:schemeClr val="tx1"/>
                </a:solidFill>
                <a:hlinkClick r:id="rId3"/>
              </a:rPr>
              <a:t>J.P. Morgan</a:t>
            </a:r>
            <a:r>
              <a:rPr lang="en-US" dirty="0">
                <a:solidFill>
                  <a:schemeClr val="tx1"/>
                </a:solidFill>
              </a:rPr>
              <a:t> predicts four years at a private college could cost as much as $487,004 in 2035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vs. Inflation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AD9021-A74D-4FF0-868C-40F10C5CABE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17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Price Stability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CPI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MARKET BASKET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INFLATION RATE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to Inflation…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How is it measured?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AD9021-A74D-4FF0-868C-40F10C5CABE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47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Price stability measures the change in </a:t>
            </a:r>
            <a:r>
              <a:rPr lang="en-US" sz="2000" b="1" dirty="0">
                <a:solidFill>
                  <a:schemeClr val="tx1"/>
                </a:solidFill>
              </a:rPr>
              <a:t>the price level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The price level measures the average change over time in the prices paid by </a:t>
            </a:r>
            <a:r>
              <a:rPr lang="en-US" sz="2000" b="1" i="1" dirty="0">
                <a:solidFill>
                  <a:schemeClr val="tx1"/>
                </a:solidFill>
              </a:rPr>
              <a:t>urban consumers</a:t>
            </a:r>
            <a:r>
              <a:rPr lang="en-US" sz="2000" dirty="0">
                <a:solidFill>
                  <a:schemeClr val="tx1"/>
                </a:solidFill>
              </a:rPr>
              <a:t> for a </a:t>
            </a:r>
            <a:r>
              <a:rPr lang="en-US" sz="2000" b="1" dirty="0">
                <a:solidFill>
                  <a:schemeClr val="tx1"/>
                </a:solidFill>
              </a:rPr>
              <a:t>market basket (collection of goods)</a:t>
            </a:r>
            <a:r>
              <a:rPr lang="en-US" sz="2000" dirty="0">
                <a:solidFill>
                  <a:schemeClr val="tx1"/>
                </a:solidFill>
              </a:rPr>
              <a:t> of consumer goods and services (how much it would cost today, for last year’s goods). This is also known as the </a:t>
            </a:r>
            <a:r>
              <a:rPr lang="en-US" sz="2000" b="1" dirty="0">
                <a:solidFill>
                  <a:schemeClr val="tx1"/>
                </a:solidFill>
              </a:rPr>
              <a:t>Consumer Price Index.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300 </a:t>
            </a:r>
            <a:r>
              <a:rPr lang="en-US" sz="2000" dirty="0">
                <a:solidFill>
                  <a:schemeClr val="tx1"/>
                </a:solidFill>
              </a:rPr>
              <a:t>goods and services broken into different categories and weighted.  </a:t>
            </a:r>
            <a:endParaRPr lang="en-US" sz="2000" b="1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 Price Index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AD9021-A74D-4FF0-868C-40F10C5CABE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50" y="5031740"/>
            <a:ext cx="7200000" cy="136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2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The rate of change of one period to another period is known as the </a:t>
            </a:r>
            <a:r>
              <a:rPr lang="en-US" sz="2000" b="1" dirty="0">
                <a:solidFill>
                  <a:schemeClr val="tx1"/>
                </a:solidFill>
              </a:rPr>
              <a:t>inflation rate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When inflation increases or decreases this is referred to as a change in the </a:t>
            </a:r>
            <a:r>
              <a:rPr lang="en-US" sz="2000" b="1" dirty="0">
                <a:solidFill>
                  <a:schemeClr val="tx1"/>
                </a:solidFill>
              </a:rPr>
              <a:t>price level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This is percentage change in the market basket/price index. 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 Rate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AD9021-A74D-4FF0-868C-40F10C5CABE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30" y="4191000"/>
            <a:ext cx="8053421" cy="1696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381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Demand Pull Inflation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Increase in total spending (AD) in the economy</a:t>
            </a:r>
          </a:p>
          <a:p>
            <a:r>
              <a:rPr lang="en-US" dirty="0"/>
              <a:t>Not necessarily bad at first</a:t>
            </a:r>
          </a:p>
          <a:p>
            <a:r>
              <a:rPr lang="en-US" dirty="0"/>
              <a:t>Increase in ability and willingness to spend = increase in production and rise in prices</a:t>
            </a:r>
          </a:p>
          <a:p>
            <a:r>
              <a:rPr lang="en-US" dirty="0"/>
              <a:t>Becomes bad when too much money starts to chase too few goods and services…Spending is greater than production</a:t>
            </a:r>
          </a:p>
          <a:p>
            <a:endParaRPr lang="en-US" dirty="0"/>
          </a:p>
        </p:txBody>
      </p:sp>
      <p:pic>
        <p:nvPicPr>
          <p:cNvPr id="11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33600"/>
            <a:ext cx="4038600" cy="4495800"/>
          </a:xfrm>
        </p:spPr>
      </p:pic>
      <p:sp>
        <p:nvSpPr>
          <p:cNvPr id="10" name="Text Placeholder 9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Graph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causes?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8534400" y="6248400"/>
            <a:ext cx="609600" cy="457200"/>
          </a:xfrm>
        </p:spPr>
        <p:txBody>
          <a:bodyPr/>
          <a:lstStyle/>
          <a:p>
            <a:fld id="{0AAD9021-A74D-4FF0-868C-40F10C5CABE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1247775" y="6324600"/>
            <a:ext cx="7896225" cy="457200"/>
          </a:xfrm>
        </p:spPr>
        <p:txBody>
          <a:bodyPr/>
          <a:lstStyle/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78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Cost-Push Inflation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Bad</a:t>
            </a:r>
          </a:p>
          <a:p>
            <a:r>
              <a:rPr lang="en-US" dirty="0"/>
              <a:t>Increase in the cost of resources</a:t>
            </a:r>
          </a:p>
          <a:p>
            <a:r>
              <a:rPr lang="en-US" dirty="0"/>
              <a:t>Increase in expectation of prices</a:t>
            </a:r>
          </a:p>
          <a:p>
            <a:r>
              <a:rPr lang="en-US" dirty="0"/>
              <a:t>Decrease in businesses ability and willingness to produce</a:t>
            </a:r>
          </a:p>
          <a:p>
            <a:r>
              <a:rPr lang="en-US" dirty="0"/>
              <a:t>Decrease in production leads to higher prices and more unemployment </a:t>
            </a:r>
          </a:p>
          <a:p>
            <a:r>
              <a:rPr lang="en-US" b="1" dirty="0"/>
              <a:t>STAGFLATION!  Worst economic condition</a:t>
            </a:r>
            <a:endParaRPr lang="en-US" dirty="0"/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22487"/>
            <a:ext cx="4038600" cy="4191000"/>
          </a:xfrm>
        </p:spPr>
      </p:pic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causes?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6A2A04-44CB-4FD5-A22C-EC7DA5CF840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50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4040188" cy="4191000"/>
          </a:xfrm>
        </p:spPr>
        <p:txBody>
          <a:bodyPr/>
          <a:lstStyle/>
          <a:p>
            <a:r>
              <a:rPr lang="en-US" dirty="0"/>
              <a:t>Self-sustaining upward trend in general price levels due to interaction of demand pull and cost push inflation. </a:t>
            </a:r>
          </a:p>
          <a:p>
            <a:r>
              <a:rPr lang="en-US" dirty="0"/>
              <a:t>“Wage-price spiral” </a:t>
            </a:r>
          </a:p>
          <a:p>
            <a:r>
              <a:rPr lang="en-US" dirty="0"/>
              <a:t>High cost of living prompts demands for higher wages </a:t>
            </a:r>
          </a:p>
          <a:p>
            <a:r>
              <a:rPr lang="en-US" dirty="0"/>
              <a:t>This pushes production costs up forcing firms to increases prices</a:t>
            </a:r>
          </a:p>
          <a:p>
            <a:r>
              <a:rPr lang="en-US" dirty="0"/>
              <a:t>This in turn triggers calls for fresh wage increases ... and so on.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54237"/>
            <a:ext cx="4003876" cy="4475163"/>
          </a:xfrm>
        </p:spPr>
      </p:pic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Graph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Inflation “Spiral”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6A2A04-44CB-4FD5-A22C-EC7DA5CF840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9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A80"/>
                </a:solidFill>
              </a:rPr>
              <a:t>To understand the role of inflation in interest rates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4A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A80"/>
                </a:solidFill>
              </a:rPr>
              <a:t>To understand different vehicles that earn interest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4A8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A80"/>
                </a:solidFill>
              </a:rPr>
              <a:t>To look at more aggressive forms of investments.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6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schemeClr val="accent1"/>
                </a:solidFill>
              </a:rPr>
              <a:t>Real (true value/adjusted for inflation  value) </a:t>
            </a:r>
          </a:p>
          <a:p>
            <a:pPr lvl="0"/>
            <a:endParaRPr lang="en-US" dirty="0"/>
          </a:p>
          <a:p>
            <a:pPr lvl="0"/>
            <a:r>
              <a:rPr lang="en-US" dirty="0">
                <a:solidFill>
                  <a:schemeClr val="tx1"/>
                </a:solidFill>
              </a:rPr>
              <a:t>Nominal (on paper/unadjusted value) </a:t>
            </a:r>
          </a:p>
          <a:p>
            <a:pPr lvl="0"/>
            <a:endParaRPr lang="en-US" dirty="0"/>
          </a:p>
          <a:p>
            <a:pPr lvl="0"/>
            <a:r>
              <a:rPr lang="en-US" dirty="0">
                <a:solidFill>
                  <a:schemeClr val="tx1"/>
                </a:solidFill>
              </a:rPr>
              <a:t>Real _____ = </a:t>
            </a:r>
            <a:r>
              <a:rPr lang="en-US" dirty="0">
                <a:solidFill>
                  <a:schemeClr val="accent1"/>
                </a:solidFill>
              </a:rPr>
              <a:t>nominal</a:t>
            </a:r>
            <a:r>
              <a:rPr lang="en-US" dirty="0">
                <a:solidFill>
                  <a:schemeClr val="tx1"/>
                </a:solidFill>
              </a:rPr>
              <a:t> ______ - </a:t>
            </a:r>
            <a:r>
              <a:rPr lang="en-US" dirty="0">
                <a:solidFill>
                  <a:srgbClr val="FF0000"/>
                </a:solidFill>
              </a:rPr>
              <a:t>inflation rate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Erosion Formula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AD9021-A74D-4FF0-868C-40F10C5CABE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33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Activity:  Read the handout and create a graphic organizer of effects of inflation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AD9021-A74D-4FF0-868C-40F10C5CABE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341235"/>
              </p:ext>
            </p:extLst>
          </p:nvPr>
        </p:nvGraphicFramePr>
        <p:xfrm>
          <a:off x="857248" y="1752600"/>
          <a:ext cx="7600952" cy="41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352">
                  <a:extLst>
                    <a:ext uri="{9D8B030D-6E8A-4147-A177-3AD203B41FA5}">
                      <a16:colId xmlns:a16="http://schemas.microsoft.com/office/drawing/2014/main" xmlns="" val="1603884306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xmlns="" val="2194360579"/>
                    </a:ext>
                  </a:extLst>
                </a:gridCol>
                <a:gridCol w="1757362">
                  <a:extLst>
                    <a:ext uri="{9D8B030D-6E8A-4147-A177-3AD203B41FA5}">
                      <a16:colId xmlns:a16="http://schemas.microsoft.com/office/drawing/2014/main" xmlns="" val="3466709015"/>
                    </a:ext>
                  </a:extLst>
                </a:gridCol>
                <a:gridCol w="1900238">
                  <a:extLst>
                    <a:ext uri="{9D8B030D-6E8A-4147-A177-3AD203B41FA5}">
                      <a16:colId xmlns:a16="http://schemas.microsoft.com/office/drawing/2014/main" xmlns="" val="193631175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Banks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Consumers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Businesses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Government and International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1024832"/>
                  </a:ext>
                </a:extLst>
              </a:tr>
              <a:tr h="350396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Inflation Tax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Real = nominal</a:t>
                      </a:r>
                      <a:r>
                        <a:rPr lang="en-US" baseline="0" dirty="0"/>
                        <a:t> – inflation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Erodes purchasing power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Erodes Savings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Erodes Fixed</a:t>
                      </a:r>
                      <a:r>
                        <a:rPr lang="en-US" baseline="0" dirty="0"/>
                        <a:t> income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Erodes wage gains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Erodes Bond Values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Expected vs. unexpected inflation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Unit of Account Effect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Menu</a:t>
                      </a:r>
                      <a:r>
                        <a:rPr lang="en-US" baseline="0" dirty="0"/>
                        <a:t> Costs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Elastic Businesses lose money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Inflation Temptation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Depreciation</a:t>
                      </a:r>
                      <a:r>
                        <a:rPr lang="en-US" baseline="0" dirty="0"/>
                        <a:t> of currency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Lack of foreign capital</a:t>
                      </a:r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7668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58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C414EA7D-521B-4971-9173-E38CE7AD6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Simple Motivation:  </a:t>
            </a:r>
            <a:r>
              <a:rPr lang="en-US" i="1" dirty="0">
                <a:solidFill>
                  <a:schemeClr val="accent1"/>
                </a:solidFill>
              </a:rPr>
              <a:t>On a scale of 1-5 what is your risk tolerance?</a:t>
            </a:r>
          </a:p>
          <a:p>
            <a:endParaRPr lang="en-US" dirty="0"/>
          </a:p>
          <a:p>
            <a:r>
              <a:rPr lang="en-US" b="1" dirty="0">
                <a:solidFill>
                  <a:schemeClr val="tx1"/>
                </a:solidFill>
              </a:rPr>
              <a:t>Advanced Motivation:  </a:t>
            </a:r>
            <a:r>
              <a:rPr lang="en-US" i="1" dirty="0">
                <a:solidFill>
                  <a:schemeClr val="accent1"/>
                </a:solidFill>
              </a:rPr>
              <a:t>Risk Assessment Quiz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87958C34-1C86-4BCE-BADE-77428BE2D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#2:  Risk Assessment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84748C2-5DDC-4D02-BA22-F7BDB1D0C087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28BEBE9-2150-4D82-9E92-53E8742391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AD9021-A74D-4FF0-868C-40F10C5CABE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8FD90AC-C243-437F-A879-23BF1095313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7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9CD0EC0-D717-4EC3-944D-389600D6D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D1819080-EA26-42D0-B870-56890AA3F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D6096EB-4E84-46F0-AB10-1A490331237E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2381CD8-5494-411F-B279-8838825CE1B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AD9021-A74D-4FF0-868C-40F10C5CABE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35E44A-FB5D-44EA-BB9B-F78A145006A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BC85701-468B-4563-AD92-ABA65B039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0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04AB6FA6-FFFA-4149-A89B-068E581D19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19200"/>
            <a:ext cx="8001000" cy="46482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461A9C05-9DD8-4D69-A62D-D3641FC74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Bearing Assets	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3C5DA9E-52DE-437A-B870-102F0ADDC9D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AD9021-A74D-4FF0-868C-40F10C5CABE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D8B3EE6-9B73-418E-BE4F-A48319F9935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93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EE01BE0B-2B43-4E76-BF80-37497AD9D4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8921" y="1600200"/>
            <a:ext cx="6623155" cy="42672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775C5734-1724-49A8-9312-569AB7F16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stocks handout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4EAB0E0-514E-4154-9337-9C6BA5888A3E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Introduction: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5F1C404-DA36-48BE-A5A0-A7F978552D9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AD9021-A74D-4FF0-868C-40F10C5CABE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93EB31-ADF2-436A-A4B8-D3635C8CA2E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5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2C72728C-B33C-4443-86FE-B50A28558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Stocks video:  </a:t>
            </a:r>
            <a:r>
              <a:rPr lang="en-US" dirty="0">
                <a:hlinkClick r:id="rId2"/>
              </a:rPr>
              <a:t>https://www.youtube.com/watch?v=fn3y1hNVgA4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563308A1-02FB-4B2A-A2FE-ADA385CA1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stocks	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77C3DBD-CF53-4DD6-B575-954919FAC555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6D5F0CC-2C98-4893-9557-9A8CFB672F5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AD9021-A74D-4FF0-868C-40F10C5CABE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AC41E78-9E22-4EFA-8075-96B4DAB0E26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5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1570E963-0186-4041-8A2A-60F5DFD474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19200"/>
            <a:ext cx="8229600" cy="44958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C893AC4A-6CE9-45D8-B7C7-687A4BCCD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Bull vs. Bear Markets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936C7B8-2E66-4B73-BA99-DE37084558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AD9021-A74D-4FF0-868C-40F10C5CABE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94C7C00-774B-40B7-ADF9-9D3FAA3FC99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57200" y="5638800"/>
            <a:ext cx="7896131" cy="457200"/>
          </a:xfrm>
        </p:spPr>
        <p:txBody>
          <a:bodyPr/>
          <a:lstStyle/>
          <a:p>
            <a:pPr>
              <a:defRPr/>
            </a:pPr>
            <a:r>
              <a:rPr lang="en-US" b="1"/>
              <a:t>http://www.investopedia.com/video/play/what-are-bull-and-bear-markets/</a:t>
            </a:r>
          </a:p>
        </p:txBody>
      </p:sp>
    </p:spTree>
    <p:extLst>
      <p:ext uri="{BB962C8B-B14F-4D97-AF65-F5344CB8AC3E}">
        <p14:creationId xmlns:p14="http://schemas.microsoft.com/office/powerpoint/2010/main" val="75813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8899C569-43F9-480E-A1D3-D8E30108B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114800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Short sell: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A short sell is a trade that consists of borrowing stock you don't own, selling it, waiting for the price to fall, then buying it back at a lower price, thus obtaining a profit.</a:t>
            </a:r>
          </a:p>
          <a:p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Invest in U.S. Treasury bonds: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Bond interest rates tend to rise during bear markets, which makes for an attractive opportunity during a time of uncertainty</a:t>
            </a:r>
          </a:p>
          <a:p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Buy defensive stocks: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This is a low-risk way for investors to keep their money in the stock market. A defensive stock is so named because its value doesn't fluctuate much. Utility stocks (energy, water, etc.) are popular defensive stocks.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76C64D94-A799-45DE-9564-1535C7187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make money in a bear market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A72FBB1-995F-490B-9C7C-57F35C145BFA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>
            <a:noAutofit/>
          </a:bodyPr>
          <a:lstStyle/>
          <a:p>
            <a:r>
              <a:rPr lang="en-US" sz="1600" b="1" dirty="0"/>
              <a:t>“Quick buck artists come and go</a:t>
            </a:r>
            <a:r>
              <a:rPr lang="en-US" sz="1600" dirty="0"/>
              <a:t> with every </a:t>
            </a:r>
            <a:r>
              <a:rPr lang="en-US" sz="1600" b="1" dirty="0"/>
              <a:t>bull market</a:t>
            </a:r>
            <a:r>
              <a:rPr lang="en-US" sz="1600" dirty="0"/>
              <a:t>, but the steady players make it through the bear market.”  -- Lou </a:t>
            </a:r>
            <a:r>
              <a:rPr lang="en-US" sz="1600" dirty="0" err="1"/>
              <a:t>Manneheim</a:t>
            </a:r>
            <a:r>
              <a:rPr lang="en-US" sz="1600" dirty="0"/>
              <a:t>, </a:t>
            </a:r>
            <a:r>
              <a:rPr lang="en-US" sz="1600" i="1" dirty="0"/>
              <a:t>Wallstreet</a:t>
            </a:r>
            <a:r>
              <a:rPr lang="en-US" sz="1600" dirty="0"/>
              <a:t>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CD7BD60-7215-49FC-9814-83612BF7E66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AD9021-A74D-4FF0-868C-40F10C5CABE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895ADF9-D6EC-4833-82E1-3BCE2B978C7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70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7250" y="2133600"/>
            <a:ext cx="7429500" cy="4038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For bonds, assume:</a:t>
            </a:r>
          </a:p>
          <a:p>
            <a:pPr lvl="1"/>
            <a:r>
              <a:rPr lang="en-US" dirty="0"/>
              <a:t>1) bonds’ interest rate is </a:t>
            </a:r>
            <a:r>
              <a:rPr lang="en-US" b="1" dirty="0"/>
              <a:t>non-variable (does not change)</a:t>
            </a:r>
            <a:r>
              <a:rPr lang="en-US" dirty="0"/>
              <a:t>; </a:t>
            </a:r>
          </a:p>
          <a:p>
            <a:pPr lvl="1"/>
            <a:r>
              <a:rPr lang="en-US" dirty="0"/>
              <a:t>2) bonds are traded like stocks – they can increase and decrease in value. </a:t>
            </a: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Bonds are “IOU’s” from the government, corporations and the Federal Reserve. People give these entities loans and are paid back after a certain period of time (</a:t>
            </a:r>
            <a:r>
              <a:rPr lang="en-US" b="1" dirty="0">
                <a:solidFill>
                  <a:schemeClr val="tx1"/>
                </a:solidFill>
              </a:rPr>
              <a:t>called a maturity date</a:t>
            </a:r>
            <a:r>
              <a:rPr lang="en-US" dirty="0">
                <a:solidFill>
                  <a:schemeClr val="tx1"/>
                </a:solidFill>
              </a:rPr>
              <a:t>) with the </a:t>
            </a:r>
            <a:r>
              <a:rPr lang="en-US" b="1" dirty="0">
                <a:solidFill>
                  <a:schemeClr val="tx1"/>
                </a:solidFill>
              </a:rPr>
              <a:t>principal (initial amount)</a:t>
            </a:r>
            <a:r>
              <a:rPr lang="en-US" dirty="0">
                <a:solidFill>
                  <a:schemeClr val="tx1"/>
                </a:solidFill>
              </a:rPr>
              <a:t> plus a yearly </a:t>
            </a:r>
            <a:r>
              <a:rPr lang="en-US" b="1" dirty="0">
                <a:solidFill>
                  <a:schemeClr val="tx1"/>
                </a:solidFill>
              </a:rPr>
              <a:t>compounded interest</a:t>
            </a:r>
            <a:r>
              <a:rPr lang="en-US" dirty="0">
                <a:solidFill>
                  <a:schemeClr val="tx1"/>
                </a:solidFill>
              </a:rPr>
              <a:t>. For example, a </a:t>
            </a:r>
            <a:r>
              <a:rPr lang="en-US" b="1" dirty="0">
                <a:solidFill>
                  <a:schemeClr val="tx1"/>
                </a:solidFill>
              </a:rPr>
              <a:t>$1,000 5% bond</a:t>
            </a:r>
            <a:r>
              <a:rPr lang="en-US" dirty="0">
                <a:solidFill>
                  <a:schemeClr val="tx1"/>
                </a:solidFill>
              </a:rPr>
              <a:t> over the course of 5 years = </a:t>
            </a:r>
            <a:r>
              <a:rPr lang="en-US" b="1" dirty="0">
                <a:solidFill>
                  <a:schemeClr val="tx1"/>
                </a:solidFill>
              </a:rPr>
              <a:t>year 1:</a:t>
            </a:r>
            <a:r>
              <a:rPr lang="en-US" dirty="0">
                <a:solidFill>
                  <a:schemeClr val="tx1"/>
                </a:solidFill>
              </a:rPr>
              <a:t> 1,050; </a:t>
            </a:r>
            <a:r>
              <a:rPr lang="en-US" b="1" dirty="0">
                <a:solidFill>
                  <a:schemeClr val="tx1"/>
                </a:solidFill>
              </a:rPr>
              <a:t>year 2:</a:t>
            </a:r>
            <a:r>
              <a:rPr lang="en-US" dirty="0">
                <a:solidFill>
                  <a:schemeClr val="tx1"/>
                </a:solidFill>
              </a:rPr>
              <a:t> 5% interest of$1,050 = $1,152 and so forth up until year 5.</a:t>
            </a:r>
          </a:p>
          <a:p>
            <a:r>
              <a:rPr lang="en-US" dirty="0">
                <a:solidFill>
                  <a:schemeClr val="tx1"/>
                </a:solidFill>
              </a:rPr>
              <a:t>		OR</a:t>
            </a:r>
          </a:p>
          <a:p>
            <a:r>
              <a:rPr lang="en-US" dirty="0">
                <a:solidFill>
                  <a:schemeClr val="tx1"/>
                </a:solidFill>
              </a:rPr>
              <a:t>	the bond rate (or coupon rate) creates a yearly income; so a $1,000 bond with a 5% coupon rate will give you an income of $50 per bond. 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https://www.youtube.com/watch?v=IuyejHOGCro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AD9021-A74D-4FF0-868C-40F10C5CABE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0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Handout Activity:  </a:t>
            </a:r>
            <a:r>
              <a:rPr lang="en-US" dirty="0">
                <a:solidFill>
                  <a:schemeClr val="tx1"/>
                </a:solidFill>
              </a:rPr>
              <a:t>Students read the passage and complete the fill-in the blanks to start our understanding of loans. 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Principal:  </a:t>
            </a:r>
            <a:r>
              <a:rPr lang="en-US" dirty="0">
                <a:solidFill>
                  <a:schemeClr val="accent1"/>
                </a:solidFill>
              </a:rPr>
              <a:t>Amount of loan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Interest:  </a:t>
            </a:r>
            <a:r>
              <a:rPr lang="en-US" dirty="0">
                <a:solidFill>
                  <a:schemeClr val="accent1"/>
                </a:solidFill>
              </a:rPr>
              <a:t>Extra percentage you must pay to the bank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Balance:  </a:t>
            </a:r>
            <a:r>
              <a:rPr lang="en-US" dirty="0">
                <a:solidFill>
                  <a:schemeClr val="accent1"/>
                </a:solidFill>
              </a:rPr>
              <a:t>Amount remaining on a loan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#1:  College Loans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Part I:  Composition of a loan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AD9021-A74D-4FF0-868C-40F10C5CABE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92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641497DB-1EEE-4C84-A835-CD9EBEF4F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A5EEE4C8-0282-423D-970D-8E69C7E9E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Investing for our kids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17FA8A1-B34C-486C-BE14-EA9181AD5C26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F7B12E2-02B2-4B50-9417-4C71539AD0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AD9021-A74D-4FF0-868C-40F10C5CABE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B858AD2-0B15-4D15-9EF0-C4D79F35933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43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“"If your goal is to save for college, a 529 plan is where you should put your money."  </a:t>
            </a:r>
            <a:r>
              <a:rPr lang="en-US" i="1" dirty="0">
                <a:solidFill>
                  <a:schemeClr val="tx1"/>
                </a:solidFill>
              </a:rPr>
              <a:t>-- Marcus Cordero, CEO </a:t>
            </a:r>
            <a:r>
              <a:rPr lang="en-US" i="1" dirty="0" err="1">
                <a:solidFill>
                  <a:schemeClr val="tx1"/>
                </a:solidFill>
              </a:rPr>
              <a:t>Gradvisor</a:t>
            </a:r>
            <a:endParaRPr lang="en-US" i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“A 529 plan can be a smart way to save for college expenses, and has some clear advantages over using a standard brokerage account. With a 529, you can grow your savings tax-free, and may even get some nice state tax incentives for your contributions.” – </a:t>
            </a:r>
            <a:r>
              <a:rPr lang="en-US" i="1" dirty="0">
                <a:solidFill>
                  <a:schemeClr val="accent1"/>
                </a:solidFill>
              </a:rPr>
              <a:t>The Motley Fool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529’s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AD9021-A74D-4FF0-868C-40F10C5CABE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25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/>
            <a:r>
              <a:rPr lang="en-US" dirty="0">
                <a:solidFill>
                  <a:schemeClr val="dk1"/>
                </a:solidFill>
              </a:rPr>
              <a:t>Investments are allowed to grow on a tax-deferred basis</a:t>
            </a:r>
          </a:p>
          <a:p>
            <a:pPr marL="285750" indent="-285750"/>
            <a:r>
              <a:rPr lang="en-US" dirty="0">
                <a:solidFill>
                  <a:schemeClr val="dk1"/>
                </a:solidFill>
              </a:rPr>
              <a:t>Withdrawals will be 100% tax-free, as long as the proceeds are used for qualifying education expenses.</a:t>
            </a:r>
          </a:p>
          <a:p>
            <a:pPr marL="285750" indent="-285750"/>
            <a:r>
              <a:rPr lang="en-US" dirty="0">
                <a:solidFill>
                  <a:schemeClr val="dk1"/>
                </a:solidFill>
              </a:rPr>
              <a:t>Tax deduction if the 529 is run by the state you live in</a:t>
            </a:r>
          </a:p>
          <a:p>
            <a:pPr marL="285750" indent="-285750"/>
            <a:r>
              <a:rPr lang="en-US" dirty="0">
                <a:solidFill>
                  <a:schemeClr val="dk1"/>
                </a:solidFill>
              </a:rPr>
              <a:t>Age-based growth</a:t>
            </a:r>
          </a:p>
          <a:p>
            <a:pPr marL="285750" indent="-285750"/>
            <a:r>
              <a:rPr lang="en-US" dirty="0">
                <a:solidFill>
                  <a:schemeClr val="dk1"/>
                </a:solidFill>
              </a:rPr>
              <a:t>Unlimited/very high contribution</a:t>
            </a:r>
          </a:p>
          <a:p>
            <a:pPr marL="285750" indent="-285750"/>
            <a:r>
              <a:rPr lang="en-US" dirty="0">
                <a:solidFill>
                  <a:schemeClr val="dk1"/>
                </a:solidFill>
              </a:rPr>
              <a:t>Electronic Transfers/Gift Transfers</a:t>
            </a:r>
          </a:p>
          <a:p>
            <a:pPr marL="285750" indent="-285750"/>
            <a:r>
              <a:rPr lang="en-US" dirty="0">
                <a:solidFill>
                  <a:schemeClr val="dk1"/>
                </a:solidFill>
              </a:rPr>
              <a:t>Parental Control</a:t>
            </a:r>
          </a:p>
          <a:p>
            <a:pPr marL="285750" indent="-285750"/>
            <a:r>
              <a:rPr lang="en-US" dirty="0">
                <a:solidFill>
                  <a:schemeClr val="dk1"/>
                </a:solidFill>
              </a:rPr>
              <a:t>Can transfer to other children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285750" indent="-285750"/>
            <a:r>
              <a:rPr lang="en-US" dirty="0">
                <a:solidFill>
                  <a:schemeClr val="dk1"/>
                </a:solidFill>
              </a:rPr>
              <a:t>Penalties for early withdrawal</a:t>
            </a:r>
          </a:p>
          <a:p>
            <a:pPr marL="285750" indent="-285750"/>
            <a:r>
              <a:rPr lang="en-US" dirty="0">
                <a:solidFill>
                  <a:schemeClr val="dk1"/>
                </a:solidFill>
              </a:rPr>
              <a:t>Penalties for non-education withdrawal</a:t>
            </a:r>
          </a:p>
          <a:p>
            <a:pPr marL="285750" indent="-285750"/>
            <a:r>
              <a:rPr lang="en-US" dirty="0">
                <a:solidFill>
                  <a:schemeClr val="dk1"/>
                </a:solidFill>
              </a:rPr>
              <a:t>Limited investment options</a:t>
            </a:r>
          </a:p>
          <a:p>
            <a:pPr marL="285750" indent="-285750"/>
            <a:r>
              <a:rPr lang="en-US" dirty="0">
                <a:solidFill>
                  <a:schemeClr val="dk1"/>
                </a:solidFill>
              </a:rPr>
              <a:t>Age-Based Growth</a:t>
            </a: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Cons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529’s pros/cons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6248400"/>
            <a:ext cx="609600" cy="457200"/>
          </a:xfrm>
        </p:spPr>
        <p:txBody>
          <a:bodyPr/>
          <a:lstStyle/>
          <a:p>
            <a:fld id="{0AAD9021-A74D-4FF0-868C-40F10C5CABE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1247775" y="6324600"/>
            <a:ext cx="7896225" cy="457200"/>
          </a:xfrm>
        </p:spPr>
        <p:txBody>
          <a:bodyPr/>
          <a:lstStyle/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2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/>
              <a:t>Education Savings Account (ESA) or Education IRA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An ESA allows you to save $2,000 (after tax) per year, per child</a:t>
            </a:r>
          </a:p>
          <a:p>
            <a:pPr marL="0" indent="0">
              <a:buNone/>
            </a:pPr>
            <a:r>
              <a:rPr lang="en-US" b="1" dirty="0"/>
              <a:t>Pros:  </a:t>
            </a:r>
            <a:r>
              <a:rPr lang="en-US" dirty="0"/>
              <a:t>tax free growth and withdrawal for education, variety of investment options</a:t>
            </a:r>
          </a:p>
          <a:p>
            <a:pPr marL="0" indent="0">
              <a:buNone/>
            </a:pPr>
            <a:r>
              <a:rPr lang="en-US" b="1" dirty="0"/>
              <a:t>Cons:  </a:t>
            </a:r>
            <a:r>
              <a:rPr lang="en-US" dirty="0"/>
              <a:t>hard allowance limit ($2,000), hard withdrawal age (30), income limit to qualify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8200" y="2133599"/>
            <a:ext cx="4041775" cy="4222751"/>
          </a:xfrm>
        </p:spPr>
        <p:txBody>
          <a:bodyPr>
            <a:normAutofit fontScale="62500" lnSpcReduction="20000"/>
          </a:bodyPr>
          <a:lstStyle/>
          <a:p>
            <a:r>
              <a:rPr lang="en-US" sz="2300" dirty="0"/>
              <a:t>An UTMA/UGMA differs from ESAs and 529 Plans in how they aren’t designed just for education savings. </a:t>
            </a:r>
          </a:p>
          <a:p>
            <a:r>
              <a:rPr lang="en-US" sz="2300" dirty="0"/>
              <a:t>The account is in the child’s name but is controlled by a custodian (usually a parent or grandparent). This person manages the account until the child reaches age 21.</a:t>
            </a:r>
          </a:p>
          <a:p>
            <a:r>
              <a:rPr lang="en-US" sz="2300" dirty="0"/>
              <a:t> At age 21 (age 18 for the UGMA), control of the account transfers to the child to use any way they choose.</a:t>
            </a:r>
          </a:p>
          <a:p>
            <a:pPr marL="0" indent="0">
              <a:buNone/>
            </a:pPr>
            <a:r>
              <a:rPr lang="en-US" sz="2300" b="1" dirty="0"/>
              <a:t>Pros:  </a:t>
            </a:r>
          </a:p>
          <a:p>
            <a:pPr marL="0" indent="0">
              <a:buNone/>
            </a:pPr>
            <a:r>
              <a:rPr lang="en-US" sz="2300" dirty="0"/>
              <a:t>Funds can be used for more than just college expense, tax advantages for the contributor</a:t>
            </a:r>
          </a:p>
          <a:p>
            <a:pPr marL="0" indent="0">
              <a:buNone/>
            </a:pPr>
            <a:endParaRPr lang="en-US" sz="2300" b="1" dirty="0"/>
          </a:p>
          <a:p>
            <a:pPr marL="0" indent="0">
              <a:buNone/>
            </a:pPr>
            <a:r>
              <a:rPr lang="en-US" sz="2300" b="1" dirty="0"/>
              <a:t>Cons:</a:t>
            </a:r>
            <a:endParaRPr lang="en-US" sz="2300" dirty="0"/>
          </a:p>
          <a:p>
            <a:r>
              <a:rPr lang="en-US" sz="2300" dirty="0"/>
              <a:t>Beneficiary can use money however they choose once of legal age (pay for college or a sports car)</a:t>
            </a:r>
          </a:p>
          <a:p>
            <a:r>
              <a:rPr lang="en-US" sz="2300" dirty="0"/>
              <a:t>Beneficiary can’t be changed after selected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US" dirty="0"/>
              <a:t>UTMA or UGMA (Uniform Transfer/Gift to Minors Act)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Options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6A2A04-44CB-4FD5-A22C-EC7DA5CF840D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06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895512"/>
              </p:ext>
            </p:extLst>
          </p:nvPr>
        </p:nvGraphicFramePr>
        <p:xfrm>
          <a:off x="857250" y="1295400"/>
          <a:ext cx="742950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50">
                  <a:extLst>
                    <a:ext uri="{9D8B030D-6E8A-4147-A177-3AD203B41FA5}">
                      <a16:colId xmlns:a16="http://schemas.microsoft.com/office/drawing/2014/main" xmlns="" val="2077261666"/>
                    </a:ext>
                  </a:extLst>
                </a:gridCol>
                <a:gridCol w="3714750">
                  <a:extLst>
                    <a:ext uri="{9D8B030D-6E8A-4147-A177-3AD203B41FA5}">
                      <a16:colId xmlns:a16="http://schemas.microsoft.com/office/drawing/2014/main" xmlns="" val="31401854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Savings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Stocks/Mutual</a:t>
                      </a:r>
                      <a:r>
                        <a:rPr lang="en-US" baseline="0" dirty="0"/>
                        <a:t> Funds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3880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Most liquid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No restrictions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Cons: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Low interest rates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Tax penalty for interest rates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No Parental control after 18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Pros: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Liquid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No restrictions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Growth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Dividend/income potential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Any investment</a:t>
                      </a:r>
                      <a:r>
                        <a:rPr lang="en-US" baseline="0" dirty="0"/>
                        <a:t> option you want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Parental control?</a:t>
                      </a:r>
                    </a:p>
                    <a:p>
                      <a:endParaRPr lang="en-US" baseline="0" dirty="0"/>
                    </a:p>
                    <a:p>
                      <a:r>
                        <a:rPr lang="en-US" baseline="0" dirty="0"/>
                        <a:t>Cons: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Tax penalty for dividends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Tax penalty for withdrawal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Parental control?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4970440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Savings vs. Stocks/Mutual Funds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AD9021-A74D-4FF0-868C-40F10C5CABE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25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Make sure loan is fixed!  </a:t>
            </a:r>
          </a:p>
          <a:p>
            <a:r>
              <a:rPr lang="en-US" dirty="0">
                <a:solidFill>
                  <a:schemeClr val="tx1"/>
                </a:solidFill>
              </a:rPr>
              <a:t>	fixed vs. variable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Pay more than minimum</a:t>
            </a:r>
          </a:p>
          <a:p>
            <a:r>
              <a:rPr lang="en-US" dirty="0">
                <a:solidFill>
                  <a:schemeClr val="tx1"/>
                </a:solidFill>
              </a:rPr>
              <a:t>	reduces the length of your loan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Split the loan </a:t>
            </a:r>
          </a:p>
          <a:p>
            <a:r>
              <a:rPr lang="en-US" dirty="0">
                <a:solidFill>
                  <a:schemeClr val="accent1"/>
                </a:solidFill>
              </a:rPr>
              <a:t>	13 payments per year instead of 12!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to Motivation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Return to “What can we do to pay off quicker?”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AD9021-A74D-4FF0-868C-40F10C5CABE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92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Savings Account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Mutual funds/stocks/private broker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529s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Education Savings Account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Uniform Transfer/Gift to Minors 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“A dollar saved is a dollar not in debt”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can do to save for college?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AD9021-A74D-4FF0-868C-40F10C5CABE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91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7250" y="1905000"/>
            <a:ext cx="7429500" cy="3962400"/>
          </a:xfrm>
        </p:spPr>
        <p:txBody>
          <a:bodyPr/>
          <a:lstStyle/>
          <a:p>
            <a:pPr lvl="1"/>
            <a:r>
              <a:rPr lang="en-US" dirty="0"/>
              <a:t>Paid off any debt (this includes things like your credit card debt, your own student loan debt, etc.)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Set up an emergency fund of 3 to 6 months of expenses to cover any unexpected costs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Put 10-15% of your income toward retirement savings through your employer-sponsored retirement plan, like a 401(k) and/or a Roth IRA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you save for your kids…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Did you pay yourself?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AD9021-A74D-4FF0-868C-40F10C5CABE8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26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7250" y="2133600"/>
            <a:ext cx="74295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DON’T buy new textbooks</a:t>
            </a:r>
          </a:p>
          <a:p>
            <a:r>
              <a:rPr lang="en-US" sz="1800" b="1" dirty="0">
                <a:solidFill>
                  <a:schemeClr val="accent1"/>
                </a:solidFill>
              </a:rPr>
              <a:t>DON’T leave home without your student ID.</a:t>
            </a:r>
          </a:p>
          <a:p>
            <a:r>
              <a:rPr lang="en-US" sz="1800" b="1" dirty="0">
                <a:solidFill>
                  <a:schemeClr val="tx1"/>
                </a:solidFill>
              </a:rPr>
              <a:t>DO limit meals out</a:t>
            </a:r>
          </a:p>
          <a:p>
            <a:r>
              <a:rPr lang="en-US" sz="1800" b="1" dirty="0">
                <a:solidFill>
                  <a:schemeClr val="tx1"/>
                </a:solidFill>
              </a:rPr>
              <a:t>DO choose housing wisely.</a:t>
            </a:r>
          </a:p>
          <a:p>
            <a:r>
              <a:rPr lang="en-US" sz="1800" b="1" dirty="0">
                <a:solidFill>
                  <a:schemeClr val="tx1"/>
                </a:solidFill>
              </a:rPr>
              <a:t>DO explore campus amenities</a:t>
            </a:r>
          </a:p>
          <a:p>
            <a:r>
              <a:rPr lang="en-US" sz="1800" b="1" dirty="0">
                <a:solidFill>
                  <a:schemeClr val="accent1"/>
                </a:solidFill>
              </a:rPr>
              <a:t>DON’T own a car.</a:t>
            </a:r>
          </a:p>
          <a:p>
            <a:r>
              <a:rPr lang="en-US" sz="1800" b="1" dirty="0">
                <a:solidFill>
                  <a:schemeClr val="tx1"/>
                </a:solidFill>
              </a:rPr>
              <a:t>DO visit your local bank.</a:t>
            </a:r>
          </a:p>
          <a:p>
            <a:r>
              <a:rPr lang="en-US" sz="1800" b="1" dirty="0">
                <a:solidFill>
                  <a:schemeClr val="tx1"/>
                </a:solidFill>
              </a:rPr>
              <a:t>DO monitor cell phone usage</a:t>
            </a:r>
          </a:p>
          <a:p>
            <a:r>
              <a:rPr lang="en-US" sz="1800" b="1" dirty="0">
                <a:solidFill>
                  <a:schemeClr val="accent1"/>
                </a:solidFill>
              </a:rPr>
              <a:t>DON’T be careless with credit cards</a:t>
            </a:r>
          </a:p>
          <a:p>
            <a:r>
              <a:rPr lang="en-US" sz="1800" b="1" dirty="0">
                <a:solidFill>
                  <a:schemeClr val="tx1"/>
                </a:solidFill>
              </a:rPr>
              <a:t>DO stay focused on your studies!</a:t>
            </a:r>
          </a:p>
          <a:p>
            <a:r>
              <a:rPr lang="en-US" sz="1800" b="1" dirty="0">
                <a:solidFill>
                  <a:schemeClr val="tx1"/>
                </a:solidFill>
              </a:rPr>
              <a:t>Buy in bulk</a:t>
            </a:r>
          </a:p>
          <a:p>
            <a:r>
              <a:rPr lang="en-US" sz="1800" b="1" dirty="0">
                <a:solidFill>
                  <a:schemeClr val="tx1"/>
                </a:solidFill>
              </a:rPr>
              <a:t>Meet application deadlines.</a:t>
            </a:r>
            <a:r>
              <a:rPr lang="en-US" sz="1800" dirty="0">
                <a:solidFill>
                  <a:schemeClr val="tx1"/>
                </a:solidFill>
              </a:rPr>
              <a:t> </a:t>
            </a:r>
          </a:p>
          <a:p>
            <a:r>
              <a:rPr lang="en-US" sz="1800" b="1" dirty="0">
                <a:solidFill>
                  <a:schemeClr val="tx1"/>
                </a:solidFill>
              </a:rPr>
              <a:t>Start paying off interest now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 while in College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https://www.collegeavestudentloans.com/blog/creative-ways-to-save-money-in-college/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AD9021-A74D-4FF0-868C-40F10C5CABE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6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28700" y="1219200"/>
            <a:ext cx="7623376" cy="5105400"/>
          </a:xfrm>
        </p:spPr>
        <p:txBody>
          <a:bodyPr>
            <a:no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https://www.collegedata.com/cs/content/content_payarticle_tmpl.jhtml?articleId=10064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https://www.usnews.com/education/best-colleges/paying-for-college/articles/what-you-need-to-know-about-college-tuition-costs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http://college.usatoday.com/2017/06/09/private-college-tuition-is-rising-faster-than-inflation-again/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https://www.forbes.com/sites/steveodland/2012/03/24/college-costs-are-soaring/#5c92fb891f86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https://moisandfitzgerald.com/pros-and-cons-of-529-college-savings-plans/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https://www.fool.com/retirement/2017/06/10/should-you-use-a-529-plan-to-save-for-college.aspx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https://studentloanhero.com/news/student-loan-interest-rates-rising-need-know/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https://www.amortization-calc.com/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https://www.investopedia.com/terms/a/amortization.asp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https://www.daveramsey.com/baby-steps?int_cmpgn=no_campaign&amp;int_dept=dr_blog_bu&amp;int_lctn=Blog-Text_Link&amp;int_fmt=text&amp;int_dscpn=saving_for_college_blog-inline_link_baby_step_5#baby_step_5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https://www.daveramsey.com/blog/saving-for-college-is-easier-than-you-think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http://time.com/money/collection-post/4161051/invest-for-college/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https://www.fool.com/retirement/2017/03/31/your-2017-guide-to-saving-for-college-with-a-cover.aspx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6A2A04-44CB-4FD5-A22C-EC7DA5CF840D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4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7250" y="2133600"/>
            <a:ext cx="7429500" cy="4191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Part I:  Interest:  profit of the bank for loaning money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Part II:  Amortization Schedule</a:t>
            </a:r>
          </a:p>
          <a:p>
            <a:r>
              <a:rPr lang="en-US" dirty="0">
                <a:solidFill>
                  <a:schemeClr val="tx1"/>
                </a:solidFill>
                <a:hlinkClick r:id="rId2"/>
              </a:rPr>
              <a:t>https://www.bankrate.com/calculators/mortgages/loan-calculator.aspx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Amortization:  </a:t>
            </a:r>
            <a:r>
              <a:rPr lang="en-US" sz="2000" dirty="0">
                <a:solidFill>
                  <a:schemeClr val="accent1"/>
                </a:solidFill>
              </a:rPr>
              <a:t>Paying off debt over time with fixed regular installments </a:t>
            </a:r>
            <a:br>
              <a:rPr lang="en-US" sz="2000" dirty="0">
                <a:solidFill>
                  <a:schemeClr val="accent1"/>
                </a:solidFill>
              </a:rPr>
            </a:br>
            <a:endParaRPr lang="en-US" sz="20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Amortization Schedule: </a:t>
            </a:r>
            <a:r>
              <a:rPr lang="en-US" sz="2000" dirty="0">
                <a:solidFill>
                  <a:schemeClr val="accent1"/>
                </a:solidFill>
              </a:rPr>
              <a:t>Allocation of payments between interest and principle.  Early payments have a higher percentage of interest and less principle.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Part II:  How do banks make money?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AD9021-A74D-4FF0-868C-40F10C5CABE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52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0A6D9413-4D2D-4CCA-99EC-DBB39EB4D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https://www.experian.com/blogs/ask-experian/whats-the-difference-between-money-market-accounts-cds-and-savings-accounts/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11FABC9-C2F7-4A18-BD66-5304CAD8E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52" y="685800"/>
            <a:ext cx="8229600" cy="609600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EA6426D-7632-4FFC-A326-2C2CA0799FE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DDA8D9B-3089-4177-B82C-448848088FB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6A2A04-44CB-4FD5-A22C-EC7DA5CF840D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8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AD9021-A74D-4FF0-868C-40F10C5CABE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3E2DD8B7-FA5F-4103-8BFD-FC5A9D018D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8229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8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Answer:  Inflation and Fisher’s hypothesis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Fisher’s Hypothesis:  loans are over a long period of time, so over this time, inflation will set in…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First…what is inflation?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Why is paying off loans so hard?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AD9021-A74D-4FF0-868C-40F10C5CABE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9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828800"/>
            <a:ext cx="8305800" cy="4495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Cartoon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dirty="0" err="1"/>
              <a:t>.etails</a:t>
            </a:r>
            <a:r>
              <a:rPr lang="en-US" dirty="0"/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I.</a:t>
            </a:r>
            <a:r>
              <a:rPr lang="en-US" dirty="0" err="1"/>
              <a:t>dentify</a:t>
            </a:r>
            <a:r>
              <a:rPr lang="en-US" dirty="0"/>
              <a:t> the Conflict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G</a:t>
            </a:r>
            <a:r>
              <a:rPr lang="en-US" dirty="0" err="1"/>
              <a:t>.ather</a:t>
            </a:r>
            <a:r>
              <a:rPr lang="en-US" dirty="0"/>
              <a:t> the author’s message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AD9021-A74D-4FF0-868C-40F10C5CABE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6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Inflation is the decrease in the </a:t>
            </a:r>
            <a:r>
              <a:rPr lang="en-US" b="1" u="sng" dirty="0">
                <a:solidFill>
                  <a:schemeClr val="tx1"/>
                </a:solidFill>
              </a:rPr>
              <a:t>purchasing power </a:t>
            </a:r>
            <a:r>
              <a:rPr lang="en-US" dirty="0">
                <a:solidFill>
                  <a:schemeClr val="tx1"/>
                </a:solidFill>
              </a:rPr>
              <a:t>of our dollar.  How much money it takes to buy one good from one year to the next.  Essentially it is paying more for the same/less goods/services from one year to the next.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Symptom:  Higher Prices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 Definition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AD9021-A74D-4FF0-868C-40F10C5CABE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3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7250" y="1295400"/>
            <a:ext cx="7429500" cy="4572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If inflation is the decrease in purchasing power, then over time, banks will be paid back with money that is worth less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 order to maintain a bank’s real profit (adjusted for inflation profit), banks should add expected inflation into the loans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loans we pay (the nominal loan) looks like this: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Nominal = real + expected inflation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to Fisher’s Hypothesis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AD9021-A74D-4FF0-868C-40F10C5CABE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6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14FA7D75A0BB4FA402BA6C268B700C" ma:contentTypeVersion="4" ma:contentTypeDescription="Create a new document." ma:contentTypeScope="" ma:versionID="a52573295eaf0909ea6942f1d6c3fce3">
  <xsd:schema xmlns:xsd="http://www.w3.org/2001/XMLSchema" xmlns:xs="http://www.w3.org/2001/XMLSchema" xmlns:p="http://schemas.microsoft.com/office/2006/metadata/properties" xmlns:ns2="6f5f0874-9380-45e6-a4b7-6b39252ece02" xmlns:ns3="f585725c-6fad-472e-a48b-c8f76591c91b" targetNamespace="http://schemas.microsoft.com/office/2006/metadata/properties" ma:root="true" ma:fieldsID="c7477185176c1264378cd2f5e178989f" ns2:_="" ns3:_="">
    <xsd:import namespace="6f5f0874-9380-45e6-a4b7-6b39252ece02"/>
    <xsd:import namespace="f585725c-6fad-472e-a48b-c8f76591c91b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3:SharedWithUsers" minOccurs="0"/>
                <xsd:element ref="ns3:SharingHintHash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f0874-9380-45e6-a4b7-6b39252ece02" elementFormDefault="qualified">
    <xsd:import namespace="http://schemas.microsoft.com/office/2006/documentManagement/types"/>
    <xsd:import namespace="http://schemas.microsoft.com/office/infopath/2007/PartnerControls"/>
    <xsd:element name="Status" ma:index="8" nillable="true" ma:displayName="Status" ma:default="Draft" ma:format="Dropdown" ma:internalName="Status">
      <xsd:simpleType>
        <xsd:restriction base="dms:Choice">
          <xsd:enumeration value="Draft"/>
          <xsd:enumeration value="Out for Review"/>
          <xsd:enumeration value="Fina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85725c-6fad-472e-a48b-c8f76591c91b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585725c-6fad-472e-a48b-c8f76591c91b">
      <UserInfo>
        <DisplayName/>
        <AccountId xsi:nil="true"/>
        <AccountType/>
      </UserInfo>
    </SharedWithUsers>
    <Status xmlns="6f5f0874-9380-45e6-a4b7-6b39252ece02">Draft</Status>
  </documentManagement>
</p:properties>
</file>

<file path=customXml/itemProps1.xml><?xml version="1.0" encoding="utf-8"?>
<ds:datastoreItem xmlns:ds="http://schemas.openxmlformats.org/officeDocument/2006/customXml" ds:itemID="{D4A96DE8-B18F-4B6A-93E2-2A40DA5664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4D7F85-B6FE-4844-BF87-169DA4D195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5f0874-9380-45e6-a4b7-6b39252ece02"/>
    <ds:schemaRef ds:uri="f585725c-6fad-472e-a48b-c8f76591c9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297DD3-A2EA-4D53-B11C-2136071F829E}">
  <ds:schemaRefs>
    <ds:schemaRef ds:uri="6f5f0874-9380-45e6-a4b7-6b39252ece02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f585725c-6fad-472e-a48b-c8f76591c91b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109767</TotalTime>
  <Words>1757</Words>
  <Application>Microsoft Office PowerPoint</Application>
  <PresentationFormat>On-screen Show (4:3)</PresentationFormat>
  <Paragraphs>343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ＭＳ Ｐゴシック</vt:lpstr>
      <vt:lpstr>Arial</vt:lpstr>
      <vt:lpstr>BankGothic Md BT</vt:lpstr>
      <vt:lpstr>Calibri</vt:lpstr>
      <vt:lpstr>Calibri Light</vt:lpstr>
      <vt:lpstr>Gill Sans</vt:lpstr>
      <vt:lpstr>Times New Roman</vt:lpstr>
      <vt:lpstr>Blank Presentation</vt:lpstr>
      <vt:lpstr>Custom Design</vt:lpstr>
      <vt:lpstr>Interest Rates and Investments</vt:lpstr>
      <vt:lpstr>Goals</vt:lpstr>
      <vt:lpstr>Motivation #1:  College Loans</vt:lpstr>
      <vt:lpstr>Motivation</vt:lpstr>
      <vt:lpstr>PowerPoint Presentation</vt:lpstr>
      <vt:lpstr>Motivation</vt:lpstr>
      <vt:lpstr>Cartoon </vt:lpstr>
      <vt:lpstr>Inflation Definition</vt:lpstr>
      <vt:lpstr>Return to Fisher’s Hypothesis </vt:lpstr>
      <vt:lpstr>Fisher’s Hypothesis</vt:lpstr>
      <vt:lpstr>Return to College</vt:lpstr>
      <vt:lpstr>Return to College</vt:lpstr>
      <vt:lpstr>College vs. Inflation</vt:lpstr>
      <vt:lpstr>Return to Inflation…</vt:lpstr>
      <vt:lpstr>Consumer Price Index</vt:lpstr>
      <vt:lpstr>Inflation Rate</vt:lpstr>
      <vt:lpstr>What are the causes?</vt:lpstr>
      <vt:lpstr>What are the causes?</vt:lpstr>
      <vt:lpstr>The Inflation “Spiral”</vt:lpstr>
      <vt:lpstr>Effects</vt:lpstr>
      <vt:lpstr>Effects</vt:lpstr>
      <vt:lpstr>Motivation #2:  Risk Assessment</vt:lpstr>
      <vt:lpstr>PowerPoint Presentation</vt:lpstr>
      <vt:lpstr>Interest Bearing Assets </vt:lpstr>
      <vt:lpstr>What are stocks handout</vt:lpstr>
      <vt:lpstr>What are stocks  </vt:lpstr>
      <vt:lpstr>Bull vs. Bear Markets</vt:lpstr>
      <vt:lpstr>How to make money in a bear market </vt:lpstr>
      <vt:lpstr>Bonds</vt:lpstr>
      <vt:lpstr>Investing for our kids</vt:lpstr>
      <vt:lpstr>529’s</vt:lpstr>
      <vt:lpstr>529’s pros/cons</vt:lpstr>
      <vt:lpstr>Other Options</vt:lpstr>
      <vt:lpstr>Savings vs. Stocks/Mutual Funds</vt:lpstr>
      <vt:lpstr>Return to Motivation</vt:lpstr>
      <vt:lpstr>What we can do to save for college?</vt:lpstr>
      <vt:lpstr>Before you save for your kids…</vt:lpstr>
      <vt:lpstr>Saving while in College</vt:lpstr>
      <vt:lpstr>Resources</vt:lpstr>
      <vt:lpstr>Resources</vt:lpstr>
    </vt:vector>
  </TitlesOfParts>
  <Company>Office 2004 Test Drive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</dc:title>
  <dc:creator>Office 2004 Test Drive User</dc:creator>
  <cp:lastModifiedBy>Conference3 NoteBook</cp:lastModifiedBy>
  <cp:revision>2913</cp:revision>
  <cp:lastPrinted>2015-12-16T17:04:17Z</cp:lastPrinted>
  <dcterms:created xsi:type="dcterms:W3CDTF">2012-10-20T14:14:15Z</dcterms:created>
  <dcterms:modified xsi:type="dcterms:W3CDTF">2020-04-09T20:01:03Z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0x0101002414FA7D75A0BB4FA402BA6C268B700C</vt:lpwstr>
  </property>
  <property fmtid="{D5CDD505-2E9C-101B-9397-08002B2CF9AE}" pid="3" name="Order">
    <vt:r8>200</vt:r8>
  </property>
  <property fmtid="{D5CDD505-2E9C-101B-9397-08002B2CF9AE}" pid="4" name="_CopySource">
    <vt:lpwstr>https://council4econed.sharepoint.com/CMT/Board Meeting Feb 8, 2013 v2 njm.pptx</vt:lpwstr>
  </property>
  <property fmtid="{D5CDD505-2E9C-101B-9397-08002B2CF9AE}" pid="5" name="xd_ProgID">
    <vt:lpwstr/>
  </property>
  <property fmtid="{D5CDD505-2E9C-101B-9397-08002B2CF9AE}" pid="6" name="TemplateUrl">
    <vt:lpwstr/>
  </property>
</Properties>
</file>