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4"/>
    <p:sldMasterId id="2147483682" r:id="rId5"/>
  </p:sldMasterIdLst>
  <p:notesMasterIdLst>
    <p:notesMasterId r:id="rId31"/>
  </p:notesMasterIdLst>
  <p:handoutMasterIdLst>
    <p:handoutMasterId r:id="rId32"/>
  </p:handoutMasterIdLst>
  <p:sldIdLst>
    <p:sldId id="256" r:id="rId6"/>
    <p:sldId id="265" r:id="rId7"/>
    <p:sldId id="298" r:id="rId8"/>
    <p:sldId id="329" r:id="rId9"/>
    <p:sldId id="330" r:id="rId10"/>
    <p:sldId id="317" r:id="rId11"/>
    <p:sldId id="328" r:id="rId12"/>
    <p:sldId id="320" r:id="rId13"/>
    <p:sldId id="327" r:id="rId14"/>
    <p:sldId id="324" r:id="rId15"/>
    <p:sldId id="325" r:id="rId16"/>
    <p:sldId id="322" r:id="rId17"/>
    <p:sldId id="323" r:id="rId18"/>
    <p:sldId id="319" r:id="rId19"/>
    <p:sldId id="316" r:id="rId20"/>
    <p:sldId id="334" r:id="rId21"/>
    <p:sldId id="335" r:id="rId22"/>
    <p:sldId id="318" r:id="rId23"/>
    <p:sldId id="303" r:id="rId24"/>
    <p:sldId id="333" r:id="rId25"/>
    <p:sldId id="331" r:id="rId26"/>
    <p:sldId id="332" r:id="rId27"/>
    <p:sldId id="313" r:id="rId28"/>
    <p:sldId id="321" r:id="rId29"/>
    <p:sldId id="290" r:id="rId30"/>
  </p:sldIdLst>
  <p:sldSz cx="9144000" cy="6858000" type="screen4x3"/>
  <p:notesSz cx="6954838" cy="93091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levy"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A80"/>
    <a:srgbClr val="79AC43"/>
    <a:srgbClr val="029602"/>
    <a:srgbClr val="1578BC"/>
    <a:srgbClr val="FFFF66"/>
    <a:srgbClr val="CC66FF"/>
    <a:srgbClr val="CCFFCC"/>
    <a:srgbClr val="CCFF99"/>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02D158-FC41-1657-E0B7-ECE5F8AE5D8B}" v="2" dt="2020-03-09T18:37:07.046"/>
    <p1510:client id="{D34A0CBC-BF4F-4B0E-81B5-CCB60F7130DF}" v="8" dt="2020-03-09T18:47:07.0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84502" autoAdjust="0"/>
  </p:normalViewPr>
  <p:slideViewPr>
    <p:cSldViewPr>
      <p:cViewPr varScale="1">
        <p:scale>
          <a:sx n="79" d="100"/>
          <a:sy n="79" d="100"/>
        </p:scale>
        <p:origin x="930" y="60"/>
      </p:cViewPr>
      <p:guideLst>
        <p:guide orient="horz" pos="2160"/>
        <p:guide pos="2880"/>
      </p:guideLst>
    </p:cSldViewPr>
  </p:slideViewPr>
  <p:outlineViewPr>
    <p:cViewPr>
      <p:scale>
        <a:sx n="33" d="100"/>
        <a:sy n="33" d="100"/>
      </p:scale>
      <p:origin x="48" y="22008"/>
    </p:cViewPr>
  </p:outlineViewPr>
  <p:notesTextViewPr>
    <p:cViewPr>
      <p:scale>
        <a:sx n="130" d="100"/>
        <a:sy n="130" d="100"/>
      </p:scale>
      <p:origin x="0" y="0"/>
    </p:cViewPr>
  </p:notesTextViewPr>
  <p:sorterViewPr>
    <p:cViewPr>
      <p:scale>
        <a:sx n="100" d="100"/>
        <a:sy n="100" d="100"/>
      </p:scale>
      <p:origin x="0" y="0"/>
    </p:cViewPr>
  </p:sorterViewPr>
  <p:notesViewPr>
    <p:cSldViewPr>
      <p:cViewPr>
        <p:scale>
          <a:sx n="100" d="100"/>
          <a:sy n="100" d="100"/>
        </p:scale>
        <p:origin x="-1572" y="642"/>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von Carson" userId="f1f62c45-4a19-4f8e-934b-b4c64f876624" providerId="ADAL" clId="{D34A0CBC-BF4F-4B0E-81B5-CCB60F7130DF}"/>
    <pc:docChg chg="modSld">
      <pc:chgData name="Jarvon Carson" userId="f1f62c45-4a19-4f8e-934b-b4c64f876624" providerId="ADAL" clId="{D34A0CBC-BF4F-4B0E-81B5-CCB60F7130DF}" dt="2020-03-09T18:47:07.090" v="20" actId="207"/>
      <pc:docMkLst>
        <pc:docMk/>
      </pc:docMkLst>
      <pc:sldChg chg="modSp">
        <pc:chgData name="Jarvon Carson" userId="f1f62c45-4a19-4f8e-934b-b4c64f876624" providerId="ADAL" clId="{D34A0CBC-BF4F-4B0E-81B5-CCB60F7130DF}" dt="2020-03-09T18:39:45.171" v="0" actId="255"/>
        <pc:sldMkLst>
          <pc:docMk/>
          <pc:sldMk cId="1581363965" sldId="265"/>
        </pc:sldMkLst>
        <pc:spChg chg="mod">
          <ac:chgData name="Jarvon Carson" userId="f1f62c45-4a19-4f8e-934b-b4c64f876624" providerId="ADAL" clId="{D34A0CBC-BF4F-4B0E-81B5-CCB60F7130DF}" dt="2020-03-09T18:39:45.171" v="0" actId="255"/>
          <ac:spMkLst>
            <pc:docMk/>
            <pc:sldMk cId="1581363965" sldId="265"/>
            <ac:spMk id="2" creationId="{00000000-0000-0000-0000-000000000000}"/>
          </ac:spMkLst>
        </pc:spChg>
      </pc:sldChg>
      <pc:sldChg chg="modSp">
        <pc:chgData name="Jarvon Carson" userId="f1f62c45-4a19-4f8e-934b-b4c64f876624" providerId="ADAL" clId="{D34A0CBC-BF4F-4B0E-81B5-CCB60F7130DF}" dt="2020-03-09T18:42:38.751" v="4"/>
        <pc:sldMkLst>
          <pc:docMk/>
          <pc:sldMk cId="2933738039" sldId="298"/>
        </pc:sldMkLst>
        <pc:spChg chg="mod">
          <ac:chgData name="Jarvon Carson" userId="f1f62c45-4a19-4f8e-934b-b4c64f876624" providerId="ADAL" clId="{D34A0CBC-BF4F-4B0E-81B5-CCB60F7130DF}" dt="2020-03-09T18:42:38.751" v="4"/>
          <ac:spMkLst>
            <pc:docMk/>
            <pc:sldMk cId="2933738039" sldId="298"/>
            <ac:spMk id="6" creationId="{00000000-0000-0000-0000-000000000000}"/>
          </ac:spMkLst>
        </pc:spChg>
      </pc:sldChg>
      <pc:sldChg chg="modSp">
        <pc:chgData name="Jarvon Carson" userId="f1f62c45-4a19-4f8e-934b-b4c64f876624" providerId="ADAL" clId="{D34A0CBC-BF4F-4B0E-81B5-CCB60F7130DF}" dt="2020-03-09T18:42:25.086" v="3"/>
        <pc:sldMkLst>
          <pc:docMk/>
          <pc:sldMk cId="2937733609" sldId="303"/>
        </pc:sldMkLst>
        <pc:spChg chg="mod">
          <ac:chgData name="Jarvon Carson" userId="f1f62c45-4a19-4f8e-934b-b4c64f876624" providerId="ADAL" clId="{D34A0CBC-BF4F-4B0E-81B5-CCB60F7130DF}" dt="2020-03-09T18:42:25.086" v="3"/>
          <ac:spMkLst>
            <pc:docMk/>
            <pc:sldMk cId="2937733609" sldId="303"/>
            <ac:spMk id="2" creationId="{00000000-0000-0000-0000-000000000000}"/>
          </ac:spMkLst>
        </pc:spChg>
      </pc:sldChg>
      <pc:sldChg chg="modSp">
        <pc:chgData name="Jarvon Carson" userId="f1f62c45-4a19-4f8e-934b-b4c64f876624" providerId="ADAL" clId="{D34A0CBC-BF4F-4B0E-81B5-CCB60F7130DF}" dt="2020-03-09T18:42:25.086" v="3"/>
        <pc:sldMkLst>
          <pc:docMk/>
          <pc:sldMk cId="1023612745" sldId="316"/>
        </pc:sldMkLst>
        <pc:spChg chg="mod">
          <ac:chgData name="Jarvon Carson" userId="f1f62c45-4a19-4f8e-934b-b4c64f876624" providerId="ADAL" clId="{D34A0CBC-BF4F-4B0E-81B5-CCB60F7130DF}" dt="2020-03-09T18:42:25.086" v="3"/>
          <ac:spMkLst>
            <pc:docMk/>
            <pc:sldMk cId="1023612745" sldId="316"/>
            <ac:spMk id="2" creationId="{00000000-0000-0000-0000-000000000000}"/>
          </ac:spMkLst>
        </pc:spChg>
      </pc:sldChg>
      <pc:sldChg chg="modSp">
        <pc:chgData name="Jarvon Carson" userId="f1f62c45-4a19-4f8e-934b-b4c64f876624" providerId="ADAL" clId="{D34A0CBC-BF4F-4B0E-81B5-CCB60F7130DF}" dt="2020-03-09T18:43:23.998" v="7" actId="20577"/>
        <pc:sldMkLst>
          <pc:docMk/>
          <pc:sldMk cId="3368164534" sldId="317"/>
        </pc:sldMkLst>
        <pc:spChg chg="mod">
          <ac:chgData name="Jarvon Carson" userId="f1f62c45-4a19-4f8e-934b-b4c64f876624" providerId="ADAL" clId="{D34A0CBC-BF4F-4B0E-81B5-CCB60F7130DF}" dt="2020-03-09T18:43:23.998" v="7" actId="20577"/>
          <ac:spMkLst>
            <pc:docMk/>
            <pc:sldMk cId="3368164534" sldId="317"/>
            <ac:spMk id="2" creationId="{00000000-0000-0000-0000-000000000000}"/>
          </ac:spMkLst>
        </pc:spChg>
      </pc:sldChg>
      <pc:sldChg chg="modSp">
        <pc:chgData name="Jarvon Carson" userId="f1f62c45-4a19-4f8e-934b-b4c64f876624" providerId="ADAL" clId="{D34A0CBC-BF4F-4B0E-81B5-CCB60F7130DF}" dt="2020-03-09T18:46:56.017" v="19" actId="12"/>
        <pc:sldMkLst>
          <pc:docMk/>
          <pc:sldMk cId="4159471367" sldId="318"/>
        </pc:sldMkLst>
        <pc:spChg chg="mod">
          <ac:chgData name="Jarvon Carson" userId="f1f62c45-4a19-4f8e-934b-b4c64f876624" providerId="ADAL" clId="{D34A0CBC-BF4F-4B0E-81B5-CCB60F7130DF}" dt="2020-03-09T18:46:56.017" v="19" actId="12"/>
          <ac:spMkLst>
            <pc:docMk/>
            <pc:sldMk cId="4159471367" sldId="318"/>
            <ac:spMk id="2" creationId="{00000000-0000-0000-0000-000000000000}"/>
          </ac:spMkLst>
        </pc:spChg>
      </pc:sldChg>
      <pc:sldChg chg="modSp">
        <pc:chgData name="Jarvon Carson" userId="f1f62c45-4a19-4f8e-934b-b4c64f876624" providerId="ADAL" clId="{D34A0CBC-BF4F-4B0E-81B5-CCB60F7130DF}" dt="2020-03-09T18:45:36.779" v="11" actId="20577"/>
        <pc:sldMkLst>
          <pc:docMk/>
          <pc:sldMk cId="264295278" sldId="322"/>
        </pc:sldMkLst>
        <pc:spChg chg="mod">
          <ac:chgData name="Jarvon Carson" userId="f1f62c45-4a19-4f8e-934b-b4c64f876624" providerId="ADAL" clId="{D34A0CBC-BF4F-4B0E-81B5-CCB60F7130DF}" dt="2020-03-09T18:45:36.779" v="11" actId="20577"/>
          <ac:spMkLst>
            <pc:docMk/>
            <pc:sldMk cId="264295278" sldId="322"/>
            <ac:spMk id="2" creationId="{E9D8298F-2751-4E1B-B164-A45313F3773F}"/>
          </ac:spMkLst>
        </pc:spChg>
      </pc:sldChg>
      <pc:sldChg chg="modSp">
        <pc:chgData name="Jarvon Carson" userId="f1f62c45-4a19-4f8e-934b-b4c64f876624" providerId="ADAL" clId="{D34A0CBC-BF4F-4B0E-81B5-CCB60F7130DF}" dt="2020-03-09T18:42:25.086" v="3"/>
        <pc:sldMkLst>
          <pc:docMk/>
          <pc:sldMk cId="3297570133" sldId="324"/>
        </pc:sldMkLst>
        <pc:spChg chg="mod">
          <ac:chgData name="Jarvon Carson" userId="f1f62c45-4a19-4f8e-934b-b4c64f876624" providerId="ADAL" clId="{D34A0CBC-BF4F-4B0E-81B5-CCB60F7130DF}" dt="2020-03-09T18:42:25.086" v="3"/>
          <ac:spMkLst>
            <pc:docMk/>
            <pc:sldMk cId="3297570133" sldId="324"/>
            <ac:spMk id="2" creationId="{AB09107A-E98F-4096-A273-C35BF4762A51}"/>
          </ac:spMkLst>
        </pc:spChg>
      </pc:sldChg>
      <pc:sldChg chg="modSp">
        <pc:chgData name="Jarvon Carson" userId="f1f62c45-4a19-4f8e-934b-b4c64f876624" providerId="ADAL" clId="{D34A0CBC-BF4F-4B0E-81B5-CCB60F7130DF}" dt="2020-03-09T18:42:25.086" v="3"/>
        <pc:sldMkLst>
          <pc:docMk/>
          <pc:sldMk cId="2258787906" sldId="327"/>
        </pc:sldMkLst>
        <pc:spChg chg="mod">
          <ac:chgData name="Jarvon Carson" userId="f1f62c45-4a19-4f8e-934b-b4c64f876624" providerId="ADAL" clId="{D34A0CBC-BF4F-4B0E-81B5-CCB60F7130DF}" dt="2020-03-09T18:42:25.086" v="3"/>
          <ac:spMkLst>
            <pc:docMk/>
            <pc:sldMk cId="2258787906" sldId="327"/>
            <ac:spMk id="2" creationId="{75ED1F6D-627F-43FF-BD78-351188D995B2}"/>
          </ac:spMkLst>
        </pc:spChg>
      </pc:sldChg>
      <pc:sldChg chg="modSp">
        <pc:chgData name="Jarvon Carson" userId="f1f62c45-4a19-4f8e-934b-b4c64f876624" providerId="ADAL" clId="{D34A0CBC-BF4F-4B0E-81B5-CCB60F7130DF}" dt="2020-03-09T18:44:43.271" v="9" actId="207"/>
        <pc:sldMkLst>
          <pc:docMk/>
          <pc:sldMk cId="296352141" sldId="328"/>
        </pc:sldMkLst>
        <pc:spChg chg="mod">
          <ac:chgData name="Jarvon Carson" userId="f1f62c45-4a19-4f8e-934b-b4c64f876624" providerId="ADAL" clId="{D34A0CBC-BF4F-4B0E-81B5-CCB60F7130DF}" dt="2020-03-09T18:44:43.271" v="9" actId="207"/>
          <ac:spMkLst>
            <pc:docMk/>
            <pc:sldMk cId="296352141" sldId="328"/>
            <ac:spMk id="2" creationId="{31BD9265-524E-4114-8CBD-F44930A9E5DD}"/>
          </ac:spMkLst>
        </pc:spChg>
      </pc:sldChg>
      <pc:sldChg chg="modSp">
        <pc:chgData name="Jarvon Carson" userId="f1f62c45-4a19-4f8e-934b-b4c64f876624" providerId="ADAL" clId="{D34A0CBC-BF4F-4B0E-81B5-CCB60F7130DF}" dt="2020-03-09T18:42:25.086" v="3"/>
        <pc:sldMkLst>
          <pc:docMk/>
          <pc:sldMk cId="4012879894" sldId="329"/>
        </pc:sldMkLst>
        <pc:spChg chg="mod">
          <ac:chgData name="Jarvon Carson" userId="f1f62c45-4a19-4f8e-934b-b4c64f876624" providerId="ADAL" clId="{D34A0CBC-BF4F-4B0E-81B5-CCB60F7130DF}" dt="2020-03-09T18:42:25.086" v="3"/>
          <ac:spMkLst>
            <pc:docMk/>
            <pc:sldMk cId="4012879894" sldId="329"/>
            <ac:spMk id="2" creationId="{46C1F98E-2E27-49CA-B076-9CFD3A5D9EDF}"/>
          </ac:spMkLst>
        </pc:spChg>
      </pc:sldChg>
      <pc:sldChg chg="modSp">
        <pc:chgData name="Jarvon Carson" userId="f1f62c45-4a19-4f8e-934b-b4c64f876624" providerId="ADAL" clId="{D34A0CBC-BF4F-4B0E-81B5-CCB60F7130DF}" dt="2020-03-09T18:47:07.090" v="20" actId="207"/>
        <pc:sldMkLst>
          <pc:docMk/>
          <pc:sldMk cId="1299438141" sldId="333"/>
        </pc:sldMkLst>
        <pc:spChg chg="mod">
          <ac:chgData name="Jarvon Carson" userId="f1f62c45-4a19-4f8e-934b-b4c64f876624" providerId="ADAL" clId="{D34A0CBC-BF4F-4B0E-81B5-CCB60F7130DF}" dt="2020-03-09T18:47:07.090" v="20" actId="207"/>
          <ac:spMkLst>
            <pc:docMk/>
            <pc:sldMk cId="1299438141" sldId="333"/>
            <ac:spMk id="2" creationId="{23B80914-34B6-4079-BCBB-FE2A1FB84909}"/>
          </ac:spMkLst>
        </pc:spChg>
      </pc:sldChg>
      <pc:sldChg chg="modSp">
        <pc:chgData name="Jarvon Carson" userId="f1f62c45-4a19-4f8e-934b-b4c64f876624" providerId="ADAL" clId="{D34A0CBC-BF4F-4B0E-81B5-CCB60F7130DF}" dt="2020-03-09T18:46:07.257" v="15" actId="207"/>
        <pc:sldMkLst>
          <pc:docMk/>
          <pc:sldMk cId="3609092443" sldId="334"/>
        </pc:sldMkLst>
        <pc:spChg chg="mod">
          <ac:chgData name="Jarvon Carson" userId="f1f62c45-4a19-4f8e-934b-b4c64f876624" providerId="ADAL" clId="{D34A0CBC-BF4F-4B0E-81B5-CCB60F7130DF}" dt="2020-03-09T18:46:07.257" v="15" actId="207"/>
          <ac:spMkLst>
            <pc:docMk/>
            <pc:sldMk cId="3609092443" sldId="334"/>
            <ac:spMk id="2" creationId="{66DDA8D1-3AF0-477E-BA80-05D95B99ED40}"/>
          </ac:spMkLst>
        </pc:spChg>
      </pc:sldChg>
      <pc:sldChg chg="modSp">
        <pc:chgData name="Jarvon Carson" userId="f1f62c45-4a19-4f8e-934b-b4c64f876624" providerId="ADAL" clId="{D34A0CBC-BF4F-4B0E-81B5-CCB60F7130DF}" dt="2020-03-09T18:46:22.776" v="18" actId="207"/>
        <pc:sldMkLst>
          <pc:docMk/>
          <pc:sldMk cId="3681578957" sldId="335"/>
        </pc:sldMkLst>
        <pc:spChg chg="mod">
          <ac:chgData name="Jarvon Carson" userId="f1f62c45-4a19-4f8e-934b-b4c64f876624" providerId="ADAL" clId="{D34A0CBC-BF4F-4B0E-81B5-CCB60F7130DF}" dt="2020-03-09T18:46:22.776" v="18" actId="207"/>
          <ac:spMkLst>
            <pc:docMk/>
            <pc:sldMk cId="3681578957" sldId="335"/>
            <ac:spMk id="2" creationId="{EA9A6236-2954-4BD2-838C-1EA248CBEF66}"/>
          </ac:spMkLst>
        </pc:spChg>
      </pc:sldChg>
    </pc:docChg>
  </pc:docChgLst>
  <pc:docChgLst>
    <pc:chgData name="Jarvon Carson" userId="S::jcarson@councilforeconed.org::f1f62c45-4a19-4f8e-934b-b4c64f876624" providerId="AD" clId="Web-{5102D158-FC41-1657-E0B7-ECE5F8AE5D8B}"/>
    <pc:docChg chg="modSld">
      <pc:chgData name="Jarvon Carson" userId="S::jcarson@councilforeconed.org::f1f62c45-4a19-4f8e-934b-b4c64f876624" providerId="AD" clId="Web-{5102D158-FC41-1657-E0B7-ECE5F8AE5D8B}" dt="2020-03-09T18:37:01.985" v="0" actId="20577"/>
      <pc:docMkLst>
        <pc:docMk/>
      </pc:docMkLst>
      <pc:sldChg chg="modSp">
        <pc:chgData name="Jarvon Carson" userId="S::jcarson@councilforeconed.org::f1f62c45-4a19-4f8e-934b-b4c64f876624" providerId="AD" clId="Web-{5102D158-FC41-1657-E0B7-ECE5F8AE5D8B}" dt="2020-03-09T18:37:01.985" v="0" actId="20577"/>
        <pc:sldMkLst>
          <pc:docMk/>
          <pc:sldMk cId="3681578957" sldId="335"/>
        </pc:sldMkLst>
        <pc:spChg chg="mod">
          <ac:chgData name="Jarvon Carson" userId="S::jcarson@councilforeconed.org::f1f62c45-4a19-4f8e-934b-b4c64f876624" providerId="AD" clId="Web-{5102D158-FC41-1657-E0B7-ECE5F8AE5D8B}" dt="2020-03-09T18:37:01.985" v="0" actId="20577"/>
          <ac:spMkLst>
            <pc:docMk/>
            <pc:sldMk cId="3681578957" sldId="335"/>
            <ac:spMk id="2" creationId="{EA9A6236-2954-4BD2-838C-1EA248CBEF6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13763" cy="465455"/>
          </a:xfrm>
          <a:prstGeom prst="rect">
            <a:avLst/>
          </a:prstGeom>
        </p:spPr>
        <p:txBody>
          <a:bodyPr vert="horz" lIns="91660" tIns="45830" rIns="91660" bIns="45830" rtlCol="0"/>
          <a:lstStyle>
            <a:lvl1pPr algn="l">
              <a:defRPr sz="1200">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939471" y="0"/>
            <a:ext cx="3013763" cy="465455"/>
          </a:xfrm>
          <a:prstGeom prst="rect">
            <a:avLst/>
          </a:prstGeom>
        </p:spPr>
        <p:txBody>
          <a:bodyPr vert="horz" wrap="square" lIns="91660" tIns="45830" rIns="91660" bIns="45830" numCol="1" anchor="t" anchorCtr="0" compatLnSpc="1">
            <a:prstTxWarp prst="textNoShape">
              <a:avLst/>
            </a:prstTxWarp>
          </a:bodyPr>
          <a:lstStyle>
            <a:lvl1pPr algn="r">
              <a:defRPr sz="1200"/>
            </a:lvl1pPr>
          </a:lstStyle>
          <a:p>
            <a:fld id="{40E5B415-68C8-4A58-B2FB-027E28498B27}" type="datetime1">
              <a:rPr lang="en-US"/>
              <a:pPr/>
              <a:t>3/9/2020</a:t>
            </a:fld>
            <a:endParaRPr lang="en-US" dirty="0"/>
          </a:p>
        </p:txBody>
      </p:sp>
      <p:sp>
        <p:nvSpPr>
          <p:cNvPr id="4" name="Footer Placeholder 3"/>
          <p:cNvSpPr>
            <a:spLocks noGrp="1"/>
          </p:cNvSpPr>
          <p:nvPr>
            <p:ph type="ftr" sz="quarter" idx="2"/>
          </p:nvPr>
        </p:nvSpPr>
        <p:spPr>
          <a:xfrm>
            <a:off x="2" y="8842033"/>
            <a:ext cx="3013763" cy="465455"/>
          </a:xfrm>
          <a:prstGeom prst="rect">
            <a:avLst/>
          </a:prstGeom>
        </p:spPr>
        <p:txBody>
          <a:bodyPr vert="horz" lIns="91660" tIns="45830" rIns="91660" bIns="45830" rtlCol="0" anchor="b"/>
          <a:lstStyle>
            <a:lvl1pPr algn="l">
              <a:defRPr sz="1200">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939471" y="8842033"/>
            <a:ext cx="3013763" cy="465455"/>
          </a:xfrm>
          <a:prstGeom prst="rect">
            <a:avLst/>
          </a:prstGeom>
        </p:spPr>
        <p:txBody>
          <a:bodyPr vert="horz" wrap="square" lIns="91660" tIns="45830" rIns="91660" bIns="45830" numCol="1" anchor="b" anchorCtr="0" compatLnSpc="1">
            <a:prstTxWarp prst="textNoShape">
              <a:avLst/>
            </a:prstTxWarp>
          </a:bodyPr>
          <a:lstStyle>
            <a:lvl1pPr algn="r">
              <a:defRPr sz="1200"/>
            </a:lvl1pPr>
          </a:lstStyle>
          <a:p>
            <a:fld id="{0EEE3D93-84EA-4E8B-BF2A-F31F2C855D64}" type="slidenum">
              <a:rPr lang="en-US"/>
              <a:pPr/>
              <a:t>‹#›</a:t>
            </a:fld>
            <a:endParaRPr lang="en-US" dirty="0"/>
          </a:p>
        </p:txBody>
      </p:sp>
    </p:spTree>
    <p:extLst>
      <p:ext uri="{BB962C8B-B14F-4D97-AF65-F5344CB8AC3E}">
        <p14:creationId xmlns:p14="http://schemas.microsoft.com/office/powerpoint/2010/main" val="2206514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026"/>
          <p:cNvSpPr>
            <a:spLocks noGrp="1" noChangeArrowheads="1"/>
          </p:cNvSpPr>
          <p:nvPr>
            <p:ph type="hdr" sz="quarter"/>
          </p:nvPr>
        </p:nvSpPr>
        <p:spPr bwMode="auto">
          <a:xfrm>
            <a:off x="2" y="0"/>
            <a:ext cx="3013763" cy="465455"/>
          </a:xfrm>
          <a:prstGeom prst="rect">
            <a:avLst/>
          </a:prstGeom>
          <a:noFill/>
          <a:ln w="9525">
            <a:noFill/>
            <a:miter lim="800000"/>
            <a:headEnd/>
            <a:tailEnd/>
          </a:ln>
        </p:spPr>
        <p:txBody>
          <a:bodyPr vert="horz" wrap="square" lIns="91660" tIns="45830" rIns="91660" bIns="45830" numCol="1" anchor="t" anchorCtr="0" compatLnSpc="1">
            <a:prstTxWarp prst="textNoShape">
              <a:avLst/>
            </a:prstTxWarp>
          </a:bodyPr>
          <a:lstStyle>
            <a:lvl1pPr>
              <a:defRPr sz="1200">
                <a:cs typeface="ＭＳ Ｐゴシック" charset="-128"/>
              </a:defRPr>
            </a:lvl1pPr>
          </a:lstStyle>
          <a:p>
            <a:pPr>
              <a:defRPr/>
            </a:pPr>
            <a:endParaRPr lang="en-US" dirty="0"/>
          </a:p>
        </p:txBody>
      </p:sp>
      <p:sp>
        <p:nvSpPr>
          <p:cNvPr id="3075" name="Rectangle 1027"/>
          <p:cNvSpPr>
            <a:spLocks noGrp="1" noChangeArrowheads="1"/>
          </p:cNvSpPr>
          <p:nvPr>
            <p:ph type="dt" idx="1"/>
          </p:nvPr>
        </p:nvSpPr>
        <p:spPr bwMode="auto">
          <a:xfrm>
            <a:off x="3941078" y="0"/>
            <a:ext cx="3013763" cy="465455"/>
          </a:xfrm>
          <a:prstGeom prst="rect">
            <a:avLst/>
          </a:prstGeom>
          <a:noFill/>
          <a:ln w="9525">
            <a:noFill/>
            <a:miter lim="800000"/>
            <a:headEnd/>
            <a:tailEnd/>
          </a:ln>
        </p:spPr>
        <p:txBody>
          <a:bodyPr vert="horz" wrap="square" lIns="91660" tIns="45830" rIns="91660" bIns="45830" numCol="1" anchor="t" anchorCtr="0" compatLnSpc="1">
            <a:prstTxWarp prst="textNoShape">
              <a:avLst/>
            </a:prstTxWarp>
          </a:bodyPr>
          <a:lstStyle>
            <a:lvl1pPr algn="r">
              <a:defRPr sz="1200">
                <a:cs typeface="ＭＳ Ｐゴシック" charset="-128"/>
              </a:defRPr>
            </a:lvl1pPr>
          </a:lstStyle>
          <a:p>
            <a:pPr>
              <a:defRPr/>
            </a:pPr>
            <a:endParaRPr lang="en-US" dirty="0"/>
          </a:p>
        </p:txBody>
      </p:sp>
      <p:sp>
        <p:nvSpPr>
          <p:cNvPr id="9220" name="Rectangle 1028"/>
          <p:cNvSpPr>
            <a:spLocks noGrp="1" noRot="1" noChangeAspect="1" noChangeArrowheads="1" noTextEdit="1"/>
          </p:cNvSpPr>
          <p:nvPr>
            <p:ph type="sldImg" idx="2"/>
          </p:nvPr>
        </p:nvSpPr>
        <p:spPr bwMode="auto">
          <a:xfrm>
            <a:off x="1149350" y="696913"/>
            <a:ext cx="4657725" cy="3494087"/>
          </a:xfrm>
          <a:prstGeom prst="rect">
            <a:avLst/>
          </a:prstGeom>
          <a:noFill/>
          <a:ln w="9525">
            <a:solidFill>
              <a:srgbClr val="000000"/>
            </a:solidFill>
            <a:miter lim="800000"/>
            <a:headEnd/>
            <a:tailEnd/>
          </a:ln>
        </p:spPr>
      </p:sp>
      <p:sp>
        <p:nvSpPr>
          <p:cNvPr id="3077" name="Rectangle 1029"/>
          <p:cNvSpPr>
            <a:spLocks noGrp="1" noChangeArrowheads="1"/>
          </p:cNvSpPr>
          <p:nvPr>
            <p:ph type="body" sz="quarter" idx="3"/>
          </p:nvPr>
        </p:nvSpPr>
        <p:spPr bwMode="auto">
          <a:xfrm>
            <a:off x="927312" y="4421827"/>
            <a:ext cx="5100215" cy="4189095"/>
          </a:xfrm>
          <a:prstGeom prst="rect">
            <a:avLst/>
          </a:prstGeom>
          <a:noFill/>
          <a:ln w="9525">
            <a:noFill/>
            <a:miter lim="800000"/>
            <a:headEnd/>
            <a:tailEnd/>
          </a:ln>
        </p:spPr>
        <p:txBody>
          <a:bodyPr vert="horz" wrap="square" lIns="91660" tIns="45830" rIns="91660" bIns="458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1030"/>
          <p:cNvSpPr>
            <a:spLocks noGrp="1" noChangeArrowheads="1"/>
          </p:cNvSpPr>
          <p:nvPr>
            <p:ph type="ftr" sz="quarter" idx="4"/>
          </p:nvPr>
        </p:nvSpPr>
        <p:spPr bwMode="auto">
          <a:xfrm>
            <a:off x="2" y="8843645"/>
            <a:ext cx="3013763" cy="465455"/>
          </a:xfrm>
          <a:prstGeom prst="rect">
            <a:avLst/>
          </a:prstGeom>
          <a:noFill/>
          <a:ln w="9525">
            <a:noFill/>
            <a:miter lim="800000"/>
            <a:headEnd/>
            <a:tailEnd/>
          </a:ln>
        </p:spPr>
        <p:txBody>
          <a:bodyPr vert="horz" wrap="square" lIns="91660" tIns="45830" rIns="91660" bIns="45830" numCol="1" anchor="b" anchorCtr="0" compatLnSpc="1">
            <a:prstTxWarp prst="textNoShape">
              <a:avLst/>
            </a:prstTxWarp>
          </a:bodyPr>
          <a:lstStyle>
            <a:lvl1pPr>
              <a:defRPr sz="1200">
                <a:cs typeface="ＭＳ Ｐゴシック" charset="-128"/>
              </a:defRPr>
            </a:lvl1pPr>
          </a:lstStyle>
          <a:p>
            <a:pPr>
              <a:defRPr/>
            </a:pPr>
            <a:endParaRPr lang="en-US" dirty="0"/>
          </a:p>
        </p:txBody>
      </p:sp>
      <p:sp>
        <p:nvSpPr>
          <p:cNvPr id="3079" name="Rectangle 1031"/>
          <p:cNvSpPr>
            <a:spLocks noGrp="1" noChangeArrowheads="1"/>
          </p:cNvSpPr>
          <p:nvPr>
            <p:ph type="sldNum" sz="quarter" idx="5"/>
          </p:nvPr>
        </p:nvSpPr>
        <p:spPr bwMode="auto">
          <a:xfrm>
            <a:off x="3941078" y="8843645"/>
            <a:ext cx="3013763" cy="465455"/>
          </a:xfrm>
          <a:prstGeom prst="rect">
            <a:avLst/>
          </a:prstGeom>
          <a:noFill/>
          <a:ln w="9525">
            <a:noFill/>
            <a:miter lim="800000"/>
            <a:headEnd/>
            <a:tailEnd/>
          </a:ln>
        </p:spPr>
        <p:txBody>
          <a:bodyPr vert="horz" wrap="square" lIns="91660" tIns="45830" rIns="91660" bIns="45830" numCol="1" anchor="b" anchorCtr="0" compatLnSpc="1">
            <a:prstTxWarp prst="textNoShape">
              <a:avLst/>
            </a:prstTxWarp>
          </a:bodyPr>
          <a:lstStyle>
            <a:lvl1pPr algn="r">
              <a:defRPr sz="1200"/>
            </a:lvl1pPr>
          </a:lstStyle>
          <a:p>
            <a:fld id="{2C31D1C9-99ED-4BAE-B0EB-0468EAB0416D}" type="slidenum">
              <a:rPr lang="en-US"/>
              <a:pPr/>
              <a:t>‹#›</a:t>
            </a:fld>
            <a:endParaRPr lang="en-US" dirty="0"/>
          </a:p>
        </p:txBody>
      </p:sp>
    </p:spTree>
    <p:extLst>
      <p:ext uri="{BB962C8B-B14F-4D97-AF65-F5344CB8AC3E}">
        <p14:creationId xmlns:p14="http://schemas.microsoft.com/office/powerpoint/2010/main" val="29601975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31D1C9-99ED-4BAE-B0EB-0468EAB0416D}" type="slidenum">
              <a:rPr lang="en-US" smtClean="0"/>
              <a:pPr/>
              <a:t>19</a:t>
            </a:fld>
            <a:endParaRPr lang="en-US" dirty="0"/>
          </a:p>
        </p:txBody>
      </p:sp>
    </p:spTree>
    <p:extLst>
      <p:ext uri="{BB962C8B-B14F-4D97-AF65-F5344CB8AC3E}">
        <p14:creationId xmlns:p14="http://schemas.microsoft.com/office/powerpoint/2010/main" val="2067224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31D1C9-99ED-4BAE-B0EB-0468EAB0416D}" type="slidenum">
              <a:rPr lang="en-US" smtClean="0"/>
              <a:pPr/>
              <a:t>24</a:t>
            </a:fld>
            <a:endParaRPr lang="en-US" dirty="0"/>
          </a:p>
        </p:txBody>
      </p:sp>
    </p:spTree>
    <p:extLst>
      <p:ext uri="{BB962C8B-B14F-4D97-AF65-F5344CB8AC3E}">
        <p14:creationId xmlns:p14="http://schemas.microsoft.com/office/powerpoint/2010/main" val="30070826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Line 9"/>
          <p:cNvSpPr>
            <a:spLocks noChangeShapeType="1"/>
          </p:cNvSpPr>
          <p:nvPr userDrawn="1"/>
        </p:nvSpPr>
        <p:spPr bwMode="auto">
          <a:xfrm>
            <a:off x="990600" y="2286000"/>
            <a:ext cx="7162800" cy="0"/>
          </a:xfrm>
          <a:prstGeom prst="line">
            <a:avLst/>
          </a:prstGeom>
          <a:noFill/>
          <a:ln w="15875">
            <a:solidFill>
              <a:srgbClr val="C0C0C0"/>
            </a:solidFill>
            <a:round/>
            <a:headEnd/>
            <a:tailEnd/>
          </a:ln>
        </p:spPr>
        <p:txBody>
          <a:bodyPr wrap="none" anchor="ctr"/>
          <a:lstStyle/>
          <a:p>
            <a:pPr>
              <a:defRPr/>
            </a:pPr>
            <a:endParaRPr lang="en-US" dirty="0">
              <a:cs typeface="ＭＳ Ｐゴシック" charset="-128"/>
            </a:endParaRPr>
          </a:p>
        </p:txBody>
      </p:sp>
      <p:sp>
        <p:nvSpPr>
          <p:cNvPr id="5" name="Line 9"/>
          <p:cNvSpPr>
            <a:spLocks noChangeShapeType="1"/>
          </p:cNvSpPr>
          <p:nvPr userDrawn="1"/>
        </p:nvSpPr>
        <p:spPr bwMode="auto">
          <a:xfrm>
            <a:off x="990600" y="3657600"/>
            <a:ext cx="7162800" cy="0"/>
          </a:xfrm>
          <a:prstGeom prst="line">
            <a:avLst/>
          </a:prstGeom>
          <a:noFill/>
          <a:ln w="15875">
            <a:solidFill>
              <a:srgbClr val="C0C0C0"/>
            </a:solidFill>
            <a:round/>
            <a:headEnd/>
            <a:tailEnd/>
          </a:ln>
        </p:spPr>
        <p:txBody>
          <a:bodyPr wrap="none" anchor="ctr"/>
          <a:lstStyle/>
          <a:p>
            <a:pPr>
              <a:defRPr/>
            </a:pPr>
            <a:endParaRPr lang="en-US" dirty="0">
              <a:cs typeface="ＭＳ Ｐゴシック" charset="-128"/>
            </a:endParaRPr>
          </a:p>
        </p:txBody>
      </p:sp>
      <p:sp>
        <p:nvSpPr>
          <p:cNvPr id="2" name="Title 1"/>
          <p:cNvSpPr>
            <a:spLocks noGrp="1"/>
          </p:cNvSpPr>
          <p:nvPr>
            <p:ph type="ctrTitle" hasCustomPrompt="1"/>
          </p:nvPr>
        </p:nvSpPr>
        <p:spPr>
          <a:xfrm>
            <a:off x="1028699" y="2548219"/>
            <a:ext cx="7086600" cy="841375"/>
          </a:xfrm>
          <a:prstGeom prst="rect">
            <a:avLst/>
          </a:prstGeom>
        </p:spPr>
        <p:txBody>
          <a:bodyPr/>
          <a:lstStyle>
            <a:lvl1pPr algn="ctr">
              <a:defRPr b="1" baseline="0">
                <a:solidFill>
                  <a:srgbClr val="004A80"/>
                </a:solidFill>
                <a:latin typeface="Gill Sans"/>
                <a:cs typeface="Gill Sans"/>
              </a:defRPr>
            </a:lvl1pPr>
          </a:lstStyle>
          <a:p>
            <a:r>
              <a:rPr lang="en-US" dirty="0"/>
              <a:t>Webinar Title</a:t>
            </a:r>
            <a:br>
              <a:rPr lang="en-US" dirty="0"/>
            </a:br>
            <a:endParaRPr lang="en-US" dirty="0"/>
          </a:p>
        </p:txBody>
      </p:sp>
      <p:sp>
        <p:nvSpPr>
          <p:cNvPr id="7" name="Rectangle 6"/>
          <p:cNvSpPr/>
          <p:nvPr userDrawn="1"/>
        </p:nvSpPr>
        <p:spPr>
          <a:xfrm>
            <a:off x="1028699" y="3930196"/>
            <a:ext cx="7086600" cy="1569660"/>
          </a:xfrm>
          <a:prstGeom prst="rect">
            <a:avLst/>
          </a:prstGeom>
        </p:spPr>
        <p:txBody>
          <a:bodyPr wrap="square">
            <a:spAutoFit/>
          </a:bodyPr>
          <a:lstStyle/>
          <a:p>
            <a:pPr algn="ctr"/>
            <a:r>
              <a:rPr lang="en-US" sz="3200" b="1" dirty="0"/>
              <a:t>Date</a:t>
            </a:r>
          </a:p>
          <a:p>
            <a:pPr algn="ctr"/>
            <a:endParaRPr lang="en-US" sz="3200" b="1" dirty="0"/>
          </a:p>
          <a:p>
            <a:pPr algn="ctr"/>
            <a:r>
              <a:rPr lang="en-US" sz="3200" b="1" dirty="0"/>
              <a:t>Presenter:</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938553"/>
            <a:ext cx="3124200" cy="117090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www.councilforeconed.org </a:t>
            </a:r>
          </a:p>
        </p:txBody>
      </p:sp>
      <p:sp>
        <p:nvSpPr>
          <p:cNvPr id="6" name="Slide Number Placeholder 5"/>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2877146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www.councilforeconed.org </a:t>
            </a:r>
          </a:p>
        </p:txBody>
      </p:sp>
      <p:sp>
        <p:nvSpPr>
          <p:cNvPr id="7" name="Slide Number Placeholder 6"/>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1961738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www.councilforeconed.org </a:t>
            </a:r>
          </a:p>
        </p:txBody>
      </p:sp>
      <p:sp>
        <p:nvSpPr>
          <p:cNvPr id="9" name="Slide Number Placeholder 8"/>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2935003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www.councilforeconed.org </a:t>
            </a:r>
          </a:p>
        </p:txBody>
      </p:sp>
      <p:sp>
        <p:nvSpPr>
          <p:cNvPr id="5" name="Slide Number Placeholder 4"/>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914151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www.councilforeconed.org </a:t>
            </a:r>
          </a:p>
        </p:txBody>
      </p:sp>
      <p:sp>
        <p:nvSpPr>
          <p:cNvPr id="4" name="Slide Number Placeholder 3"/>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1395602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www.councilforeconed.org </a:t>
            </a:r>
          </a:p>
        </p:txBody>
      </p:sp>
      <p:sp>
        <p:nvSpPr>
          <p:cNvPr id="7" name="Slide Number Placeholder 6"/>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3615435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www.councilforeconed.org </a:t>
            </a:r>
          </a:p>
        </p:txBody>
      </p:sp>
      <p:sp>
        <p:nvSpPr>
          <p:cNvPr id="7" name="Slide Number Placeholder 6"/>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492485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www.councilforeconed.org </a:t>
            </a:r>
          </a:p>
        </p:txBody>
      </p:sp>
      <p:sp>
        <p:nvSpPr>
          <p:cNvPr id="6" name="Slide Number Placeholder 5"/>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2610972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www.councilforeconed.org </a:t>
            </a:r>
          </a:p>
        </p:txBody>
      </p:sp>
      <p:sp>
        <p:nvSpPr>
          <p:cNvPr id="6" name="Slide Number Placeholder 5"/>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225481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pics">
    <p:spTree>
      <p:nvGrpSpPr>
        <p:cNvPr id="1" name=""/>
        <p:cNvGrpSpPr/>
        <p:nvPr/>
      </p:nvGrpSpPr>
      <p:grpSpPr>
        <a:xfrm>
          <a:off x="0" y="0"/>
          <a:ext cx="0" cy="0"/>
          <a:chOff x="0" y="0"/>
          <a:chExt cx="0" cy="0"/>
        </a:xfrm>
      </p:grpSpPr>
      <p:sp>
        <p:nvSpPr>
          <p:cNvPr id="5" name="Line 7"/>
          <p:cNvSpPr>
            <a:spLocks noChangeShapeType="1"/>
          </p:cNvSpPr>
          <p:nvPr userDrawn="1"/>
        </p:nvSpPr>
        <p:spPr bwMode="auto">
          <a:xfrm>
            <a:off x="457200" y="1219200"/>
            <a:ext cx="8229600" cy="0"/>
          </a:xfrm>
          <a:prstGeom prst="line">
            <a:avLst/>
          </a:prstGeom>
          <a:noFill/>
          <a:ln w="15875">
            <a:solidFill>
              <a:srgbClr val="C0C0C0"/>
            </a:solidFill>
            <a:round/>
            <a:headEnd/>
            <a:tailEnd/>
          </a:ln>
        </p:spPr>
        <p:txBody>
          <a:bodyPr wrap="none" anchor="ctr"/>
          <a:lstStyle/>
          <a:p>
            <a:pPr>
              <a:defRPr/>
            </a:pPr>
            <a:endParaRPr lang="en-US" dirty="0">
              <a:cs typeface="ＭＳ Ｐゴシック" charset="-128"/>
            </a:endParaRPr>
          </a:p>
        </p:txBody>
      </p:sp>
      <p:sp>
        <p:nvSpPr>
          <p:cNvPr id="3" name="Content Placeholder 2"/>
          <p:cNvSpPr>
            <a:spLocks noGrp="1"/>
          </p:cNvSpPr>
          <p:nvPr>
            <p:ph idx="1"/>
          </p:nvPr>
        </p:nvSpPr>
        <p:spPr>
          <a:xfrm>
            <a:off x="1028700" y="1752600"/>
            <a:ext cx="7086600" cy="3657600"/>
          </a:xfrm>
          <a:prstGeom prst="rect">
            <a:avLst/>
          </a:prstGeom>
        </p:spPr>
        <p:txBody>
          <a:bodyPr lIns="91440" rIns="91440"/>
          <a:lstStyle>
            <a:lvl1pPr>
              <a:buFont typeface="Arial"/>
              <a:buChar char="•"/>
              <a:defRPr sz="1800">
                <a:solidFill>
                  <a:srgbClr val="6EA92C"/>
                </a:solidFill>
                <a:latin typeface="Gill Sans"/>
                <a:cs typeface="Gill Sans"/>
              </a:defRPr>
            </a:lvl1pPr>
            <a:lvl2pPr marL="0" indent="-365760" algn="l">
              <a:buClr>
                <a:srgbClr val="004A80"/>
              </a:buClr>
              <a:buFont typeface="BankGothic Md BT"/>
              <a:buChar char="»"/>
              <a:defRPr sz="1800">
                <a:solidFill>
                  <a:srgbClr val="004A80"/>
                </a:solidFill>
                <a:latin typeface="Gill Sans"/>
                <a:cs typeface="Gill Sans"/>
              </a:defRPr>
            </a:lvl2pPr>
            <a:lvl3pPr>
              <a:defRPr>
                <a:solidFill>
                  <a:srgbClr val="6EA92C"/>
                </a:solidFill>
                <a:latin typeface="Gill Sans"/>
                <a:cs typeface="Gill Sans"/>
              </a:defRPr>
            </a:lvl3pPr>
            <a:lvl4pPr>
              <a:defRPr>
                <a:solidFill>
                  <a:srgbClr val="6EA92C"/>
                </a:solidFill>
                <a:latin typeface="Gill Sans"/>
                <a:cs typeface="Gill Sans"/>
              </a:defRPr>
            </a:lvl4pPr>
            <a:lvl5pPr>
              <a:defRPr>
                <a:solidFill>
                  <a:srgbClr val="6EA92C"/>
                </a:solidFill>
                <a:latin typeface="Gill Sans"/>
                <a:cs typeface="Gill Sans"/>
              </a:defRPr>
            </a:lvl5pPr>
          </a:lstStyle>
          <a:p>
            <a:pPr lvl="0"/>
            <a:r>
              <a:rPr lang="en-US" dirty="0"/>
              <a:t>Click to edit Master text styles</a:t>
            </a:r>
          </a:p>
          <a:p>
            <a:pPr lvl="1"/>
            <a:r>
              <a:rPr lang="en-US" dirty="0"/>
              <a:t>Second level</a:t>
            </a:r>
          </a:p>
        </p:txBody>
      </p:sp>
      <p:sp>
        <p:nvSpPr>
          <p:cNvPr id="15" name="Title 14"/>
          <p:cNvSpPr>
            <a:spLocks noGrp="1"/>
          </p:cNvSpPr>
          <p:nvPr>
            <p:ph type="title"/>
          </p:nvPr>
        </p:nvSpPr>
        <p:spPr>
          <a:xfrm>
            <a:off x="457200" y="609600"/>
            <a:ext cx="8229600" cy="609600"/>
          </a:xfrm>
          <a:prstGeom prst="rect">
            <a:avLst/>
          </a:prstGeom>
        </p:spPr>
        <p:txBody>
          <a:bodyPr vert="horz" anchor="t"/>
          <a:lstStyle>
            <a:lvl1pPr>
              <a:defRPr sz="2400"/>
            </a:lvl1pPr>
          </a:lstStyle>
          <a:p>
            <a:r>
              <a:rPr lang="en-US" dirty="0"/>
              <a:t>Click to edit Master title style</a:t>
            </a:r>
          </a:p>
        </p:txBody>
      </p:sp>
      <p:sp>
        <p:nvSpPr>
          <p:cNvPr id="10" name="Footer Placeholder 4"/>
          <p:cNvSpPr>
            <a:spLocks noGrp="1"/>
          </p:cNvSpPr>
          <p:nvPr>
            <p:ph type="ftr" sz="quarter" idx="16"/>
          </p:nvPr>
        </p:nvSpPr>
        <p:spPr>
          <a:xfrm>
            <a:off x="755945" y="6324600"/>
            <a:ext cx="7896131" cy="457200"/>
          </a:xfrm>
        </p:spPr>
        <p:txBody>
          <a:bodyPr/>
          <a:lstStyle>
            <a:lvl1pPr>
              <a:defRPr/>
            </a:lvl1pPr>
          </a:lstStyle>
          <a:p>
            <a:pPr>
              <a:defRPr/>
            </a:pPr>
            <a:r>
              <a:rPr lang="en-US" b="1"/>
              <a:t>www.councilforeconed.org </a:t>
            </a:r>
            <a:endParaRPr lang="en-US" b="1" dirty="0">
              <a:solidFill>
                <a:srgbClr val="1578BC"/>
              </a:solidFill>
            </a:endParaRPr>
          </a:p>
        </p:txBody>
      </p:sp>
      <p:sp>
        <p:nvSpPr>
          <p:cNvPr id="11" name="Slide Number Placeholder 8"/>
          <p:cNvSpPr>
            <a:spLocks noGrp="1"/>
          </p:cNvSpPr>
          <p:nvPr>
            <p:ph type="sldNum" sz="quarter" idx="17"/>
          </p:nvPr>
        </p:nvSpPr>
        <p:spPr>
          <a:xfrm>
            <a:off x="6553200" y="6477000"/>
            <a:ext cx="1905000" cy="457200"/>
          </a:xfrm>
        </p:spPr>
        <p:txBody>
          <a:bodyPr/>
          <a:lstStyle>
            <a:lvl1pPr>
              <a:defRPr/>
            </a:lvl1pPr>
          </a:lstStyle>
          <a:p>
            <a:fld id="{736A2A04-44CB-4FD5-A22C-EC7DA5CF840D}" type="slidenum">
              <a:rPr lang="en-US"/>
              <a:pPr/>
              <a:t>‹#›</a:t>
            </a:fld>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81800" y="481217"/>
            <a:ext cx="1905000" cy="713966"/>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Footer Placeholder 2"/>
          <p:cNvSpPr>
            <a:spLocks noGrp="1"/>
          </p:cNvSpPr>
          <p:nvPr>
            <p:ph type="ftr" sz="quarter" idx="10"/>
          </p:nvPr>
        </p:nvSpPr>
        <p:spPr/>
        <p:txBody>
          <a:bodyPr/>
          <a:lstStyle/>
          <a:p>
            <a:pPr>
              <a:defRPr/>
            </a:pPr>
            <a:r>
              <a:rPr lang="en-US"/>
              <a:t>www.councilforeconed.org </a:t>
            </a:r>
            <a:endParaRPr lang="en-US" dirty="0"/>
          </a:p>
        </p:txBody>
      </p:sp>
      <p:sp>
        <p:nvSpPr>
          <p:cNvPr id="4" name="Slide Number Placeholder 3"/>
          <p:cNvSpPr>
            <a:spLocks noGrp="1"/>
          </p:cNvSpPr>
          <p:nvPr>
            <p:ph type="sldNum" sz="quarter" idx="11"/>
          </p:nvPr>
        </p:nvSpPr>
        <p:spPr/>
        <p:txBody>
          <a:bodyPr/>
          <a:lstStyle/>
          <a:p>
            <a:fld id="{60921177-3047-4604-B14F-505EA243D6B1}" type="slidenum">
              <a:rPr lang="en-US" smtClean="0"/>
              <a:pPr/>
              <a:t>‹#›</a:t>
            </a:fld>
            <a:endParaRPr lang="en-US" dirty="0"/>
          </a:p>
        </p:txBody>
      </p:sp>
      <p:sp>
        <p:nvSpPr>
          <p:cNvPr id="5" name="Date Placeholder 4"/>
          <p:cNvSpPr>
            <a:spLocks noGrp="1"/>
          </p:cNvSpPr>
          <p:nvPr>
            <p:ph type="dt" sz="half" idx="12"/>
          </p:nvPr>
        </p:nvSpPr>
        <p:spPr/>
        <p:txBody>
          <a:bodyPr/>
          <a:lstStyle/>
          <a:p>
            <a:endParaRPr lang="en-US" dirty="0"/>
          </a:p>
        </p:txBody>
      </p:sp>
    </p:spTree>
    <p:extLst>
      <p:ext uri="{BB962C8B-B14F-4D97-AF65-F5344CB8AC3E}">
        <p14:creationId xmlns:p14="http://schemas.microsoft.com/office/powerpoint/2010/main" val="2466549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onopoly Cards w/o Subhead">
    <p:spTree>
      <p:nvGrpSpPr>
        <p:cNvPr id="1" name=""/>
        <p:cNvGrpSpPr/>
        <p:nvPr/>
      </p:nvGrpSpPr>
      <p:grpSpPr>
        <a:xfrm>
          <a:off x="0" y="0"/>
          <a:ext cx="0" cy="0"/>
          <a:chOff x="0" y="0"/>
          <a:chExt cx="0" cy="0"/>
        </a:xfrm>
      </p:grpSpPr>
      <p:sp>
        <p:nvSpPr>
          <p:cNvPr id="10" name="Line 7"/>
          <p:cNvSpPr>
            <a:spLocks noChangeShapeType="1"/>
          </p:cNvSpPr>
          <p:nvPr userDrawn="1"/>
        </p:nvSpPr>
        <p:spPr bwMode="auto">
          <a:xfrm>
            <a:off x="457200" y="1219200"/>
            <a:ext cx="8229600" cy="0"/>
          </a:xfrm>
          <a:prstGeom prst="line">
            <a:avLst/>
          </a:prstGeom>
          <a:noFill/>
          <a:ln w="15875">
            <a:solidFill>
              <a:srgbClr val="C0C0C0"/>
            </a:solidFill>
            <a:round/>
            <a:headEnd/>
            <a:tailEnd/>
          </a:ln>
        </p:spPr>
        <p:txBody>
          <a:bodyPr wrap="none" anchor="ctr"/>
          <a:lstStyle/>
          <a:p>
            <a:pPr>
              <a:defRPr/>
            </a:pPr>
            <a:endParaRPr lang="en-US" dirty="0">
              <a:cs typeface="ＭＳ Ｐゴシック" charset="-128"/>
            </a:endParaRPr>
          </a:p>
        </p:txBody>
      </p:sp>
      <p:sp>
        <p:nvSpPr>
          <p:cNvPr id="3" name="Text Placeholder 2"/>
          <p:cNvSpPr>
            <a:spLocks noGrp="1"/>
          </p:cNvSpPr>
          <p:nvPr>
            <p:ph type="body" idx="1"/>
          </p:nvPr>
        </p:nvSpPr>
        <p:spPr>
          <a:xfrm>
            <a:off x="457200" y="1535113"/>
            <a:ext cx="4038600" cy="598487"/>
          </a:xfrm>
          <a:prstGeom prst="rect">
            <a:avLst/>
          </a:prstGeom>
          <a:solidFill>
            <a:srgbClr val="215BAE"/>
          </a:solidFill>
        </p:spPr>
        <p:txBody>
          <a:bodyPr anchor="ctr"/>
          <a:lstStyle>
            <a:lvl1pPr marL="0" indent="0" algn="ctr">
              <a:buNone/>
              <a:defRPr sz="2000" b="1">
                <a:solidFill>
                  <a:schemeClr val="bg1"/>
                </a:solidFill>
                <a:latin typeface="Gill Sans"/>
                <a:cs typeface="Gill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33600"/>
            <a:ext cx="4040188" cy="3951288"/>
          </a:xfrm>
          <a:prstGeom prst="rect">
            <a:avLst/>
          </a:prstGeom>
        </p:spPr>
        <p:txBody>
          <a:bodyPr/>
          <a:lstStyle>
            <a:lvl1pPr>
              <a:defRPr sz="2000">
                <a:latin typeface="Gill Sans"/>
                <a:cs typeface="Gill Sans"/>
              </a:defRPr>
            </a:lvl1pPr>
            <a:lvl2pPr>
              <a:defRPr sz="1800">
                <a:latin typeface="Gill Sans"/>
                <a:cs typeface="Gill Sans"/>
              </a:defRPr>
            </a:lvl2pPr>
            <a:lvl3pPr>
              <a:defRPr sz="1600">
                <a:latin typeface="Gill Sans"/>
                <a:cs typeface="Gill Sans"/>
              </a:defRPr>
            </a:lvl3pPr>
            <a:lvl4pPr>
              <a:defRPr sz="1400">
                <a:latin typeface="Gill Sans"/>
                <a:cs typeface="Gill Sans"/>
              </a:defRPr>
            </a:lvl4pPr>
            <a:lvl5pPr>
              <a:defRPr sz="1200">
                <a:latin typeface="Gill Sans"/>
                <a:cs typeface="Gill Sans"/>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4648200" y="2133600"/>
            <a:ext cx="4041775" cy="3951288"/>
          </a:xfrm>
          <a:prstGeom prst="rect">
            <a:avLst/>
          </a:prstGeom>
        </p:spPr>
        <p:txBody>
          <a:bodyPr/>
          <a:lstStyle>
            <a:lvl1pPr>
              <a:defRPr sz="2000">
                <a:latin typeface="Gill Sans"/>
                <a:cs typeface="Gill Sans"/>
              </a:defRPr>
            </a:lvl1pPr>
            <a:lvl2pPr>
              <a:defRPr sz="1800">
                <a:latin typeface="Gill Sans"/>
                <a:cs typeface="Gill Sans"/>
              </a:defRPr>
            </a:lvl2pPr>
            <a:lvl3pPr>
              <a:defRPr sz="1600">
                <a:latin typeface="Gill Sans"/>
                <a:cs typeface="Gill Sans"/>
              </a:defRPr>
            </a:lvl3pPr>
            <a:lvl4pPr>
              <a:defRPr sz="1400">
                <a:latin typeface="Gill Sans"/>
                <a:cs typeface="Gill Sans"/>
              </a:defRPr>
            </a:lvl4pPr>
            <a:lvl5pPr>
              <a:defRPr sz="1200">
                <a:latin typeface="Gill Sans"/>
                <a:cs typeface="Gill Sans"/>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2"/>
          <p:cNvSpPr>
            <a:spLocks noGrp="1"/>
          </p:cNvSpPr>
          <p:nvPr>
            <p:ph type="body" idx="13"/>
          </p:nvPr>
        </p:nvSpPr>
        <p:spPr>
          <a:xfrm>
            <a:off x="4648200" y="1524000"/>
            <a:ext cx="4038600" cy="598487"/>
          </a:xfrm>
          <a:prstGeom prst="rect">
            <a:avLst/>
          </a:prstGeom>
          <a:solidFill>
            <a:srgbClr val="215BAE"/>
          </a:solidFill>
        </p:spPr>
        <p:txBody>
          <a:bodyPr anchor="ctr"/>
          <a:lstStyle>
            <a:lvl1pPr marL="0" indent="0" algn="ctr">
              <a:buNone/>
              <a:defRPr sz="2000" b="1">
                <a:solidFill>
                  <a:schemeClr val="bg1"/>
                </a:solidFill>
                <a:latin typeface="Gill Sans"/>
                <a:cs typeface="Gill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2" name="Title 21"/>
          <p:cNvSpPr>
            <a:spLocks noGrp="1"/>
          </p:cNvSpPr>
          <p:nvPr>
            <p:ph type="title"/>
          </p:nvPr>
        </p:nvSpPr>
        <p:spPr>
          <a:xfrm>
            <a:off x="457200" y="609600"/>
            <a:ext cx="8229600" cy="609600"/>
          </a:xfrm>
          <a:prstGeom prst="rect">
            <a:avLst/>
          </a:prstGeom>
        </p:spPr>
        <p:txBody>
          <a:bodyPr vert="horz" anchor="t"/>
          <a:lstStyle>
            <a:lvl1pPr>
              <a:defRPr sz="2400"/>
            </a:lvl1pPr>
          </a:lstStyle>
          <a:p>
            <a:r>
              <a:rPr lang="en-US" dirty="0"/>
              <a:t>Click to edit Master title style</a:t>
            </a:r>
          </a:p>
        </p:txBody>
      </p:sp>
      <p:sp>
        <p:nvSpPr>
          <p:cNvPr id="15" name="Slide Number Placeholder 8"/>
          <p:cNvSpPr>
            <a:spLocks noGrp="1"/>
          </p:cNvSpPr>
          <p:nvPr>
            <p:ph type="sldNum" sz="quarter" idx="16"/>
          </p:nvPr>
        </p:nvSpPr>
        <p:spPr/>
        <p:txBody>
          <a:bodyPr/>
          <a:lstStyle>
            <a:lvl1pPr>
              <a:defRPr/>
            </a:lvl1pPr>
          </a:lstStyle>
          <a:p>
            <a:fld id="{736A2A04-44CB-4FD5-A22C-EC7DA5CF840D}" type="slidenum">
              <a:rPr lang="en-US"/>
              <a:pPr/>
              <a:t>‹#›</a:t>
            </a:fld>
            <a:endParaRPr lang="en-US" dirty="0"/>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10362" y="609600"/>
            <a:ext cx="2200275" cy="533400"/>
          </a:xfrm>
          <a:prstGeom prst="rect">
            <a:avLst/>
          </a:prstGeom>
        </p:spPr>
      </p:pic>
      <p:sp>
        <p:nvSpPr>
          <p:cNvPr id="16" name="Footer Placeholder 4"/>
          <p:cNvSpPr>
            <a:spLocks noGrp="1"/>
          </p:cNvSpPr>
          <p:nvPr>
            <p:ph type="ftr" sz="quarter" idx="17"/>
          </p:nvPr>
        </p:nvSpPr>
        <p:spPr>
          <a:xfrm>
            <a:off x="755945" y="6324600"/>
            <a:ext cx="7896131" cy="457200"/>
          </a:xfrm>
        </p:spPr>
        <p:txBody>
          <a:bodyPr/>
          <a:lstStyle>
            <a:lvl1pPr>
              <a:defRPr/>
            </a:lvl1pPr>
          </a:lstStyle>
          <a:p>
            <a:pPr>
              <a:defRPr/>
            </a:pPr>
            <a:r>
              <a:rPr lang="en-US" b="1"/>
              <a:t>www.councilforeconed.org </a:t>
            </a:r>
            <a:endParaRPr lang="en-US" b="1" dirty="0">
              <a:solidFill>
                <a:srgbClr val="1578BC"/>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onopoly Cards w/ Subhead">
    <p:spTree>
      <p:nvGrpSpPr>
        <p:cNvPr id="1" name=""/>
        <p:cNvGrpSpPr/>
        <p:nvPr/>
      </p:nvGrpSpPr>
      <p:grpSpPr>
        <a:xfrm>
          <a:off x="0" y="0"/>
          <a:ext cx="0" cy="0"/>
          <a:chOff x="0" y="0"/>
          <a:chExt cx="0" cy="0"/>
        </a:xfrm>
      </p:grpSpPr>
      <p:sp>
        <p:nvSpPr>
          <p:cNvPr id="8" name="Rectangle 7"/>
          <p:cNvSpPr/>
          <p:nvPr userDrawn="1"/>
        </p:nvSpPr>
        <p:spPr bwMode="auto">
          <a:xfrm>
            <a:off x="457200" y="2438400"/>
            <a:ext cx="4038600" cy="36576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cs typeface="ＭＳ Ｐゴシック" charset="-128"/>
            </a:endParaRPr>
          </a:p>
        </p:txBody>
      </p:sp>
      <p:sp>
        <p:nvSpPr>
          <p:cNvPr id="9" name="Rectangle 8"/>
          <p:cNvSpPr/>
          <p:nvPr userDrawn="1"/>
        </p:nvSpPr>
        <p:spPr bwMode="auto">
          <a:xfrm>
            <a:off x="457200" y="1828800"/>
            <a:ext cx="4038600" cy="609600"/>
          </a:xfrm>
          <a:prstGeom prst="rect">
            <a:avLst/>
          </a:prstGeom>
          <a:solidFill>
            <a:srgbClr val="6EA92C"/>
          </a:solidFill>
          <a:ln w="9525" cap="flat" cmpd="sng" algn="ctr">
            <a:solidFill>
              <a:schemeClr val="tx1"/>
            </a:solidFill>
            <a:prstDash val="solid"/>
            <a:round/>
            <a:headEnd type="none" w="med" len="med"/>
            <a:tailEnd type="none" w="med" len="med"/>
          </a:ln>
          <a:effectLst/>
        </p:spPr>
        <p:txBody>
          <a:bodyPr/>
          <a:lstStyle/>
          <a:p>
            <a:pPr>
              <a:defRPr/>
            </a:pPr>
            <a:endParaRPr lang="en-US" dirty="0">
              <a:cs typeface="ＭＳ Ｐゴシック" charset="-128"/>
            </a:endParaRPr>
          </a:p>
        </p:txBody>
      </p:sp>
      <p:sp>
        <p:nvSpPr>
          <p:cNvPr id="11" name="Line 7"/>
          <p:cNvSpPr>
            <a:spLocks noChangeShapeType="1"/>
          </p:cNvSpPr>
          <p:nvPr userDrawn="1"/>
        </p:nvSpPr>
        <p:spPr bwMode="auto">
          <a:xfrm>
            <a:off x="457200" y="1219200"/>
            <a:ext cx="8229600" cy="0"/>
          </a:xfrm>
          <a:prstGeom prst="line">
            <a:avLst/>
          </a:prstGeom>
          <a:noFill/>
          <a:ln w="15875">
            <a:solidFill>
              <a:srgbClr val="C0C0C0"/>
            </a:solidFill>
            <a:round/>
            <a:headEnd/>
            <a:tailEnd/>
          </a:ln>
        </p:spPr>
        <p:txBody>
          <a:bodyPr wrap="none" anchor="ctr"/>
          <a:lstStyle/>
          <a:p>
            <a:pPr>
              <a:defRPr/>
            </a:pPr>
            <a:endParaRPr lang="en-US" dirty="0">
              <a:cs typeface="ＭＳ Ｐゴシック" charset="-128"/>
            </a:endParaRPr>
          </a:p>
        </p:txBody>
      </p:sp>
      <p:sp>
        <p:nvSpPr>
          <p:cNvPr id="12" name="Rectangle 11"/>
          <p:cNvSpPr/>
          <p:nvPr userDrawn="1"/>
        </p:nvSpPr>
        <p:spPr bwMode="auto">
          <a:xfrm>
            <a:off x="4648200" y="1828800"/>
            <a:ext cx="4038600" cy="609600"/>
          </a:xfrm>
          <a:prstGeom prst="rect">
            <a:avLst/>
          </a:prstGeom>
          <a:solidFill>
            <a:srgbClr val="6EA92C"/>
          </a:solidFill>
          <a:ln w="9525" cap="flat" cmpd="sng" algn="ctr">
            <a:solidFill>
              <a:schemeClr val="tx1"/>
            </a:solidFill>
            <a:prstDash val="solid"/>
            <a:round/>
            <a:headEnd type="none" w="med" len="med"/>
            <a:tailEnd type="none" w="med" len="med"/>
          </a:ln>
          <a:effectLst/>
        </p:spPr>
        <p:txBody>
          <a:bodyPr/>
          <a:lstStyle/>
          <a:p>
            <a:pPr>
              <a:defRPr/>
            </a:pPr>
            <a:endParaRPr lang="en-US" dirty="0">
              <a:cs typeface="ＭＳ Ｐゴシック" charset="-128"/>
            </a:endParaRPr>
          </a:p>
        </p:txBody>
      </p:sp>
      <p:sp>
        <p:nvSpPr>
          <p:cNvPr id="13" name="Rectangle 12"/>
          <p:cNvSpPr/>
          <p:nvPr userDrawn="1"/>
        </p:nvSpPr>
        <p:spPr bwMode="auto">
          <a:xfrm>
            <a:off x="4648200" y="2438400"/>
            <a:ext cx="4038600" cy="36576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cs typeface="ＭＳ Ｐゴシック" charset="-128"/>
            </a:endParaRPr>
          </a:p>
        </p:txBody>
      </p:sp>
      <p:sp>
        <p:nvSpPr>
          <p:cNvPr id="3" name="Text Placeholder 2"/>
          <p:cNvSpPr>
            <a:spLocks noGrp="1"/>
          </p:cNvSpPr>
          <p:nvPr>
            <p:ph type="body" idx="1"/>
          </p:nvPr>
        </p:nvSpPr>
        <p:spPr>
          <a:xfrm>
            <a:off x="457200" y="1839913"/>
            <a:ext cx="4038600" cy="598487"/>
          </a:xfrm>
          <a:prstGeom prst="rect">
            <a:avLst/>
          </a:prstGeom>
        </p:spPr>
        <p:txBody>
          <a:bodyPr anchor="ctr"/>
          <a:lstStyle>
            <a:lvl1pPr marL="0" indent="0">
              <a:buNone/>
              <a:defRPr sz="2000" b="0">
                <a:solidFill>
                  <a:schemeClr val="bg1"/>
                </a:solidFill>
                <a:latin typeface="Gill Sans"/>
                <a:cs typeface="Gill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438400"/>
            <a:ext cx="4040188" cy="3657600"/>
          </a:xfrm>
          <a:prstGeom prst="rect">
            <a:avLst/>
          </a:prstGeom>
        </p:spPr>
        <p:txBody>
          <a:bodyPr/>
          <a:lstStyle>
            <a:lvl1pPr>
              <a:defRPr sz="2000">
                <a:latin typeface="Gill Sans"/>
                <a:cs typeface="Gill Sans"/>
              </a:defRPr>
            </a:lvl1pPr>
            <a:lvl2pPr>
              <a:defRPr sz="1800">
                <a:latin typeface="Gill Sans"/>
                <a:cs typeface="Gill Sans"/>
              </a:defRPr>
            </a:lvl2pPr>
            <a:lvl3pPr>
              <a:defRPr sz="1600">
                <a:latin typeface="Gill Sans"/>
                <a:cs typeface="Gill Sans"/>
              </a:defRPr>
            </a:lvl3pPr>
            <a:lvl4pPr>
              <a:defRPr sz="1400">
                <a:latin typeface="Gill Sans"/>
                <a:cs typeface="Gill Sans"/>
              </a:defRPr>
            </a:lvl4pPr>
            <a:lvl5pPr>
              <a:defRPr sz="1200">
                <a:latin typeface="Gill Sans"/>
                <a:cs typeface="Gill Sans"/>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p:cNvSpPr>
            <a:spLocks noGrp="1"/>
          </p:cNvSpPr>
          <p:nvPr>
            <p:ph sz="quarter" idx="4"/>
          </p:nvPr>
        </p:nvSpPr>
        <p:spPr>
          <a:xfrm>
            <a:off x="4648200" y="2438400"/>
            <a:ext cx="4041775" cy="3657600"/>
          </a:xfrm>
          <a:prstGeom prst="rect">
            <a:avLst/>
          </a:prstGeom>
        </p:spPr>
        <p:txBody>
          <a:bodyPr/>
          <a:lstStyle>
            <a:lvl1pPr>
              <a:defRPr sz="2000">
                <a:latin typeface="Gill Sans"/>
                <a:cs typeface="Gill Sans"/>
              </a:defRPr>
            </a:lvl1pPr>
            <a:lvl2pPr>
              <a:defRPr sz="1800">
                <a:latin typeface="Gill Sans"/>
                <a:cs typeface="Gill Sans"/>
              </a:defRPr>
            </a:lvl2pPr>
            <a:lvl3pPr>
              <a:defRPr sz="1600">
                <a:latin typeface="Gill Sans"/>
                <a:cs typeface="Gill Sans"/>
              </a:defRPr>
            </a:lvl3pPr>
            <a:lvl4pPr>
              <a:defRPr sz="1400">
                <a:latin typeface="Gill Sans"/>
                <a:cs typeface="Gill Sans"/>
              </a:defRPr>
            </a:lvl4pPr>
            <a:lvl5pPr>
              <a:defRPr sz="1200">
                <a:latin typeface="Gill Sans"/>
                <a:cs typeface="Gill Sans"/>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ext Placeholder 2"/>
          <p:cNvSpPr>
            <a:spLocks noGrp="1"/>
          </p:cNvSpPr>
          <p:nvPr>
            <p:ph type="body" idx="13"/>
          </p:nvPr>
        </p:nvSpPr>
        <p:spPr>
          <a:xfrm>
            <a:off x="4648200" y="1828800"/>
            <a:ext cx="4038600" cy="598487"/>
          </a:xfrm>
          <a:prstGeom prst="rect">
            <a:avLst/>
          </a:prstGeom>
        </p:spPr>
        <p:txBody>
          <a:bodyPr anchor="ctr"/>
          <a:lstStyle>
            <a:lvl1pPr marL="0" indent="0">
              <a:buNone/>
              <a:defRPr sz="2000" b="0">
                <a:solidFill>
                  <a:schemeClr val="bg1"/>
                </a:solidFill>
                <a:latin typeface="Gill Sans"/>
                <a:cs typeface="Gill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1" name="Title 20"/>
          <p:cNvSpPr>
            <a:spLocks noGrp="1"/>
          </p:cNvSpPr>
          <p:nvPr>
            <p:ph type="title"/>
          </p:nvPr>
        </p:nvSpPr>
        <p:spPr>
          <a:xfrm>
            <a:off x="457200" y="609600"/>
            <a:ext cx="8229600" cy="609600"/>
          </a:xfrm>
          <a:prstGeom prst="rect">
            <a:avLst/>
          </a:prstGeom>
        </p:spPr>
        <p:txBody>
          <a:bodyPr vert="horz" anchor="t"/>
          <a:lstStyle>
            <a:lvl1pPr>
              <a:defRPr sz="2400"/>
            </a:lvl1pPr>
          </a:lstStyle>
          <a:p>
            <a:r>
              <a:rPr lang="en-US" dirty="0"/>
              <a:t>Click to edit Master title style</a:t>
            </a:r>
          </a:p>
        </p:txBody>
      </p:sp>
      <p:sp>
        <p:nvSpPr>
          <p:cNvPr id="23" name="Text Placeholder 2"/>
          <p:cNvSpPr>
            <a:spLocks noGrp="1"/>
          </p:cNvSpPr>
          <p:nvPr>
            <p:ph type="body" idx="14"/>
          </p:nvPr>
        </p:nvSpPr>
        <p:spPr>
          <a:xfrm>
            <a:off x="457200" y="1295400"/>
            <a:ext cx="8229600" cy="457200"/>
          </a:xfrm>
          <a:prstGeom prst="rect">
            <a:avLst/>
          </a:prstGeom>
        </p:spPr>
        <p:txBody>
          <a:bodyPr anchor="t"/>
          <a:lstStyle>
            <a:lvl1pPr marL="0" indent="0">
              <a:buNone/>
              <a:defRPr sz="2400" b="0">
                <a:solidFill>
                  <a:schemeClr val="tx1"/>
                </a:solidFill>
                <a:latin typeface="Gill Sans"/>
                <a:cs typeface="Gill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Slide Number Placeholder 8"/>
          <p:cNvSpPr>
            <a:spLocks noGrp="1"/>
          </p:cNvSpPr>
          <p:nvPr>
            <p:ph type="sldNum" sz="quarter" idx="17"/>
          </p:nvPr>
        </p:nvSpPr>
        <p:spPr/>
        <p:txBody>
          <a:bodyPr/>
          <a:lstStyle>
            <a:lvl1pPr>
              <a:defRPr/>
            </a:lvl1pPr>
          </a:lstStyle>
          <a:p>
            <a:fld id="{CFEBA4D8-2E47-4345-BA21-5CD61A5A0BBD}" type="slidenum">
              <a:rPr lang="en-US"/>
              <a:pPr/>
              <a:t>‹#›</a:t>
            </a:fld>
            <a:endParaRPr lang="en-US" dirty="0"/>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10362" y="609600"/>
            <a:ext cx="2200275" cy="533400"/>
          </a:xfrm>
          <a:prstGeom prst="rect">
            <a:avLst/>
          </a:prstGeom>
        </p:spPr>
      </p:pic>
      <p:sp>
        <p:nvSpPr>
          <p:cNvPr id="19" name="Footer Placeholder 4"/>
          <p:cNvSpPr>
            <a:spLocks noGrp="1"/>
          </p:cNvSpPr>
          <p:nvPr>
            <p:ph type="ftr" sz="quarter" idx="18"/>
          </p:nvPr>
        </p:nvSpPr>
        <p:spPr>
          <a:xfrm>
            <a:off x="755945" y="6324600"/>
            <a:ext cx="7896131" cy="457200"/>
          </a:xfrm>
        </p:spPr>
        <p:txBody>
          <a:bodyPr/>
          <a:lstStyle>
            <a:lvl1pPr>
              <a:defRPr/>
            </a:lvl1pPr>
          </a:lstStyle>
          <a:p>
            <a:pPr>
              <a:defRPr/>
            </a:pPr>
            <a:r>
              <a:rPr lang="en-US" b="1"/>
              <a:t>www.councilforeconed.org </a:t>
            </a:r>
            <a:endParaRPr lang="en-US" b="1" dirty="0">
              <a:solidFill>
                <a:srgbClr val="1578BC"/>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Blank">
    <p:spTree>
      <p:nvGrpSpPr>
        <p:cNvPr id="1" name=""/>
        <p:cNvGrpSpPr/>
        <p:nvPr/>
      </p:nvGrpSpPr>
      <p:grpSpPr>
        <a:xfrm>
          <a:off x="0" y="0"/>
          <a:ext cx="0" cy="0"/>
          <a:chOff x="0" y="0"/>
          <a:chExt cx="0" cy="0"/>
        </a:xfrm>
      </p:grpSpPr>
      <p:sp>
        <p:nvSpPr>
          <p:cNvPr id="6" name="Line 7"/>
          <p:cNvSpPr>
            <a:spLocks noChangeShapeType="1"/>
          </p:cNvSpPr>
          <p:nvPr userDrawn="1"/>
        </p:nvSpPr>
        <p:spPr bwMode="auto">
          <a:xfrm>
            <a:off x="457200" y="1219200"/>
            <a:ext cx="8229600" cy="0"/>
          </a:xfrm>
          <a:prstGeom prst="line">
            <a:avLst/>
          </a:prstGeom>
          <a:noFill/>
          <a:ln w="15875">
            <a:solidFill>
              <a:srgbClr val="C0C0C0"/>
            </a:solidFill>
            <a:round/>
            <a:headEnd/>
            <a:tailEnd/>
          </a:ln>
        </p:spPr>
        <p:txBody>
          <a:bodyPr wrap="none" anchor="ctr"/>
          <a:lstStyle/>
          <a:p>
            <a:pPr>
              <a:defRPr/>
            </a:pPr>
            <a:endParaRPr lang="en-US" dirty="0">
              <a:cs typeface="ＭＳ Ｐゴシック" charset="-128"/>
            </a:endParaRPr>
          </a:p>
        </p:txBody>
      </p:sp>
      <p:sp>
        <p:nvSpPr>
          <p:cNvPr id="3" name="Content Placeholder 2"/>
          <p:cNvSpPr>
            <a:spLocks noGrp="1"/>
          </p:cNvSpPr>
          <p:nvPr>
            <p:ph idx="1"/>
          </p:nvPr>
        </p:nvSpPr>
        <p:spPr>
          <a:xfrm>
            <a:off x="857250" y="2133600"/>
            <a:ext cx="7429500" cy="3733800"/>
          </a:xfrm>
          <a:prstGeom prst="rect">
            <a:avLst/>
          </a:prstGeom>
        </p:spPr>
        <p:txBody>
          <a:bodyPr lIns="91440" rIns="91440"/>
          <a:lstStyle>
            <a:lvl1pPr>
              <a:buFont typeface="Arial"/>
              <a:buNone/>
              <a:defRPr sz="2400">
                <a:solidFill>
                  <a:srgbClr val="6EA92C"/>
                </a:solidFill>
                <a:latin typeface="Gill Sans"/>
                <a:cs typeface="Gill Sans"/>
              </a:defRPr>
            </a:lvl1pPr>
            <a:lvl2pPr marL="182880" indent="-374904" algn="l">
              <a:buClr>
                <a:srgbClr val="004A80"/>
              </a:buClr>
              <a:buFont typeface="BankGothic Md BT"/>
              <a:buChar char="»"/>
              <a:defRPr sz="2400">
                <a:solidFill>
                  <a:srgbClr val="004A80"/>
                </a:solidFill>
                <a:latin typeface="Gill Sans"/>
                <a:cs typeface="Gill Sans"/>
              </a:defRPr>
            </a:lvl2pPr>
            <a:lvl3pPr>
              <a:defRPr>
                <a:solidFill>
                  <a:srgbClr val="6EA92C"/>
                </a:solidFill>
                <a:latin typeface="Gill Sans"/>
                <a:cs typeface="Gill Sans"/>
              </a:defRPr>
            </a:lvl3pPr>
            <a:lvl4pPr>
              <a:defRPr>
                <a:solidFill>
                  <a:srgbClr val="6EA92C"/>
                </a:solidFill>
                <a:latin typeface="Gill Sans"/>
                <a:cs typeface="Gill Sans"/>
              </a:defRPr>
            </a:lvl4pPr>
            <a:lvl5pPr>
              <a:defRPr>
                <a:solidFill>
                  <a:srgbClr val="6EA92C"/>
                </a:solidFill>
                <a:latin typeface="Gill Sans"/>
                <a:cs typeface="Gill Sans"/>
              </a:defRPr>
            </a:lvl5pPr>
          </a:lstStyle>
          <a:p>
            <a:pPr lvl="0"/>
            <a:endParaRPr lang="en-US" dirty="0"/>
          </a:p>
        </p:txBody>
      </p:sp>
      <p:sp>
        <p:nvSpPr>
          <p:cNvPr id="15" name="Title 14"/>
          <p:cNvSpPr>
            <a:spLocks noGrp="1"/>
          </p:cNvSpPr>
          <p:nvPr>
            <p:ph type="title"/>
          </p:nvPr>
        </p:nvSpPr>
        <p:spPr>
          <a:xfrm>
            <a:off x="457200" y="609600"/>
            <a:ext cx="8229600" cy="609600"/>
          </a:xfrm>
          <a:prstGeom prst="rect">
            <a:avLst/>
          </a:prstGeom>
        </p:spPr>
        <p:txBody>
          <a:bodyPr vert="horz" anchor="t"/>
          <a:lstStyle>
            <a:lvl1pPr>
              <a:defRPr sz="3200"/>
            </a:lvl1pPr>
          </a:lstStyle>
          <a:p>
            <a:r>
              <a:rPr lang="en-US" dirty="0"/>
              <a:t>Click to edit Master title style</a:t>
            </a:r>
          </a:p>
        </p:txBody>
      </p:sp>
      <p:sp>
        <p:nvSpPr>
          <p:cNvPr id="9" name="Text Placeholder 2"/>
          <p:cNvSpPr>
            <a:spLocks noGrp="1"/>
          </p:cNvSpPr>
          <p:nvPr>
            <p:ph type="body" idx="14"/>
          </p:nvPr>
        </p:nvSpPr>
        <p:spPr>
          <a:xfrm>
            <a:off x="457200" y="1295400"/>
            <a:ext cx="8229600" cy="457200"/>
          </a:xfrm>
          <a:prstGeom prst="rect">
            <a:avLst/>
          </a:prstGeom>
        </p:spPr>
        <p:txBody>
          <a:bodyPr anchor="t"/>
          <a:lstStyle>
            <a:lvl1pPr marL="0" indent="0">
              <a:buNone/>
              <a:defRPr sz="2400" b="0">
                <a:solidFill>
                  <a:schemeClr val="tx1"/>
                </a:solidFill>
                <a:latin typeface="Gill Sans"/>
                <a:cs typeface="Gill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Slide Number Placeholder 5"/>
          <p:cNvSpPr>
            <a:spLocks noGrp="1"/>
          </p:cNvSpPr>
          <p:nvPr>
            <p:ph type="sldNum" sz="quarter" idx="17"/>
          </p:nvPr>
        </p:nvSpPr>
        <p:spPr>
          <a:xfrm>
            <a:off x="7848600" y="6248400"/>
            <a:ext cx="609600" cy="457200"/>
          </a:xfrm>
        </p:spPr>
        <p:txBody>
          <a:bodyPr/>
          <a:lstStyle>
            <a:lvl1pPr>
              <a:defRPr/>
            </a:lvl1pPr>
          </a:lstStyle>
          <a:p>
            <a:fld id="{0AAD9021-A74D-4FF0-868C-40F10C5CABE8}" type="slidenum">
              <a:rPr lang="en-US"/>
              <a:pPr/>
              <a:t>‹#›</a:t>
            </a:fld>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10362" y="609600"/>
            <a:ext cx="2200275" cy="533400"/>
          </a:xfrm>
          <a:prstGeom prst="rect">
            <a:avLst/>
          </a:prstGeom>
        </p:spPr>
      </p:pic>
      <p:sp>
        <p:nvSpPr>
          <p:cNvPr id="12" name="Footer Placeholder 4"/>
          <p:cNvSpPr>
            <a:spLocks noGrp="1"/>
          </p:cNvSpPr>
          <p:nvPr>
            <p:ph type="ftr" sz="quarter" idx="18"/>
          </p:nvPr>
        </p:nvSpPr>
        <p:spPr>
          <a:xfrm>
            <a:off x="755945" y="6324600"/>
            <a:ext cx="7896131" cy="457200"/>
          </a:xfrm>
        </p:spPr>
        <p:txBody>
          <a:bodyPr/>
          <a:lstStyle>
            <a:lvl1pPr>
              <a:defRPr/>
            </a:lvl1pPr>
          </a:lstStyle>
          <a:p>
            <a:pPr>
              <a:defRPr/>
            </a:pPr>
            <a:r>
              <a:rPr lang="en-US" b="1"/>
              <a:t>www.councilforeconed.org </a:t>
            </a:r>
            <a:endParaRPr lang="en-US" b="1" dirty="0">
              <a:solidFill>
                <a:srgbClr val="1578BC"/>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Bullets">
    <p:spTree>
      <p:nvGrpSpPr>
        <p:cNvPr id="1" name=""/>
        <p:cNvGrpSpPr/>
        <p:nvPr/>
      </p:nvGrpSpPr>
      <p:grpSpPr>
        <a:xfrm>
          <a:off x="0" y="0"/>
          <a:ext cx="0" cy="0"/>
          <a:chOff x="0" y="0"/>
          <a:chExt cx="0" cy="0"/>
        </a:xfrm>
      </p:grpSpPr>
      <p:sp>
        <p:nvSpPr>
          <p:cNvPr id="6" name="Line 7"/>
          <p:cNvSpPr>
            <a:spLocks noChangeShapeType="1"/>
          </p:cNvSpPr>
          <p:nvPr userDrawn="1"/>
        </p:nvSpPr>
        <p:spPr bwMode="auto">
          <a:xfrm>
            <a:off x="457200" y="1219200"/>
            <a:ext cx="8229600" cy="0"/>
          </a:xfrm>
          <a:prstGeom prst="line">
            <a:avLst/>
          </a:prstGeom>
          <a:noFill/>
          <a:ln w="15875">
            <a:solidFill>
              <a:srgbClr val="C0C0C0"/>
            </a:solidFill>
            <a:round/>
            <a:headEnd/>
            <a:tailEnd/>
          </a:ln>
        </p:spPr>
        <p:txBody>
          <a:bodyPr wrap="none" anchor="ctr"/>
          <a:lstStyle/>
          <a:p>
            <a:pPr>
              <a:defRPr/>
            </a:pPr>
            <a:endParaRPr lang="en-US" dirty="0">
              <a:cs typeface="ＭＳ Ｐゴシック" charset="-128"/>
            </a:endParaRPr>
          </a:p>
        </p:txBody>
      </p:sp>
      <p:sp>
        <p:nvSpPr>
          <p:cNvPr id="15" name="Title 14"/>
          <p:cNvSpPr>
            <a:spLocks noGrp="1"/>
          </p:cNvSpPr>
          <p:nvPr>
            <p:ph type="title"/>
          </p:nvPr>
        </p:nvSpPr>
        <p:spPr>
          <a:xfrm>
            <a:off x="457200" y="609600"/>
            <a:ext cx="8229600" cy="609600"/>
          </a:xfrm>
          <a:prstGeom prst="rect">
            <a:avLst/>
          </a:prstGeom>
        </p:spPr>
        <p:txBody>
          <a:bodyPr vert="horz" anchor="t"/>
          <a:lstStyle>
            <a:lvl1pPr>
              <a:defRPr sz="2400"/>
            </a:lvl1pPr>
          </a:lstStyle>
          <a:p>
            <a:r>
              <a:rPr lang="en-US" dirty="0"/>
              <a:t>Click to edit Master title style</a:t>
            </a:r>
          </a:p>
        </p:txBody>
      </p:sp>
      <p:sp>
        <p:nvSpPr>
          <p:cNvPr id="9" name="Text Placeholder 2"/>
          <p:cNvSpPr>
            <a:spLocks noGrp="1"/>
          </p:cNvSpPr>
          <p:nvPr>
            <p:ph type="body" idx="14"/>
          </p:nvPr>
        </p:nvSpPr>
        <p:spPr>
          <a:xfrm>
            <a:off x="457200" y="1295400"/>
            <a:ext cx="8229600" cy="457200"/>
          </a:xfrm>
          <a:prstGeom prst="rect">
            <a:avLst/>
          </a:prstGeom>
        </p:spPr>
        <p:txBody>
          <a:bodyPr anchor="t"/>
          <a:lstStyle>
            <a:lvl1pPr marL="0" indent="0">
              <a:buNone/>
              <a:defRPr sz="2400" b="0">
                <a:solidFill>
                  <a:schemeClr val="tx1"/>
                </a:solidFill>
                <a:latin typeface="Gill Sans"/>
                <a:cs typeface="Gill San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Content Placeholder 2"/>
          <p:cNvSpPr>
            <a:spLocks noGrp="1"/>
          </p:cNvSpPr>
          <p:nvPr>
            <p:ph idx="1"/>
          </p:nvPr>
        </p:nvSpPr>
        <p:spPr>
          <a:xfrm>
            <a:off x="609600" y="1905001"/>
            <a:ext cx="7924800" cy="4343400"/>
          </a:xfrm>
          <a:prstGeom prst="rect">
            <a:avLst/>
          </a:prstGeom>
        </p:spPr>
        <p:txBody>
          <a:bodyPr/>
          <a:lstStyle>
            <a:lvl1pPr>
              <a:defRPr sz="1800">
                <a:latin typeface="Gill Sans"/>
                <a:cs typeface="Gill Sans"/>
              </a:defRPr>
            </a:lvl1pPr>
            <a:lvl2pPr>
              <a:defRPr sz="1800">
                <a:latin typeface="Gill Sans"/>
                <a:cs typeface="Gill Sans"/>
              </a:defRPr>
            </a:lvl2pPr>
            <a:lvl3pPr>
              <a:defRPr sz="1800">
                <a:latin typeface="Gill Sans"/>
                <a:cs typeface="Gill Sans"/>
              </a:defRPr>
            </a:lvl3pPr>
            <a:lvl4pPr>
              <a:defRPr sz="1800">
                <a:latin typeface="Gill Sans"/>
                <a:cs typeface="Gill Sans"/>
              </a:defRPr>
            </a:lvl4pPr>
            <a:lvl5pPr>
              <a:defRPr sz="1800">
                <a:latin typeface="Gill Sans"/>
                <a:cs typeface="Gill San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4"/>
          <p:cNvSpPr>
            <a:spLocks noGrp="1"/>
          </p:cNvSpPr>
          <p:nvPr>
            <p:ph type="ftr" sz="quarter" idx="16"/>
          </p:nvPr>
        </p:nvSpPr>
        <p:spPr>
          <a:xfrm>
            <a:off x="609600" y="6400800"/>
            <a:ext cx="7896131" cy="457200"/>
          </a:xfrm>
        </p:spPr>
        <p:txBody>
          <a:bodyPr/>
          <a:lstStyle>
            <a:lvl1pPr>
              <a:defRPr/>
            </a:lvl1pPr>
          </a:lstStyle>
          <a:p>
            <a:pPr>
              <a:defRPr/>
            </a:pPr>
            <a:r>
              <a:rPr lang="en-US" b="1"/>
              <a:t>www.councilforeconed.org </a:t>
            </a:r>
            <a:endParaRPr lang="en-US" b="1" dirty="0">
              <a:solidFill>
                <a:srgbClr val="1578BC"/>
              </a:solidFill>
            </a:endParaRPr>
          </a:p>
        </p:txBody>
      </p:sp>
      <p:sp>
        <p:nvSpPr>
          <p:cNvPr id="10" name="Slide Number Placeholder 5"/>
          <p:cNvSpPr>
            <a:spLocks noGrp="1"/>
          </p:cNvSpPr>
          <p:nvPr>
            <p:ph type="sldNum" sz="quarter" idx="17"/>
          </p:nvPr>
        </p:nvSpPr>
        <p:spPr>
          <a:xfrm>
            <a:off x="7162800" y="6553200"/>
            <a:ext cx="1295400" cy="457200"/>
          </a:xfrm>
        </p:spPr>
        <p:txBody>
          <a:bodyPr/>
          <a:lstStyle>
            <a:lvl1pPr>
              <a:defRPr/>
            </a:lvl1pPr>
          </a:lstStyle>
          <a:p>
            <a:fld id="{9EBAAD4B-9DCB-4A12-AD43-92C60FC43709}" type="slidenum">
              <a:rPr lang="en-US"/>
              <a:pPr/>
              <a:t>‹#›</a:t>
            </a:fld>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10362" y="609600"/>
            <a:ext cx="2200275" cy="5334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www.councilforeconed.org </a:t>
            </a:r>
          </a:p>
        </p:txBody>
      </p:sp>
      <p:sp>
        <p:nvSpPr>
          <p:cNvPr id="6" name="Slide Number Placeholder 5"/>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129823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www.councilforeconed.org </a:t>
            </a:r>
          </a:p>
        </p:txBody>
      </p:sp>
      <p:sp>
        <p:nvSpPr>
          <p:cNvPr id="6" name="Slide Number Placeholder 5"/>
          <p:cNvSpPr>
            <a:spLocks noGrp="1"/>
          </p:cNvSpPr>
          <p:nvPr>
            <p:ph type="sldNum" sz="quarter" idx="12"/>
          </p:nvPr>
        </p:nvSpPr>
        <p:spPr/>
        <p:txBody>
          <a:bodyPr/>
          <a:lstStyle/>
          <a:p>
            <a:fld id="{DCBF9695-8517-4318-9952-3DDF4D4F8C2B}" type="slidenum">
              <a:rPr lang="en-US" smtClean="0"/>
              <a:t>‹#›</a:t>
            </a:fld>
            <a:endParaRPr lang="en-US"/>
          </a:p>
        </p:txBody>
      </p:sp>
    </p:spTree>
    <p:extLst>
      <p:ext uri="{BB962C8B-B14F-4D97-AF65-F5344CB8AC3E}">
        <p14:creationId xmlns:p14="http://schemas.microsoft.com/office/powerpoint/2010/main" val="10408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3124200" y="64770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200">
                <a:latin typeface="Gill Sans" charset="0"/>
                <a:cs typeface="ＭＳ Ｐゴシック" charset="-128"/>
              </a:defRPr>
            </a:lvl1pPr>
          </a:lstStyle>
          <a:p>
            <a:pPr>
              <a:defRPr/>
            </a:pPr>
            <a:r>
              <a:rPr lang="en-US"/>
              <a:t>www.councilforeconed.org </a:t>
            </a:r>
            <a:endParaRPr lang="en-US" dirty="0"/>
          </a:p>
        </p:txBody>
      </p:sp>
      <p:sp>
        <p:nvSpPr>
          <p:cNvPr id="1030" name="Rectangle 6"/>
          <p:cNvSpPr>
            <a:spLocks noGrp="1" noChangeArrowheads="1"/>
          </p:cNvSpPr>
          <p:nvPr>
            <p:ph type="sldNum" sz="quarter" idx="4"/>
          </p:nvPr>
        </p:nvSpPr>
        <p:spPr bwMode="auto">
          <a:xfrm>
            <a:off x="6553200" y="64770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Gill Sans" charset="0"/>
              </a:defRPr>
            </a:lvl1pPr>
          </a:lstStyle>
          <a:p>
            <a:fld id="{60921177-3047-4604-B14F-505EA243D6B1}" type="slidenum">
              <a:rPr lang="en-US" smtClean="0"/>
              <a:pPr/>
              <a:t>‹#›</a:t>
            </a:fld>
            <a:endParaRPr lang="en-US" dirty="0"/>
          </a:p>
        </p:txBody>
      </p:sp>
      <p:sp>
        <p:nvSpPr>
          <p:cNvPr id="5" name="Date Placeholder 3"/>
          <p:cNvSpPr>
            <a:spLocks noGrp="1"/>
          </p:cNvSpPr>
          <p:nvPr>
            <p:ph type="dt" sz="half" idx="2"/>
          </p:nvPr>
        </p:nvSpPr>
        <p:spPr>
          <a:xfrm>
            <a:off x="685800" y="6477000"/>
            <a:ext cx="1905000" cy="457200"/>
          </a:xfrm>
          <a:prstGeom prst="rect">
            <a:avLst/>
          </a:prstGeom>
        </p:spPr>
        <p:txBody>
          <a:bodyPr/>
          <a:lstStyle>
            <a:lvl1pPr>
              <a:defRPr sz="1200"/>
            </a:lvl1pPr>
          </a:lstStyle>
          <a:p>
            <a:endParaRPr lang="en-US"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94" r:id="rId3"/>
    <p:sldLayoutId id="2147483678" r:id="rId4"/>
    <p:sldLayoutId id="2147483679" r:id="rId5"/>
    <p:sldLayoutId id="2147483680" r:id="rId6"/>
    <p:sldLayoutId id="2147483681" r:id="rId7"/>
  </p:sldLayoutIdLst>
  <p:hf hdr="0" dt="0"/>
  <p:txStyles>
    <p:titleStyle>
      <a:lvl1pPr algn="l" rtl="0" eaLnBrk="0" fontAlgn="base" hangingPunct="0">
        <a:spcBef>
          <a:spcPct val="0"/>
        </a:spcBef>
        <a:spcAft>
          <a:spcPct val="0"/>
        </a:spcAft>
        <a:defRPr sz="4400">
          <a:solidFill>
            <a:srgbClr val="004A80"/>
          </a:solidFill>
          <a:latin typeface="Gill Sans"/>
          <a:ea typeface="ＭＳ Ｐゴシック" charset="-128"/>
          <a:cs typeface="Gill Sans"/>
        </a:defRPr>
      </a:lvl1pPr>
      <a:lvl2pPr algn="l" rtl="0" eaLnBrk="0" fontAlgn="base" hangingPunct="0">
        <a:spcBef>
          <a:spcPct val="0"/>
        </a:spcBef>
        <a:spcAft>
          <a:spcPct val="0"/>
        </a:spcAft>
        <a:defRPr sz="4400">
          <a:solidFill>
            <a:srgbClr val="004A80"/>
          </a:solidFill>
          <a:latin typeface="Gill Sans" charset="0"/>
          <a:ea typeface="ＭＳ Ｐゴシック" charset="-128"/>
          <a:cs typeface="ＭＳ Ｐゴシック" charset="-128"/>
        </a:defRPr>
      </a:lvl2pPr>
      <a:lvl3pPr algn="l" rtl="0" eaLnBrk="0" fontAlgn="base" hangingPunct="0">
        <a:spcBef>
          <a:spcPct val="0"/>
        </a:spcBef>
        <a:spcAft>
          <a:spcPct val="0"/>
        </a:spcAft>
        <a:defRPr sz="4400">
          <a:solidFill>
            <a:srgbClr val="004A80"/>
          </a:solidFill>
          <a:latin typeface="Gill Sans" charset="0"/>
          <a:ea typeface="ＭＳ Ｐゴシック" charset="-128"/>
          <a:cs typeface="ＭＳ Ｐゴシック" charset="-128"/>
        </a:defRPr>
      </a:lvl3pPr>
      <a:lvl4pPr algn="l" rtl="0" eaLnBrk="0" fontAlgn="base" hangingPunct="0">
        <a:spcBef>
          <a:spcPct val="0"/>
        </a:spcBef>
        <a:spcAft>
          <a:spcPct val="0"/>
        </a:spcAft>
        <a:defRPr sz="4400">
          <a:solidFill>
            <a:srgbClr val="004A80"/>
          </a:solidFill>
          <a:latin typeface="Gill Sans" charset="0"/>
          <a:ea typeface="ＭＳ Ｐゴシック" charset="-128"/>
          <a:cs typeface="ＭＳ Ｐゴシック" charset="-128"/>
        </a:defRPr>
      </a:lvl4pPr>
      <a:lvl5pPr algn="l" rtl="0" eaLnBrk="0" fontAlgn="base" hangingPunct="0">
        <a:spcBef>
          <a:spcPct val="0"/>
        </a:spcBef>
        <a:spcAft>
          <a:spcPct val="0"/>
        </a:spcAft>
        <a:defRPr sz="4400">
          <a:solidFill>
            <a:srgbClr val="004A80"/>
          </a:solidFill>
          <a:latin typeface="Gill Sans"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ea typeface="ＭＳ Ｐゴシック" charset="-128"/>
          <a:cs typeface="ＭＳ Ｐゴシック" charset="-128"/>
        </a:defRPr>
      </a:lvl6pPr>
      <a:lvl7pPr marL="914400" algn="ctr" rtl="0" fontAlgn="base">
        <a:spcBef>
          <a:spcPct val="0"/>
        </a:spcBef>
        <a:spcAft>
          <a:spcPct val="0"/>
        </a:spcAft>
        <a:defRPr sz="4400">
          <a:solidFill>
            <a:schemeClr val="tx2"/>
          </a:solidFill>
          <a:latin typeface="Arial" charset="0"/>
          <a:ea typeface="ＭＳ Ｐゴシック" charset="-128"/>
          <a:cs typeface="ＭＳ Ｐゴシック" charset="-128"/>
        </a:defRPr>
      </a:lvl7pPr>
      <a:lvl8pPr marL="1371600" algn="ctr" rtl="0" fontAlgn="base">
        <a:spcBef>
          <a:spcPct val="0"/>
        </a:spcBef>
        <a:spcAft>
          <a:spcPct val="0"/>
        </a:spcAft>
        <a:defRPr sz="4400">
          <a:solidFill>
            <a:schemeClr val="tx2"/>
          </a:solidFill>
          <a:latin typeface="Arial" charset="0"/>
          <a:ea typeface="ＭＳ Ｐゴシック" charset="-128"/>
          <a:cs typeface="ＭＳ Ｐゴシック" charset="-128"/>
        </a:defRPr>
      </a:lvl8pPr>
      <a:lvl9pPr marL="1828800" algn="ctr" rtl="0" fontAlgn="base">
        <a:spcBef>
          <a:spcPct val="0"/>
        </a:spcBef>
        <a:spcAft>
          <a:spcPct val="0"/>
        </a:spcAft>
        <a:defRPr sz="4400">
          <a:solidFill>
            <a:schemeClr val="tx2"/>
          </a:solidFill>
          <a:latin typeface="Arial" charset="0"/>
          <a:ea typeface="ＭＳ Ｐゴシック" charset="-128"/>
          <a:cs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www.councilforeconed.org </a:t>
            </a:r>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F9695-8517-4318-9952-3DDF4D4F8C2B}" type="slidenum">
              <a:rPr lang="en-US" smtClean="0"/>
              <a:t>‹#›</a:t>
            </a:fld>
            <a:endParaRPr lang="en-US"/>
          </a:p>
        </p:txBody>
      </p:sp>
    </p:spTree>
    <p:extLst>
      <p:ext uri="{BB962C8B-B14F-4D97-AF65-F5344CB8AC3E}">
        <p14:creationId xmlns:p14="http://schemas.microsoft.com/office/powerpoint/2010/main" val="1028064701"/>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urrow%20Stuff/American%20History%20Lessons/Lesson%2063%20-%20Civil%20Rights%20Movement/Civil%20Rights%20movement%20handout.docx" TargetMode="External"/><Relationship Id="rId2" Type="http://schemas.openxmlformats.org/officeDocument/2006/relationships/hyperlink" Target="../../Murrow%20Stuff/American%20History%20Lessons/Lesson%2063%20-%20Civil%20Rights%20Movement/condensed%20civil%20rights%20stations.doc"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us-prototype.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file:///F:\MATT%20CEE\civ%20rights%20article\nashville%20sit%20in.pdf" TargetMode="External"/><Relationship Id="rId2" Type="http://schemas.openxmlformats.org/officeDocument/2006/relationships/hyperlink" Target="file:///F:\MATT%20CEE\civ%20rights%20article\civrightsanalysis.pdf" TargetMode="External"/><Relationship Id="rId1" Type="http://schemas.openxmlformats.org/officeDocument/2006/relationships/slideLayout" Target="../slideLayouts/slideLayout2.xml"/><Relationship Id="rId4" Type="http://schemas.openxmlformats.org/officeDocument/2006/relationships/hyperlink" Target="file:///F:\MATT%20CEE\civ%20rights%20article\wright-06120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2400" dirty="0"/>
              <a:t>Economics of the Civil Rights Movement</a:t>
            </a:r>
          </a:p>
        </p:txBody>
      </p:sp>
      <p:sp>
        <p:nvSpPr>
          <p:cNvPr id="2" name="TextBox 1">
            <a:extLst>
              <a:ext uri="{FF2B5EF4-FFF2-40B4-BE49-F238E27FC236}">
                <a16:creationId xmlns:a16="http://schemas.microsoft.com/office/drawing/2014/main" id="{06FB06D3-2540-4B80-BCEA-DBA74A2987FB}"/>
              </a:ext>
            </a:extLst>
          </p:cNvPr>
          <p:cNvSpPr txBox="1"/>
          <p:nvPr/>
        </p:nvSpPr>
        <p:spPr>
          <a:xfrm>
            <a:off x="2209800" y="5410200"/>
            <a:ext cx="4953000" cy="1200329"/>
          </a:xfrm>
          <a:prstGeom prst="rect">
            <a:avLst/>
          </a:prstGeom>
          <a:noFill/>
        </p:spPr>
        <p:txBody>
          <a:bodyPr wrap="square" rtlCol="0">
            <a:spAutoFit/>
          </a:bodyPr>
          <a:lstStyle/>
          <a:p>
            <a:pPr algn="ctr"/>
            <a:r>
              <a:rPr lang="en-US" dirty="0"/>
              <a:t>Matthew </a:t>
            </a:r>
            <a:r>
              <a:rPr lang="en-US" dirty="0" err="1"/>
              <a:t>Gherman</a:t>
            </a:r>
            <a:endParaRPr lang="en-US" dirty="0"/>
          </a:p>
          <a:p>
            <a:pPr algn="ctr"/>
            <a:r>
              <a:rPr lang="en-US" dirty="0"/>
              <a:t>Edward R. Murrow High School</a:t>
            </a:r>
          </a:p>
          <a:p>
            <a:pPr algn="ctr"/>
            <a:r>
              <a:rPr lang="en-US" dirty="0"/>
              <a:t>mgherman@schools.nyc.gov</a:t>
            </a:r>
          </a:p>
        </p:txBody>
      </p:sp>
      <p:sp>
        <p:nvSpPr>
          <p:cNvPr id="4" name="TextBox 3">
            <a:extLst>
              <a:ext uri="{FF2B5EF4-FFF2-40B4-BE49-F238E27FC236}">
                <a16:creationId xmlns:a16="http://schemas.microsoft.com/office/drawing/2014/main" id="{A0DBD0AC-42DF-4C3B-868D-EF139524CD74}"/>
              </a:ext>
            </a:extLst>
          </p:cNvPr>
          <p:cNvSpPr txBox="1"/>
          <p:nvPr/>
        </p:nvSpPr>
        <p:spPr>
          <a:xfrm>
            <a:off x="4080204" y="4495800"/>
            <a:ext cx="1212191" cy="461665"/>
          </a:xfrm>
          <a:prstGeom prst="rect">
            <a:avLst/>
          </a:prstGeom>
          <a:noFill/>
        </p:spPr>
        <p:txBody>
          <a:bodyPr wrap="none" rtlCol="0">
            <a:spAutoFit/>
          </a:bodyPr>
          <a:lstStyle/>
          <a:p>
            <a:r>
              <a:rPr lang="en-US" dirty="0"/>
              <a:t>3/10/20</a:t>
            </a:r>
          </a:p>
        </p:txBody>
      </p:sp>
    </p:spTree>
    <p:extLst>
      <p:ext uri="{BB962C8B-B14F-4D97-AF65-F5344CB8AC3E}">
        <p14:creationId xmlns:p14="http://schemas.microsoft.com/office/powerpoint/2010/main" val="2398897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09107A-E98F-4096-A273-C35BF4762A51}"/>
              </a:ext>
            </a:extLst>
          </p:cNvPr>
          <p:cNvSpPr>
            <a:spLocks noGrp="1"/>
          </p:cNvSpPr>
          <p:nvPr>
            <p:ph idx="1"/>
          </p:nvPr>
        </p:nvSpPr>
        <p:spPr>
          <a:xfrm>
            <a:off x="857250" y="1295400"/>
            <a:ext cx="7429500" cy="4953000"/>
          </a:xfrm>
        </p:spPr>
        <p:txBody>
          <a:bodyPr/>
          <a:lstStyle/>
          <a:p>
            <a:pPr>
              <a:buFont typeface="Arial" panose="020B0604020202020204" pitchFamily="34" charset="0"/>
              <a:buChar char="•"/>
            </a:pPr>
            <a:r>
              <a:rPr lang="en-US" dirty="0">
                <a:solidFill>
                  <a:schemeClr val="tx1"/>
                </a:solidFill>
              </a:rPr>
              <a:t>The boycott might well have failed without it. Church-operated station wagons known as 'rolling churches' met people at designated pick-up points. Black-owned taxis and private cars were quickly organized into a system of alternate transportation. </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A downtown parking lot owned by a Black man became the central command post for a fleet of cars that operated like shared taxicabs. </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Within weeks some three hundred vehicles were in the car pool.'</a:t>
            </a:r>
          </a:p>
          <a:p>
            <a:r>
              <a:rPr lang="en-US" dirty="0"/>
              <a:t> </a:t>
            </a:r>
          </a:p>
          <a:p>
            <a:endParaRPr lang="en-US" dirty="0"/>
          </a:p>
        </p:txBody>
      </p:sp>
      <p:sp>
        <p:nvSpPr>
          <p:cNvPr id="3" name="Title 2">
            <a:extLst>
              <a:ext uri="{FF2B5EF4-FFF2-40B4-BE49-F238E27FC236}">
                <a16:creationId xmlns:a16="http://schemas.microsoft.com/office/drawing/2014/main" id="{22D1056C-5E53-4704-9B44-8B2A93ADD267}"/>
              </a:ext>
            </a:extLst>
          </p:cNvPr>
          <p:cNvSpPr>
            <a:spLocks noGrp="1"/>
          </p:cNvSpPr>
          <p:nvPr>
            <p:ph type="title"/>
          </p:nvPr>
        </p:nvSpPr>
        <p:spPr/>
        <p:txBody>
          <a:bodyPr/>
          <a:lstStyle/>
          <a:p>
            <a:r>
              <a:rPr lang="en-US" dirty="0"/>
              <a:t>Importance of the Car</a:t>
            </a:r>
          </a:p>
        </p:txBody>
      </p:sp>
      <p:sp>
        <p:nvSpPr>
          <p:cNvPr id="5" name="Slide Number Placeholder 4">
            <a:extLst>
              <a:ext uri="{FF2B5EF4-FFF2-40B4-BE49-F238E27FC236}">
                <a16:creationId xmlns:a16="http://schemas.microsoft.com/office/drawing/2014/main" id="{769957EC-1FBA-4117-AD75-92E951DEB1D2}"/>
              </a:ext>
            </a:extLst>
          </p:cNvPr>
          <p:cNvSpPr>
            <a:spLocks noGrp="1"/>
          </p:cNvSpPr>
          <p:nvPr>
            <p:ph type="sldNum" sz="quarter" idx="17"/>
          </p:nvPr>
        </p:nvSpPr>
        <p:spPr/>
        <p:txBody>
          <a:bodyPr/>
          <a:lstStyle/>
          <a:p>
            <a:fld id="{0AAD9021-A74D-4FF0-868C-40F10C5CABE8}" type="slidenum">
              <a:rPr lang="en-US" smtClean="0"/>
              <a:pPr/>
              <a:t>10</a:t>
            </a:fld>
            <a:endParaRPr lang="en-US" dirty="0"/>
          </a:p>
        </p:txBody>
      </p:sp>
      <p:sp>
        <p:nvSpPr>
          <p:cNvPr id="6" name="Footer Placeholder 5">
            <a:extLst>
              <a:ext uri="{FF2B5EF4-FFF2-40B4-BE49-F238E27FC236}">
                <a16:creationId xmlns:a16="http://schemas.microsoft.com/office/drawing/2014/main" id="{8EAFC802-5288-45C5-B709-331DA4234CE4}"/>
              </a:ext>
            </a:extLst>
          </p:cNvPr>
          <p:cNvSpPr>
            <a:spLocks noGrp="1"/>
          </p:cNvSpPr>
          <p:nvPr>
            <p:ph type="ftr" sz="quarter" idx="18"/>
          </p:nvPr>
        </p:nvSpPr>
        <p:spPr/>
        <p:txBody>
          <a:bodyPr/>
          <a:lstStyle/>
          <a:p>
            <a:pPr>
              <a:defRPr/>
            </a:pPr>
            <a:r>
              <a:rPr lang="en-US" b="1"/>
              <a:t>www.councilforeconed.org </a:t>
            </a:r>
            <a:endParaRPr lang="en-US" b="1" dirty="0">
              <a:solidFill>
                <a:srgbClr val="1578BC"/>
              </a:solidFill>
            </a:endParaRPr>
          </a:p>
        </p:txBody>
      </p:sp>
    </p:spTree>
    <p:extLst>
      <p:ext uri="{BB962C8B-B14F-4D97-AF65-F5344CB8AC3E}">
        <p14:creationId xmlns:p14="http://schemas.microsoft.com/office/powerpoint/2010/main" val="3297570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0C1A3B-4E37-465D-8200-F34EEC7F50A4}"/>
              </a:ext>
            </a:extLst>
          </p:cNvPr>
          <p:cNvSpPr>
            <a:spLocks noGrp="1"/>
          </p:cNvSpPr>
          <p:nvPr>
            <p:ph idx="1"/>
          </p:nvPr>
        </p:nvSpPr>
        <p:spPr>
          <a:xfrm>
            <a:off x="857250" y="1295400"/>
            <a:ext cx="7429500" cy="4572000"/>
          </a:xfrm>
        </p:spPr>
        <p:txBody>
          <a:bodyPr/>
          <a:lstStyle/>
          <a:p>
            <a:pPr>
              <a:buFont typeface="Arial" panose="020B0604020202020204" pitchFamily="34" charset="0"/>
              <a:buChar char="•"/>
            </a:pPr>
            <a:r>
              <a:rPr lang="en-US" dirty="0">
                <a:solidFill>
                  <a:schemeClr val="tx1"/>
                </a:solidFill>
              </a:rPr>
              <a:t>Capitalism disperses economic power and that dispersal offset to some degree the concentration of political power in racist hands. That democratic, egalitarian virtue is well illustrated by the Montgomery Bus boycott, another contribution of capitalism to a more just society.</a:t>
            </a:r>
          </a:p>
          <a:p>
            <a:pPr>
              <a:buFont typeface="Arial" panose="020B0604020202020204" pitchFamily="34" charset="0"/>
              <a:buChar char="•"/>
            </a:pPr>
            <a:r>
              <a:rPr lang="en-US" dirty="0">
                <a:solidFill>
                  <a:schemeClr val="accent2"/>
                </a:solidFill>
              </a:rPr>
              <a:t>As the philosopher Loren </a:t>
            </a:r>
            <a:r>
              <a:rPr lang="en-US" dirty="0" err="1">
                <a:solidFill>
                  <a:schemeClr val="accent2"/>
                </a:solidFill>
              </a:rPr>
              <a:t>Lomansky</a:t>
            </a:r>
            <a:r>
              <a:rPr lang="en-US" dirty="0">
                <a:solidFill>
                  <a:schemeClr val="accent2"/>
                </a:solidFill>
              </a:rPr>
              <a:t> points out, the car is one of the three most liberating technologies developed by mankind (along with the printing press and the computer). That was fittingly demonstrated in Montgomery 60 years ago.</a:t>
            </a:r>
          </a:p>
          <a:p>
            <a:endParaRPr lang="en-US" dirty="0"/>
          </a:p>
        </p:txBody>
      </p:sp>
      <p:sp>
        <p:nvSpPr>
          <p:cNvPr id="3" name="Title 2">
            <a:extLst>
              <a:ext uri="{FF2B5EF4-FFF2-40B4-BE49-F238E27FC236}">
                <a16:creationId xmlns:a16="http://schemas.microsoft.com/office/drawing/2014/main" id="{33423552-E75B-4C69-86BE-B59F626E2372}"/>
              </a:ext>
            </a:extLst>
          </p:cNvPr>
          <p:cNvSpPr>
            <a:spLocks noGrp="1"/>
          </p:cNvSpPr>
          <p:nvPr>
            <p:ph type="title"/>
          </p:nvPr>
        </p:nvSpPr>
        <p:spPr/>
        <p:txBody>
          <a:bodyPr/>
          <a:lstStyle/>
          <a:p>
            <a:r>
              <a:rPr lang="en-US" dirty="0"/>
              <a:t>Importance of the Car Cont’d</a:t>
            </a:r>
          </a:p>
        </p:txBody>
      </p:sp>
      <p:sp>
        <p:nvSpPr>
          <p:cNvPr id="5" name="Slide Number Placeholder 4">
            <a:extLst>
              <a:ext uri="{FF2B5EF4-FFF2-40B4-BE49-F238E27FC236}">
                <a16:creationId xmlns:a16="http://schemas.microsoft.com/office/drawing/2014/main" id="{CDD0D672-AFA8-48DE-87B8-67CB18E1702E}"/>
              </a:ext>
            </a:extLst>
          </p:cNvPr>
          <p:cNvSpPr>
            <a:spLocks noGrp="1"/>
          </p:cNvSpPr>
          <p:nvPr>
            <p:ph type="sldNum" sz="quarter" idx="17"/>
          </p:nvPr>
        </p:nvSpPr>
        <p:spPr/>
        <p:txBody>
          <a:bodyPr/>
          <a:lstStyle/>
          <a:p>
            <a:fld id="{0AAD9021-A74D-4FF0-868C-40F10C5CABE8}" type="slidenum">
              <a:rPr lang="en-US" smtClean="0"/>
              <a:pPr/>
              <a:t>11</a:t>
            </a:fld>
            <a:endParaRPr lang="en-US" dirty="0"/>
          </a:p>
        </p:txBody>
      </p:sp>
      <p:sp>
        <p:nvSpPr>
          <p:cNvPr id="6" name="Footer Placeholder 5">
            <a:extLst>
              <a:ext uri="{FF2B5EF4-FFF2-40B4-BE49-F238E27FC236}">
                <a16:creationId xmlns:a16="http://schemas.microsoft.com/office/drawing/2014/main" id="{1EF043DD-B8F8-4F0D-9B71-1BBC54152D8C}"/>
              </a:ext>
            </a:extLst>
          </p:cNvPr>
          <p:cNvSpPr>
            <a:spLocks noGrp="1"/>
          </p:cNvSpPr>
          <p:nvPr>
            <p:ph type="ftr" sz="quarter" idx="18"/>
          </p:nvPr>
        </p:nvSpPr>
        <p:spPr/>
        <p:txBody>
          <a:bodyPr/>
          <a:lstStyle/>
          <a:p>
            <a:pPr>
              <a:defRPr/>
            </a:pPr>
            <a:r>
              <a:rPr lang="en-US" b="1" dirty="0"/>
              <a:t>www.councilforeconed.org </a:t>
            </a:r>
            <a:endParaRPr lang="en-US" b="1" dirty="0">
              <a:solidFill>
                <a:srgbClr val="1578BC"/>
              </a:solidFill>
            </a:endParaRPr>
          </a:p>
        </p:txBody>
      </p:sp>
    </p:spTree>
    <p:extLst>
      <p:ext uri="{BB962C8B-B14F-4D97-AF65-F5344CB8AC3E}">
        <p14:creationId xmlns:p14="http://schemas.microsoft.com/office/powerpoint/2010/main" val="4207336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D8298F-2751-4E1B-B164-A45313F3773F}"/>
              </a:ext>
            </a:extLst>
          </p:cNvPr>
          <p:cNvSpPr>
            <a:spLocks noGrp="1"/>
          </p:cNvSpPr>
          <p:nvPr>
            <p:ph idx="1"/>
          </p:nvPr>
        </p:nvSpPr>
        <p:spPr>
          <a:xfrm>
            <a:off x="698500" y="1752600"/>
            <a:ext cx="7429500" cy="5257800"/>
          </a:xfrm>
        </p:spPr>
        <p:txBody>
          <a:bodyPr/>
          <a:lstStyle/>
          <a:p>
            <a:endParaRPr lang="en-US" sz="2000" dirty="0"/>
          </a:p>
          <a:p>
            <a:pPr>
              <a:buFont typeface="Arial" panose="020B0604020202020204" pitchFamily="34" charset="0"/>
              <a:buChar char="•"/>
            </a:pPr>
            <a:r>
              <a:rPr lang="en-US" sz="2000" i="1" dirty="0">
                <a:solidFill>
                  <a:schemeClr val="tx1"/>
                </a:solidFill>
              </a:rPr>
              <a:t>“The boycott did little harm to National City Lines, a Chicago-based company that owned the local bus company in Montgomery. The withdrawal of Black ridership crippled the bus line, but the Montgomery company was such a small part of the parent company's operations, it hardly mattered.”</a:t>
            </a:r>
          </a:p>
          <a:p>
            <a:pPr>
              <a:buFont typeface="Arial" panose="020B0604020202020204" pitchFamily="34" charset="0"/>
              <a:buChar char="•"/>
            </a:pPr>
            <a:endParaRPr lang="en-US" sz="2000" i="1" dirty="0"/>
          </a:p>
          <a:p>
            <a:pPr>
              <a:buFont typeface="Arial" panose="020B0604020202020204" pitchFamily="34" charset="0"/>
              <a:buChar char="•"/>
            </a:pPr>
            <a:r>
              <a:rPr lang="en-US" sz="2000" i="1" dirty="0">
                <a:solidFill>
                  <a:schemeClr val="accent2"/>
                </a:solidFill>
              </a:rPr>
              <a:t>''The boycott's importance was entirely psychological in the Black community…created a sense of common enterprise and united Blacks across the class barriers and gave them all a sense they were engaged in a common struggle. All that was very important. But that's all the boycott did. It had no effect on the city and the management of the bus company.''</a:t>
            </a:r>
          </a:p>
          <a:p>
            <a:endParaRPr lang="en-US" dirty="0"/>
          </a:p>
        </p:txBody>
      </p:sp>
      <p:sp>
        <p:nvSpPr>
          <p:cNvPr id="3" name="Title 2">
            <a:extLst>
              <a:ext uri="{FF2B5EF4-FFF2-40B4-BE49-F238E27FC236}">
                <a16:creationId xmlns:a16="http://schemas.microsoft.com/office/drawing/2014/main" id="{660F03A7-942B-42B3-B095-DB69C1FFEB37}"/>
              </a:ext>
            </a:extLst>
          </p:cNvPr>
          <p:cNvSpPr>
            <a:spLocks noGrp="1"/>
          </p:cNvSpPr>
          <p:nvPr>
            <p:ph type="title"/>
          </p:nvPr>
        </p:nvSpPr>
        <p:spPr/>
        <p:txBody>
          <a:bodyPr/>
          <a:lstStyle/>
          <a:p>
            <a:r>
              <a:rPr lang="en-US" dirty="0"/>
              <a:t>Counter Points</a:t>
            </a:r>
          </a:p>
        </p:txBody>
      </p:sp>
      <p:sp>
        <p:nvSpPr>
          <p:cNvPr id="4" name="Text Placeholder 3">
            <a:extLst>
              <a:ext uri="{FF2B5EF4-FFF2-40B4-BE49-F238E27FC236}">
                <a16:creationId xmlns:a16="http://schemas.microsoft.com/office/drawing/2014/main" id="{B93A6926-58FC-44F1-B619-099ED31B81A5}"/>
              </a:ext>
            </a:extLst>
          </p:cNvPr>
          <p:cNvSpPr>
            <a:spLocks noGrp="1"/>
          </p:cNvSpPr>
          <p:nvPr>
            <p:ph type="body" idx="14"/>
          </p:nvPr>
        </p:nvSpPr>
        <p:spPr/>
        <p:txBody>
          <a:bodyPr/>
          <a:lstStyle/>
          <a:p>
            <a:r>
              <a:rPr lang="en-US" dirty="0"/>
              <a:t>J. Mills Thornton, a professor of history at the University of Michigan,</a:t>
            </a:r>
          </a:p>
        </p:txBody>
      </p:sp>
      <p:sp>
        <p:nvSpPr>
          <p:cNvPr id="5" name="Slide Number Placeholder 4">
            <a:extLst>
              <a:ext uri="{FF2B5EF4-FFF2-40B4-BE49-F238E27FC236}">
                <a16:creationId xmlns:a16="http://schemas.microsoft.com/office/drawing/2014/main" id="{FC4AFC06-BDEF-4807-9FA2-E77325F15E5B}"/>
              </a:ext>
            </a:extLst>
          </p:cNvPr>
          <p:cNvSpPr>
            <a:spLocks noGrp="1"/>
          </p:cNvSpPr>
          <p:nvPr>
            <p:ph type="sldNum" sz="quarter" idx="17"/>
          </p:nvPr>
        </p:nvSpPr>
        <p:spPr/>
        <p:txBody>
          <a:bodyPr/>
          <a:lstStyle/>
          <a:p>
            <a:fld id="{0AAD9021-A74D-4FF0-868C-40F10C5CABE8}" type="slidenum">
              <a:rPr lang="en-US" smtClean="0"/>
              <a:pPr/>
              <a:t>12</a:t>
            </a:fld>
            <a:endParaRPr lang="en-US" dirty="0"/>
          </a:p>
        </p:txBody>
      </p:sp>
      <p:sp>
        <p:nvSpPr>
          <p:cNvPr id="6" name="Footer Placeholder 5">
            <a:extLst>
              <a:ext uri="{FF2B5EF4-FFF2-40B4-BE49-F238E27FC236}">
                <a16:creationId xmlns:a16="http://schemas.microsoft.com/office/drawing/2014/main" id="{0AFBA226-FFD5-4B53-BD33-C149B510D23B}"/>
              </a:ext>
            </a:extLst>
          </p:cNvPr>
          <p:cNvSpPr>
            <a:spLocks noGrp="1"/>
          </p:cNvSpPr>
          <p:nvPr>
            <p:ph type="ftr" sz="quarter" idx="18"/>
          </p:nvPr>
        </p:nvSpPr>
        <p:spPr/>
        <p:txBody>
          <a:bodyPr/>
          <a:lstStyle/>
          <a:p>
            <a:pPr>
              <a:defRPr/>
            </a:pPr>
            <a:r>
              <a:rPr lang="en-US" b="1"/>
              <a:t>www.councilforeconed.org </a:t>
            </a:r>
            <a:endParaRPr lang="en-US" b="1" dirty="0">
              <a:solidFill>
                <a:srgbClr val="1578BC"/>
              </a:solidFill>
            </a:endParaRPr>
          </a:p>
        </p:txBody>
      </p:sp>
    </p:spTree>
    <p:extLst>
      <p:ext uri="{BB962C8B-B14F-4D97-AF65-F5344CB8AC3E}">
        <p14:creationId xmlns:p14="http://schemas.microsoft.com/office/powerpoint/2010/main" val="264295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C1C4C3E-C66E-48F2-97C4-CA64DD0272C4}"/>
              </a:ext>
            </a:extLst>
          </p:cNvPr>
          <p:cNvSpPr>
            <a:spLocks noGrp="1"/>
          </p:cNvSpPr>
          <p:nvPr>
            <p:ph idx="1"/>
          </p:nvPr>
        </p:nvSpPr>
        <p:spPr>
          <a:xfrm>
            <a:off x="711200" y="1219200"/>
            <a:ext cx="7429500" cy="5638800"/>
          </a:xfrm>
        </p:spPr>
        <p:txBody>
          <a:bodyPr/>
          <a:lstStyle/>
          <a:p>
            <a:pPr>
              <a:buFont typeface="Arial" panose="020B0604020202020204" pitchFamily="34" charset="0"/>
              <a:buChar char="•"/>
            </a:pPr>
            <a:r>
              <a:rPr lang="en-US" sz="2000" dirty="0">
                <a:solidFill>
                  <a:schemeClr val="accent2"/>
                </a:solidFill>
              </a:rPr>
              <a:t>King and the Montgomery Improvement Association, which he headed, succeeded in integrating Montgomery's buses only by suing. The suit led to a 1956 Supreme Court ruling that the bus lines' segregation was unconstitutional.</a:t>
            </a:r>
          </a:p>
          <a:p>
            <a:pPr>
              <a:buFont typeface="Arial" panose="020B0604020202020204" pitchFamily="34" charset="0"/>
              <a:buChar char="•"/>
            </a:pPr>
            <a:endParaRPr lang="en-US" sz="2000" dirty="0"/>
          </a:p>
          <a:p>
            <a:pPr>
              <a:buFont typeface="Arial" panose="020B0604020202020204" pitchFamily="34" charset="0"/>
              <a:buChar char="•"/>
            </a:pPr>
            <a:r>
              <a:rPr lang="en-US" sz="2000" dirty="0">
                <a:solidFill>
                  <a:schemeClr val="tx1"/>
                </a:solidFill>
              </a:rPr>
              <a:t>Sometimes the tactics have caused near disasters for civil rights organizations. In 1980, the Mississippi Supreme Court directed the N.A.A.C.P. to pay $1.25 million in damages to businesses in the town of Port Gibson, Miss., ruling that the commercial establishments had been damaged by a boycott organized by a local chapter of the civil rights organization. The damage award threatened to bankrupt the N.A.A.C.P., but was overturned by the Supreme Court two years later.</a:t>
            </a:r>
          </a:p>
          <a:p>
            <a:endParaRPr lang="en-US" dirty="0"/>
          </a:p>
        </p:txBody>
      </p:sp>
      <p:sp>
        <p:nvSpPr>
          <p:cNvPr id="3" name="Title 2">
            <a:extLst>
              <a:ext uri="{FF2B5EF4-FFF2-40B4-BE49-F238E27FC236}">
                <a16:creationId xmlns:a16="http://schemas.microsoft.com/office/drawing/2014/main" id="{EF74200C-1319-496F-A14C-F4ECF956615F}"/>
              </a:ext>
            </a:extLst>
          </p:cNvPr>
          <p:cNvSpPr>
            <a:spLocks noGrp="1"/>
          </p:cNvSpPr>
          <p:nvPr>
            <p:ph type="title"/>
          </p:nvPr>
        </p:nvSpPr>
        <p:spPr/>
        <p:txBody>
          <a:bodyPr/>
          <a:lstStyle/>
          <a:p>
            <a:r>
              <a:rPr lang="en-US" dirty="0"/>
              <a:t>Counter Points Cont’d</a:t>
            </a:r>
          </a:p>
        </p:txBody>
      </p:sp>
      <p:sp>
        <p:nvSpPr>
          <p:cNvPr id="5" name="Slide Number Placeholder 4">
            <a:extLst>
              <a:ext uri="{FF2B5EF4-FFF2-40B4-BE49-F238E27FC236}">
                <a16:creationId xmlns:a16="http://schemas.microsoft.com/office/drawing/2014/main" id="{CE7FD1D9-9C8F-4C61-A561-8F768558F8B7}"/>
              </a:ext>
            </a:extLst>
          </p:cNvPr>
          <p:cNvSpPr>
            <a:spLocks noGrp="1"/>
          </p:cNvSpPr>
          <p:nvPr>
            <p:ph type="sldNum" sz="quarter" idx="17"/>
          </p:nvPr>
        </p:nvSpPr>
        <p:spPr/>
        <p:txBody>
          <a:bodyPr/>
          <a:lstStyle/>
          <a:p>
            <a:fld id="{0AAD9021-A74D-4FF0-868C-40F10C5CABE8}" type="slidenum">
              <a:rPr lang="en-US" smtClean="0"/>
              <a:pPr/>
              <a:t>13</a:t>
            </a:fld>
            <a:endParaRPr lang="en-US" dirty="0"/>
          </a:p>
        </p:txBody>
      </p:sp>
      <p:sp>
        <p:nvSpPr>
          <p:cNvPr id="6" name="Footer Placeholder 5">
            <a:extLst>
              <a:ext uri="{FF2B5EF4-FFF2-40B4-BE49-F238E27FC236}">
                <a16:creationId xmlns:a16="http://schemas.microsoft.com/office/drawing/2014/main" id="{56B2F117-98A8-4150-AF94-C2D4C2E7749B}"/>
              </a:ext>
            </a:extLst>
          </p:cNvPr>
          <p:cNvSpPr>
            <a:spLocks noGrp="1"/>
          </p:cNvSpPr>
          <p:nvPr>
            <p:ph type="ftr" sz="quarter" idx="18"/>
          </p:nvPr>
        </p:nvSpPr>
        <p:spPr/>
        <p:txBody>
          <a:bodyPr/>
          <a:lstStyle/>
          <a:p>
            <a:pPr>
              <a:defRPr/>
            </a:pPr>
            <a:r>
              <a:rPr lang="en-US" b="1" dirty="0"/>
              <a:t>www.councilforeconed.org </a:t>
            </a:r>
            <a:endParaRPr lang="en-US" b="1" dirty="0">
              <a:solidFill>
                <a:srgbClr val="1578BC"/>
              </a:solidFill>
            </a:endParaRPr>
          </a:p>
        </p:txBody>
      </p:sp>
    </p:spTree>
    <p:extLst>
      <p:ext uri="{BB962C8B-B14F-4D97-AF65-F5344CB8AC3E}">
        <p14:creationId xmlns:p14="http://schemas.microsoft.com/office/powerpoint/2010/main" val="3521624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7250" y="1752600"/>
            <a:ext cx="7429500" cy="4114800"/>
          </a:xfrm>
        </p:spPr>
        <p:txBody>
          <a:bodyPr/>
          <a:lstStyle/>
          <a:p>
            <a:pPr>
              <a:buFont typeface="Arial" panose="020B0604020202020204" pitchFamily="34" charset="0"/>
              <a:buChar char="•"/>
            </a:pPr>
            <a:r>
              <a:rPr lang="en-US" sz="2000" dirty="0">
                <a:solidFill>
                  <a:schemeClr val="tx1"/>
                </a:solidFill>
              </a:rPr>
              <a:t>Store Counter Sit-ins start in 1959</a:t>
            </a:r>
          </a:p>
          <a:p>
            <a:pPr>
              <a:buFont typeface="Arial" panose="020B0604020202020204" pitchFamily="34" charset="0"/>
              <a:buChar char="•"/>
            </a:pPr>
            <a:r>
              <a:rPr lang="en-US" sz="2000" dirty="0">
                <a:solidFill>
                  <a:schemeClr val="tx1"/>
                </a:solidFill>
              </a:rPr>
              <a:t>African Americans account for $50 million in Nashville RGDP</a:t>
            </a:r>
          </a:p>
          <a:p>
            <a:pPr>
              <a:buFont typeface="Arial" panose="020B0604020202020204" pitchFamily="34" charset="0"/>
              <a:buChar char="•"/>
            </a:pPr>
            <a:r>
              <a:rPr lang="en-US" sz="2000" dirty="0">
                <a:solidFill>
                  <a:schemeClr val="tx1"/>
                </a:solidFill>
              </a:rPr>
              <a:t>Even more potent because coincides with Whites moving to suburbs</a:t>
            </a:r>
          </a:p>
          <a:p>
            <a:pPr>
              <a:buFont typeface="Arial" panose="020B0604020202020204" pitchFamily="34" charset="0"/>
              <a:buChar char="•"/>
            </a:pPr>
            <a:r>
              <a:rPr lang="en-US" sz="2000" dirty="0">
                <a:solidFill>
                  <a:schemeClr val="tx1"/>
                </a:solidFill>
              </a:rPr>
              <a:t>“No Fashions for Easter”</a:t>
            </a:r>
          </a:p>
          <a:p>
            <a:pPr>
              <a:buFont typeface="Arial" panose="020B0604020202020204" pitchFamily="34" charset="0"/>
              <a:buChar char="•"/>
            </a:pPr>
            <a:r>
              <a:rPr lang="en-US" sz="2000" dirty="0">
                <a:solidFill>
                  <a:schemeClr val="tx1"/>
                </a:solidFill>
              </a:rPr>
              <a:t>Stores lose 20% in Revenue</a:t>
            </a:r>
          </a:p>
          <a:p>
            <a:pPr>
              <a:buFont typeface="Arial" panose="020B0604020202020204" pitchFamily="34" charset="0"/>
              <a:buChar char="•"/>
            </a:pPr>
            <a:r>
              <a:rPr lang="en-US" sz="2000" dirty="0">
                <a:solidFill>
                  <a:schemeClr val="tx1"/>
                </a:solidFill>
              </a:rPr>
              <a:t>White supporters turn in their credit cards at department stores</a:t>
            </a:r>
          </a:p>
          <a:p>
            <a:pPr>
              <a:buFont typeface="Arial" panose="020B0604020202020204" pitchFamily="34" charset="0"/>
              <a:buChar char="•"/>
            </a:pPr>
            <a:r>
              <a:rPr lang="en-US" sz="2000" dirty="0">
                <a:solidFill>
                  <a:schemeClr val="tx1"/>
                </a:solidFill>
              </a:rPr>
              <a:t>1960 – department stores integrate</a:t>
            </a:r>
          </a:p>
          <a:p>
            <a:pPr>
              <a:buFont typeface="Arial" panose="020B0604020202020204" pitchFamily="34" charset="0"/>
              <a:buChar char="•"/>
            </a:pPr>
            <a:r>
              <a:rPr lang="en-US" sz="2000" dirty="0">
                <a:solidFill>
                  <a:schemeClr val="tx1"/>
                </a:solidFill>
              </a:rPr>
              <a:t>1961-63:  focus turns to theatres</a:t>
            </a:r>
          </a:p>
          <a:p>
            <a:pPr>
              <a:buFont typeface="Arial" panose="020B0604020202020204" pitchFamily="34" charset="0"/>
              <a:buChar char="•"/>
            </a:pPr>
            <a:r>
              <a:rPr lang="en-US" sz="2000" dirty="0">
                <a:solidFill>
                  <a:schemeClr val="tx1"/>
                </a:solidFill>
              </a:rPr>
              <a:t>1964:  Segregation all but disappears in Nashville</a:t>
            </a:r>
          </a:p>
        </p:txBody>
      </p:sp>
      <p:sp>
        <p:nvSpPr>
          <p:cNvPr id="3" name="Title 2"/>
          <p:cNvSpPr>
            <a:spLocks noGrp="1"/>
          </p:cNvSpPr>
          <p:nvPr>
            <p:ph type="title"/>
          </p:nvPr>
        </p:nvSpPr>
        <p:spPr/>
        <p:txBody>
          <a:bodyPr/>
          <a:lstStyle/>
          <a:p>
            <a:r>
              <a:rPr lang="en-US" dirty="0"/>
              <a:t>Case Study #2:  Nashville Sit-ins</a:t>
            </a:r>
          </a:p>
        </p:txBody>
      </p:sp>
      <p:sp>
        <p:nvSpPr>
          <p:cNvPr id="4" name="Text Placeholder 3"/>
          <p:cNvSpPr>
            <a:spLocks noGrp="1"/>
          </p:cNvSpPr>
          <p:nvPr>
            <p:ph type="body" idx="14"/>
          </p:nvPr>
        </p:nvSpPr>
        <p:spPr/>
        <p:txBody>
          <a:bodyPr/>
          <a:lstStyle/>
          <a:p>
            <a:r>
              <a:rPr lang="en-US" dirty="0"/>
              <a:t>1959-64</a:t>
            </a:r>
          </a:p>
        </p:txBody>
      </p:sp>
      <p:sp>
        <p:nvSpPr>
          <p:cNvPr id="5" name="Slide Number Placeholder 4"/>
          <p:cNvSpPr>
            <a:spLocks noGrp="1"/>
          </p:cNvSpPr>
          <p:nvPr>
            <p:ph type="sldNum" sz="quarter" idx="17"/>
          </p:nvPr>
        </p:nvSpPr>
        <p:spPr/>
        <p:txBody>
          <a:bodyPr/>
          <a:lstStyle/>
          <a:p>
            <a:fld id="{0AAD9021-A74D-4FF0-868C-40F10C5CABE8}" type="slidenum">
              <a:rPr lang="en-US" smtClean="0"/>
              <a:pPr/>
              <a:t>14</a:t>
            </a:fld>
            <a:endParaRPr lang="en-US" dirty="0"/>
          </a:p>
        </p:txBody>
      </p:sp>
      <p:sp>
        <p:nvSpPr>
          <p:cNvPr id="6" name="Footer Placeholder 5"/>
          <p:cNvSpPr>
            <a:spLocks noGrp="1"/>
          </p:cNvSpPr>
          <p:nvPr>
            <p:ph type="ftr" sz="quarter" idx="18"/>
          </p:nvPr>
        </p:nvSpPr>
        <p:spPr/>
        <p:txBody>
          <a:bodyPr/>
          <a:lstStyle/>
          <a:p>
            <a:pPr>
              <a:defRPr/>
            </a:pPr>
            <a:r>
              <a:rPr lang="en-US" b="1"/>
              <a:t>www.councilforeconed.org </a:t>
            </a:r>
            <a:endParaRPr lang="en-US" b="1" dirty="0">
              <a:solidFill>
                <a:srgbClr val="1578BC"/>
              </a:solidFill>
            </a:endParaRPr>
          </a:p>
        </p:txBody>
      </p:sp>
    </p:spTree>
    <p:extLst>
      <p:ext uri="{BB962C8B-B14F-4D97-AF65-F5344CB8AC3E}">
        <p14:creationId xmlns:p14="http://schemas.microsoft.com/office/powerpoint/2010/main" val="1179282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7250" y="2133600"/>
            <a:ext cx="7429500" cy="4648200"/>
          </a:xfrm>
        </p:spPr>
        <p:txBody>
          <a:bodyPr/>
          <a:lstStyle/>
          <a:p>
            <a:pPr>
              <a:buFontTx/>
              <a:buChar char="-"/>
            </a:pPr>
            <a:r>
              <a:rPr lang="en-US" sz="2000" dirty="0">
                <a:solidFill>
                  <a:schemeClr val="tx1"/>
                </a:solidFill>
              </a:rPr>
              <a:t>economic as well as a political and social revolution, and that its effects included economic gains for Blacks in the South that were tangible and enduring</a:t>
            </a:r>
          </a:p>
          <a:p>
            <a:pPr>
              <a:buFontTx/>
              <a:buChar char="-"/>
            </a:pPr>
            <a:r>
              <a:rPr lang="en-US" sz="2000" dirty="0">
                <a:solidFill>
                  <a:schemeClr val="accent2"/>
                </a:solidFill>
              </a:rPr>
              <a:t>second, that the Civil Rights revolution was a liberating economic breakthrough for the Southern regional economy as well as for its Black population</a:t>
            </a:r>
          </a:p>
          <a:p>
            <a:pPr>
              <a:buFontTx/>
              <a:buChar char="-"/>
            </a:pPr>
            <a:r>
              <a:rPr lang="en-US" sz="2000" dirty="0">
                <a:solidFill>
                  <a:schemeClr val="tx1"/>
                </a:solidFill>
              </a:rPr>
              <a:t>third, that the Black presence in economic as well as political life continues to be a distinguishing feature of the South, another lasting consequence of the Civil Rights revolution of the 1960s. </a:t>
            </a:r>
          </a:p>
        </p:txBody>
      </p:sp>
      <p:sp>
        <p:nvSpPr>
          <p:cNvPr id="3" name="Title 2"/>
          <p:cNvSpPr>
            <a:spLocks noGrp="1"/>
          </p:cNvSpPr>
          <p:nvPr>
            <p:ph type="title"/>
          </p:nvPr>
        </p:nvSpPr>
        <p:spPr/>
        <p:txBody>
          <a:bodyPr/>
          <a:lstStyle/>
          <a:p>
            <a:r>
              <a:rPr lang="en-US" dirty="0"/>
              <a:t>Impacts</a:t>
            </a:r>
          </a:p>
        </p:txBody>
      </p:sp>
      <p:sp>
        <p:nvSpPr>
          <p:cNvPr id="4" name="Text Placeholder 3"/>
          <p:cNvSpPr>
            <a:spLocks noGrp="1"/>
          </p:cNvSpPr>
          <p:nvPr>
            <p:ph type="body" idx="14"/>
          </p:nvPr>
        </p:nvSpPr>
        <p:spPr/>
        <p:txBody>
          <a:bodyPr/>
          <a:lstStyle/>
          <a:p>
            <a:r>
              <a:rPr lang="en-US" dirty="0"/>
              <a:t>Gavin Wright, Stanford University</a:t>
            </a:r>
          </a:p>
        </p:txBody>
      </p:sp>
      <p:sp>
        <p:nvSpPr>
          <p:cNvPr id="5" name="Slide Number Placeholder 4"/>
          <p:cNvSpPr>
            <a:spLocks noGrp="1"/>
          </p:cNvSpPr>
          <p:nvPr>
            <p:ph type="sldNum" sz="quarter" idx="17"/>
          </p:nvPr>
        </p:nvSpPr>
        <p:spPr/>
        <p:txBody>
          <a:bodyPr/>
          <a:lstStyle/>
          <a:p>
            <a:fld id="{0AAD9021-A74D-4FF0-868C-40F10C5CABE8}" type="slidenum">
              <a:rPr lang="en-US" smtClean="0"/>
              <a:pPr/>
              <a:t>15</a:t>
            </a:fld>
            <a:endParaRPr lang="en-US" dirty="0"/>
          </a:p>
        </p:txBody>
      </p:sp>
      <p:sp>
        <p:nvSpPr>
          <p:cNvPr id="6" name="Footer Placeholder 5"/>
          <p:cNvSpPr>
            <a:spLocks noGrp="1"/>
          </p:cNvSpPr>
          <p:nvPr>
            <p:ph type="ftr" sz="quarter" idx="18"/>
          </p:nvPr>
        </p:nvSpPr>
        <p:spPr/>
        <p:txBody>
          <a:bodyPr/>
          <a:lstStyle/>
          <a:p>
            <a:pPr>
              <a:defRPr/>
            </a:pPr>
            <a:r>
              <a:rPr lang="en-US" b="1" dirty="0"/>
              <a:t>www.councilforeconed.org </a:t>
            </a:r>
            <a:endParaRPr lang="en-US" b="1" dirty="0">
              <a:solidFill>
                <a:srgbClr val="1578BC"/>
              </a:solidFill>
            </a:endParaRPr>
          </a:p>
        </p:txBody>
      </p:sp>
    </p:spTree>
    <p:extLst>
      <p:ext uri="{BB962C8B-B14F-4D97-AF65-F5344CB8AC3E}">
        <p14:creationId xmlns:p14="http://schemas.microsoft.com/office/powerpoint/2010/main" val="1023612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DDA8D1-3AF0-477E-BA80-05D95B99ED40}"/>
              </a:ext>
            </a:extLst>
          </p:cNvPr>
          <p:cNvSpPr>
            <a:spLocks noGrp="1"/>
          </p:cNvSpPr>
          <p:nvPr>
            <p:ph idx="1"/>
          </p:nvPr>
        </p:nvSpPr>
        <p:spPr>
          <a:xfrm>
            <a:off x="857250" y="1295400"/>
            <a:ext cx="7429500" cy="4876800"/>
          </a:xfrm>
        </p:spPr>
        <p:txBody>
          <a:bodyPr/>
          <a:lstStyle/>
          <a:p>
            <a:pPr>
              <a:buFont typeface="Arial" panose="020B0604020202020204" pitchFamily="34" charset="0"/>
              <a:buChar char="•"/>
            </a:pPr>
            <a:r>
              <a:rPr lang="en-US" dirty="0">
                <a:solidFill>
                  <a:schemeClr val="accent6"/>
                </a:solidFill>
              </a:rPr>
              <a:t>Civil Rights Act did indeed precipitate new economic advances for African Americans in income, occupational status, and educational attainment</a:t>
            </a:r>
          </a:p>
          <a:p>
            <a:pPr>
              <a:buFont typeface="Arial" panose="020B0604020202020204" pitchFamily="34" charset="0"/>
              <a:buChar char="•"/>
            </a:pPr>
            <a:endParaRPr lang="en-US" dirty="0">
              <a:solidFill>
                <a:schemeClr val="accent6"/>
              </a:solidFill>
            </a:endParaRPr>
          </a:p>
          <a:p>
            <a:pPr>
              <a:buFont typeface="Arial" panose="020B0604020202020204" pitchFamily="34" charset="0"/>
              <a:buChar char="•"/>
            </a:pPr>
            <a:r>
              <a:rPr lang="en-US" dirty="0">
                <a:solidFill>
                  <a:schemeClr val="accent6"/>
                </a:solidFill>
              </a:rPr>
              <a:t> Public accommodations under Title II and private employment under Title VII of the 1964 Civil Rights Act</a:t>
            </a:r>
          </a:p>
          <a:p>
            <a:pPr>
              <a:buFont typeface="Arial" panose="020B0604020202020204" pitchFamily="34" charset="0"/>
              <a:buChar char="•"/>
            </a:pPr>
            <a:endParaRPr lang="en-US" dirty="0">
              <a:solidFill>
                <a:schemeClr val="accent6"/>
              </a:solidFill>
            </a:endParaRPr>
          </a:p>
          <a:p>
            <a:pPr>
              <a:buFont typeface="Arial" panose="020B0604020202020204" pitchFamily="34" charset="0"/>
              <a:buChar char="•"/>
            </a:pPr>
            <a:r>
              <a:rPr lang="en-US" dirty="0">
                <a:solidFill>
                  <a:schemeClr val="accent6"/>
                </a:solidFill>
              </a:rPr>
              <a:t>Title IV empowered the Attorney General to file suits to enforce school desegregation, while Title VI10 allowed federal agencies to withhold funding from any institution that failed to comply with the agency’s anti-discrimination requirements</a:t>
            </a:r>
          </a:p>
        </p:txBody>
      </p:sp>
      <p:sp>
        <p:nvSpPr>
          <p:cNvPr id="3" name="Title 2">
            <a:extLst>
              <a:ext uri="{FF2B5EF4-FFF2-40B4-BE49-F238E27FC236}">
                <a16:creationId xmlns:a16="http://schemas.microsoft.com/office/drawing/2014/main" id="{B828D14C-6D63-4976-B1FD-2E9A24C51008}"/>
              </a:ext>
            </a:extLst>
          </p:cNvPr>
          <p:cNvSpPr>
            <a:spLocks noGrp="1"/>
          </p:cNvSpPr>
          <p:nvPr>
            <p:ph type="title"/>
          </p:nvPr>
        </p:nvSpPr>
        <p:spPr/>
        <p:txBody>
          <a:bodyPr/>
          <a:lstStyle/>
          <a:p>
            <a:r>
              <a:rPr lang="en-US" dirty="0"/>
              <a:t>Impact:  Civil Rights Act</a:t>
            </a:r>
          </a:p>
        </p:txBody>
      </p:sp>
      <p:sp>
        <p:nvSpPr>
          <p:cNvPr id="5" name="Slide Number Placeholder 4">
            <a:extLst>
              <a:ext uri="{FF2B5EF4-FFF2-40B4-BE49-F238E27FC236}">
                <a16:creationId xmlns:a16="http://schemas.microsoft.com/office/drawing/2014/main" id="{81AE4D5A-192E-4219-BE3C-CA6ECDA019E5}"/>
              </a:ext>
            </a:extLst>
          </p:cNvPr>
          <p:cNvSpPr>
            <a:spLocks noGrp="1"/>
          </p:cNvSpPr>
          <p:nvPr>
            <p:ph type="sldNum" sz="quarter" idx="17"/>
          </p:nvPr>
        </p:nvSpPr>
        <p:spPr/>
        <p:txBody>
          <a:bodyPr/>
          <a:lstStyle/>
          <a:p>
            <a:fld id="{0AAD9021-A74D-4FF0-868C-40F10C5CABE8}" type="slidenum">
              <a:rPr lang="en-US" smtClean="0"/>
              <a:pPr/>
              <a:t>16</a:t>
            </a:fld>
            <a:endParaRPr lang="en-US" dirty="0"/>
          </a:p>
        </p:txBody>
      </p:sp>
      <p:sp>
        <p:nvSpPr>
          <p:cNvPr id="6" name="Footer Placeholder 5">
            <a:extLst>
              <a:ext uri="{FF2B5EF4-FFF2-40B4-BE49-F238E27FC236}">
                <a16:creationId xmlns:a16="http://schemas.microsoft.com/office/drawing/2014/main" id="{77C32057-F710-4582-A418-514FE34D498B}"/>
              </a:ext>
            </a:extLst>
          </p:cNvPr>
          <p:cNvSpPr>
            <a:spLocks noGrp="1"/>
          </p:cNvSpPr>
          <p:nvPr>
            <p:ph type="ftr" sz="quarter" idx="18"/>
          </p:nvPr>
        </p:nvSpPr>
        <p:spPr/>
        <p:txBody>
          <a:bodyPr/>
          <a:lstStyle/>
          <a:p>
            <a:pPr>
              <a:defRPr/>
            </a:pPr>
            <a:r>
              <a:rPr lang="en-US" b="1"/>
              <a:t>www.councilforeconed.org </a:t>
            </a:r>
            <a:endParaRPr lang="en-US" b="1" dirty="0">
              <a:solidFill>
                <a:srgbClr val="1578BC"/>
              </a:solidFill>
            </a:endParaRPr>
          </a:p>
        </p:txBody>
      </p:sp>
    </p:spTree>
    <p:extLst>
      <p:ext uri="{BB962C8B-B14F-4D97-AF65-F5344CB8AC3E}">
        <p14:creationId xmlns:p14="http://schemas.microsoft.com/office/powerpoint/2010/main" val="3609092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A9A6236-2954-4BD2-838C-1EA248CBEF66}"/>
              </a:ext>
            </a:extLst>
          </p:cNvPr>
          <p:cNvSpPr>
            <a:spLocks noGrp="1"/>
          </p:cNvSpPr>
          <p:nvPr>
            <p:ph idx="1"/>
          </p:nvPr>
        </p:nvSpPr>
        <p:spPr>
          <a:xfrm>
            <a:off x="857250" y="1295400"/>
            <a:ext cx="7429500" cy="5029200"/>
          </a:xfrm>
        </p:spPr>
        <p:txBody>
          <a:bodyPr lIns="91440" rIns="91440" anchor="t"/>
          <a:lstStyle/>
          <a:p>
            <a:pPr>
              <a:buFont typeface="Arial" panose="020B0604020202020204" pitchFamily="34" charset="0"/>
              <a:buChar char="•"/>
            </a:pPr>
            <a:r>
              <a:rPr lang="en-US" dirty="0">
                <a:solidFill>
                  <a:schemeClr val="accent2"/>
                </a:solidFill>
                <a:ea typeface="ＭＳ Ｐゴシック"/>
              </a:rPr>
              <a:t>The economic status of African Americans began to improve at an accelerated pace after passage of the Civil Rights Act, especially in the South. Black employment gains were greater at large employers covered by Title VII relative to others; and that these gains were extended to newly covered employers when the Act was amended in 1972.</a:t>
            </a:r>
          </a:p>
          <a:p>
            <a:endParaRPr lang="en-US" dirty="0"/>
          </a:p>
          <a:p>
            <a:pPr>
              <a:buFont typeface="Arial" panose="020B0604020202020204" pitchFamily="34" charset="0"/>
              <a:buChar char="•"/>
            </a:pPr>
            <a:r>
              <a:rPr lang="en-US" dirty="0">
                <a:solidFill>
                  <a:schemeClr val="tx1"/>
                </a:solidFill>
              </a:rPr>
              <a:t>Other southern industries took longer to integrate, often requiring extensive litigation</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accent6"/>
                </a:solidFill>
              </a:rPr>
              <a:t>Griggs v. Duke Power – suing for ability to fill White vacancies</a:t>
            </a:r>
          </a:p>
        </p:txBody>
      </p:sp>
      <p:sp>
        <p:nvSpPr>
          <p:cNvPr id="3" name="Title 2">
            <a:extLst>
              <a:ext uri="{FF2B5EF4-FFF2-40B4-BE49-F238E27FC236}">
                <a16:creationId xmlns:a16="http://schemas.microsoft.com/office/drawing/2014/main" id="{73C2B907-FBA2-462E-B71A-0924CC473C0F}"/>
              </a:ext>
            </a:extLst>
          </p:cNvPr>
          <p:cNvSpPr>
            <a:spLocks noGrp="1"/>
          </p:cNvSpPr>
          <p:nvPr>
            <p:ph type="title"/>
          </p:nvPr>
        </p:nvSpPr>
        <p:spPr/>
        <p:txBody>
          <a:bodyPr/>
          <a:lstStyle/>
          <a:p>
            <a:r>
              <a:rPr lang="en-US" dirty="0"/>
              <a:t>Impact:  Civil Rights Act</a:t>
            </a:r>
          </a:p>
        </p:txBody>
      </p:sp>
      <p:sp>
        <p:nvSpPr>
          <p:cNvPr id="5" name="Slide Number Placeholder 4">
            <a:extLst>
              <a:ext uri="{FF2B5EF4-FFF2-40B4-BE49-F238E27FC236}">
                <a16:creationId xmlns:a16="http://schemas.microsoft.com/office/drawing/2014/main" id="{860639C5-8932-4496-A70B-88CBD639B55E}"/>
              </a:ext>
            </a:extLst>
          </p:cNvPr>
          <p:cNvSpPr>
            <a:spLocks noGrp="1"/>
          </p:cNvSpPr>
          <p:nvPr>
            <p:ph type="sldNum" sz="quarter" idx="17"/>
          </p:nvPr>
        </p:nvSpPr>
        <p:spPr/>
        <p:txBody>
          <a:bodyPr/>
          <a:lstStyle/>
          <a:p>
            <a:fld id="{0AAD9021-A74D-4FF0-868C-40F10C5CABE8}" type="slidenum">
              <a:rPr lang="en-US" smtClean="0"/>
              <a:pPr/>
              <a:t>17</a:t>
            </a:fld>
            <a:endParaRPr lang="en-US" dirty="0"/>
          </a:p>
        </p:txBody>
      </p:sp>
      <p:sp>
        <p:nvSpPr>
          <p:cNvPr id="6" name="Footer Placeholder 5">
            <a:extLst>
              <a:ext uri="{FF2B5EF4-FFF2-40B4-BE49-F238E27FC236}">
                <a16:creationId xmlns:a16="http://schemas.microsoft.com/office/drawing/2014/main" id="{76DA933E-B63E-40D1-9451-F2343C976AB2}"/>
              </a:ext>
            </a:extLst>
          </p:cNvPr>
          <p:cNvSpPr>
            <a:spLocks noGrp="1"/>
          </p:cNvSpPr>
          <p:nvPr>
            <p:ph type="ftr" sz="quarter" idx="18"/>
          </p:nvPr>
        </p:nvSpPr>
        <p:spPr/>
        <p:txBody>
          <a:bodyPr/>
          <a:lstStyle/>
          <a:p>
            <a:pPr>
              <a:defRPr/>
            </a:pPr>
            <a:r>
              <a:rPr lang="en-US" b="1"/>
              <a:t>www.councilforeconed.org </a:t>
            </a:r>
            <a:endParaRPr lang="en-US" b="1" dirty="0">
              <a:solidFill>
                <a:srgbClr val="1578BC"/>
              </a:solidFill>
            </a:endParaRPr>
          </a:p>
        </p:txBody>
      </p:sp>
    </p:spTree>
    <p:extLst>
      <p:ext uri="{BB962C8B-B14F-4D97-AF65-F5344CB8AC3E}">
        <p14:creationId xmlns:p14="http://schemas.microsoft.com/office/powerpoint/2010/main" val="3681578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sz="2000" dirty="0">
                <a:solidFill>
                  <a:schemeClr val="tx1"/>
                </a:solidFill>
              </a:rPr>
              <a:t>As real as these losses were in their time, the subsequent resurgence of southern African-American communities has generated business opportunities as well as a sense of identity. As of 1977, the majority of the nation’s Black-owned businesses have been in the South. </a:t>
            </a:r>
          </a:p>
          <a:p>
            <a:pPr>
              <a:buFont typeface="Arial" panose="020B0604020202020204" pitchFamily="34" charset="0"/>
              <a:buChar char="•"/>
            </a:pPr>
            <a:r>
              <a:rPr lang="en-US" sz="2000" dirty="0">
                <a:solidFill>
                  <a:schemeClr val="accent2"/>
                </a:solidFill>
              </a:rPr>
              <a:t>The number 14 of southern Black-owned firms grew from 92,838 in 1972 to 330,791 in 1992, and leaped to 435,290 in 1997, keeping pace with the rise of the Black population.49 The share of firms that were Black-owned was larger in the southern states than in any other part of the country. </a:t>
            </a:r>
          </a:p>
        </p:txBody>
      </p:sp>
      <p:sp>
        <p:nvSpPr>
          <p:cNvPr id="3" name="Title 2"/>
          <p:cNvSpPr>
            <a:spLocks noGrp="1"/>
          </p:cNvSpPr>
          <p:nvPr>
            <p:ph type="title"/>
          </p:nvPr>
        </p:nvSpPr>
        <p:spPr>
          <a:xfrm>
            <a:off x="457200" y="609600"/>
            <a:ext cx="8229600" cy="1066800"/>
          </a:xfrm>
        </p:spPr>
        <p:txBody>
          <a:bodyPr/>
          <a:lstStyle/>
          <a:p>
            <a:r>
              <a:rPr lang="en-US" dirty="0"/>
              <a:t>Impact:  African American </a:t>
            </a:r>
            <a:br>
              <a:rPr lang="en-US" dirty="0"/>
            </a:br>
            <a:r>
              <a:rPr lang="en-US" dirty="0"/>
              <a:t>Businesses</a:t>
            </a:r>
          </a:p>
        </p:txBody>
      </p:sp>
      <p:sp>
        <p:nvSpPr>
          <p:cNvPr id="5" name="Slide Number Placeholder 4"/>
          <p:cNvSpPr>
            <a:spLocks noGrp="1"/>
          </p:cNvSpPr>
          <p:nvPr>
            <p:ph type="sldNum" sz="quarter" idx="17"/>
          </p:nvPr>
        </p:nvSpPr>
        <p:spPr/>
        <p:txBody>
          <a:bodyPr/>
          <a:lstStyle/>
          <a:p>
            <a:fld id="{0AAD9021-A74D-4FF0-868C-40F10C5CABE8}" type="slidenum">
              <a:rPr lang="en-US" smtClean="0"/>
              <a:pPr/>
              <a:t>18</a:t>
            </a:fld>
            <a:endParaRPr lang="en-US" dirty="0"/>
          </a:p>
        </p:txBody>
      </p:sp>
      <p:sp>
        <p:nvSpPr>
          <p:cNvPr id="6" name="Footer Placeholder 5"/>
          <p:cNvSpPr>
            <a:spLocks noGrp="1"/>
          </p:cNvSpPr>
          <p:nvPr>
            <p:ph type="ftr" sz="quarter" idx="18"/>
          </p:nvPr>
        </p:nvSpPr>
        <p:spPr/>
        <p:txBody>
          <a:bodyPr/>
          <a:lstStyle/>
          <a:p>
            <a:pPr>
              <a:defRPr/>
            </a:pPr>
            <a:r>
              <a:rPr lang="en-US" b="1" dirty="0"/>
              <a:t>www.councilforeconed.org </a:t>
            </a:r>
            <a:endParaRPr lang="en-US" b="1" dirty="0">
              <a:solidFill>
                <a:srgbClr val="1578BC"/>
              </a:solidFill>
            </a:endParaRPr>
          </a:p>
        </p:txBody>
      </p:sp>
    </p:spTree>
    <p:extLst>
      <p:ext uri="{BB962C8B-B14F-4D97-AF65-F5344CB8AC3E}">
        <p14:creationId xmlns:p14="http://schemas.microsoft.com/office/powerpoint/2010/main" val="41594713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28700" y="1600200"/>
            <a:ext cx="7623376" cy="4267200"/>
          </a:xfrm>
        </p:spPr>
        <p:txBody>
          <a:bodyPr/>
          <a:lstStyle/>
          <a:p>
            <a:r>
              <a:rPr lang="en-US" sz="2400" dirty="0">
                <a:solidFill>
                  <a:schemeClr val="tx1"/>
                </a:solidFill>
              </a:rPr>
              <a:t>Median Black income grew faster in the South than in any other region of the country during the 1990s. This remarkable regional trajectory has gone almost unnoticed in the national discussion about race. But by the end of the decade, median Black income in the South was virtually equal to that in the Northeast and the Midwest. Median Black income in the West remained somewhat higher. Yet Blacks migrated even from the high-income Western region in favor of the South during the 1990s. </a:t>
            </a:r>
          </a:p>
        </p:txBody>
      </p:sp>
      <p:sp>
        <p:nvSpPr>
          <p:cNvPr id="3" name="Title 2"/>
          <p:cNvSpPr>
            <a:spLocks noGrp="1"/>
          </p:cNvSpPr>
          <p:nvPr>
            <p:ph type="title"/>
          </p:nvPr>
        </p:nvSpPr>
        <p:spPr/>
        <p:txBody>
          <a:bodyPr/>
          <a:lstStyle/>
          <a:p>
            <a:r>
              <a:rPr lang="en-US" dirty="0"/>
              <a:t>Impacts:  Median Income</a:t>
            </a:r>
          </a:p>
        </p:txBody>
      </p:sp>
      <p:sp>
        <p:nvSpPr>
          <p:cNvPr id="4" name="Footer Placeholder 3"/>
          <p:cNvSpPr>
            <a:spLocks noGrp="1"/>
          </p:cNvSpPr>
          <p:nvPr>
            <p:ph type="ftr" sz="quarter" idx="16"/>
          </p:nvPr>
        </p:nvSpPr>
        <p:spPr/>
        <p:txBody>
          <a:bodyPr/>
          <a:lstStyle/>
          <a:p>
            <a:pPr>
              <a:defRPr/>
            </a:pPr>
            <a:r>
              <a:rPr lang="en-US" b="1"/>
              <a:t>www.councilforeconed.org </a:t>
            </a:r>
            <a:endParaRPr lang="en-US" b="1" dirty="0">
              <a:solidFill>
                <a:srgbClr val="1578BC"/>
              </a:solidFill>
            </a:endParaRPr>
          </a:p>
        </p:txBody>
      </p:sp>
      <p:sp>
        <p:nvSpPr>
          <p:cNvPr id="5" name="Slide Number Placeholder 4"/>
          <p:cNvSpPr>
            <a:spLocks noGrp="1"/>
          </p:cNvSpPr>
          <p:nvPr>
            <p:ph type="sldNum" sz="quarter" idx="17"/>
          </p:nvPr>
        </p:nvSpPr>
        <p:spPr/>
        <p:txBody>
          <a:bodyPr/>
          <a:lstStyle/>
          <a:p>
            <a:fld id="{736A2A04-44CB-4FD5-A22C-EC7DA5CF840D}" type="slidenum">
              <a:rPr lang="en-US" smtClean="0"/>
              <a:pPr/>
              <a:t>19</a:t>
            </a:fld>
            <a:endParaRPr lang="en-US" dirty="0"/>
          </a:p>
        </p:txBody>
      </p:sp>
    </p:spTree>
    <p:extLst>
      <p:ext uri="{BB962C8B-B14F-4D97-AF65-F5344CB8AC3E}">
        <p14:creationId xmlns:p14="http://schemas.microsoft.com/office/powerpoint/2010/main" val="2937733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Your Agenda </a:t>
            </a:r>
          </a:p>
        </p:txBody>
      </p:sp>
      <p:sp>
        <p:nvSpPr>
          <p:cNvPr id="4" name="Footer Placeholder 3"/>
          <p:cNvSpPr>
            <a:spLocks noGrp="1"/>
          </p:cNvSpPr>
          <p:nvPr>
            <p:ph type="ftr" sz="quarter" idx="16"/>
          </p:nvPr>
        </p:nvSpPr>
        <p:spPr/>
        <p:txBody>
          <a:bodyPr/>
          <a:lstStyle/>
          <a:p>
            <a:pPr>
              <a:defRPr/>
            </a:pPr>
            <a:r>
              <a:rPr lang="en-US" b="1" dirty="0">
                <a:solidFill>
                  <a:srgbClr val="1578BC"/>
                </a:solidFill>
              </a:rPr>
              <a:t>www.councilforeconed.org </a:t>
            </a:r>
          </a:p>
        </p:txBody>
      </p:sp>
      <p:sp>
        <p:nvSpPr>
          <p:cNvPr id="5" name="Slide Number Placeholder 4"/>
          <p:cNvSpPr>
            <a:spLocks noGrp="1"/>
          </p:cNvSpPr>
          <p:nvPr>
            <p:ph type="sldNum" sz="quarter" idx="17"/>
          </p:nvPr>
        </p:nvSpPr>
        <p:spPr/>
        <p:txBody>
          <a:bodyPr/>
          <a:lstStyle/>
          <a:p>
            <a:fld id="{736A2A04-44CB-4FD5-A22C-EC7DA5CF840D}" type="slidenum">
              <a:rPr lang="en-US" smtClean="0"/>
              <a:pPr/>
              <a:t>2</a:t>
            </a:fld>
            <a:endParaRPr lang="en-US" dirty="0"/>
          </a:p>
        </p:txBody>
      </p:sp>
      <p:sp>
        <p:nvSpPr>
          <p:cNvPr id="2" name="Content Placeholder 1"/>
          <p:cNvSpPr>
            <a:spLocks noGrp="1"/>
          </p:cNvSpPr>
          <p:nvPr>
            <p:ph idx="1"/>
          </p:nvPr>
        </p:nvSpPr>
        <p:spPr/>
        <p:txBody>
          <a:bodyPr/>
          <a:lstStyle/>
          <a:p>
            <a:r>
              <a:rPr lang="en-US" sz="2800" dirty="0">
                <a:solidFill>
                  <a:schemeClr val="tx1"/>
                </a:solidFill>
              </a:rPr>
              <a:t>Historical Circumstances</a:t>
            </a:r>
          </a:p>
          <a:p>
            <a:r>
              <a:rPr lang="en-US" sz="2800" dirty="0">
                <a:solidFill>
                  <a:schemeClr val="tx1"/>
                </a:solidFill>
              </a:rPr>
              <a:t>Case Studies</a:t>
            </a:r>
          </a:p>
          <a:p>
            <a:r>
              <a:rPr lang="en-US" sz="2800" dirty="0">
                <a:solidFill>
                  <a:schemeClr val="tx1"/>
                </a:solidFill>
              </a:rPr>
              <a:t>Impacts and Analysis</a:t>
            </a:r>
          </a:p>
          <a:p>
            <a:r>
              <a:rPr lang="en-US" sz="2800" dirty="0">
                <a:solidFill>
                  <a:schemeClr val="tx1"/>
                </a:solidFill>
              </a:rPr>
              <a:t>Lessons and Activities</a:t>
            </a:r>
          </a:p>
        </p:txBody>
      </p:sp>
    </p:spTree>
    <p:extLst>
      <p:ext uri="{BB962C8B-B14F-4D97-AF65-F5344CB8AC3E}">
        <p14:creationId xmlns:p14="http://schemas.microsoft.com/office/powerpoint/2010/main" val="1581363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B80914-34B6-4079-BCBB-FE2A1FB84909}"/>
              </a:ext>
            </a:extLst>
          </p:cNvPr>
          <p:cNvSpPr>
            <a:spLocks noGrp="1"/>
          </p:cNvSpPr>
          <p:nvPr>
            <p:ph idx="1"/>
          </p:nvPr>
        </p:nvSpPr>
        <p:spPr/>
        <p:txBody>
          <a:bodyPr/>
          <a:lstStyle/>
          <a:p>
            <a:r>
              <a:rPr lang="en-US" sz="2000" dirty="0">
                <a:solidFill>
                  <a:schemeClr val="accent6"/>
                </a:solidFill>
              </a:rPr>
              <a:t>Since 1970, net Black migration has been persistently southward, increasingly so over time. Between 1980 and 2010 more than 1.5 million African Americans moved south from all other regions of the country.  Demographic studies show that although the South attracted a larger absolute number of White migrants, Blacks in other regions were substantially more likely than Whites to choose the South as their destination. This “reverse” Black migration into the South was highly selective both on education and stable family structure, relative to Black movers elsewhere.</a:t>
            </a:r>
          </a:p>
        </p:txBody>
      </p:sp>
      <p:sp>
        <p:nvSpPr>
          <p:cNvPr id="3" name="Title 2">
            <a:extLst>
              <a:ext uri="{FF2B5EF4-FFF2-40B4-BE49-F238E27FC236}">
                <a16:creationId xmlns:a16="http://schemas.microsoft.com/office/drawing/2014/main" id="{D734E902-C50E-4F90-BD18-59665E1E1232}"/>
              </a:ext>
            </a:extLst>
          </p:cNvPr>
          <p:cNvSpPr>
            <a:spLocks noGrp="1"/>
          </p:cNvSpPr>
          <p:nvPr>
            <p:ph type="title"/>
          </p:nvPr>
        </p:nvSpPr>
        <p:spPr/>
        <p:txBody>
          <a:bodyPr/>
          <a:lstStyle/>
          <a:p>
            <a:r>
              <a:rPr lang="en-US" dirty="0"/>
              <a:t>Impact:  Migration</a:t>
            </a:r>
          </a:p>
        </p:txBody>
      </p:sp>
      <p:sp>
        <p:nvSpPr>
          <p:cNvPr id="4" name="Footer Placeholder 3">
            <a:extLst>
              <a:ext uri="{FF2B5EF4-FFF2-40B4-BE49-F238E27FC236}">
                <a16:creationId xmlns:a16="http://schemas.microsoft.com/office/drawing/2014/main" id="{32024BB1-AFFF-46EB-95DD-B754409D7DF6}"/>
              </a:ext>
            </a:extLst>
          </p:cNvPr>
          <p:cNvSpPr>
            <a:spLocks noGrp="1"/>
          </p:cNvSpPr>
          <p:nvPr>
            <p:ph type="ftr" sz="quarter" idx="16"/>
          </p:nvPr>
        </p:nvSpPr>
        <p:spPr/>
        <p:txBody>
          <a:bodyPr/>
          <a:lstStyle/>
          <a:p>
            <a:pPr>
              <a:defRPr/>
            </a:pPr>
            <a:r>
              <a:rPr lang="en-US" b="1"/>
              <a:t>www.councilforeconed.org </a:t>
            </a:r>
            <a:endParaRPr lang="en-US" b="1" dirty="0">
              <a:solidFill>
                <a:srgbClr val="1578BC"/>
              </a:solidFill>
            </a:endParaRPr>
          </a:p>
        </p:txBody>
      </p:sp>
      <p:sp>
        <p:nvSpPr>
          <p:cNvPr id="5" name="Slide Number Placeholder 4">
            <a:extLst>
              <a:ext uri="{FF2B5EF4-FFF2-40B4-BE49-F238E27FC236}">
                <a16:creationId xmlns:a16="http://schemas.microsoft.com/office/drawing/2014/main" id="{26DC6155-66DB-434F-9F3D-75B06A12DD21}"/>
              </a:ext>
            </a:extLst>
          </p:cNvPr>
          <p:cNvSpPr>
            <a:spLocks noGrp="1"/>
          </p:cNvSpPr>
          <p:nvPr>
            <p:ph type="sldNum" sz="quarter" idx="17"/>
          </p:nvPr>
        </p:nvSpPr>
        <p:spPr/>
        <p:txBody>
          <a:bodyPr/>
          <a:lstStyle/>
          <a:p>
            <a:fld id="{736A2A04-44CB-4FD5-A22C-EC7DA5CF840D}" type="slidenum">
              <a:rPr lang="en-US" smtClean="0"/>
              <a:pPr/>
              <a:t>20</a:t>
            </a:fld>
            <a:endParaRPr lang="en-US" dirty="0"/>
          </a:p>
        </p:txBody>
      </p:sp>
    </p:spTree>
    <p:extLst>
      <p:ext uri="{BB962C8B-B14F-4D97-AF65-F5344CB8AC3E}">
        <p14:creationId xmlns:p14="http://schemas.microsoft.com/office/powerpoint/2010/main" val="1299438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84ABEE8-61A5-4790-94EA-66312AD12E6E}"/>
              </a:ext>
            </a:extLst>
          </p:cNvPr>
          <p:cNvSpPr>
            <a:spLocks noGrp="1"/>
          </p:cNvSpPr>
          <p:nvPr>
            <p:ph idx="1"/>
          </p:nvPr>
        </p:nvSpPr>
        <p:spPr/>
        <p:txBody>
          <a:bodyPr/>
          <a:lstStyle/>
          <a:p>
            <a:r>
              <a:rPr lang="en-US" dirty="0">
                <a:solidFill>
                  <a:schemeClr val="tx1"/>
                </a:solidFill>
              </a:rPr>
              <a:t>"From the 1930’s and through the rise of the civil rights movement, racial justice activists including Coretta Scott King, called for a coordinated federal effort to attain full employment," says the report, published in conjunction with the liberal Center for Economic and Policy Research, referring to Martin Luther King's wife, who continued his fight after his assassination in 1968.</a:t>
            </a:r>
          </a:p>
          <a:p>
            <a:r>
              <a:rPr lang="en-US" dirty="0">
                <a:solidFill>
                  <a:schemeClr val="tx1"/>
                </a:solidFill>
              </a:rPr>
              <a:t>"They envisioned an economy where every person who seeks employment can secure a job. King joined Congressional leaders Augustus Hawkins and Hubert Humphrey in eventually passing the landmark 1978 Full Employment and Balanced Growth Act (Humphrey-Hawkins) which legally required the Fed to pursue maximum employment.“</a:t>
            </a:r>
          </a:p>
          <a:p>
            <a:endParaRPr lang="en-US" dirty="0">
              <a:solidFill>
                <a:schemeClr val="tx1"/>
              </a:solidFill>
            </a:endParaRPr>
          </a:p>
          <a:p>
            <a:endParaRPr lang="en-US" dirty="0"/>
          </a:p>
        </p:txBody>
      </p:sp>
      <p:sp>
        <p:nvSpPr>
          <p:cNvPr id="3" name="Title 2">
            <a:extLst>
              <a:ext uri="{FF2B5EF4-FFF2-40B4-BE49-F238E27FC236}">
                <a16:creationId xmlns:a16="http://schemas.microsoft.com/office/drawing/2014/main" id="{1EFD40B6-087B-4F52-8B22-3FCA672A4775}"/>
              </a:ext>
            </a:extLst>
          </p:cNvPr>
          <p:cNvSpPr>
            <a:spLocks noGrp="1"/>
          </p:cNvSpPr>
          <p:nvPr>
            <p:ph type="title"/>
          </p:nvPr>
        </p:nvSpPr>
        <p:spPr/>
        <p:txBody>
          <a:bodyPr/>
          <a:lstStyle/>
          <a:p>
            <a:r>
              <a:rPr lang="en-US" dirty="0"/>
              <a:t>Impact:  Pressure on the Fed</a:t>
            </a:r>
          </a:p>
        </p:txBody>
      </p:sp>
      <p:sp>
        <p:nvSpPr>
          <p:cNvPr id="4" name="Footer Placeholder 3">
            <a:extLst>
              <a:ext uri="{FF2B5EF4-FFF2-40B4-BE49-F238E27FC236}">
                <a16:creationId xmlns:a16="http://schemas.microsoft.com/office/drawing/2014/main" id="{4FA0D002-5924-436D-B2B0-4FA655700EEA}"/>
              </a:ext>
            </a:extLst>
          </p:cNvPr>
          <p:cNvSpPr>
            <a:spLocks noGrp="1"/>
          </p:cNvSpPr>
          <p:nvPr>
            <p:ph type="ftr" sz="quarter" idx="16"/>
          </p:nvPr>
        </p:nvSpPr>
        <p:spPr/>
        <p:txBody>
          <a:bodyPr/>
          <a:lstStyle/>
          <a:p>
            <a:pPr>
              <a:defRPr/>
            </a:pPr>
            <a:r>
              <a:rPr lang="en-US" b="1"/>
              <a:t>www.councilforeconed.org </a:t>
            </a:r>
            <a:endParaRPr lang="en-US" b="1" dirty="0">
              <a:solidFill>
                <a:srgbClr val="1578BC"/>
              </a:solidFill>
            </a:endParaRPr>
          </a:p>
        </p:txBody>
      </p:sp>
      <p:sp>
        <p:nvSpPr>
          <p:cNvPr id="5" name="Slide Number Placeholder 4">
            <a:extLst>
              <a:ext uri="{FF2B5EF4-FFF2-40B4-BE49-F238E27FC236}">
                <a16:creationId xmlns:a16="http://schemas.microsoft.com/office/drawing/2014/main" id="{C63DA4BD-5E83-4723-A328-77C38BF098A8}"/>
              </a:ext>
            </a:extLst>
          </p:cNvPr>
          <p:cNvSpPr>
            <a:spLocks noGrp="1"/>
          </p:cNvSpPr>
          <p:nvPr>
            <p:ph type="sldNum" sz="quarter" idx="17"/>
          </p:nvPr>
        </p:nvSpPr>
        <p:spPr/>
        <p:txBody>
          <a:bodyPr/>
          <a:lstStyle/>
          <a:p>
            <a:fld id="{736A2A04-44CB-4FD5-A22C-EC7DA5CF840D}" type="slidenum">
              <a:rPr lang="en-US" smtClean="0"/>
              <a:pPr/>
              <a:t>21</a:t>
            </a:fld>
            <a:endParaRPr lang="en-US" dirty="0"/>
          </a:p>
        </p:txBody>
      </p:sp>
    </p:spTree>
    <p:extLst>
      <p:ext uri="{BB962C8B-B14F-4D97-AF65-F5344CB8AC3E}">
        <p14:creationId xmlns:p14="http://schemas.microsoft.com/office/powerpoint/2010/main" val="2554151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3DFDF5-2B05-4915-BF4F-7DD99F301C7F}"/>
              </a:ext>
            </a:extLst>
          </p:cNvPr>
          <p:cNvSpPr>
            <a:spLocks noGrp="1"/>
          </p:cNvSpPr>
          <p:nvPr>
            <p:ph idx="1"/>
          </p:nvPr>
        </p:nvSpPr>
        <p:spPr>
          <a:xfrm>
            <a:off x="1028700" y="1295400"/>
            <a:ext cx="7086600" cy="4648200"/>
          </a:xfrm>
        </p:spPr>
        <p:txBody>
          <a:bodyPr/>
          <a:lstStyle/>
          <a:p>
            <a:r>
              <a:rPr lang="en-US" dirty="0">
                <a:solidFill>
                  <a:schemeClr val="tx1"/>
                </a:solidFill>
              </a:rPr>
              <a:t>Fed Up and CEPR argue that the employment mandate, while not fully realized, has already generated millions of additional jobs over time, particularly in poor communities, which are most affected by steep levels of persistent unemployment.</a:t>
            </a:r>
          </a:p>
          <a:p>
            <a:r>
              <a:rPr lang="en-US" dirty="0">
                <a:solidFill>
                  <a:schemeClr val="accent2"/>
                </a:solidFill>
              </a:rPr>
              <a:t>"There can be no question that the Fed would never have allowed the late 1990s boom and the consequential sharp reduction in the unemployment rate if it did not have a full employment mandate," the study argues after reviewing data from that period and the rationale used by then-chairman Alan Greenspan for keeping interest rates low despite falling unemployment.</a:t>
            </a:r>
          </a:p>
          <a:p>
            <a:r>
              <a:rPr lang="en-US" dirty="0">
                <a:solidFill>
                  <a:schemeClr val="tx1"/>
                </a:solidFill>
              </a:rPr>
              <a:t>"Nearly forty years after Humphrey-Hawkins was signed into law, a full employment economy that fulfills Coretta Scott King’s vision for racial and economic justice has yet to be achieved," the Fed Up/CEPR report says. Other prominent central banks around the world, such as the European Central Bank, lack such an employment mandate, and have arguably been less aggressive in combatting joblessness.</a:t>
            </a:r>
          </a:p>
          <a:p>
            <a:endParaRPr lang="en-US" dirty="0"/>
          </a:p>
        </p:txBody>
      </p:sp>
      <p:sp>
        <p:nvSpPr>
          <p:cNvPr id="3" name="Title 2">
            <a:extLst>
              <a:ext uri="{FF2B5EF4-FFF2-40B4-BE49-F238E27FC236}">
                <a16:creationId xmlns:a16="http://schemas.microsoft.com/office/drawing/2014/main" id="{CDA4D22B-F1FB-48F9-BEF8-5DEF6CEE2A3C}"/>
              </a:ext>
            </a:extLst>
          </p:cNvPr>
          <p:cNvSpPr>
            <a:spLocks noGrp="1"/>
          </p:cNvSpPr>
          <p:nvPr>
            <p:ph type="title"/>
          </p:nvPr>
        </p:nvSpPr>
        <p:spPr/>
        <p:txBody>
          <a:bodyPr/>
          <a:lstStyle/>
          <a:p>
            <a:r>
              <a:rPr lang="en-US" dirty="0"/>
              <a:t>Pressure on the Fed Continued</a:t>
            </a:r>
          </a:p>
        </p:txBody>
      </p:sp>
      <p:sp>
        <p:nvSpPr>
          <p:cNvPr id="4" name="Footer Placeholder 3">
            <a:extLst>
              <a:ext uri="{FF2B5EF4-FFF2-40B4-BE49-F238E27FC236}">
                <a16:creationId xmlns:a16="http://schemas.microsoft.com/office/drawing/2014/main" id="{65659679-E130-42C0-B283-CA1CE63A5D65}"/>
              </a:ext>
            </a:extLst>
          </p:cNvPr>
          <p:cNvSpPr>
            <a:spLocks noGrp="1"/>
          </p:cNvSpPr>
          <p:nvPr>
            <p:ph type="ftr" sz="quarter" idx="16"/>
          </p:nvPr>
        </p:nvSpPr>
        <p:spPr/>
        <p:txBody>
          <a:bodyPr/>
          <a:lstStyle/>
          <a:p>
            <a:pPr>
              <a:defRPr/>
            </a:pPr>
            <a:r>
              <a:rPr lang="en-US" b="1"/>
              <a:t>www.councilforeconed.org </a:t>
            </a:r>
            <a:endParaRPr lang="en-US" b="1" dirty="0">
              <a:solidFill>
                <a:srgbClr val="1578BC"/>
              </a:solidFill>
            </a:endParaRPr>
          </a:p>
        </p:txBody>
      </p:sp>
      <p:sp>
        <p:nvSpPr>
          <p:cNvPr id="5" name="Slide Number Placeholder 4">
            <a:extLst>
              <a:ext uri="{FF2B5EF4-FFF2-40B4-BE49-F238E27FC236}">
                <a16:creationId xmlns:a16="http://schemas.microsoft.com/office/drawing/2014/main" id="{DD45FF6D-A982-4C22-BB84-D15405424040}"/>
              </a:ext>
            </a:extLst>
          </p:cNvPr>
          <p:cNvSpPr>
            <a:spLocks noGrp="1"/>
          </p:cNvSpPr>
          <p:nvPr>
            <p:ph type="sldNum" sz="quarter" idx="17"/>
          </p:nvPr>
        </p:nvSpPr>
        <p:spPr/>
        <p:txBody>
          <a:bodyPr/>
          <a:lstStyle/>
          <a:p>
            <a:fld id="{736A2A04-44CB-4FD5-A22C-EC7DA5CF840D}" type="slidenum">
              <a:rPr lang="en-US" smtClean="0"/>
              <a:pPr/>
              <a:t>22</a:t>
            </a:fld>
            <a:endParaRPr lang="en-US" dirty="0"/>
          </a:p>
        </p:txBody>
      </p:sp>
    </p:spTree>
    <p:extLst>
      <p:ext uri="{BB962C8B-B14F-4D97-AF65-F5344CB8AC3E}">
        <p14:creationId xmlns:p14="http://schemas.microsoft.com/office/powerpoint/2010/main" val="2416148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28800"/>
            <a:ext cx="7620000" cy="4038600"/>
          </a:xfrm>
        </p:spPr>
        <p:txBody>
          <a:bodyPr/>
          <a:lstStyle/>
          <a:p>
            <a:r>
              <a:rPr lang="en-US" sz="2400" dirty="0">
                <a:solidFill>
                  <a:srgbClr val="004A80"/>
                </a:solidFill>
                <a:hlinkClick r:id="rId2" action="ppaction://hlinkfile"/>
              </a:rPr>
              <a:t>Civil Rights Events</a:t>
            </a:r>
            <a:endParaRPr lang="en-US" sz="2400" dirty="0">
              <a:solidFill>
                <a:srgbClr val="004A80"/>
              </a:solidFill>
            </a:endParaRPr>
          </a:p>
          <a:p>
            <a:endParaRPr lang="en-US" sz="2400" dirty="0">
              <a:solidFill>
                <a:srgbClr val="004A80"/>
              </a:solidFill>
            </a:endParaRPr>
          </a:p>
          <a:p>
            <a:r>
              <a:rPr lang="en-US" sz="2400" dirty="0">
                <a:solidFill>
                  <a:srgbClr val="004A80"/>
                </a:solidFill>
                <a:hlinkClick r:id="rId3" action="ppaction://hlinkfile"/>
              </a:rPr>
              <a:t>Civil Rights Graphic Organizer</a:t>
            </a:r>
            <a:endParaRPr lang="en-US" sz="2400" dirty="0">
              <a:solidFill>
                <a:srgbClr val="004A80"/>
              </a:solidFill>
            </a:endParaRPr>
          </a:p>
        </p:txBody>
      </p:sp>
      <p:sp>
        <p:nvSpPr>
          <p:cNvPr id="3" name="Title 2"/>
          <p:cNvSpPr>
            <a:spLocks noGrp="1"/>
          </p:cNvSpPr>
          <p:nvPr>
            <p:ph type="title"/>
          </p:nvPr>
        </p:nvSpPr>
        <p:spPr/>
        <p:txBody>
          <a:bodyPr/>
          <a:lstStyle/>
          <a:p>
            <a:r>
              <a:rPr lang="en-US" dirty="0"/>
              <a:t>Activity #1:  Civil Rights Graphic Organizer</a:t>
            </a:r>
          </a:p>
        </p:txBody>
      </p:sp>
      <p:sp>
        <p:nvSpPr>
          <p:cNvPr id="4" name="Footer Placeholder 3"/>
          <p:cNvSpPr>
            <a:spLocks noGrp="1"/>
          </p:cNvSpPr>
          <p:nvPr>
            <p:ph type="ftr" sz="quarter" idx="16"/>
          </p:nvPr>
        </p:nvSpPr>
        <p:spPr/>
        <p:txBody>
          <a:bodyPr/>
          <a:lstStyle/>
          <a:p>
            <a:pPr>
              <a:defRPr/>
            </a:pPr>
            <a:r>
              <a:rPr lang="en-US" b="1"/>
              <a:t>www.councilforeconed.org </a:t>
            </a:r>
            <a:endParaRPr lang="en-US" b="1" dirty="0">
              <a:solidFill>
                <a:srgbClr val="1578BC"/>
              </a:solidFill>
            </a:endParaRPr>
          </a:p>
        </p:txBody>
      </p:sp>
      <p:sp>
        <p:nvSpPr>
          <p:cNvPr id="5" name="Slide Number Placeholder 4"/>
          <p:cNvSpPr>
            <a:spLocks noGrp="1"/>
          </p:cNvSpPr>
          <p:nvPr>
            <p:ph type="sldNum" sz="quarter" idx="17"/>
          </p:nvPr>
        </p:nvSpPr>
        <p:spPr/>
        <p:txBody>
          <a:bodyPr/>
          <a:lstStyle/>
          <a:p>
            <a:fld id="{736A2A04-44CB-4FD5-A22C-EC7DA5CF840D}" type="slidenum">
              <a:rPr lang="en-US" smtClean="0"/>
              <a:pPr/>
              <a:t>23</a:t>
            </a:fld>
            <a:endParaRPr lang="en-US" dirty="0"/>
          </a:p>
        </p:txBody>
      </p:sp>
    </p:spTree>
    <p:extLst>
      <p:ext uri="{BB962C8B-B14F-4D97-AF65-F5344CB8AC3E}">
        <p14:creationId xmlns:p14="http://schemas.microsoft.com/office/powerpoint/2010/main" val="678235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hlinkClick r:id="rId3" action="ppaction://hlinkfile"/>
              </a:rPr>
              <a:t>Civil Rights Literacy Essay</a:t>
            </a:r>
            <a:endParaRPr lang="en-US" dirty="0"/>
          </a:p>
        </p:txBody>
      </p:sp>
      <p:sp>
        <p:nvSpPr>
          <p:cNvPr id="3" name="Title 2"/>
          <p:cNvSpPr>
            <a:spLocks noGrp="1"/>
          </p:cNvSpPr>
          <p:nvPr>
            <p:ph type="title"/>
          </p:nvPr>
        </p:nvSpPr>
        <p:spPr/>
        <p:txBody>
          <a:bodyPr/>
          <a:lstStyle/>
          <a:p>
            <a:r>
              <a:rPr lang="en-US" dirty="0"/>
              <a:t>Activity #2:  Civil Rights Civil Literacy Essay</a:t>
            </a:r>
          </a:p>
        </p:txBody>
      </p:sp>
      <p:sp>
        <p:nvSpPr>
          <p:cNvPr id="4" name="Footer Placeholder 3"/>
          <p:cNvSpPr>
            <a:spLocks noGrp="1"/>
          </p:cNvSpPr>
          <p:nvPr>
            <p:ph type="ftr" sz="quarter" idx="16"/>
          </p:nvPr>
        </p:nvSpPr>
        <p:spPr/>
        <p:txBody>
          <a:bodyPr/>
          <a:lstStyle/>
          <a:p>
            <a:pPr>
              <a:defRPr/>
            </a:pPr>
            <a:r>
              <a:rPr lang="en-US" b="1"/>
              <a:t>www.councilforeconed.org </a:t>
            </a:r>
            <a:endParaRPr lang="en-US" b="1" dirty="0">
              <a:solidFill>
                <a:srgbClr val="1578BC"/>
              </a:solidFill>
            </a:endParaRPr>
          </a:p>
        </p:txBody>
      </p:sp>
      <p:sp>
        <p:nvSpPr>
          <p:cNvPr id="5" name="Slide Number Placeholder 4"/>
          <p:cNvSpPr>
            <a:spLocks noGrp="1"/>
          </p:cNvSpPr>
          <p:nvPr>
            <p:ph type="sldNum" sz="quarter" idx="17"/>
          </p:nvPr>
        </p:nvSpPr>
        <p:spPr/>
        <p:txBody>
          <a:bodyPr/>
          <a:lstStyle/>
          <a:p>
            <a:fld id="{736A2A04-44CB-4FD5-A22C-EC7DA5CF840D}" type="slidenum">
              <a:rPr lang="en-US" smtClean="0"/>
              <a:pPr/>
              <a:t>24</a:t>
            </a:fld>
            <a:endParaRPr lang="en-US" dirty="0"/>
          </a:p>
        </p:txBody>
      </p:sp>
    </p:spTree>
    <p:extLst>
      <p:ext uri="{BB962C8B-B14F-4D97-AF65-F5344CB8AC3E}">
        <p14:creationId xmlns:p14="http://schemas.microsoft.com/office/powerpoint/2010/main" val="10615896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Resources</a:t>
            </a:r>
          </a:p>
        </p:txBody>
      </p:sp>
      <p:sp>
        <p:nvSpPr>
          <p:cNvPr id="4" name="Footer Placeholder 3"/>
          <p:cNvSpPr>
            <a:spLocks noGrp="1"/>
          </p:cNvSpPr>
          <p:nvPr>
            <p:ph type="ftr" sz="quarter" idx="16"/>
          </p:nvPr>
        </p:nvSpPr>
        <p:spPr/>
        <p:txBody>
          <a:bodyPr/>
          <a:lstStyle/>
          <a:p>
            <a:pPr>
              <a:defRPr/>
            </a:pPr>
            <a:r>
              <a:rPr lang="en-US" b="1"/>
              <a:t>www.councilforeconed.org </a:t>
            </a:r>
            <a:endParaRPr lang="en-US" b="1" dirty="0">
              <a:solidFill>
                <a:srgbClr val="1578BC"/>
              </a:solidFill>
            </a:endParaRPr>
          </a:p>
        </p:txBody>
      </p:sp>
      <p:sp>
        <p:nvSpPr>
          <p:cNvPr id="5" name="Slide Number Placeholder 4"/>
          <p:cNvSpPr>
            <a:spLocks noGrp="1"/>
          </p:cNvSpPr>
          <p:nvPr>
            <p:ph type="sldNum" sz="quarter" idx="17"/>
          </p:nvPr>
        </p:nvSpPr>
        <p:spPr/>
        <p:txBody>
          <a:bodyPr/>
          <a:lstStyle/>
          <a:p>
            <a:fld id="{736A2A04-44CB-4FD5-A22C-EC7DA5CF840D}" type="slidenum">
              <a:rPr lang="en-US" smtClean="0"/>
              <a:pPr/>
              <a:t>25</a:t>
            </a:fld>
            <a:endParaRPr lang="en-US" dirty="0"/>
          </a:p>
        </p:txBody>
      </p:sp>
      <p:sp>
        <p:nvSpPr>
          <p:cNvPr id="2" name="Content Placeholder 1"/>
          <p:cNvSpPr>
            <a:spLocks noGrp="1"/>
          </p:cNvSpPr>
          <p:nvPr>
            <p:ph idx="1"/>
          </p:nvPr>
        </p:nvSpPr>
        <p:spPr/>
        <p:txBody>
          <a:bodyPr/>
          <a:lstStyle/>
          <a:p>
            <a:r>
              <a:rPr lang="en-US" dirty="0">
                <a:hlinkClick r:id="rId2" action="ppaction://hlinkfile"/>
              </a:rPr>
              <a:t>file:///F:/MATT%20CEE/civ%20rights%20article/civrightsanalysis.pdf</a:t>
            </a:r>
            <a:endParaRPr lang="en-US" dirty="0"/>
          </a:p>
          <a:p>
            <a:r>
              <a:rPr lang="en-US" dirty="0">
                <a:hlinkClick r:id="rId3" action="ppaction://hlinkfile"/>
              </a:rPr>
              <a:t>file:///F:/MATT%20CEE/civ%20rights%20article/nashville%20sit%20in.pdf</a:t>
            </a:r>
            <a:endParaRPr lang="en-US" dirty="0"/>
          </a:p>
          <a:p>
            <a:r>
              <a:rPr lang="en-US" dirty="0">
                <a:hlinkClick r:id="rId3" action="ppaction://hlinkfile"/>
              </a:rPr>
              <a:t>file:///F:/MATT%20CEE/civ%20rights%20article/nashville%20sit%20in.pdf</a:t>
            </a:r>
            <a:endParaRPr lang="en-US" dirty="0"/>
          </a:p>
          <a:p>
            <a:r>
              <a:rPr lang="en-US" dirty="0">
                <a:hlinkClick r:id="rId4" action="ppaction://hlinkfile"/>
              </a:rPr>
              <a:t>file:///F:/MATT%20CEE/civ%20rights%20article/wright-061206.pdf</a:t>
            </a:r>
            <a:endParaRPr lang="en-US" dirty="0"/>
          </a:p>
          <a:p>
            <a:r>
              <a:rPr lang="en-US" dirty="0"/>
              <a:t>Sharing the Prize</a:t>
            </a:r>
          </a:p>
          <a:p>
            <a:endParaRPr lang="en-US" dirty="0"/>
          </a:p>
          <a:p>
            <a:endParaRPr lang="en-US" dirty="0"/>
          </a:p>
          <a:p>
            <a:endParaRPr lang="en-US" dirty="0"/>
          </a:p>
        </p:txBody>
      </p:sp>
    </p:spTree>
    <p:extLst>
      <p:ext uri="{BB962C8B-B14F-4D97-AF65-F5344CB8AC3E}">
        <p14:creationId xmlns:p14="http://schemas.microsoft.com/office/powerpoint/2010/main" val="595443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2400" dirty="0"/>
          </a:p>
          <a:p>
            <a:endParaRPr lang="en-US" dirty="0"/>
          </a:p>
        </p:txBody>
      </p:sp>
      <p:sp>
        <p:nvSpPr>
          <p:cNvPr id="3" name="Title 2"/>
          <p:cNvSpPr>
            <a:spLocks noGrp="1"/>
          </p:cNvSpPr>
          <p:nvPr>
            <p:ph type="title"/>
          </p:nvPr>
        </p:nvSpPr>
        <p:spPr/>
        <p:txBody>
          <a:bodyPr/>
          <a:lstStyle/>
          <a:p>
            <a:r>
              <a:rPr lang="en-US" sz="2400" dirty="0"/>
              <a:t>Historical Circumstances</a:t>
            </a:r>
          </a:p>
        </p:txBody>
      </p:sp>
      <p:sp>
        <p:nvSpPr>
          <p:cNvPr id="6" name="Text Placeholder 5"/>
          <p:cNvSpPr>
            <a:spLocks noGrp="1"/>
          </p:cNvSpPr>
          <p:nvPr>
            <p:ph type="body" idx="14"/>
          </p:nvPr>
        </p:nvSpPr>
        <p:spPr/>
        <p:txBody>
          <a:bodyPr/>
          <a:lstStyle/>
          <a:p>
            <a:pPr marL="342900" indent="-342900">
              <a:buFont typeface="Arial" panose="020B0604020202020204" pitchFamily="34" charset="0"/>
              <a:buChar char="•"/>
            </a:pPr>
            <a:r>
              <a:rPr lang="en-US" dirty="0">
                <a:solidFill>
                  <a:schemeClr val="accent6"/>
                </a:solidFill>
              </a:rPr>
              <a:t>The process of industrialization and the World War Ι increased the demand for the Black labor force in the beginning of the twentieth century</a:t>
            </a:r>
          </a:p>
          <a:p>
            <a:pPr marL="342900" indent="-342900">
              <a:buFont typeface="Arial" panose="020B0604020202020204" pitchFamily="34" charset="0"/>
              <a:buChar char="•"/>
            </a:pPr>
            <a:r>
              <a:rPr lang="en-US" dirty="0">
                <a:solidFill>
                  <a:schemeClr val="accent6"/>
                </a:solidFill>
              </a:rPr>
              <a:t>Great Migration, Roaring ‘20’s and Harlem Renaissance creates a new, formidable Black middle class.  </a:t>
            </a:r>
          </a:p>
          <a:p>
            <a:pPr marL="342900" indent="-342900">
              <a:buFont typeface="Arial" panose="020B0604020202020204" pitchFamily="34" charset="0"/>
              <a:buChar char="•"/>
            </a:pPr>
            <a:r>
              <a:rPr lang="en-US" dirty="0">
                <a:solidFill>
                  <a:schemeClr val="accent6"/>
                </a:solidFill>
              </a:rPr>
              <a:t>The Black mobilization within the country and their increasing importance as a voting bloc resulted in the emergence of activist African American organizations such as Negro Fellowship League, National Association for the Advancement of Colored People (NAACP), Brotherhood of Sleeping Car Porters, and the National Negro Congress, and the Montgomery Improvement Association (MIA). </a:t>
            </a:r>
          </a:p>
          <a:p>
            <a:pPr marL="342900" indent="-342900">
              <a:buFont typeface="Arial" panose="020B0604020202020204" pitchFamily="34" charset="0"/>
              <a:buChar char="•"/>
            </a:pPr>
            <a:endParaRPr lang="en-US" dirty="0"/>
          </a:p>
          <a:p>
            <a:endParaRPr lang="en-US" dirty="0"/>
          </a:p>
        </p:txBody>
      </p:sp>
      <p:sp>
        <p:nvSpPr>
          <p:cNvPr id="5" name="Slide Number Placeholder 4"/>
          <p:cNvSpPr>
            <a:spLocks noGrp="1"/>
          </p:cNvSpPr>
          <p:nvPr>
            <p:ph type="sldNum" sz="quarter" idx="17"/>
          </p:nvPr>
        </p:nvSpPr>
        <p:spPr/>
        <p:txBody>
          <a:bodyPr/>
          <a:lstStyle/>
          <a:p>
            <a:fld id="{736A2A04-44CB-4FD5-A22C-EC7DA5CF840D}" type="slidenum">
              <a:rPr lang="en-US" smtClean="0"/>
              <a:pPr/>
              <a:t>3</a:t>
            </a:fld>
            <a:endParaRPr lang="en-US" dirty="0"/>
          </a:p>
        </p:txBody>
      </p:sp>
      <p:sp>
        <p:nvSpPr>
          <p:cNvPr id="4" name="Footer Placeholder 3"/>
          <p:cNvSpPr>
            <a:spLocks noGrp="1"/>
          </p:cNvSpPr>
          <p:nvPr>
            <p:ph type="ftr" sz="quarter" idx="18"/>
          </p:nvPr>
        </p:nvSpPr>
        <p:spPr/>
        <p:txBody>
          <a:bodyPr/>
          <a:lstStyle/>
          <a:p>
            <a:pPr>
              <a:defRPr/>
            </a:pPr>
            <a:r>
              <a:rPr lang="en-US" b="1"/>
              <a:t>www.councilforeconed.org </a:t>
            </a:r>
            <a:endParaRPr lang="en-US" b="1" dirty="0">
              <a:solidFill>
                <a:srgbClr val="1578BC"/>
              </a:solidFill>
            </a:endParaRPr>
          </a:p>
        </p:txBody>
      </p:sp>
    </p:spTree>
    <p:extLst>
      <p:ext uri="{BB962C8B-B14F-4D97-AF65-F5344CB8AC3E}">
        <p14:creationId xmlns:p14="http://schemas.microsoft.com/office/powerpoint/2010/main" val="2933738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C1F98E-2E27-49CA-B076-9CFD3A5D9EDF}"/>
              </a:ext>
            </a:extLst>
          </p:cNvPr>
          <p:cNvSpPr>
            <a:spLocks noGrp="1"/>
          </p:cNvSpPr>
          <p:nvPr>
            <p:ph idx="1"/>
          </p:nvPr>
        </p:nvSpPr>
        <p:spPr>
          <a:xfrm>
            <a:off x="857250" y="1752600"/>
            <a:ext cx="7429500" cy="4114800"/>
          </a:xfrm>
        </p:spPr>
        <p:txBody>
          <a:bodyPr/>
          <a:lstStyle/>
          <a:p>
            <a:pPr>
              <a:buFont typeface="Arial" panose="020B0604020202020204" pitchFamily="34" charset="0"/>
              <a:buChar char="•"/>
            </a:pPr>
            <a:r>
              <a:rPr lang="en-US" sz="2000" dirty="0">
                <a:solidFill>
                  <a:schemeClr val="tx1"/>
                </a:solidFill>
              </a:rPr>
              <a:t>When war production ended, most of the Black workers had lost their jobs.</a:t>
            </a:r>
          </a:p>
          <a:p>
            <a:pPr marL="0" indent="0"/>
            <a:endParaRPr lang="en-US" sz="2000" dirty="0">
              <a:solidFill>
                <a:schemeClr val="tx1"/>
              </a:solidFill>
            </a:endParaRPr>
          </a:p>
          <a:p>
            <a:pPr>
              <a:buFont typeface="Arial" panose="020B0604020202020204" pitchFamily="34" charset="0"/>
              <a:buChar char="•"/>
            </a:pPr>
            <a:r>
              <a:rPr lang="en-US" sz="2000" dirty="0">
                <a:solidFill>
                  <a:schemeClr val="accent2"/>
                </a:solidFill>
              </a:rPr>
              <a:t>The decline in job opportunities brought about the increased rates of unemployment among the African American population</a:t>
            </a:r>
          </a:p>
          <a:p>
            <a:pPr>
              <a:buFont typeface="Arial" panose="020B0604020202020204" pitchFamily="34" charset="0"/>
              <a:buChar char="•"/>
            </a:pPr>
            <a:endParaRPr lang="en-US" sz="2000" dirty="0">
              <a:solidFill>
                <a:schemeClr val="accent2"/>
              </a:solidFill>
            </a:endParaRPr>
          </a:p>
          <a:p>
            <a:pPr>
              <a:buFont typeface="Arial" panose="020B0604020202020204" pitchFamily="34" charset="0"/>
              <a:buChar char="•"/>
            </a:pPr>
            <a:r>
              <a:rPr lang="en-US" sz="2000" dirty="0">
                <a:solidFill>
                  <a:schemeClr val="tx1"/>
                </a:solidFill>
              </a:rPr>
              <a:t>More than three million African Americans had registered for the war of whom a half million served abroad</a:t>
            </a:r>
          </a:p>
          <a:p>
            <a:pPr marL="0" indent="0"/>
            <a:endParaRPr lang="en-US" sz="2000" dirty="0">
              <a:solidFill>
                <a:schemeClr val="tx1"/>
              </a:solidFill>
            </a:endParaRPr>
          </a:p>
          <a:p>
            <a:pPr>
              <a:buFont typeface="Arial" panose="020B0604020202020204" pitchFamily="34" charset="0"/>
              <a:buChar char="•"/>
            </a:pPr>
            <a:r>
              <a:rPr lang="en-US" sz="2000" dirty="0">
                <a:solidFill>
                  <a:schemeClr val="accent2"/>
                </a:solidFill>
              </a:rPr>
              <a:t>Having fought for democracy abroad, Blacks returning from the war believed they should have had some rights at home</a:t>
            </a:r>
          </a:p>
        </p:txBody>
      </p:sp>
      <p:sp>
        <p:nvSpPr>
          <p:cNvPr id="3" name="Title 2">
            <a:extLst>
              <a:ext uri="{FF2B5EF4-FFF2-40B4-BE49-F238E27FC236}">
                <a16:creationId xmlns:a16="http://schemas.microsoft.com/office/drawing/2014/main" id="{7E388BF0-75D9-43F3-851C-58FE8A4CFB47}"/>
              </a:ext>
            </a:extLst>
          </p:cNvPr>
          <p:cNvSpPr>
            <a:spLocks noGrp="1"/>
          </p:cNvSpPr>
          <p:nvPr>
            <p:ph type="title"/>
          </p:nvPr>
        </p:nvSpPr>
        <p:spPr/>
        <p:txBody>
          <a:bodyPr/>
          <a:lstStyle/>
          <a:p>
            <a:r>
              <a:rPr lang="en-US" dirty="0"/>
              <a:t>Historical Circumstances</a:t>
            </a:r>
          </a:p>
        </p:txBody>
      </p:sp>
      <p:sp>
        <p:nvSpPr>
          <p:cNvPr id="4" name="Text Placeholder 3">
            <a:extLst>
              <a:ext uri="{FF2B5EF4-FFF2-40B4-BE49-F238E27FC236}">
                <a16:creationId xmlns:a16="http://schemas.microsoft.com/office/drawing/2014/main" id="{3B324531-026C-40A5-B4BA-BB827C7C42D8}"/>
              </a:ext>
            </a:extLst>
          </p:cNvPr>
          <p:cNvSpPr>
            <a:spLocks noGrp="1"/>
          </p:cNvSpPr>
          <p:nvPr>
            <p:ph type="body" idx="14"/>
          </p:nvPr>
        </p:nvSpPr>
        <p:spPr/>
        <p:txBody>
          <a:bodyPr/>
          <a:lstStyle/>
          <a:p>
            <a:r>
              <a:rPr lang="en-US" dirty="0"/>
              <a:t>World War II</a:t>
            </a:r>
          </a:p>
        </p:txBody>
      </p:sp>
      <p:sp>
        <p:nvSpPr>
          <p:cNvPr id="5" name="Slide Number Placeholder 4">
            <a:extLst>
              <a:ext uri="{FF2B5EF4-FFF2-40B4-BE49-F238E27FC236}">
                <a16:creationId xmlns:a16="http://schemas.microsoft.com/office/drawing/2014/main" id="{393452C4-81B5-4436-A43E-8CCE1955176C}"/>
              </a:ext>
            </a:extLst>
          </p:cNvPr>
          <p:cNvSpPr>
            <a:spLocks noGrp="1"/>
          </p:cNvSpPr>
          <p:nvPr>
            <p:ph type="sldNum" sz="quarter" idx="17"/>
          </p:nvPr>
        </p:nvSpPr>
        <p:spPr/>
        <p:txBody>
          <a:bodyPr/>
          <a:lstStyle/>
          <a:p>
            <a:fld id="{0AAD9021-A74D-4FF0-868C-40F10C5CABE8}" type="slidenum">
              <a:rPr lang="en-US" smtClean="0"/>
              <a:pPr/>
              <a:t>4</a:t>
            </a:fld>
            <a:endParaRPr lang="en-US" dirty="0"/>
          </a:p>
        </p:txBody>
      </p:sp>
      <p:sp>
        <p:nvSpPr>
          <p:cNvPr id="6" name="Footer Placeholder 5">
            <a:extLst>
              <a:ext uri="{FF2B5EF4-FFF2-40B4-BE49-F238E27FC236}">
                <a16:creationId xmlns:a16="http://schemas.microsoft.com/office/drawing/2014/main" id="{15800F75-8ABD-4975-9FF9-162FD784312C}"/>
              </a:ext>
            </a:extLst>
          </p:cNvPr>
          <p:cNvSpPr>
            <a:spLocks noGrp="1"/>
          </p:cNvSpPr>
          <p:nvPr>
            <p:ph type="ftr" sz="quarter" idx="18"/>
          </p:nvPr>
        </p:nvSpPr>
        <p:spPr/>
        <p:txBody>
          <a:bodyPr/>
          <a:lstStyle/>
          <a:p>
            <a:pPr>
              <a:defRPr/>
            </a:pPr>
            <a:r>
              <a:rPr lang="en-US" b="1"/>
              <a:t>www.councilforeconed.org </a:t>
            </a:r>
            <a:endParaRPr lang="en-US" b="1" dirty="0">
              <a:solidFill>
                <a:srgbClr val="1578BC"/>
              </a:solidFill>
            </a:endParaRPr>
          </a:p>
        </p:txBody>
      </p:sp>
    </p:spTree>
    <p:extLst>
      <p:ext uri="{BB962C8B-B14F-4D97-AF65-F5344CB8AC3E}">
        <p14:creationId xmlns:p14="http://schemas.microsoft.com/office/powerpoint/2010/main" val="4012879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5210CE-D9F0-4B31-B1A0-456A1BC293E8}"/>
              </a:ext>
            </a:extLst>
          </p:cNvPr>
          <p:cNvSpPr>
            <a:spLocks noGrp="1"/>
          </p:cNvSpPr>
          <p:nvPr>
            <p:ph idx="1"/>
          </p:nvPr>
        </p:nvSpPr>
        <p:spPr>
          <a:xfrm>
            <a:off x="857250" y="1219200"/>
            <a:ext cx="7429500" cy="4648200"/>
          </a:xfrm>
        </p:spPr>
        <p:txBody>
          <a:bodyPr/>
          <a:lstStyle/>
          <a:p>
            <a:endParaRPr lang="en-US" dirty="0"/>
          </a:p>
        </p:txBody>
      </p:sp>
      <p:sp>
        <p:nvSpPr>
          <p:cNvPr id="3" name="Title 2">
            <a:extLst>
              <a:ext uri="{FF2B5EF4-FFF2-40B4-BE49-F238E27FC236}">
                <a16:creationId xmlns:a16="http://schemas.microsoft.com/office/drawing/2014/main" id="{EB5EB9C5-BBDD-4DBA-927A-59FFC42D8C06}"/>
              </a:ext>
            </a:extLst>
          </p:cNvPr>
          <p:cNvSpPr>
            <a:spLocks noGrp="1"/>
          </p:cNvSpPr>
          <p:nvPr>
            <p:ph type="title"/>
          </p:nvPr>
        </p:nvSpPr>
        <p:spPr/>
        <p:txBody>
          <a:bodyPr/>
          <a:lstStyle/>
          <a:p>
            <a:r>
              <a:rPr lang="en-US" dirty="0"/>
              <a:t>Economic and Political Circumstances</a:t>
            </a:r>
          </a:p>
        </p:txBody>
      </p:sp>
      <p:sp>
        <p:nvSpPr>
          <p:cNvPr id="5" name="Slide Number Placeholder 4">
            <a:extLst>
              <a:ext uri="{FF2B5EF4-FFF2-40B4-BE49-F238E27FC236}">
                <a16:creationId xmlns:a16="http://schemas.microsoft.com/office/drawing/2014/main" id="{32E5363C-9EBF-4AB6-8A8E-ACB03827242C}"/>
              </a:ext>
            </a:extLst>
          </p:cNvPr>
          <p:cNvSpPr>
            <a:spLocks noGrp="1"/>
          </p:cNvSpPr>
          <p:nvPr>
            <p:ph type="sldNum" sz="quarter" idx="17"/>
          </p:nvPr>
        </p:nvSpPr>
        <p:spPr/>
        <p:txBody>
          <a:bodyPr/>
          <a:lstStyle/>
          <a:p>
            <a:fld id="{0AAD9021-A74D-4FF0-868C-40F10C5CABE8}" type="slidenum">
              <a:rPr lang="en-US" smtClean="0"/>
              <a:pPr/>
              <a:t>5</a:t>
            </a:fld>
            <a:endParaRPr lang="en-US" dirty="0"/>
          </a:p>
        </p:txBody>
      </p:sp>
      <p:sp>
        <p:nvSpPr>
          <p:cNvPr id="6" name="Footer Placeholder 5">
            <a:extLst>
              <a:ext uri="{FF2B5EF4-FFF2-40B4-BE49-F238E27FC236}">
                <a16:creationId xmlns:a16="http://schemas.microsoft.com/office/drawing/2014/main" id="{3DDBA7AC-880B-4D29-9AF6-595998C8C439}"/>
              </a:ext>
            </a:extLst>
          </p:cNvPr>
          <p:cNvSpPr>
            <a:spLocks noGrp="1"/>
          </p:cNvSpPr>
          <p:nvPr>
            <p:ph type="ftr" sz="quarter" idx="18"/>
          </p:nvPr>
        </p:nvSpPr>
        <p:spPr/>
        <p:txBody>
          <a:bodyPr/>
          <a:lstStyle/>
          <a:p>
            <a:pPr>
              <a:defRPr/>
            </a:pPr>
            <a:r>
              <a:rPr lang="en-US" b="1"/>
              <a:t>www.councilforeconed.org </a:t>
            </a:r>
            <a:endParaRPr lang="en-US" b="1" dirty="0">
              <a:solidFill>
                <a:srgbClr val="1578BC"/>
              </a:solidFill>
            </a:endParaRPr>
          </a:p>
        </p:txBody>
      </p:sp>
    </p:spTree>
    <p:extLst>
      <p:ext uri="{BB962C8B-B14F-4D97-AF65-F5344CB8AC3E}">
        <p14:creationId xmlns:p14="http://schemas.microsoft.com/office/powerpoint/2010/main" val="1618314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945" y="1447800"/>
            <a:ext cx="7429500" cy="5257800"/>
          </a:xfrm>
        </p:spPr>
        <p:txBody>
          <a:bodyPr/>
          <a:lstStyle/>
          <a:p>
            <a:pPr>
              <a:buFont typeface="Arial" panose="020B0604020202020204" pitchFamily="34" charset="0"/>
              <a:buChar char="•"/>
            </a:pPr>
            <a:r>
              <a:rPr lang="en-US" sz="2000" dirty="0">
                <a:solidFill>
                  <a:schemeClr val="tx1"/>
                </a:solidFill>
              </a:rPr>
              <a:t>Black workers had long struggled against segregated promotion lines that denied them access to higher-paying skilled and supervisory positions</a:t>
            </a:r>
          </a:p>
          <a:p>
            <a:pPr>
              <a:buFont typeface="Arial" panose="020B0604020202020204" pitchFamily="34" charset="0"/>
              <a:buChar char="•"/>
            </a:pPr>
            <a:endParaRPr lang="en-US" sz="2000" dirty="0"/>
          </a:p>
          <a:p>
            <a:pPr>
              <a:buFont typeface="Arial" panose="020B0604020202020204" pitchFamily="34" charset="0"/>
              <a:buChar char="•"/>
            </a:pPr>
            <a:r>
              <a:rPr lang="en-US" sz="2000" dirty="0">
                <a:solidFill>
                  <a:schemeClr val="accent2"/>
                </a:solidFill>
              </a:rPr>
              <a:t>They were not excluded entirely from the industry, as was virtually true in the case of textiles. </a:t>
            </a:r>
          </a:p>
          <a:p>
            <a:pPr>
              <a:buFont typeface="Arial" panose="020B0604020202020204" pitchFamily="34" charset="0"/>
              <a:buChar char="•"/>
            </a:pPr>
            <a:endParaRPr lang="en-US" sz="2000" dirty="0"/>
          </a:p>
          <a:p>
            <a:pPr>
              <a:buFont typeface="Arial" panose="020B0604020202020204" pitchFamily="34" charset="0"/>
              <a:buChar char="•"/>
            </a:pPr>
            <a:r>
              <a:rPr lang="en-US" sz="2000" dirty="0">
                <a:solidFill>
                  <a:schemeClr val="tx1"/>
                </a:solidFill>
              </a:rPr>
              <a:t>Southern employers acquiesced in these discriminatory policies, including northern firms with southern plants such as the Scott Paper Company and Sears did not have any bathrooms accommodating Blacks.  </a:t>
            </a:r>
          </a:p>
          <a:p>
            <a:pPr>
              <a:buFont typeface="Arial" panose="020B0604020202020204" pitchFamily="34" charset="0"/>
              <a:buChar char="•"/>
            </a:pPr>
            <a:endParaRPr lang="en-US" sz="2000" dirty="0"/>
          </a:p>
          <a:p>
            <a:pPr>
              <a:buFont typeface="Arial" panose="020B0604020202020204" pitchFamily="34" charset="0"/>
              <a:buChar char="•"/>
            </a:pPr>
            <a:r>
              <a:rPr lang="en-US" sz="2000" dirty="0">
                <a:solidFill>
                  <a:schemeClr val="accent6"/>
                </a:solidFill>
              </a:rPr>
              <a:t> In Alabama, with one of the longest industrial histories in the South, a survey of firms in all major branches of the economy found not a single case before the 1960s</a:t>
            </a:r>
          </a:p>
        </p:txBody>
      </p:sp>
      <p:sp>
        <p:nvSpPr>
          <p:cNvPr id="3" name="Title 2"/>
          <p:cNvSpPr>
            <a:spLocks noGrp="1"/>
          </p:cNvSpPr>
          <p:nvPr>
            <p:ph type="title"/>
          </p:nvPr>
        </p:nvSpPr>
        <p:spPr/>
        <p:txBody>
          <a:bodyPr/>
          <a:lstStyle/>
          <a:p>
            <a:r>
              <a:rPr lang="en-US" dirty="0"/>
              <a:t>Economic Goals</a:t>
            </a:r>
          </a:p>
        </p:txBody>
      </p:sp>
      <p:sp>
        <p:nvSpPr>
          <p:cNvPr id="5" name="Slide Number Placeholder 4"/>
          <p:cNvSpPr>
            <a:spLocks noGrp="1"/>
          </p:cNvSpPr>
          <p:nvPr>
            <p:ph type="sldNum" sz="quarter" idx="17"/>
          </p:nvPr>
        </p:nvSpPr>
        <p:spPr/>
        <p:txBody>
          <a:bodyPr/>
          <a:lstStyle/>
          <a:p>
            <a:fld id="{0AAD9021-A74D-4FF0-868C-40F10C5CABE8}" type="slidenum">
              <a:rPr lang="en-US" smtClean="0"/>
              <a:pPr/>
              <a:t>6</a:t>
            </a:fld>
            <a:endParaRPr lang="en-US" dirty="0"/>
          </a:p>
        </p:txBody>
      </p:sp>
      <p:sp>
        <p:nvSpPr>
          <p:cNvPr id="6" name="Footer Placeholder 5"/>
          <p:cNvSpPr>
            <a:spLocks noGrp="1"/>
          </p:cNvSpPr>
          <p:nvPr>
            <p:ph type="ftr" sz="quarter" idx="18"/>
          </p:nvPr>
        </p:nvSpPr>
        <p:spPr/>
        <p:txBody>
          <a:bodyPr/>
          <a:lstStyle/>
          <a:p>
            <a:pPr>
              <a:defRPr/>
            </a:pPr>
            <a:r>
              <a:rPr lang="en-US" b="1" dirty="0"/>
              <a:t>www.councilforeconed.org </a:t>
            </a:r>
            <a:endParaRPr lang="en-US" b="1" dirty="0">
              <a:solidFill>
                <a:srgbClr val="1578BC"/>
              </a:solidFill>
            </a:endParaRPr>
          </a:p>
        </p:txBody>
      </p:sp>
    </p:spTree>
    <p:extLst>
      <p:ext uri="{BB962C8B-B14F-4D97-AF65-F5344CB8AC3E}">
        <p14:creationId xmlns:p14="http://schemas.microsoft.com/office/powerpoint/2010/main" val="3368164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BD9265-524E-4114-8CBD-F44930A9E5DD}"/>
              </a:ext>
            </a:extLst>
          </p:cNvPr>
          <p:cNvSpPr>
            <a:spLocks noGrp="1"/>
          </p:cNvSpPr>
          <p:nvPr>
            <p:ph idx="1"/>
          </p:nvPr>
        </p:nvSpPr>
        <p:spPr>
          <a:xfrm>
            <a:off x="857250" y="1295400"/>
            <a:ext cx="7429500" cy="5029200"/>
          </a:xfrm>
        </p:spPr>
        <p:txBody>
          <a:bodyPr/>
          <a:lstStyle/>
          <a:p>
            <a:r>
              <a:rPr lang="en-US" dirty="0">
                <a:solidFill>
                  <a:schemeClr val="tx1"/>
                </a:solidFill>
              </a:rPr>
              <a:t>Since the vast majority of bus riders were Blacks, all buses were operated for a few White passengers:</a:t>
            </a:r>
            <a:r>
              <a:rPr lang="en-US" dirty="0"/>
              <a:t> </a:t>
            </a:r>
          </a:p>
          <a:p>
            <a:pPr>
              <a:buFont typeface="Arial" panose="020B0604020202020204" pitchFamily="34" charset="0"/>
              <a:buChar char="•"/>
            </a:pPr>
            <a:r>
              <a:rPr lang="en-US" sz="2000" dirty="0">
                <a:solidFill>
                  <a:schemeClr val="accent2"/>
                </a:solidFill>
              </a:rPr>
              <a:t>One of the bus drivers confessed that he could take only $6.30 for a six-hour-run on Monday, December 5, 1955 </a:t>
            </a:r>
          </a:p>
          <a:p>
            <a:pPr>
              <a:buFont typeface="Arial" panose="020B0604020202020204" pitchFamily="34" charset="0"/>
              <a:buChar char="•"/>
            </a:pPr>
            <a:r>
              <a:rPr lang="en-US" sz="2000" dirty="0">
                <a:solidFill>
                  <a:schemeClr val="accent2"/>
                </a:solidFill>
              </a:rPr>
              <a:t>At the end of the first day of the boycott, six thousand Black people came together in Holt Street Baptist Church and decided to continue on boycott. </a:t>
            </a:r>
          </a:p>
          <a:p>
            <a:pPr>
              <a:buFont typeface="Arial" panose="020B0604020202020204" pitchFamily="34" charset="0"/>
              <a:buChar char="•"/>
            </a:pPr>
            <a:r>
              <a:rPr lang="en-US" sz="2000" dirty="0">
                <a:solidFill>
                  <a:schemeClr val="accent6"/>
                </a:solidFill>
              </a:rPr>
              <a:t>The MIA pledged to protect, defend, encourage, enlighten, and assist the members of the Black community against unfair treatment, and unacceptable subordination…The announcement after the meeting declared that the boycott would continue until the adoption of three proposals: more courteous treatment of negro passengers, seating on a first come first served basis, and assignment of negro bus drivers to the predominantly negro neighborhoods</a:t>
            </a:r>
          </a:p>
          <a:p>
            <a:endParaRPr lang="en-US" dirty="0"/>
          </a:p>
        </p:txBody>
      </p:sp>
      <p:sp>
        <p:nvSpPr>
          <p:cNvPr id="3" name="Title 2">
            <a:extLst>
              <a:ext uri="{FF2B5EF4-FFF2-40B4-BE49-F238E27FC236}">
                <a16:creationId xmlns:a16="http://schemas.microsoft.com/office/drawing/2014/main" id="{D4BE9E8B-B682-456F-8AE8-0821AA4F74B5}"/>
              </a:ext>
            </a:extLst>
          </p:cNvPr>
          <p:cNvSpPr>
            <a:spLocks noGrp="1"/>
          </p:cNvSpPr>
          <p:nvPr>
            <p:ph type="title"/>
          </p:nvPr>
        </p:nvSpPr>
        <p:spPr/>
        <p:txBody>
          <a:bodyPr/>
          <a:lstStyle/>
          <a:p>
            <a:r>
              <a:rPr lang="en-US" sz="2400" dirty="0"/>
              <a:t>Case Study #1:  Montgomery Bus Boycott</a:t>
            </a:r>
          </a:p>
        </p:txBody>
      </p:sp>
      <p:sp>
        <p:nvSpPr>
          <p:cNvPr id="5" name="Slide Number Placeholder 4">
            <a:extLst>
              <a:ext uri="{FF2B5EF4-FFF2-40B4-BE49-F238E27FC236}">
                <a16:creationId xmlns:a16="http://schemas.microsoft.com/office/drawing/2014/main" id="{4972DA3B-2855-4F51-90F2-59730E33E8AB}"/>
              </a:ext>
            </a:extLst>
          </p:cNvPr>
          <p:cNvSpPr>
            <a:spLocks noGrp="1"/>
          </p:cNvSpPr>
          <p:nvPr>
            <p:ph type="sldNum" sz="quarter" idx="17"/>
          </p:nvPr>
        </p:nvSpPr>
        <p:spPr/>
        <p:txBody>
          <a:bodyPr/>
          <a:lstStyle/>
          <a:p>
            <a:fld id="{0AAD9021-A74D-4FF0-868C-40F10C5CABE8}" type="slidenum">
              <a:rPr lang="en-US" smtClean="0"/>
              <a:pPr/>
              <a:t>7</a:t>
            </a:fld>
            <a:endParaRPr lang="en-US" dirty="0"/>
          </a:p>
        </p:txBody>
      </p:sp>
      <p:sp>
        <p:nvSpPr>
          <p:cNvPr id="6" name="Footer Placeholder 5">
            <a:extLst>
              <a:ext uri="{FF2B5EF4-FFF2-40B4-BE49-F238E27FC236}">
                <a16:creationId xmlns:a16="http://schemas.microsoft.com/office/drawing/2014/main" id="{B2F73547-B95D-4B94-938A-E82678341A93}"/>
              </a:ext>
            </a:extLst>
          </p:cNvPr>
          <p:cNvSpPr>
            <a:spLocks noGrp="1"/>
          </p:cNvSpPr>
          <p:nvPr>
            <p:ph type="ftr" sz="quarter" idx="18"/>
          </p:nvPr>
        </p:nvSpPr>
        <p:spPr/>
        <p:txBody>
          <a:bodyPr/>
          <a:lstStyle/>
          <a:p>
            <a:pPr>
              <a:defRPr/>
            </a:pPr>
            <a:r>
              <a:rPr lang="en-US" b="1"/>
              <a:t>www.councilforeconed.org </a:t>
            </a:r>
            <a:endParaRPr lang="en-US" b="1" dirty="0">
              <a:solidFill>
                <a:srgbClr val="1578BC"/>
              </a:solidFill>
            </a:endParaRPr>
          </a:p>
        </p:txBody>
      </p:sp>
    </p:spTree>
    <p:extLst>
      <p:ext uri="{BB962C8B-B14F-4D97-AF65-F5344CB8AC3E}">
        <p14:creationId xmlns:p14="http://schemas.microsoft.com/office/powerpoint/2010/main" val="296352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7250" y="1219200"/>
            <a:ext cx="7429500" cy="4648200"/>
          </a:xfrm>
        </p:spPr>
        <p:txBody>
          <a:bodyPr/>
          <a:lstStyle/>
          <a:p>
            <a:pPr>
              <a:buFont typeface="Arial" panose="020B0604020202020204" pitchFamily="34" charset="0"/>
              <a:buChar char="•"/>
            </a:pPr>
            <a:r>
              <a:rPr lang="en-US" dirty="0">
                <a:solidFill>
                  <a:schemeClr val="tx1"/>
                </a:solidFill>
              </a:rPr>
              <a:t>Montgomery’s stores took in $2 million less during the 1955 Christmas than the previous Christmas season. </a:t>
            </a:r>
          </a:p>
          <a:p>
            <a:pPr>
              <a:buFont typeface="Arial" panose="020B0604020202020204" pitchFamily="34" charset="0"/>
              <a:buChar char="•"/>
            </a:pPr>
            <a:r>
              <a:rPr lang="en-US" dirty="0">
                <a:solidFill>
                  <a:schemeClr val="accent2"/>
                </a:solidFill>
              </a:rPr>
              <a:t>Several stores placed closed signs because of lack of business. </a:t>
            </a:r>
          </a:p>
          <a:p>
            <a:pPr>
              <a:buFont typeface="Arial" panose="020B0604020202020204" pitchFamily="34" charset="0"/>
              <a:buChar char="•"/>
            </a:pPr>
            <a:r>
              <a:rPr lang="en-US" dirty="0">
                <a:solidFill>
                  <a:schemeClr val="tx1"/>
                </a:solidFill>
              </a:rPr>
              <a:t>City bus company faced considerable economic problems and announced to stop bus services on any lines in the city or county in the area from December 22 to the end of Christmas holiday season. </a:t>
            </a:r>
          </a:p>
          <a:p>
            <a:pPr>
              <a:buFont typeface="Arial" panose="020B0604020202020204" pitchFamily="34" charset="0"/>
              <a:buChar char="•"/>
            </a:pPr>
            <a:r>
              <a:rPr lang="en-US" dirty="0">
                <a:solidFill>
                  <a:schemeClr val="accent2"/>
                </a:solidFill>
              </a:rPr>
              <a:t>Eight lines were completely discontinued. </a:t>
            </a:r>
          </a:p>
          <a:p>
            <a:pPr>
              <a:buFont typeface="Arial" panose="020B0604020202020204" pitchFamily="34" charset="0"/>
              <a:buChar char="•"/>
            </a:pPr>
            <a:r>
              <a:rPr lang="en-US" dirty="0">
                <a:solidFill>
                  <a:schemeClr val="tx1"/>
                </a:solidFill>
              </a:rPr>
              <a:t>Thirty nine bus drivers were laid off, many buses parked in a parking lot since there was no need for them. </a:t>
            </a:r>
            <a:endParaRPr lang="en-US" dirty="0"/>
          </a:p>
          <a:p>
            <a:endParaRPr lang="en-US" dirty="0"/>
          </a:p>
        </p:txBody>
      </p:sp>
      <p:sp>
        <p:nvSpPr>
          <p:cNvPr id="3" name="Title 2"/>
          <p:cNvSpPr>
            <a:spLocks noGrp="1"/>
          </p:cNvSpPr>
          <p:nvPr>
            <p:ph type="title"/>
          </p:nvPr>
        </p:nvSpPr>
        <p:spPr/>
        <p:txBody>
          <a:bodyPr/>
          <a:lstStyle/>
          <a:p>
            <a:r>
              <a:rPr lang="en-US" sz="2800" dirty="0"/>
              <a:t>Case Study #1:  Montgomery Bus Boycott </a:t>
            </a:r>
            <a:br>
              <a:rPr lang="en-US" sz="2800" dirty="0"/>
            </a:br>
            <a:endParaRPr lang="en-US" sz="2800" dirty="0"/>
          </a:p>
        </p:txBody>
      </p:sp>
      <p:sp>
        <p:nvSpPr>
          <p:cNvPr id="4" name="Text Placeholder 3"/>
          <p:cNvSpPr>
            <a:spLocks noGrp="1"/>
          </p:cNvSpPr>
          <p:nvPr>
            <p:ph type="body" idx="14"/>
          </p:nvPr>
        </p:nvSpPr>
        <p:spPr>
          <a:xfrm>
            <a:off x="422476" y="1295400"/>
            <a:ext cx="8229600" cy="457200"/>
          </a:xfrm>
        </p:spPr>
        <p:txBody>
          <a:bodyPr/>
          <a:lstStyle/>
          <a:p>
            <a:r>
              <a:rPr lang="en-US" dirty="0"/>
              <a:t> </a:t>
            </a:r>
          </a:p>
        </p:txBody>
      </p:sp>
      <p:sp>
        <p:nvSpPr>
          <p:cNvPr id="5" name="Slide Number Placeholder 4"/>
          <p:cNvSpPr>
            <a:spLocks noGrp="1"/>
          </p:cNvSpPr>
          <p:nvPr>
            <p:ph type="sldNum" sz="quarter" idx="17"/>
          </p:nvPr>
        </p:nvSpPr>
        <p:spPr/>
        <p:txBody>
          <a:bodyPr/>
          <a:lstStyle/>
          <a:p>
            <a:fld id="{0AAD9021-A74D-4FF0-868C-40F10C5CABE8}" type="slidenum">
              <a:rPr lang="en-US" smtClean="0"/>
              <a:pPr/>
              <a:t>8</a:t>
            </a:fld>
            <a:endParaRPr lang="en-US" dirty="0"/>
          </a:p>
        </p:txBody>
      </p:sp>
      <p:sp>
        <p:nvSpPr>
          <p:cNvPr id="6" name="Footer Placeholder 5"/>
          <p:cNvSpPr>
            <a:spLocks noGrp="1"/>
          </p:cNvSpPr>
          <p:nvPr>
            <p:ph type="ftr" sz="quarter" idx="18"/>
          </p:nvPr>
        </p:nvSpPr>
        <p:spPr/>
        <p:txBody>
          <a:bodyPr/>
          <a:lstStyle/>
          <a:p>
            <a:pPr>
              <a:defRPr/>
            </a:pPr>
            <a:r>
              <a:rPr lang="en-US" b="1" dirty="0"/>
              <a:t>www.councilforeconed.org </a:t>
            </a:r>
            <a:endParaRPr lang="en-US" b="1" dirty="0">
              <a:solidFill>
                <a:srgbClr val="1578BC"/>
              </a:solidFill>
            </a:endParaRPr>
          </a:p>
        </p:txBody>
      </p:sp>
    </p:spTree>
    <p:extLst>
      <p:ext uri="{BB962C8B-B14F-4D97-AF65-F5344CB8AC3E}">
        <p14:creationId xmlns:p14="http://schemas.microsoft.com/office/powerpoint/2010/main" val="226227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ED1F6D-627F-43FF-BD78-351188D995B2}"/>
              </a:ext>
            </a:extLst>
          </p:cNvPr>
          <p:cNvSpPr>
            <a:spLocks noGrp="1"/>
          </p:cNvSpPr>
          <p:nvPr>
            <p:ph idx="1"/>
          </p:nvPr>
        </p:nvSpPr>
        <p:spPr>
          <a:xfrm>
            <a:off x="857250" y="1295400"/>
            <a:ext cx="7429500" cy="5410200"/>
          </a:xfrm>
        </p:spPr>
        <p:txBody>
          <a:bodyPr/>
          <a:lstStyle/>
          <a:p>
            <a:pPr>
              <a:buFont typeface="Arial" panose="020B0604020202020204" pitchFamily="34" charset="0"/>
              <a:buChar char="•"/>
            </a:pPr>
            <a:r>
              <a:rPr lang="en-US" sz="2000" dirty="0">
                <a:solidFill>
                  <a:schemeClr val="accent2"/>
                </a:solidFill>
              </a:rPr>
              <a:t>The police put a “get tough” policy into effect. Stops, searches, tickets, and arrests against Black drivers dramatically increased</a:t>
            </a:r>
            <a:r>
              <a:rPr lang="en-US" sz="2000" dirty="0"/>
              <a:t>. </a:t>
            </a:r>
          </a:p>
          <a:p>
            <a:pPr>
              <a:buFont typeface="Arial" panose="020B0604020202020204" pitchFamily="34" charset="0"/>
              <a:buChar char="•"/>
            </a:pPr>
            <a:r>
              <a:rPr lang="en-US" sz="2000" dirty="0">
                <a:solidFill>
                  <a:schemeClr val="tx1"/>
                </a:solidFill>
              </a:rPr>
              <a:t>64 Black drivers had been arrested for minor traffic violations. Martin Luther King, Jr. was arrested for driving thirty miles an hour in a twenty five miles zone</a:t>
            </a:r>
            <a:r>
              <a:rPr lang="en-US" sz="2000" dirty="0"/>
              <a:t>. </a:t>
            </a:r>
          </a:p>
          <a:p>
            <a:pPr>
              <a:buFont typeface="Arial" panose="020B0604020202020204" pitchFamily="34" charset="0"/>
              <a:buChar char="•"/>
            </a:pPr>
            <a:r>
              <a:rPr lang="en-US" sz="2000" dirty="0">
                <a:solidFill>
                  <a:schemeClr val="accent2"/>
                </a:solidFill>
              </a:rPr>
              <a:t>He and ninety three African Americans charged with illegally boycotting the Montgomery City Lines, the bus company of Montgomery. </a:t>
            </a:r>
          </a:p>
          <a:p>
            <a:pPr>
              <a:buFont typeface="Arial" panose="020B0604020202020204" pitchFamily="34" charset="0"/>
              <a:buChar char="•"/>
            </a:pPr>
            <a:r>
              <a:rPr lang="en-US" sz="2000" dirty="0">
                <a:solidFill>
                  <a:schemeClr val="tx1"/>
                </a:solidFill>
              </a:rPr>
              <a:t>Martin Luther King, Jr. and the leaders of the boycott were put into cells. King was convicted on a charge of violating the state’s anti-boycott law and was fined $500 and court costs, the equivalent of 386 days at hard labor in the County of Montgomery.</a:t>
            </a:r>
          </a:p>
          <a:p>
            <a:endParaRPr lang="en-US" dirty="0"/>
          </a:p>
        </p:txBody>
      </p:sp>
      <p:sp>
        <p:nvSpPr>
          <p:cNvPr id="3" name="Title 2">
            <a:extLst>
              <a:ext uri="{FF2B5EF4-FFF2-40B4-BE49-F238E27FC236}">
                <a16:creationId xmlns:a16="http://schemas.microsoft.com/office/drawing/2014/main" id="{8AF5EC98-679E-4870-8F69-49232FEFB197}"/>
              </a:ext>
            </a:extLst>
          </p:cNvPr>
          <p:cNvSpPr>
            <a:spLocks noGrp="1"/>
          </p:cNvSpPr>
          <p:nvPr>
            <p:ph type="title"/>
          </p:nvPr>
        </p:nvSpPr>
        <p:spPr/>
        <p:txBody>
          <a:bodyPr/>
          <a:lstStyle/>
          <a:p>
            <a:r>
              <a:rPr lang="en-US" dirty="0"/>
              <a:t>Montgomery Bus Boycott</a:t>
            </a:r>
          </a:p>
        </p:txBody>
      </p:sp>
      <p:sp>
        <p:nvSpPr>
          <p:cNvPr id="5" name="Slide Number Placeholder 4">
            <a:extLst>
              <a:ext uri="{FF2B5EF4-FFF2-40B4-BE49-F238E27FC236}">
                <a16:creationId xmlns:a16="http://schemas.microsoft.com/office/drawing/2014/main" id="{E227BB66-22E8-4294-82D6-0B9A9F4F428A}"/>
              </a:ext>
            </a:extLst>
          </p:cNvPr>
          <p:cNvSpPr>
            <a:spLocks noGrp="1"/>
          </p:cNvSpPr>
          <p:nvPr>
            <p:ph type="sldNum" sz="quarter" idx="17"/>
          </p:nvPr>
        </p:nvSpPr>
        <p:spPr/>
        <p:txBody>
          <a:bodyPr/>
          <a:lstStyle/>
          <a:p>
            <a:fld id="{0AAD9021-A74D-4FF0-868C-40F10C5CABE8}" type="slidenum">
              <a:rPr lang="en-US" smtClean="0"/>
              <a:pPr/>
              <a:t>9</a:t>
            </a:fld>
            <a:endParaRPr lang="en-US" dirty="0"/>
          </a:p>
        </p:txBody>
      </p:sp>
      <p:sp>
        <p:nvSpPr>
          <p:cNvPr id="6" name="Footer Placeholder 5">
            <a:extLst>
              <a:ext uri="{FF2B5EF4-FFF2-40B4-BE49-F238E27FC236}">
                <a16:creationId xmlns:a16="http://schemas.microsoft.com/office/drawing/2014/main" id="{3E57FCFD-03A6-4C7E-BBF0-A52131851957}"/>
              </a:ext>
            </a:extLst>
          </p:cNvPr>
          <p:cNvSpPr>
            <a:spLocks noGrp="1"/>
          </p:cNvSpPr>
          <p:nvPr>
            <p:ph type="ftr" sz="quarter" idx="18"/>
          </p:nvPr>
        </p:nvSpPr>
        <p:spPr/>
        <p:txBody>
          <a:bodyPr/>
          <a:lstStyle/>
          <a:p>
            <a:pPr>
              <a:defRPr/>
            </a:pPr>
            <a:r>
              <a:rPr lang="en-US" b="1" dirty="0"/>
              <a:t>www.councilforeconed.org </a:t>
            </a:r>
            <a:endParaRPr lang="en-US" b="1" dirty="0">
              <a:solidFill>
                <a:srgbClr val="1578BC"/>
              </a:solidFill>
            </a:endParaRPr>
          </a:p>
        </p:txBody>
      </p:sp>
    </p:spTree>
    <p:extLst>
      <p:ext uri="{BB962C8B-B14F-4D97-AF65-F5344CB8AC3E}">
        <p14:creationId xmlns:p14="http://schemas.microsoft.com/office/powerpoint/2010/main" val="2258787906"/>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297DD3-A2EA-4D53-B11C-2136071F829E}">
  <ds:schemaRefs>
    <ds:schemaRef ds:uri="http://purl.org/dc/terms/"/>
    <ds:schemaRef ds:uri="9cd82c5b-74c9-4827-94f1-5bf219ae6b20"/>
    <ds:schemaRef ds:uri="bfa4db11-c700-41fb-b639-f7e6b4e680b5"/>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D4A96DE8-B18F-4B6A-93E2-2A40DA566421}">
  <ds:schemaRefs>
    <ds:schemaRef ds:uri="http://schemas.microsoft.com/sharepoint/v3/contenttype/forms"/>
  </ds:schemaRefs>
</ds:datastoreItem>
</file>

<file path=customXml/itemProps3.xml><?xml version="1.0" encoding="utf-8"?>
<ds:datastoreItem xmlns:ds="http://schemas.openxmlformats.org/officeDocument/2006/customXml" ds:itemID="{ECAC0D44-A67F-4518-8740-C04F6901E1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109833</TotalTime>
  <Words>2351</Words>
  <Application>Microsoft Office PowerPoint</Application>
  <PresentationFormat>On-screen Show (4:3)</PresentationFormat>
  <Paragraphs>174</Paragraphs>
  <Slides>25</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BankGothic Md BT</vt:lpstr>
      <vt:lpstr>Calibri</vt:lpstr>
      <vt:lpstr>Calibri Light</vt:lpstr>
      <vt:lpstr>Gill Sans</vt:lpstr>
      <vt:lpstr>Blank Presentation</vt:lpstr>
      <vt:lpstr>Custom Design</vt:lpstr>
      <vt:lpstr>Economics of the Civil Rights Movement</vt:lpstr>
      <vt:lpstr>Your Agenda </vt:lpstr>
      <vt:lpstr>Historical Circumstances</vt:lpstr>
      <vt:lpstr>Historical Circumstances</vt:lpstr>
      <vt:lpstr>Economic and Political Circumstances</vt:lpstr>
      <vt:lpstr>Economic Goals</vt:lpstr>
      <vt:lpstr>Case Study #1:  Montgomery Bus Boycott</vt:lpstr>
      <vt:lpstr>Case Study #1:  Montgomery Bus Boycott  </vt:lpstr>
      <vt:lpstr>Montgomery Bus Boycott</vt:lpstr>
      <vt:lpstr>Importance of the Car</vt:lpstr>
      <vt:lpstr>Importance of the Car Cont’d</vt:lpstr>
      <vt:lpstr>Counter Points</vt:lpstr>
      <vt:lpstr>Counter Points Cont’d</vt:lpstr>
      <vt:lpstr>Case Study #2:  Nashville Sit-ins</vt:lpstr>
      <vt:lpstr>Impacts</vt:lpstr>
      <vt:lpstr>Impact:  Civil Rights Act</vt:lpstr>
      <vt:lpstr>Impact:  Civil Rights Act</vt:lpstr>
      <vt:lpstr>Impact:  African American  Businesses</vt:lpstr>
      <vt:lpstr>Impacts:  Median Income</vt:lpstr>
      <vt:lpstr>Impact:  Migration</vt:lpstr>
      <vt:lpstr>Impact:  Pressure on the Fed</vt:lpstr>
      <vt:lpstr>Pressure on the Fed Continued</vt:lpstr>
      <vt:lpstr>Activity #1:  Civil Rights Graphic Organizer</vt:lpstr>
      <vt:lpstr>Activity #2:  Civil Rights Civil Literacy Essay</vt:lpstr>
      <vt:lpstr>Resources</vt:lpstr>
    </vt:vector>
  </TitlesOfParts>
  <Company>Office 2004 Test Drive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Presentation</dc:title>
  <dc:creator>Office 2004 Test Drive User</dc:creator>
  <cp:lastModifiedBy>Jarvon Carson</cp:lastModifiedBy>
  <cp:revision>2907</cp:revision>
  <cp:lastPrinted>2015-12-16T17:04:17Z</cp:lastPrinted>
  <dcterms:created xsi:type="dcterms:W3CDTF">2012-10-20T14:14:15Z</dcterms:created>
  <dcterms:modified xsi:type="dcterms:W3CDTF">2020-03-09T18:47:17Z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200</vt:r8>
  </property>
  <property fmtid="{D5CDD505-2E9C-101B-9397-08002B2CF9AE}" pid="4" name="_CopySource">
    <vt:lpwstr>https://council4econed.sharepoint.com/CMT/Board Meeting Feb 8, 2013 v2 njm.pptx</vt:lpwstr>
  </property>
  <property fmtid="{D5CDD505-2E9C-101B-9397-08002B2CF9AE}" pid="5" name="xd_ProgID">
    <vt:lpwstr/>
  </property>
  <property fmtid="{D5CDD505-2E9C-101B-9397-08002B2CF9AE}" pid="6" name="TemplateUrl">
    <vt:lpwstr/>
  </property>
</Properties>
</file>