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07" r:id="rId3"/>
    <p:sldId id="308" r:id="rId4"/>
    <p:sldId id="301" r:id="rId5"/>
    <p:sldId id="304" r:id="rId6"/>
    <p:sldId id="259" r:id="rId7"/>
    <p:sldId id="289" r:id="rId8"/>
    <p:sldId id="290" r:id="rId9"/>
    <p:sldId id="270" r:id="rId10"/>
    <p:sldId id="292" r:id="rId11"/>
    <p:sldId id="261" r:id="rId12"/>
    <p:sldId id="302" r:id="rId13"/>
    <p:sldId id="262" r:id="rId14"/>
    <p:sldId id="267" r:id="rId15"/>
    <p:sldId id="269" r:id="rId16"/>
    <p:sldId id="276" r:id="rId17"/>
    <p:sldId id="277" r:id="rId18"/>
    <p:sldId id="294" r:id="rId19"/>
    <p:sldId id="296" r:id="rId20"/>
    <p:sldId id="278" r:id="rId21"/>
    <p:sldId id="285" r:id="rId22"/>
    <p:sldId id="272" r:id="rId23"/>
    <p:sldId id="274" r:id="rId24"/>
    <p:sldId id="275" r:id="rId25"/>
    <p:sldId id="279" r:id="rId26"/>
    <p:sldId id="281" r:id="rId27"/>
    <p:sldId id="297" r:id="rId28"/>
    <p:sldId id="280" r:id="rId29"/>
    <p:sldId id="282" r:id="rId30"/>
    <p:sldId id="283" r:id="rId31"/>
    <p:sldId id="284" r:id="rId32"/>
    <p:sldId id="291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6BE91-E5F7-4DF9-99E1-6CE36486AD0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030D7F3-0EB6-49F4-BD56-CED021414897}">
      <dgm:prSet/>
      <dgm:spPr/>
      <dgm:t>
        <a:bodyPr/>
        <a:lstStyle/>
        <a:p>
          <a:r>
            <a:rPr lang="en-US"/>
            <a:t>STANDARD 5: TRADE . . Voluntary exchange occurs only when all participating parties expect to gain. This is true for trade among individuals or organizations within a nation, and among individuals or organizations in different nations. </a:t>
          </a:r>
        </a:p>
      </dgm:t>
    </dgm:pt>
    <dgm:pt modelId="{0AC28A44-DB56-4825-A38A-590D9BFB2A64}" type="parTrans" cxnId="{829E0D4C-8208-428D-B82E-064A7B3F2D0F}">
      <dgm:prSet/>
      <dgm:spPr/>
      <dgm:t>
        <a:bodyPr/>
        <a:lstStyle/>
        <a:p>
          <a:endParaRPr lang="en-US"/>
        </a:p>
      </dgm:t>
    </dgm:pt>
    <dgm:pt modelId="{171AA519-71CD-4838-814C-15FF9D936FD7}" type="sibTrans" cxnId="{829E0D4C-8208-428D-B82E-064A7B3F2D0F}">
      <dgm:prSet/>
      <dgm:spPr/>
      <dgm:t>
        <a:bodyPr/>
        <a:lstStyle/>
        <a:p>
          <a:endParaRPr lang="en-US"/>
        </a:p>
      </dgm:t>
    </dgm:pt>
    <dgm:pt modelId="{1A7DDEA9-FF62-4A7F-911D-870988E24B7A}">
      <dgm:prSet/>
      <dgm:spPr/>
      <dgm:t>
        <a:bodyPr/>
        <a:lstStyle/>
        <a:p>
          <a:r>
            <a:rPr lang="en-US"/>
            <a:t>STANDARD 6: SPECIALIZATION . When individuals, regions, and nations specialize in what they can produce at the lowest cost and then trade with others, both production and consumption increase. </a:t>
          </a:r>
        </a:p>
      </dgm:t>
    </dgm:pt>
    <dgm:pt modelId="{4CA40779-9472-4EC2-924B-2C24FF00E521}" type="parTrans" cxnId="{7BFC11DF-B412-441D-8B5A-6D931C8544F7}">
      <dgm:prSet/>
      <dgm:spPr/>
      <dgm:t>
        <a:bodyPr/>
        <a:lstStyle/>
        <a:p>
          <a:endParaRPr lang="en-US"/>
        </a:p>
      </dgm:t>
    </dgm:pt>
    <dgm:pt modelId="{8A52D563-DFFD-482B-A987-5D6281233ACE}" type="sibTrans" cxnId="{7BFC11DF-B412-441D-8B5A-6D931C8544F7}">
      <dgm:prSet/>
      <dgm:spPr/>
      <dgm:t>
        <a:bodyPr/>
        <a:lstStyle/>
        <a:p>
          <a:endParaRPr lang="en-US"/>
        </a:p>
      </dgm:t>
    </dgm:pt>
    <dgm:pt modelId="{CCAD5DD9-B0BF-4302-A620-A842535CFAF3}" type="pres">
      <dgm:prSet presAssocID="{8236BE91-E5F7-4DF9-99E1-6CE36486AD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D5C61C-04BD-4DE5-BF9F-7F53C55D4D8B}" type="pres">
      <dgm:prSet presAssocID="{4030D7F3-0EB6-49F4-BD56-CED021414897}" presName="hierRoot1" presStyleCnt="0"/>
      <dgm:spPr/>
    </dgm:pt>
    <dgm:pt modelId="{C7C46167-0A0B-40EC-8141-B5795E21B60C}" type="pres">
      <dgm:prSet presAssocID="{4030D7F3-0EB6-49F4-BD56-CED021414897}" presName="composite" presStyleCnt="0"/>
      <dgm:spPr/>
    </dgm:pt>
    <dgm:pt modelId="{0A453993-5126-4359-A4AB-83D41C4E6286}" type="pres">
      <dgm:prSet presAssocID="{4030D7F3-0EB6-49F4-BD56-CED021414897}" presName="background" presStyleLbl="node0" presStyleIdx="0" presStyleCnt="2"/>
      <dgm:spPr/>
    </dgm:pt>
    <dgm:pt modelId="{C65FADFD-FC4A-4B2F-9036-27D78C9B7C94}" type="pres">
      <dgm:prSet presAssocID="{4030D7F3-0EB6-49F4-BD56-CED02141489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2465A-B8A8-4C05-A38D-EED32DE2FEBD}" type="pres">
      <dgm:prSet presAssocID="{4030D7F3-0EB6-49F4-BD56-CED021414897}" presName="hierChild2" presStyleCnt="0"/>
      <dgm:spPr/>
    </dgm:pt>
    <dgm:pt modelId="{242D0AB3-3249-483D-A543-7636A6CB210F}" type="pres">
      <dgm:prSet presAssocID="{1A7DDEA9-FF62-4A7F-911D-870988E24B7A}" presName="hierRoot1" presStyleCnt="0"/>
      <dgm:spPr/>
    </dgm:pt>
    <dgm:pt modelId="{F2AD9A94-0ADC-469D-B33B-B703B63D9C3F}" type="pres">
      <dgm:prSet presAssocID="{1A7DDEA9-FF62-4A7F-911D-870988E24B7A}" presName="composite" presStyleCnt="0"/>
      <dgm:spPr/>
    </dgm:pt>
    <dgm:pt modelId="{BB8E72F5-0E5C-4532-8870-8707898AD098}" type="pres">
      <dgm:prSet presAssocID="{1A7DDEA9-FF62-4A7F-911D-870988E24B7A}" presName="background" presStyleLbl="node0" presStyleIdx="1" presStyleCnt="2"/>
      <dgm:spPr/>
    </dgm:pt>
    <dgm:pt modelId="{4B1EB864-43BD-4978-81C8-A4AD82115EC1}" type="pres">
      <dgm:prSet presAssocID="{1A7DDEA9-FF62-4A7F-911D-870988E24B7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44C21-56CF-4978-A53B-F30CE0122E8D}" type="pres">
      <dgm:prSet presAssocID="{1A7DDEA9-FF62-4A7F-911D-870988E24B7A}" presName="hierChild2" presStyleCnt="0"/>
      <dgm:spPr/>
    </dgm:pt>
  </dgm:ptLst>
  <dgm:cxnLst>
    <dgm:cxn modelId="{0860E5B5-B373-4851-87A4-AA6CE1B67858}" type="presOf" srcId="{4030D7F3-0EB6-49F4-BD56-CED021414897}" destId="{C65FADFD-FC4A-4B2F-9036-27D78C9B7C94}" srcOrd="0" destOrd="0" presId="urn:microsoft.com/office/officeart/2005/8/layout/hierarchy1"/>
    <dgm:cxn modelId="{829E0D4C-8208-428D-B82E-064A7B3F2D0F}" srcId="{8236BE91-E5F7-4DF9-99E1-6CE36486AD02}" destId="{4030D7F3-0EB6-49F4-BD56-CED021414897}" srcOrd="0" destOrd="0" parTransId="{0AC28A44-DB56-4825-A38A-590D9BFB2A64}" sibTransId="{171AA519-71CD-4838-814C-15FF9D936FD7}"/>
    <dgm:cxn modelId="{962D5C53-E41F-461A-820F-DF1DB4D714A5}" type="presOf" srcId="{1A7DDEA9-FF62-4A7F-911D-870988E24B7A}" destId="{4B1EB864-43BD-4978-81C8-A4AD82115EC1}" srcOrd="0" destOrd="0" presId="urn:microsoft.com/office/officeart/2005/8/layout/hierarchy1"/>
    <dgm:cxn modelId="{0917D8A1-B587-41CF-A837-DC14DC79CCD1}" type="presOf" srcId="{8236BE91-E5F7-4DF9-99E1-6CE36486AD02}" destId="{CCAD5DD9-B0BF-4302-A620-A842535CFAF3}" srcOrd="0" destOrd="0" presId="urn:microsoft.com/office/officeart/2005/8/layout/hierarchy1"/>
    <dgm:cxn modelId="{7BFC11DF-B412-441D-8B5A-6D931C8544F7}" srcId="{8236BE91-E5F7-4DF9-99E1-6CE36486AD02}" destId="{1A7DDEA9-FF62-4A7F-911D-870988E24B7A}" srcOrd="1" destOrd="0" parTransId="{4CA40779-9472-4EC2-924B-2C24FF00E521}" sibTransId="{8A52D563-DFFD-482B-A987-5D6281233ACE}"/>
    <dgm:cxn modelId="{513757CC-4C06-4C9E-82B0-88F8E22A2448}" type="presParOf" srcId="{CCAD5DD9-B0BF-4302-A620-A842535CFAF3}" destId="{A6D5C61C-04BD-4DE5-BF9F-7F53C55D4D8B}" srcOrd="0" destOrd="0" presId="urn:microsoft.com/office/officeart/2005/8/layout/hierarchy1"/>
    <dgm:cxn modelId="{B5E9DA21-FC2F-4A2A-BEB8-B802FF0D8FF8}" type="presParOf" srcId="{A6D5C61C-04BD-4DE5-BF9F-7F53C55D4D8B}" destId="{C7C46167-0A0B-40EC-8141-B5795E21B60C}" srcOrd="0" destOrd="0" presId="urn:microsoft.com/office/officeart/2005/8/layout/hierarchy1"/>
    <dgm:cxn modelId="{845444A0-A791-4531-82A3-EAA2E22188AD}" type="presParOf" srcId="{C7C46167-0A0B-40EC-8141-B5795E21B60C}" destId="{0A453993-5126-4359-A4AB-83D41C4E6286}" srcOrd="0" destOrd="0" presId="urn:microsoft.com/office/officeart/2005/8/layout/hierarchy1"/>
    <dgm:cxn modelId="{B6A4F0FE-D08B-4EFE-A249-04A6B6C835A7}" type="presParOf" srcId="{C7C46167-0A0B-40EC-8141-B5795E21B60C}" destId="{C65FADFD-FC4A-4B2F-9036-27D78C9B7C94}" srcOrd="1" destOrd="0" presId="urn:microsoft.com/office/officeart/2005/8/layout/hierarchy1"/>
    <dgm:cxn modelId="{C845C770-C160-42FA-8AF3-0F502D1FF1F0}" type="presParOf" srcId="{A6D5C61C-04BD-4DE5-BF9F-7F53C55D4D8B}" destId="{7202465A-B8A8-4C05-A38D-EED32DE2FEBD}" srcOrd="1" destOrd="0" presId="urn:microsoft.com/office/officeart/2005/8/layout/hierarchy1"/>
    <dgm:cxn modelId="{A271C6EA-5915-4483-A062-61FD538A5AA7}" type="presParOf" srcId="{CCAD5DD9-B0BF-4302-A620-A842535CFAF3}" destId="{242D0AB3-3249-483D-A543-7636A6CB210F}" srcOrd="1" destOrd="0" presId="urn:microsoft.com/office/officeart/2005/8/layout/hierarchy1"/>
    <dgm:cxn modelId="{B10FE068-8D0B-4BFF-A4D1-F3196218211C}" type="presParOf" srcId="{242D0AB3-3249-483D-A543-7636A6CB210F}" destId="{F2AD9A94-0ADC-469D-B33B-B703B63D9C3F}" srcOrd="0" destOrd="0" presId="urn:microsoft.com/office/officeart/2005/8/layout/hierarchy1"/>
    <dgm:cxn modelId="{DA4EF81D-B87B-47A0-B6A6-E959AC79E02E}" type="presParOf" srcId="{F2AD9A94-0ADC-469D-B33B-B703B63D9C3F}" destId="{BB8E72F5-0E5C-4532-8870-8707898AD098}" srcOrd="0" destOrd="0" presId="urn:microsoft.com/office/officeart/2005/8/layout/hierarchy1"/>
    <dgm:cxn modelId="{B35D488F-3711-488E-952E-0D6F05EFF67C}" type="presParOf" srcId="{F2AD9A94-0ADC-469D-B33B-B703B63D9C3F}" destId="{4B1EB864-43BD-4978-81C8-A4AD82115EC1}" srcOrd="1" destOrd="0" presId="urn:microsoft.com/office/officeart/2005/8/layout/hierarchy1"/>
    <dgm:cxn modelId="{D0720FF7-44AF-4F66-9848-88462BB11058}" type="presParOf" srcId="{242D0AB3-3249-483D-A543-7636A6CB210F}" destId="{E8E44C21-56CF-4978-A53B-F30CE0122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DEDBB-4BA7-482F-8BF3-05B41EC2C8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1E5C71B-9AFE-4E27-97AA-35A2501F9187}">
      <dgm:prSet/>
      <dgm:spPr/>
      <dgm:t>
        <a:bodyPr/>
        <a:lstStyle/>
        <a:p>
          <a:r>
            <a:rPr lang="en-US"/>
            <a:t>1. Self interest drives the economy</a:t>
          </a:r>
        </a:p>
      </dgm:t>
    </dgm:pt>
    <dgm:pt modelId="{39490FEB-8963-4C34-844D-2DD18941BEFA}" type="parTrans" cxnId="{20CD9CE7-8194-4C59-B7D9-56E7C153F2E5}">
      <dgm:prSet/>
      <dgm:spPr/>
      <dgm:t>
        <a:bodyPr/>
        <a:lstStyle/>
        <a:p>
          <a:endParaRPr lang="en-US"/>
        </a:p>
      </dgm:t>
    </dgm:pt>
    <dgm:pt modelId="{D626D3EC-CC09-46B3-A261-6DE99273A55E}" type="sibTrans" cxnId="{20CD9CE7-8194-4C59-B7D9-56E7C153F2E5}">
      <dgm:prSet/>
      <dgm:spPr/>
      <dgm:t>
        <a:bodyPr/>
        <a:lstStyle/>
        <a:p>
          <a:endParaRPr lang="en-US"/>
        </a:p>
      </dgm:t>
    </dgm:pt>
    <dgm:pt modelId="{E13C7334-FF7C-47E6-B0CB-591377A3B474}">
      <dgm:prSet/>
      <dgm:spPr/>
      <dgm:t>
        <a:bodyPr/>
        <a:lstStyle/>
        <a:p>
          <a:r>
            <a:rPr lang="en-US"/>
            <a:t>2. Limited government</a:t>
          </a:r>
        </a:p>
      </dgm:t>
    </dgm:pt>
    <dgm:pt modelId="{E7CF7ABA-13FD-4641-BA2F-CAEB18BF9105}" type="parTrans" cxnId="{B28199EC-1734-46E3-9348-E6CFA51E14B7}">
      <dgm:prSet/>
      <dgm:spPr/>
      <dgm:t>
        <a:bodyPr/>
        <a:lstStyle/>
        <a:p>
          <a:endParaRPr lang="en-US"/>
        </a:p>
      </dgm:t>
    </dgm:pt>
    <dgm:pt modelId="{BA3C4B8C-1CAA-458C-AB28-A4DD7F517CAE}" type="sibTrans" cxnId="{B28199EC-1734-46E3-9348-E6CFA51E14B7}">
      <dgm:prSet/>
      <dgm:spPr/>
      <dgm:t>
        <a:bodyPr/>
        <a:lstStyle/>
        <a:p>
          <a:endParaRPr lang="en-US"/>
        </a:p>
      </dgm:t>
    </dgm:pt>
    <dgm:pt modelId="{4674B66A-4170-4E2C-AB2A-5F07035EA590}">
      <dgm:prSet/>
      <dgm:spPr/>
      <dgm:t>
        <a:bodyPr/>
        <a:lstStyle/>
        <a:p>
          <a:r>
            <a:rPr lang="en-US"/>
            <a:t>3. Competition give the economy the best products</a:t>
          </a:r>
        </a:p>
      </dgm:t>
    </dgm:pt>
    <dgm:pt modelId="{30F73F3E-858F-47EB-A96A-01D3B4A5A47F}" type="parTrans" cxnId="{DC255DF4-25AD-44E5-B8B6-337161E32E68}">
      <dgm:prSet/>
      <dgm:spPr/>
      <dgm:t>
        <a:bodyPr/>
        <a:lstStyle/>
        <a:p>
          <a:endParaRPr lang="en-US"/>
        </a:p>
      </dgm:t>
    </dgm:pt>
    <dgm:pt modelId="{F2431517-48B4-4141-AEF1-CEB9A006BBD2}" type="sibTrans" cxnId="{DC255DF4-25AD-44E5-B8B6-337161E32E68}">
      <dgm:prSet/>
      <dgm:spPr/>
      <dgm:t>
        <a:bodyPr/>
        <a:lstStyle/>
        <a:p>
          <a:endParaRPr lang="en-US"/>
        </a:p>
      </dgm:t>
    </dgm:pt>
    <dgm:pt modelId="{208360B7-7810-4675-8F32-C8ACDBBF0922}">
      <dgm:prSet/>
      <dgm:spPr/>
      <dgm:t>
        <a:bodyPr/>
        <a:lstStyle/>
        <a:p>
          <a:r>
            <a:rPr lang="en-US"/>
            <a:t>4. The economy will self adjust no need to worry</a:t>
          </a:r>
        </a:p>
      </dgm:t>
    </dgm:pt>
    <dgm:pt modelId="{3043A89B-D174-4E3F-A682-62D42B2B9F53}" type="parTrans" cxnId="{6F0F4C6D-DC2C-4982-97CB-EFEB39478F15}">
      <dgm:prSet/>
      <dgm:spPr/>
      <dgm:t>
        <a:bodyPr/>
        <a:lstStyle/>
        <a:p>
          <a:endParaRPr lang="en-US"/>
        </a:p>
      </dgm:t>
    </dgm:pt>
    <dgm:pt modelId="{3A9E055C-B386-42CE-AB6E-4CF45AC325AD}" type="sibTrans" cxnId="{6F0F4C6D-DC2C-4982-97CB-EFEB39478F15}">
      <dgm:prSet/>
      <dgm:spPr/>
      <dgm:t>
        <a:bodyPr/>
        <a:lstStyle/>
        <a:p>
          <a:endParaRPr lang="en-US"/>
        </a:p>
      </dgm:t>
    </dgm:pt>
    <dgm:pt modelId="{B7BE3436-4664-4C93-BBFF-4E646994D788}">
      <dgm:prSet/>
      <dgm:spPr/>
      <dgm:t>
        <a:bodyPr/>
        <a:lstStyle/>
        <a:p>
          <a:r>
            <a:rPr lang="en-US" dirty="0"/>
            <a:t>5. The economy is run by the “ invisible hand”</a:t>
          </a:r>
        </a:p>
      </dgm:t>
    </dgm:pt>
    <dgm:pt modelId="{BFFAAD3C-9A7D-4A9A-9490-19869AA7A002}" type="parTrans" cxnId="{03B44B0B-F3C0-4224-8F0A-029A7E4A139A}">
      <dgm:prSet/>
      <dgm:spPr/>
      <dgm:t>
        <a:bodyPr/>
        <a:lstStyle/>
        <a:p>
          <a:endParaRPr lang="en-US"/>
        </a:p>
      </dgm:t>
    </dgm:pt>
    <dgm:pt modelId="{93BEDE89-BD28-46FE-B5F8-5BE0233F71F7}" type="sibTrans" cxnId="{03B44B0B-F3C0-4224-8F0A-029A7E4A139A}">
      <dgm:prSet/>
      <dgm:spPr/>
      <dgm:t>
        <a:bodyPr/>
        <a:lstStyle/>
        <a:p>
          <a:endParaRPr lang="en-US"/>
        </a:p>
      </dgm:t>
    </dgm:pt>
    <dgm:pt modelId="{18E1E707-ADA6-4816-80F3-F0B7314DF81A}" type="pres">
      <dgm:prSet presAssocID="{FC8DEDBB-4BA7-482F-8BF3-05B41EC2C86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2631A-1049-49EE-A692-4881FC9D8E36}" type="pres">
      <dgm:prSet presAssocID="{71E5C71B-9AFE-4E27-97AA-35A2501F9187}" presName="compNode" presStyleCnt="0"/>
      <dgm:spPr/>
    </dgm:pt>
    <dgm:pt modelId="{11EEDA51-7E6D-4437-9017-F0B71B686385}" type="pres">
      <dgm:prSet presAssocID="{71E5C71B-9AFE-4E27-97AA-35A2501F9187}" presName="bgRect" presStyleLbl="bgShp" presStyleIdx="0" presStyleCnt="5"/>
      <dgm:spPr/>
    </dgm:pt>
    <dgm:pt modelId="{AF8C0CA4-EF22-4CD3-B166-463DBC0B0923}" type="pres">
      <dgm:prSet presAssocID="{71E5C71B-9AFE-4E27-97AA-35A2501F9187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BE9874-4D17-4CCD-95A8-0038217F1873}" type="pres">
      <dgm:prSet presAssocID="{71E5C71B-9AFE-4E27-97AA-35A2501F9187}" presName="spaceRect" presStyleCnt="0"/>
      <dgm:spPr/>
    </dgm:pt>
    <dgm:pt modelId="{BBE23369-EEF6-4B62-B6E4-E5354EE123F8}" type="pres">
      <dgm:prSet presAssocID="{71E5C71B-9AFE-4E27-97AA-35A2501F9187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2A0B93-127F-4C68-AE35-32DCC4AC5C8C}" type="pres">
      <dgm:prSet presAssocID="{D626D3EC-CC09-46B3-A261-6DE99273A55E}" presName="sibTrans" presStyleCnt="0"/>
      <dgm:spPr/>
    </dgm:pt>
    <dgm:pt modelId="{076318A4-26B0-423C-9124-81FD5D9E3818}" type="pres">
      <dgm:prSet presAssocID="{E13C7334-FF7C-47E6-B0CB-591377A3B474}" presName="compNode" presStyleCnt="0"/>
      <dgm:spPr/>
    </dgm:pt>
    <dgm:pt modelId="{45271003-E1E9-4180-A817-5B55715775D1}" type="pres">
      <dgm:prSet presAssocID="{E13C7334-FF7C-47E6-B0CB-591377A3B474}" presName="bgRect" presStyleLbl="bgShp" presStyleIdx="1" presStyleCnt="5"/>
      <dgm:spPr/>
    </dgm:pt>
    <dgm:pt modelId="{2F5587A4-7824-4845-89E7-EE5437E46D99}" type="pres">
      <dgm:prSet presAssocID="{E13C7334-FF7C-47E6-B0CB-591377A3B474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D8B0B0F-6767-48B5-9EC0-F1CB04556F83}" type="pres">
      <dgm:prSet presAssocID="{E13C7334-FF7C-47E6-B0CB-591377A3B474}" presName="spaceRect" presStyleCnt="0"/>
      <dgm:spPr/>
    </dgm:pt>
    <dgm:pt modelId="{3D2F75DF-C988-41AE-97C4-0F93655B6ED2}" type="pres">
      <dgm:prSet presAssocID="{E13C7334-FF7C-47E6-B0CB-591377A3B474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394D92-5694-4923-9A83-8C0074AC63D5}" type="pres">
      <dgm:prSet presAssocID="{BA3C4B8C-1CAA-458C-AB28-A4DD7F517CAE}" presName="sibTrans" presStyleCnt="0"/>
      <dgm:spPr/>
    </dgm:pt>
    <dgm:pt modelId="{B20AB0A2-D52C-43B0-9E4D-611591EE782B}" type="pres">
      <dgm:prSet presAssocID="{4674B66A-4170-4E2C-AB2A-5F07035EA590}" presName="compNode" presStyleCnt="0"/>
      <dgm:spPr/>
    </dgm:pt>
    <dgm:pt modelId="{CA67ABFB-D4C4-4886-A183-05A6FB4A0631}" type="pres">
      <dgm:prSet presAssocID="{4674B66A-4170-4E2C-AB2A-5F07035EA590}" presName="bgRect" presStyleLbl="bgShp" presStyleIdx="2" presStyleCnt="5"/>
      <dgm:spPr/>
    </dgm:pt>
    <dgm:pt modelId="{C9AFD380-250F-4C4E-9F11-30C53D46FA70}" type="pres">
      <dgm:prSet presAssocID="{4674B66A-4170-4E2C-AB2A-5F07035EA590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63F77C2-7D50-448E-AD66-AB1F286BE1BF}" type="pres">
      <dgm:prSet presAssocID="{4674B66A-4170-4E2C-AB2A-5F07035EA590}" presName="spaceRect" presStyleCnt="0"/>
      <dgm:spPr/>
    </dgm:pt>
    <dgm:pt modelId="{8322D5D1-ECF8-452A-B237-6CE5391BDD26}" type="pres">
      <dgm:prSet presAssocID="{4674B66A-4170-4E2C-AB2A-5F07035EA590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55F9D08-3B87-4025-8583-1116BE225263}" type="pres">
      <dgm:prSet presAssocID="{F2431517-48B4-4141-AEF1-CEB9A006BBD2}" presName="sibTrans" presStyleCnt="0"/>
      <dgm:spPr/>
    </dgm:pt>
    <dgm:pt modelId="{E5AE9CE1-0823-4E56-9FEC-2F19C1354E80}" type="pres">
      <dgm:prSet presAssocID="{208360B7-7810-4675-8F32-C8ACDBBF0922}" presName="compNode" presStyleCnt="0"/>
      <dgm:spPr/>
    </dgm:pt>
    <dgm:pt modelId="{F26202DB-C51D-485D-A84B-A77224117252}" type="pres">
      <dgm:prSet presAssocID="{208360B7-7810-4675-8F32-C8ACDBBF0922}" presName="bgRect" presStyleLbl="bgShp" presStyleIdx="3" presStyleCnt="5"/>
      <dgm:spPr/>
    </dgm:pt>
    <dgm:pt modelId="{B4B4D9C3-0966-4833-A291-830D2DD1A44D}" type="pres">
      <dgm:prSet presAssocID="{208360B7-7810-4675-8F32-C8ACDBBF092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04E1DDD4-96C2-47B3-8F4B-F42A4562D8F9}" type="pres">
      <dgm:prSet presAssocID="{208360B7-7810-4675-8F32-C8ACDBBF0922}" presName="spaceRect" presStyleCnt="0"/>
      <dgm:spPr/>
    </dgm:pt>
    <dgm:pt modelId="{E01507EE-07A2-49E1-B1BE-E69D35BF209A}" type="pres">
      <dgm:prSet presAssocID="{208360B7-7810-4675-8F32-C8ACDBBF0922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5C9AB3-2E52-45C9-9229-EDBABD37B1FC}" type="pres">
      <dgm:prSet presAssocID="{3A9E055C-B386-42CE-AB6E-4CF45AC325AD}" presName="sibTrans" presStyleCnt="0"/>
      <dgm:spPr/>
    </dgm:pt>
    <dgm:pt modelId="{0423A4A2-5828-4E88-9E8B-D399A40A2BAF}" type="pres">
      <dgm:prSet presAssocID="{B7BE3436-4664-4C93-BBFF-4E646994D788}" presName="compNode" presStyleCnt="0"/>
      <dgm:spPr/>
    </dgm:pt>
    <dgm:pt modelId="{FA27956A-C73D-42B6-815E-FD94BE678344}" type="pres">
      <dgm:prSet presAssocID="{B7BE3436-4664-4C93-BBFF-4E646994D788}" presName="bgRect" presStyleLbl="bgShp" presStyleIdx="4" presStyleCnt="5"/>
      <dgm:spPr/>
    </dgm:pt>
    <dgm:pt modelId="{4F8D1185-D58E-463D-81EE-6A52037EB915}" type="pres">
      <dgm:prSet presAssocID="{B7BE3436-4664-4C93-BBFF-4E646994D788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0344AC-DF72-4614-86D4-00C80D310931}" type="pres">
      <dgm:prSet presAssocID="{B7BE3436-4664-4C93-BBFF-4E646994D788}" presName="spaceRect" presStyleCnt="0"/>
      <dgm:spPr/>
    </dgm:pt>
    <dgm:pt modelId="{D96F0AA4-4824-4D7C-9609-D815DA56A97A}" type="pres">
      <dgm:prSet presAssocID="{B7BE3436-4664-4C93-BBFF-4E646994D788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D9CE7-8194-4C59-B7D9-56E7C153F2E5}" srcId="{FC8DEDBB-4BA7-482F-8BF3-05B41EC2C864}" destId="{71E5C71B-9AFE-4E27-97AA-35A2501F9187}" srcOrd="0" destOrd="0" parTransId="{39490FEB-8963-4C34-844D-2DD18941BEFA}" sibTransId="{D626D3EC-CC09-46B3-A261-6DE99273A55E}"/>
    <dgm:cxn modelId="{B28199EC-1734-46E3-9348-E6CFA51E14B7}" srcId="{FC8DEDBB-4BA7-482F-8BF3-05B41EC2C864}" destId="{E13C7334-FF7C-47E6-B0CB-591377A3B474}" srcOrd="1" destOrd="0" parTransId="{E7CF7ABA-13FD-4641-BA2F-CAEB18BF9105}" sibTransId="{BA3C4B8C-1CAA-458C-AB28-A4DD7F517CAE}"/>
    <dgm:cxn modelId="{F064FBF4-2490-41A9-96FA-7732B2FD1156}" type="presOf" srcId="{4674B66A-4170-4E2C-AB2A-5F07035EA590}" destId="{8322D5D1-ECF8-452A-B237-6CE5391BDD26}" srcOrd="0" destOrd="0" presId="urn:microsoft.com/office/officeart/2018/2/layout/IconVerticalSolidList"/>
    <dgm:cxn modelId="{300AD213-A21A-4DA3-8B08-121A7E53FA62}" type="presOf" srcId="{B7BE3436-4664-4C93-BBFF-4E646994D788}" destId="{D96F0AA4-4824-4D7C-9609-D815DA56A97A}" srcOrd="0" destOrd="0" presId="urn:microsoft.com/office/officeart/2018/2/layout/IconVerticalSolidList"/>
    <dgm:cxn modelId="{6F0F4C6D-DC2C-4982-97CB-EFEB39478F15}" srcId="{FC8DEDBB-4BA7-482F-8BF3-05B41EC2C864}" destId="{208360B7-7810-4675-8F32-C8ACDBBF0922}" srcOrd="3" destOrd="0" parTransId="{3043A89B-D174-4E3F-A682-62D42B2B9F53}" sibTransId="{3A9E055C-B386-42CE-AB6E-4CF45AC325AD}"/>
    <dgm:cxn modelId="{DC255DF4-25AD-44E5-B8B6-337161E32E68}" srcId="{FC8DEDBB-4BA7-482F-8BF3-05B41EC2C864}" destId="{4674B66A-4170-4E2C-AB2A-5F07035EA590}" srcOrd="2" destOrd="0" parTransId="{30F73F3E-858F-47EB-A96A-01D3B4A5A47F}" sibTransId="{F2431517-48B4-4141-AEF1-CEB9A006BBD2}"/>
    <dgm:cxn modelId="{8FC9ADFA-494D-4D4B-81CE-52E61E18632D}" type="presOf" srcId="{E13C7334-FF7C-47E6-B0CB-591377A3B474}" destId="{3D2F75DF-C988-41AE-97C4-0F93655B6ED2}" srcOrd="0" destOrd="0" presId="urn:microsoft.com/office/officeart/2018/2/layout/IconVerticalSolidList"/>
    <dgm:cxn modelId="{0234166A-11FE-4D53-A550-CE784004E4C7}" type="presOf" srcId="{FC8DEDBB-4BA7-482F-8BF3-05B41EC2C864}" destId="{18E1E707-ADA6-4816-80F3-F0B7314DF81A}" srcOrd="0" destOrd="0" presId="urn:microsoft.com/office/officeart/2018/2/layout/IconVerticalSolidList"/>
    <dgm:cxn modelId="{03B44B0B-F3C0-4224-8F0A-029A7E4A139A}" srcId="{FC8DEDBB-4BA7-482F-8BF3-05B41EC2C864}" destId="{B7BE3436-4664-4C93-BBFF-4E646994D788}" srcOrd="4" destOrd="0" parTransId="{BFFAAD3C-9A7D-4A9A-9490-19869AA7A002}" sibTransId="{93BEDE89-BD28-46FE-B5F8-5BE0233F71F7}"/>
    <dgm:cxn modelId="{0FE12C51-E2BF-48C9-BC24-426AD877DA88}" type="presOf" srcId="{208360B7-7810-4675-8F32-C8ACDBBF0922}" destId="{E01507EE-07A2-49E1-B1BE-E69D35BF209A}" srcOrd="0" destOrd="0" presId="urn:microsoft.com/office/officeart/2018/2/layout/IconVerticalSolidList"/>
    <dgm:cxn modelId="{DD3A2614-3E80-4817-AD40-6A4E073B33AE}" type="presOf" srcId="{71E5C71B-9AFE-4E27-97AA-35A2501F9187}" destId="{BBE23369-EEF6-4B62-B6E4-E5354EE123F8}" srcOrd="0" destOrd="0" presId="urn:microsoft.com/office/officeart/2018/2/layout/IconVerticalSolidList"/>
    <dgm:cxn modelId="{DC184AA8-3C6E-4B2B-8741-EEAC977CE161}" type="presParOf" srcId="{18E1E707-ADA6-4816-80F3-F0B7314DF81A}" destId="{3262631A-1049-49EE-A692-4881FC9D8E36}" srcOrd="0" destOrd="0" presId="urn:microsoft.com/office/officeart/2018/2/layout/IconVerticalSolidList"/>
    <dgm:cxn modelId="{7438CDE3-67C4-4A4B-97F5-4ED6165067E9}" type="presParOf" srcId="{3262631A-1049-49EE-A692-4881FC9D8E36}" destId="{11EEDA51-7E6D-4437-9017-F0B71B686385}" srcOrd="0" destOrd="0" presId="urn:microsoft.com/office/officeart/2018/2/layout/IconVerticalSolidList"/>
    <dgm:cxn modelId="{F76EE5D9-512A-431B-8C87-1A3BEE38A0B3}" type="presParOf" srcId="{3262631A-1049-49EE-A692-4881FC9D8E36}" destId="{AF8C0CA4-EF22-4CD3-B166-463DBC0B0923}" srcOrd="1" destOrd="0" presId="urn:microsoft.com/office/officeart/2018/2/layout/IconVerticalSolidList"/>
    <dgm:cxn modelId="{8A47D10A-1496-45C5-8B21-46006E152FAD}" type="presParOf" srcId="{3262631A-1049-49EE-A692-4881FC9D8E36}" destId="{65BE9874-4D17-4CCD-95A8-0038217F1873}" srcOrd="2" destOrd="0" presId="urn:microsoft.com/office/officeart/2018/2/layout/IconVerticalSolidList"/>
    <dgm:cxn modelId="{57378901-F681-4B49-9CA5-55086C290667}" type="presParOf" srcId="{3262631A-1049-49EE-A692-4881FC9D8E36}" destId="{BBE23369-EEF6-4B62-B6E4-E5354EE123F8}" srcOrd="3" destOrd="0" presId="urn:microsoft.com/office/officeart/2018/2/layout/IconVerticalSolidList"/>
    <dgm:cxn modelId="{9D5E76EE-F81E-4CF3-806D-AE01DBEDAE12}" type="presParOf" srcId="{18E1E707-ADA6-4816-80F3-F0B7314DF81A}" destId="{802A0B93-127F-4C68-AE35-32DCC4AC5C8C}" srcOrd="1" destOrd="0" presId="urn:microsoft.com/office/officeart/2018/2/layout/IconVerticalSolidList"/>
    <dgm:cxn modelId="{6CDEBAFD-E334-4A59-89B0-A312E4333A55}" type="presParOf" srcId="{18E1E707-ADA6-4816-80F3-F0B7314DF81A}" destId="{076318A4-26B0-423C-9124-81FD5D9E3818}" srcOrd="2" destOrd="0" presId="urn:microsoft.com/office/officeart/2018/2/layout/IconVerticalSolidList"/>
    <dgm:cxn modelId="{D03F30BF-CA62-43E3-874E-5550A30804B7}" type="presParOf" srcId="{076318A4-26B0-423C-9124-81FD5D9E3818}" destId="{45271003-E1E9-4180-A817-5B55715775D1}" srcOrd="0" destOrd="0" presId="urn:microsoft.com/office/officeart/2018/2/layout/IconVerticalSolidList"/>
    <dgm:cxn modelId="{8346A783-10FA-4F01-AFFF-2AC324276ECF}" type="presParOf" srcId="{076318A4-26B0-423C-9124-81FD5D9E3818}" destId="{2F5587A4-7824-4845-89E7-EE5437E46D99}" srcOrd="1" destOrd="0" presId="urn:microsoft.com/office/officeart/2018/2/layout/IconVerticalSolidList"/>
    <dgm:cxn modelId="{0C6020FB-7E0A-4782-9554-B664CFB213C9}" type="presParOf" srcId="{076318A4-26B0-423C-9124-81FD5D9E3818}" destId="{6D8B0B0F-6767-48B5-9EC0-F1CB04556F83}" srcOrd="2" destOrd="0" presId="urn:microsoft.com/office/officeart/2018/2/layout/IconVerticalSolidList"/>
    <dgm:cxn modelId="{AF8813A9-D710-4F48-96D0-0E6B52682C30}" type="presParOf" srcId="{076318A4-26B0-423C-9124-81FD5D9E3818}" destId="{3D2F75DF-C988-41AE-97C4-0F93655B6ED2}" srcOrd="3" destOrd="0" presId="urn:microsoft.com/office/officeart/2018/2/layout/IconVerticalSolidList"/>
    <dgm:cxn modelId="{3E9447F2-F32D-4F4B-8CAD-188D7E8ECE4A}" type="presParOf" srcId="{18E1E707-ADA6-4816-80F3-F0B7314DF81A}" destId="{DF394D92-5694-4923-9A83-8C0074AC63D5}" srcOrd="3" destOrd="0" presId="urn:microsoft.com/office/officeart/2018/2/layout/IconVerticalSolidList"/>
    <dgm:cxn modelId="{DA2B5FB0-8E63-4D97-A81A-0A613175B13E}" type="presParOf" srcId="{18E1E707-ADA6-4816-80F3-F0B7314DF81A}" destId="{B20AB0A2-D52C-43B0-9E4D-611591EE782B}" srcOrd="4" destOrd="0" presId="urn:microsoft.com/office/officeart/2018/2/layout/IconVerticalSolidList"/>
    <dgm:cxn modelId="{EAE4AF17-6C93-4336-BBA8-E05626D3B7A9}" type="presParOf" srcId="{B20AB0A2-D52C-43B0-9E4D-611591EE782B}" destId="{CA67ABFB-D4C4-4886-A183-05A6FB4A0631}" srcOrd="0" destOrd="0" presId="urn:microsoft.com/office/officeart/2018/2/layout/IconVerticalSolidList"/>
    <dgm:cxn modelId="{EFD0CBA8-5781-44A9-9B45-CD94E7B36AE8}" type="presParOf" srcId="{B20AB0A2-D52C-43B0-9E4D-611591EE782B}" destId="{C9AFD380-250F-4C4E-9F11-30C53D46FA70}" srcOrd="1" destOrd="0" presId="urn:microsoft.com/office/officeart/2018/2/layout/IconVerticalSolidList"/>
    <dgm:cxn modelId="{D12259E0-D9C7-4513-8CED-1ABB86299D08}" type="presParOf" srcId="{B20AB0A2-D52C-43B0-9E4D-611591EE782B}" destId="{A63F77C2-7D50-448E-AD66-AB1F286BE1BF}" srcOrd="2" destOrd="0" presId="urn:microsoft.com/office/officeart/2018/2/layout/IconVerticalSolidList"/>
    <dgm:cxn modelId="{4B666DD6-EDE3-4DA7-BD9F-D4EA67BCCF54}" type="presParOf" srcId="{B20AB0A2-D52C-43B0-9E4D-611591EE782B}" destId="{8322D5D1-ECF8-452A-B237-6CE5391BDD26}" srcOrd="3" destOrd="0" presId="urn:microsoft.com/office/officeart/2018/2/layout/IconVerticalSolidList"/>
    <dgm:cxn modelId="{36BCD16E-2F9E-4BEF-AA33-E93EA09E0120}" type="presParOf" srcId="{18E1E707-ADA6-4816-80F3-F0B7314DF81A}" destId="{C55F9D08-3B87-4025-8583-1116BE225263}" srcOrd="5" destOrd="0" presId="urn:microsoft.com/office/officeart/2018/2/layout/IconVerticalSolidList"/>
    <dgm:cxn modelId="{BBF68B85-89EF-4B1E-BAF7-1D034B480CE7}" type="presParOf" srcId="{18E1E707-ADA6-4816-80F3-F0B7314DF81A}" destId="{E5AE9CE1-0823-4E56-9FEC-2F19C1354E80}" srcOrd="6" destOrd="0" presId="urn:microsoft.com/office/officeart/2018/2/layout/IconVerticalSolidList"/>
    <dgm:cxn modelId="{814971C9-0CF4-4611-ABAC-BE0EF382F590}" type="presParOf" srcId="{E5AE9CE1-0823-4E56-9FEC-2F19C1354E80}" destId="{F26202DB-C51D-485D-A84B-A77224117252}" srcOrd="0" destOrd="0" presId="urn:microsoft.com/office/officeart/2018/2/layout/IconVerticalSolidList"/>
    <dgm:cxn modelId="{D0693715-2F42-4CA9-8011-F30C7EC59070}" type="presParOf" srcId="{E5AE9CE1-0823-4E56-9FEC-2F19C1354E80}" destId="{B4B4D9C3-0966-4833-A291-830D2DD1A44D}" srcOrd="1" destOrd="0" presId="urn:microsoft.com/office/officeart/2018/2/layout/IconVerticalSolidList"/>
    <dgm:cxn modelId="{0F434966-923E-4859-9EC1-767D45239105}" type="presParOf" srcId="{E5AE9CE1-0823-4E56-9FEC-2F19C1354E80}" destId="{04E1DDD4-96C2-47B3-8F4B-F42A4562D8F9}" srcOrd="2" destOrd="0" presId="urn:microsoft.com/office/officeart/2018/2/layout/IconVerticalSolidList"/>
    <dgm:cxn modelId="{27C2C277-FD90-4A7B-8D80-568C38B2A001}" type="presParOf" srcId="{E5AE9CE1-0823-4E56-9FEC-2F19C1354E80}" destId="{E01507EE-07A2-49E1-B1BE-E69D35BF209A}" srcOrd="3" destOrd="0" presId="urn:microsoft.com/office/officeart/2018/2/layout/IconVerticalSolidList"/>
    <dgm:cxn modelId="{2B64A00F-9892-4F17-9E07-98285D034ADF}" type="presParOf" srcId="{18E1E707-ADA6-4816-80F3-F0B7314DF81A}" destId="{935C9AB3-2E52-45C9-9229-EDBABD37B1FC}" srcOrd="7" destOrd="0" presId="urn:microsoft.com/office/officeart/2018/2/layout/IconVerticalSolidList"/>
    <dgm:cxn modelId="{81383322-A530-4B78-B64E-175839DC907D}" type="presParOf" srcId="{18E1E707-ADA6-4816-80F3-F0B7314DF81A}" destId="{0423A4A2-5828-4E88-9E8B-D399A40A2BAF}" srcOrd="8" destOrd="0" presId="urn:microsoft.com/office/officeart/2018/2/layout/IconVerticalSolidList"/>
    <dgm:cxn modelId="{530D7F47-D10D-4540-AC12-B389C1F11183}" type="presParOf" srcId="{0423A4A2-5828-4E88-9E8B-D399A40A2BAF}" destId="{FA27956A-C73D-42B6-815E-FD94BE678344}" srcOrd="0" destOrd="0" presId="urn:microsoft.com/office/officeart/2018/2/layout/IconVerticalSolidList"/>
    <dgm:cxn modelId="{20703DCD-225A-4DD0-9692-55416E265493}" type="presParOf" srcId="{0423A4A2-5828-4E88-9E8B-D399A40A2BAF}" destId="{4F8D1185-D58E-463D-81EE-6A52037EB915}" srcOrd="1" destOrd="0" presId="urn:microsoft.com/office/officeart/2018/2/layout/IconVerticalSolidList"/>
    <dgm:cxn modelId="{C0751DBD-F606-4E8C-A2B8-4D22A7E546E6}" type="presParOf" srcId="{0423A4A2-5828-4E88-9E8B-D399A40A2BAF}" destId="{C60344AC-DF72-4614-86D4-00C80D310931}" srcOrd="2" destOrd="0" presId="urn:microsoft.com/office/officeart/2018/2/layout/IconVerticalSolidList"/>
    <dgm:cxn modelId="{3465FAD9-4824-4DBC-BC73-445D4EEF4340}" type="presParOf" srcId="{0423A4A2-5828-4E88-9E8B-D399A40A2BAF}" destId="{D96F0AA4-4824-4D7C-9609-D815DA56A9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53993-5126-4359-A4AB-83D41C4E6286}">
      <dsp:nvSpPr>
        <dsp:cNvPr id="0" name=""/>
        <dsp:cNvSpPr/>
      </dsp:nvSpPr>
      <dsp:spPr>
        <a:xfrm>
          <a:off x="1225" y="126292"/>
          <a:ext cx="4301580" cy="2731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FADFD-FC4A-4B2F-9036-27D78C9B7C94}">
      <dsp:nvSpPr>
        <dsp:cNvPr id="0" name=""/>
        <dsp:cNvSpPr/>
      </dsp:nvSpPr>
      <dsp:spPr>
        <a:xfrm>
          <a:off x="479178" y="580348"/>
          <a:ext cx="4301580" cy="27315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STANDARD 5: TRADE . . Voluntary exchange occurs only when all participating parties expect to gain. This is true for trade among individuals or organizations within a nation, and among individuals or organizations in different nations. </a:t>
          </a:r>
        </a:p>
      </dsp:txBody>
      <dsp:txXfrm>
        <a:off x="559181" y="660351"/>
        <a:ext cx="4141574" cy="2571497"/>
      </dsp:txXfrm>
    </dsp:sp>
    <dsp:sp modelId="{BB8E72F5-0E5C-4532-8870-8707898AD098}">
      <dsp:nvSpPr>
        <dsp:cNvPr id="0" name=""/>
        <dsp:cNvSpPr/>
      </dsp:nvSpPr>
      <dsp:spPr>
        <a:xfrm>
          <a:off x="5258712" y="126292"/>
          <a:ext cx="4301580" cy="2731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EB864-43BD-4978-81C8-A4AD82115EC1}">
      <dsp:nvSpPr>
        <dsp:cNvPr id="0" name=""/>
        <dsp:cNvSpPr/>
      </dsp:nvSpPr>
      <dsp:spPr>
        <a:xfrm>
          <a:off x="5736666" y="580348"/>
          <a:ext cx="4301580" cy="27315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STANDARD 6: SPECIALIZATION . When individuals, regions, and nations specialize in what they can produce at the lowest cost and then trade with others, both production and consumption increase. </a:t>
          </a:r>
        </a:p>
      </dsp:txBody>
      <dsp:txXfrm>
        <a:off x="5816669" y="660351"/>
        <a:ext cx="4141574" cy="257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EDA51-7E6D-4437-9017-F0B71B686385}">
      <dsp:nvSpPr>
        <dsp:cNvPr id="0" name=""/>
        <dsp:cNvSpPr/>
      </dsp:nvSpPr>
      <dsp:spPr>
        <a:xfrm>
          <a:off x="0" y="4418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C0CA4-EF22-4CD3-B166-463DBC0B0923}">
      <dsp:nvSpPr>
        <dsp:cNvPr id="0" name=""/>
        <dsp:cNvSpPr/>
      </dsp:nvSpPr>
      <dsp:spPr>
        <a:xfrm>
          <a:off x="284724" y="216197"/>
          <a:ext cx="517680" cy="5176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23369-EEF6-4B62-B6E4-E5354EE123F8}">
      <dsp:nvSpPr>
        <dsp:cNvPr id="0" name=""/>
        <dsp:cNvSpPr/>
      </dsp:nvSpPr>
      <dsp:spPr>
        <a:xfrm>
          <a:off x="1087129" y="4418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1. Self interest drives the economy</a:t>
          </a:r>
        </a:p>
      </dsp:txBody>
      <dsp:txXfrm>
        <a:off x="1087129" y="4418"/>
        <a:ext cx="5161270" cy="941237"/>
      </dsp:txXfrm>
    </dsp:sp>
    <dsp:sp modelId="{45271003-E1E9-4180-A817-5B55715775D1}">
      <dsp:nvSpPr>
        <dsp:cNvPr id="0" name=""/>
        <dsp:cNvSpPr/>
      </dsp:nvSpPr>
      <dsp:spPr>
        <a:xfrm>
          <a:off x="0" y="1180965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587A4-7824-4845-89E7-EE5437E46D99}">
      <dsp:nvSpPr>
        <dsp:cNvPr id="0" name=""/>
        <dsp:cNvSpPr/>
      </dsp:nvSpPr>
      <dsp:spPr>
        <a:xfrm>
          <a:off x="284724" y="1392744"/>
          <a:ext cx="517680" cy="5176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F75DF-C988-41AE-97C4-0F93655B6ED2}">
      <dsp:nvSpPr>
        <dsp:cNvPr id="0" name=""/>
        <dsp:cNvSpPr/>
      </dsp:nvSpPr>
      <dsp:spPr>
        <a:xfrm>
          <a:off x="1087129" y="1180965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2. Limited government</a:t>
          </a:r>
        </a:p>
      </dsp:txBody>
      <dsp:txXfrm>
        <a:off x="1087129" y="1180965"/>
        <a:ext cx="5161270" cy="941237"/>
      </dsp:txXfrm>
    </dsp:sp>
    <dsp:sp modelId="{CA67ABFB-D4C4-4886-A183-05A6FB4A0631}">
      <dsp:nvSpPr>
        <dsp:cNvPr id="0" name=""/>
        <dsp:cNvSpPr/>
      </dsp:nvSpPr>
      <dsp:spPr>
        <a:xfrm>
          <a:off x="0" y="2357512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FD380-250F-4C4E-9F11-30C53D46FA70}">
      <dsp:nvSpPr>
        <dsp:cNvPr id="0" name=""/>
        <dsp:cNvSpPr/>
      </dsp:nvSpPr>
      <dsp:spPr>
        <a:xfrm>
          <a:off x="284724" y="2569291"/>
          <a:ext cx="517680" cy="51768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2D5D1-ECF8-452A-B237-6CE5391BDD26}">
      <dsp:nvSpPr>
        <dsp:cNvPr id="0" name=""/>
        <dsp:cNvSpPr/>
      </dsp:nvSpPr>
      <dsp:spPr>
        <a:xfrm>
          <a:off x="1087129" y="2357512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 Competition give the economy the best products</a:t>
          </a:r>
        </a:p>
      </dsp:txBody>
      <dsp:txXfrm>
        <a:off x="1087129" y="2357512"/>
        <a:ext cx="5161270" cy="941237"/>
      </dsp:txXfrm>
    </dsp:sp>
    <dsp:sp modelId="{F26202DB-C51D-485D-A84B-A77224117252}">
      <dsp:nvSpPr>
        <dsp:cNvPr id="0" name=""/>
        <dsp:cNvSpPr/>
      </dsp:nvSpPr>
      <dsp:spPr>
        <a:xfrm>
          <a:off x="0" y="3534059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4D9C3-0966-4833-A291-830D2DD1A44D}">
      <dsp:nvSpPr>
        <dsp:cNvPr id="0" name=""/>
        <dsp:cNvSpPr/>
      </dsp:nvSpPr>
      <dsp:spPr>
        <a:xfrm>
          <a:off x="284724" y="3745838"/>
          <a:ext cx="517680" cy="51768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507EE-07A2-49E1-B1BE-E69D35BF209A}">
      <dsp:nvSpPr>
        <dsp:cNvPr id="0" name=""/>
        <dsp:cNvSpPr/>
      </dsp:nvSpPr>
      <dsp:spPr>
        <a:xfrm>
          <a:off x="1087129" y="3534059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4. The economy will self adjust no need to worry</a:t>
          </a:r>
        </a:p>
      </dsp:txBody>
      <dsp:txXfrm>
        <a:off x="1087129" y="3534059"/>
        <a:ext cx="5161270" cy="941237"/>
      </dsp:txXfrm>
    </dsp:sp>
    <dsp:sp modelId="{FA27956A-C73D-42B6-815E-FD94BE678344}">
      <dsp:nvSpPr>
        <dsp:cNvPr id="0" name=""/>
        <dsp:cNvSpPr/>
      </dsp:nvSpPr>
      <dsp:spPr>
        <a:xfrm>
          <a:off x="0" y="4710606"/>
          <a:ext cx="6248400" cy="9412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D1185-D58E-463D-81EE-6A52037EB915}">
      <dsp:nvSpPr>
        <dsp:cNvPr id="0" name=""/>
        <dsp:cNvSpPr/>
      </dsp:nvSpPr>
      <dsp:spPr>
        <a:xfrm>
          <a:off x="284724" y="4922384"/>
          <a:ext cx="517680" cy="51768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F0AA4-4824-4D7C-9609-D815DA56A97A}">
      <dsp:nvSpPr>
        <dsp:cNvPr id="0" name=""/>
        <dsp:cNvSpPr/>
      </dsp:nvSpPr>
      <dsp:spPr>
        <a:xfrm>
          <a:off x="1087129" y="4710606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5. The economy is run by the “ invisible hand”</a:t>
          </a:r>
        </a:p>
      </dsp:txBody>
      <dsp:txXfrm>
        <a:off x="1087129" y="4710606"/>
        <a:ext cx="5161270" cy="941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8AFD0-B3D5-4CE7-BEEE-6E865114B1F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0C56D-A6D1-44F9-9BA2-E897EED79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73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69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1EF7-D181-43DF-8559-720187F061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1EF7-D181-43DF-8559-720187F061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91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03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973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7440"/>
            <a:ext cx="10972800" cy="3779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40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22147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09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02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553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3790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16179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00539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984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205503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8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1" fontAlgn="base" hangingPunct="1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F7611-60C6-4310-84D7-D05BF8B67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Circular </a:t>
            </a:r>
            <a:r>
              <a:rPr lang="en-US" b="1" dirty="0" smtClean="0"/>
              <a:t>Flow, the Global Economy and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Economic </a:t>
            </a:r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8EEA67B-3A23-4F8B-A97F-668058D59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2900" dirty="0" smtClean="0"/>
          </a:p>
          <a:p>
            <a:r>
              <a:rPr lang="en-US" sz="2900" dirty="0" smtClean="0"/>
              <a:t>Prof. Theresa </a:t>
            </a:r>
            <a:r>
              <a:rPr lang="en-US" sz="2900" dirty="0"/>
              <a:t>Fischer</a:t>
            </a:r>
          </a:p>
          <a:p>
            <a:r>
              <a:rPr lang="en-US" sz="2900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291717270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1E969-18CE-4397-BEEA-68140CF1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on the </a:t>
            </a:r>
            <a:r>
              <a:rPr lang="en-US" b="1" dirty="0" smtClean="0"/>
              <a:t>Flowchart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3D8F5C-96A0-4173-8479-4FDFA8040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Keisha makes decorative pillows that she sells for $</a:t>
            </a:r>
            <a:r>
              <a:rPr lang="en-US" dirty="0" smtClean="0"/>
              <a:t>30.00…</a:t>
            </a:r>
            <a:endParaRPr lang="en-US" dirty="0"/>
          </a:p>
          <a:p>
            <a:r>
              <a:rPr lang="en-US" dirty="0"/>
              <a:t>Mammoth Toys Inc. hires 100 new </a:t>
            </a:r>
            <a:r>
              <a:rPr lang="en-US" dirty="0" smtClean="0"/>
              <a:t>employees…</a:t>
            </a:r>
            <a:endParaRPr lang="en-US" dirty="0"/>
          </a:p>
          <a:p>
            <a:r>
              <a:rPr lang="en-US" dirty="0"/>
              <a:t>Emily earns $6.50 per hour entering data at the music </a:t>
            </a:r>
            <a:r>
              <a:rPr lang="en-US" dirty="0" smtClean="0"/>
              <a:t>conservatory…</a:t>
            </a:r>
            <a:endParaRPr lang="en-US" dirty="0"/>
          </a:p>
          <a:p>
            <a:r>
              <a:rPr lang="en-US" dirty="0"/>
              <a:t>The National Park Service opens two new campgrounds in Yellowstone National </a:t>
            </a:r>
            <a:r>
              <a:rPr lang="en-US" dirty="0" smtClean="0"/>
              <a:t>Park…</a:t>
            </a:r>
            <a:endParaRPr lang="en-US" dirty="0"/>
          </a:p>
          <a:p>
            <a:r>
              <a:rPr lang="en-US" dirty="0"/>
              <a:t>(T-F) The resource market determines the price per acre of farmland.</a:t>
            </a:r>
          </a:p>
          <a:p>
            <a:r>
              <a:rPr lang="en-US" dirty="0"/>
              <a:t>(T-F) The product market determines the salary of the </a:t>
            </a:r>
            <a:r>
              <a:rPr lang="en-US" b="1" dirty="0"/>
              <a:t>C.E.O. </a:t>
            </a:r>
            <a:r>
              <a:rPr lang="en-US" dirty="0"/>
              <a:t>of a firm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8893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D5D3CE8-6534-4899-B698-BB3C6848EC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313485-7BF2-43EA-9239-5BAA303439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="" xmlns:a16="http://schemas.microsoft.com/office/drawing/2014/main" id="{DECC8AEA-4B25-44FA-B040-C34B0FEBB6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="" xmlns:a16="http://schemas.microsoft.com/office/drawing/2014/main" id="{88C5D63D-E29B-48C0-9453-20000B702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="" xmlns:a16="http://schemas.microsoft.com/office/drawing/2014/main" id="{48D22C82-28FA-4F3A-8B17-C11CC2EBA6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="" xmlns:a16="http://schemas.microsoft.com/office/drawing/2014/main" id="{F037018E-FAF9-46CE-A969-6BC7426A63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A86A11D-8AB8-4EEA-B839-065E34081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4FEFC3-755D-4CF3-A16B-6F63E79A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Economic Philosophers—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Adam Smith and John M. Keynes.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6089E03A-C3A3-41BA-88C7-ED95A70B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5" y="2494450"/>
            <a:ext cx="3478400" cy="3563159"/>
          </a:xfrm>
        </p:spPr>
        <p:txBody>
          <a:bodyPr>
            <a:normAutofit/>
          </a:bodyPr>
          <a:lstStyle/>
          <a:p>
            <a:r>
              <a:rPr lang="en-US" sz="3200" dirty="0"/>
              <a:t>Great sources for students in High School to read and find the essence of their theories and philosophies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3104200-977A-4412-9CF6-D5B3A3C7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"/>
          <a:stretch/>
        </p:blipFill>
        <p:spPr>
          <a:xfrm>
            <a:off x="5385405" y="2486034"/>
            <a:ext cx="2743200" cy="3412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79BA75-AE6C-4222-8DCC-94381AD44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"/>
          <a:stretch/>
        </p:blipFill>
        <p:spPr>
          <a:xfrm>
            <a:off x="8128605" y="2486034"/>
            <a:ext cx="2767293" cy="341257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4F95C68-AB6E-4C79-8764-E43667ACD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8605" y="2486034"/>
            <a:ext cx="0" cy="341071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9943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22F36D6-DF63-4611-AA04-4378E390B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54" r="5274" b="-2"/>
          <a:stretch/>
        </p:blipFill>
        <p:spPr>
          <a:xfrm>
            <a:off x="755600" y="1150409"/>
            <a:ext cx="6074934" cy="3778250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2C20A93E-E407-4683-A405-147DE26132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9267F70F-11C6-4597-9381-D0D80FC18F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700" b="1">
                <a:solidFill>
                  <a:srgbClr val="FFFFFF"/>
                </a:solidFill>
                <a:effectLst>
                  <a:glow>
                    <a:srgbClr val="4F81BD">
                      <a:alpha val="0"/>
                    </a:srgb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Adam Smith and The Wealth of Nations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59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575C10-8187-4AC4-AD72-C754EAFD28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36010-5963-4C4F-ABDF-50E6A196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Adam </a:t>
            </a:r>
            <a:r>
              <a:rPr lang="en-US" sz="4800" dirty="0" smtClean="0">
                <a:solidFill>
                  <a:schemeClr val="bg1"/>
                </a:solidFill>
              </a:rPr>
              <a:t>Smith, </a:t>
            </a:r>
            <a:r>
              <a:rPr lang="en-US" sz="4800" dirty="0">
                <a:solidFill>
                  <a:schemeClr val="bg1"/>
                </a:solidFill>
              </a:rPr>
              <a:t>Father of Modern Capitalism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8A2C9E7-687B-4BC5-BA8F-24FF13270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0028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E776C9-ED67-41B7-B3A3-4DF76EF3A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104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49745-B14E-4D90-AA16-6152C60B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C1BB164-A7B8-4971-AAB4-B7DB92976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894" y="1690687"/>
            <a:ext cx="10155283" cy="45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196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E8828C-5355-448E-9625-5463F71F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Keynes Theory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489187-D10A-412C-BAC2-75BFFE3F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3779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500" dirty="0"/>
          </a:p>
          <a:p>
            <a:pPr lvl="0"/>
            <a:r>
              <a:rPr lang="en-US" sz="7200" dirty="0"/>
              <a:t>Aggregate demand is volatile and unstable.</a:t>
            </a:r>
          </a:p>
          <a:p>
            <a:pPr lvl="0"/>
            <a:r>
              <a:rPr lang="en-US" sz="7200" dirty="0"/>
              <a:t>A market economy will be unstable with inefficient outcomes in the for of economic recessions and inflation.</a:t>
            </a:r>
          </a:p>
          <a:p>
            <a:pPr lvl="0"/>
            <a:r>
              <a:rPr lang="en-US" sz="7200" dirty="0"/>
              <a:t>The difficult economic conditions can be resolved through government action of fiscal policy and monetary policy.</a:t>
            </a:r>
          </a:p>
          <a:p>
            <a:pPr lvl="0"/>
            <a:r>
              <a:rPr lang="en-US" sz="7200" dirty="0"/>
              <a:t>Government needs to have an active role especially during recessions and depressions.</a:t>
            </a:r>
          </a:p>
          <a:p>
            <a:pPr lvl="0"/>
            <a:r>
              <a:rPr lang="en-US" sz="7200" dirty="0"/>
              <a:t>Too much savings can stifle the economy.</a:t>
            </a:r>
          </a:p>
          <a:p>
            <a:pPr lvl="0"/>
            <a:r>
              <a:rPr lang="en-US" sz="7200" dirty="0"/>
              <a:t>We cannot look at the long run because in the long run we are all dead.</a:t>
            </a:r>
          </a:p>
          <a:p>
            <a:pPr lvl="0"/>
            <a:r>
              <a:rPr lang="en-US" sz="7200" dirty="0"/>
              <a:t>Does not believe that wages are flexible </a:t>
            </a:r>
            <a:r>
              <a:rPr lang="en-US" sz="7200" dirty="0">
                <a:sym typeface="Wingdings" panose="05000000000000000000" pitchFamily="2" charset="2"/>
              </a:rPr>
              <a:t></a:t>
            </a:r>
            <a:r>
              <a:rPr lang="en-US" sz="7200" dirty="0"/>
              <a:t> menu costs and sticky wages</a:t>
            </a:r>
          </a:p>
          <a:p>
            <a:pPr lvl="0"/>
            <a:r>
              <a:rPr lang="en-US" sz="7200" dirty="0"/>
              <a:t>As people spend and companies invest in capital expenditures the circular flow creates a multiplier effect. Spending becomes someone’s income and their income becomes their expenditure</a:t>
            </a:r>
          </a:p>
          <a:p>
            <a:pPr lvl="0"/>
            <a:r>
              <a:rPr lang="en-US" sz="7200" dirty="0"/>
              <a:t>The money supply is a determinant of the state of the real economy.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8127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069508"/>
            <a:ext cx="9191625" cy="51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3268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4011084" cy="1162050"/>
          </a:xfrm>
        </p:spPr>
        <p:txBody>
          <a:bodyPr/>
          <a:lstStyle/>
          <a:p>
            <a:r>
              <a:rPr lang="en-US" dirty="0"/>
              <a:t>Economic </a:t>
            </a:r>
            <a:r>
              <a:rPr lang="en-US" dirty="0" smtClean="0"/>
              <a:t>System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170" y="1336675"/>
            <a:ext cx="6815667" cy="58531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Based off how the questions are answered, you </a:t>
            </a:r>
            <a:r>
              <a:rPr lang="en-US" dirty="0" smtClean="0"/>
              <a:t>determine </a:t>
            </a:r>
            <a:r>
              <a:rPr lang="en-US" dirty="0"/>
              <a:t>the economic systems</a:t>
            </a:r>
          </a:p>
          <a:p>
            <a:pPr marL="457200" indent="-457200">
              <a:buAutoNum type="arabicPeriod"/>
            </a:pPr>
            <a:r>
              <a:rPr lang="en-US" dirty="0"/>
              <a:t>Traditional System</a:t>
            </a:r>
          </a:p>
          <a:p>
            <a:pPr marL="457200" indent="-457200">
              <a:buAutoNum type="arabicPeriod"/>
            </a:pPr>
            <a:r>
              <a:rPr lang="en-US" dirty="0"/>
              <a:t>Command System</a:t>
            </a:r>
          </a:p>
          <a:p>
            <a:pPr marL="457200" indent="-457200">
              <a:buAutoNum type="arabicPeriod"/>
            </a:pPr>
            <a:r>
              <a:rPr lang="en-US" dirty="0"/>
              <a:t>Market System</a:t>
            </a:r>
          </a:p>
          <a:p>
            <a:pPr marL="457200" indent="-457200">
              <a:buAutoNum type="arabicPeriod"/>
            </a:pPr>
            <a:r>
              <a:rPr lang="en-US" dirty="0"/>
              <a:t>Mixed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2257425"/>
            <a:ext cx="3706285" cy="3868739"/>
          </a:xfrm>
        </p:spPr>
        <p:txBody>
          <a:bodyPr/>
          <a:lstStyle/>
          <a:p>
            <a:r>
              <a:rPr lang="en-US" sz="2400" dirty="0"/>
              <a:t>Questions – </a:t>
            </a:r>
          </a:p>
          <a:p>
            <a:pPr marL="342900" indent="-342900">
              <a:buAutoNum type="arabicPeriod"/>
            </a:pPr>
            <a:r>
              <a:rPr lang="en-US" sz="2400" dirty="0"/>
              <a:t>What to produce?</a:t>
            </a:r>
          </a:p>
          <a:p>
            <a:pPr marL="342900" indent="-342900">
              <a:buAutoNum type="arabicPeriod"/>
            </a:pPr>
            <a:r>
              <a:rPr lang="en-US" sz="2400" dirty="0"/>
              <a:t>How to produce?</a:t>
            </a:r>
          </a:p>
          <a:p>
            <a:pPr marL="342900" indent="-342900">
              <a:buAutoNum type="arabicPeriod"/>
            </a:pPr>
            <a:r>
              <a:rPr lang="en-US" sz="2400" dirty="0"/>
              <a:t>For whom?</a:t>
            </a:r>
          </a:p>
        </p:txBody>
      </p:sp>
    </p:spTree>
    <p:extLst>
      <p:ext uri="{BB962C8B-B14F-4D97-AF65-F5344CB8AC3E}">
        <p14:creationId xmlns:p14="http://schemas.microsoft.com/office/powerpoint/2010/main" val="386578564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AD3DBC-DE13-406A-980F-55CE8D27D56F}"/>
              </a:ext>
            </a:extLst>
          </p:cNvPr>
          <p:cNvSpPr txBox="1"/>
          <p:nvPr/>
        </p:nvSpPr>
        <p:spPr>
          <a:xfrm>
            <a:off x="523630" y="1055077"/>
            <a:ext cx="1110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the three economies answer the critical questions?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EE787CC1-6DBC-426B-B7DA-01DBFE44B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19206"/>
              </p:ext>
            </p:extLst>
          </p:nvPr>
        </p:nvGraphicFramePr>
        <p:xfrm>
          <a:off x="2032000" y="1992923"/>
          <a:ext cx="8128000" cy="211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210889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04476814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20796658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04076443"/>
                    </a:ext>
                  </a:extLst>
                </a:gridCol>
              </a:tblGrid>
              <a:tr h="705990"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854233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r>
                        <a:rPr lang="en-US" dirty="0"/>
                        <a:t>What to Produce?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8694018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r>
                        <a:rPr lang="en-US" dirty="0"/>
                        <a:t>How to Produce?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109360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F192CD9E-D0A1-4A46-BB58-F8066CDDC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52402"/>
              </p:ext>
            </p:extLst>
          </p:nvPr>
        </p:nvGraphicFramePr>
        <p:xfrm>
          <a:off x="2032000" y="4104639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05424064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05971108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074380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682497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For Whom?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904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22963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AD3DBC-DE13-406A-980F-55CE8D27D56F}"/>
              </a:ext>
            </a:extLst>
          </p:cNvPr>
          <p:cNvSpPr txBox="1"/>
          <p:nvPr/>
        </p:nvSpPr>
        <p:spPr>
          <a:xfrm>
            <a:off x="523630" y="1055077"/>
            <a:ext cx="1110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the three economies answer the critical questions?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EE787CC1-6DBC-426B-B7DA-01DBFE44B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24589"/>
              </p:ext>
            </p:extLst>
          </p:nvPr>
        </p:nvGraphicFramePr>
        <p:xfrm>
          <a:off x="2032000" y="1992923"/>
          <a:ext cx="8128000" cy="211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210889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04476814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20796658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04076443"/>
                    </a:ext>
                  </a:extLst>
                </a:gridCol>
              </a:tblGrid>
              <a:tr h="705990"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854233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r>
                        <a:rPr lang="en-US" dirty="0"/>
                        <a:t>What to Make?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Consumer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8694018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r>
                        <a:rPr lang="en-US" dirty="0"/>
                        <a:t>How to Make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Efficient and Least costly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109360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F192CD9E-D0A1-4A46-BB58-F8066CDDC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39014"/>
              </p:ext>
            </p:extLst>
          </p:nvPr>
        </p:nvGraphicFramePr>
        <p:xfrm>
          <a:off x="2032000" y="4104639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05424064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05971108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074380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682497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For Whom?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904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8328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2006539" y="2114895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9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99" y="1171575"/>
            <a:ext cx="8270751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97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CC232-242A-4634-A532-74F0D61D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Makes the United States a Mixed Economy?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EDCC6A-2BE3-4772-9780-AC667DD8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377440"/>
            <a:ext cx="10496550" cy="1565910"/>
          </a:xfrm>
        </p:spPr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economy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Traditional Economy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Market Economy</a:t>
            </a:r>
          </a:p>
        </p:txBody>
      </p:sp>
    </p:spTree>
    <p:extLst>
      <p:ext uri="{BB962C8B-B14F-4D97-AF65-F5344CB8AC3E}">
        <p14:creationId xmlns:p14="http://schemas.microsoft.com/office/powerpoint/2010/main" val="72976816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416616"/>
            <a:ext cx="8362950" cy="8001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Economic Reasons for Trade </a:t>
            </a:r>
            <a:r>
              <a:rPr lang="en-US" sz="4400" dirty="0" smtClean="0">
                <a:sym typeface="Wingdings" panose="05000000000000000000" pitchFamily="2" charset="2"/>
              </a:rPr>
              <a:t>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The economic goals of international trade is to provide jobs for workers</a:t>
            </a:r>
          </a:p>
          <a:p>
            <a:r>
              <a:rPr lang="en-US" dirty="0"/>
              <a:t>2. If the US imports more from Japan than it exports to Japan, the total numbers of jobs will decline</a:t>
            </a:r>
          </a:p>
          <a:p>
            <a:r>
              <a:rPr lang="en-US" dirty="0"/>
              <a:t>3. Tariffs protect our standard of living by reducing competition from cheap foreign labor</a:t>
            </a:r>
          </a:p>
          <a:p>
            <a:r>
              <a:rPr lang="en-US" dirty="0"/>
              <a:t>4. A STRONG DOLLAR CURRENCY in Forex Exchange Market is good for the US because it reduces the amount of imports purchased by Americans</a:t>
            </a:r>
          </a:p>
          <a:p>
            <a:r>
              <a:rPr lang="en-US" dirty="0"/>
              <a:t>5. The existence of large, rapidly growing population is the principal reasons for poverty in the third world nations.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72550" y="1293446"/>
            <a:ext cx="23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True/False Exercise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3963151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1" y="1252538"/>
            <a:ext cx="371845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Trade &amp; Comparative Advantage</a:t>
            </a:r>
          </a:p>
        </p:txBody>
      </p:sp>
      <p:pic>
        <p:nvPicPr>
          <p:cNvPr id="1026" name="Picture 2" descr="http://edu.uoh.edu.cn/zlgc/sykc/sxy/zyxt/images/xt2_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844" y="1708944"/>
            <a:ext cx="43719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30215" y="2907322"/>
            <a:ext cx="3341810" cy="2961665"/>
          </a:xfrm>
        </p:spPr>
        <p:txBody>
          <a:bodyPr/>
          <a:lstStyle/>
          <a:p>
            <a:r>
              <a:rPr lang="en-US" dirty="0"/>
              <a:t>Absolute Advantage</a:t>
            </a:r>
          </a:p>
          <a:p>
            <a:r>
              <a:rPr lang="en-US" dirty="0"/>
              <a:t>Comparative Advantage</a:t>
            </a:r>
          </a:p>
          <a:p>
            <a:r>
              <a:rPr lang="en-US" dirty="0"/>
              <a:t>Lower Domestic Opportunity Costs</a:t>
            </a:r>
          </a:p>
          <a:p>
            <a:r>
              <a:rPr lang="en-US" dirty="0"/>
              <a:t>Specialization</a:t>
            </a:r>
          </a:p>
          <a:p>
            <a:r>
              <a:rPr lang="en-US" dirty="0"/>
              <a:t>PPC Curves </a:t>
            </a:r>
          </a:p>
        </p:txBody>
      </p:sp>
    </p:spTree>
    <p:extLst>
      <p:ext uri="{BB962C8B-B14F-4D97-AF65-F5344CB8AC3E}">
        <p14:creationId xmlns:p14="http://schemas.microsoft.com/office/powerpoint/2010/main" val="149243974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866" y="138282"/>
            <a:ext cx="3984339" cy="1063985"/>
          </a:xfrm>
        </p:spPr>
        <p:txBody>
          <a:bodyPr/>
          <a:lstStyle/>
          <a:p>
            <a:r>
              <a:rPr lang="en-US" dirty="0"/>
              <a:t>Comparative </a:t>
            </a:r>
            <a:r>
              <a:rPr lang="en-US" dirty="0" smtClean="0"/>
              <a:t>Advantage, Continued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54053"/>
              </p:ext>
            </p:extLst>
          </p:nvPr>
        </p:nvGraphicFramePr>
        <p:xfrm>
          <a:off x="4752975" y="1435100"/>
          <a:ext cx="68151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1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0965" marR="10096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Cheese</a:t>
                      </a:r>
                    </a:p>
                  </a:txBody>
                  <a:tcPr marL="100965" marR="10096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 marL="100965" marR="10096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Spain</a:t>
                      </a:r>
                    </a:p>
                  </a:txBody>
                  <a:tcPr marL="100965" marR="10096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 marL="100965" marR="10096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 marL="100965" marR="10096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 marL="100965" marR="10096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marL="100965" marR="10096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 marL="100965" marR="10096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What nation  has an Absolute Advantage in Cheese? Explain</a:t>
            </a:r>
          </a:p>
          <a:p>
            <a:pPr marL="342900" indent="-342900">
              <a:buAutoNum type="arabicPeriod"/>
            </a:pPr>
            <a:r>
              <a:rPr lang="en-US" dirty="0"/>
              <a:t>What nation has an Absolute advantage in wine? Explain</a:t>
            </a:r>
          </a:p>
          <a:p>
            <a:pPr marL="342900" indent="-342900">
              <a:buAutoNum type="arabicPeriod"/>
            </a:pPr>
            <a:r>
              <a:rPr lang="en-US" dirty="0"/>
              <a:t>What nation has a lower opportunity cost in Cheese?</a:t>
            </a:r>
          </a:p>
          <a:p>
            <a:pPr marL="342900" indent="-342900">
              <a:buAutoNum type="arabicPeriod"/>
            </a:pPr>
            <a:r>
              <a:rPr lang="en-US" dirty="0"/>
              <a:t>What nation has a lower opportunity cost in wine?</a:t>
            </a:r>
          </a:p>
          <a:p>
            <a:pPr marL="342900" indent="-342900">
              <a:buAutoNum type="arabicPeriod"/>
            </a:pPr>
            <a:r>
              <a:rPr lang="en-US" dirty="0"/>
              <a:t> Who will IMPORT cheese?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If the terms of trade was 1 wine for 2 cheese. Who would be satisfied with the trade?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31" y="3263412"/>
            <a:ext cx="2886075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71" y="2958306"/>
            <a:ext cx="20383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030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5923" y="879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The Soviet Union and The United States want to Trade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8185" y="1820985"/>
            <a:ext cx="9691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Cars			Planes</a:t>
            </a:r>
          </a:p>
          <a:p>
            <a:r>
              <a:rPr lang="en-US" dirty="0"/>
              <a:t>Soviet Union		1			5</a:t>
            </a:r>
          </a:p>
          <a:p>
            <a:r>
              <a:rPr lang="en-US" dirty="0"/>
              <a:t>United States		4			20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nation has an absolute advantage in cars? Explain</a:t>
            </a:r>
          </a:p>
          <a:p>
            <a:pPr marL="342900" indent="-342900">
              <a:buAutoNum type="arabicPeriod"/>
            </a:pPr>
            <a:r>
              <a:rPr lang="en-US" dirty="0"/>
              <a:t>What nation has an absolute advantage in planes? Explain</a:t>
            </a:r>
          </a:p>
          <a:p>
            <a:pPr marL="342900" indent="-342900">
              <a:buAutoNum type="arabicPeriod"/>
            </a:pPr>
            <a:r>
              <a:rPr lang="en-US" dirty="0"/>
              <a:t>Will these two countries trade? Who will export cars?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04" y="4417805"/>
            <a:ext cx="1952625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236" y="4536605"/>
            <a:ext cx="25336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59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492" y="1000369"/>
            <a:ext cx="9941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Tariffs </a:t>
            </a:r>
            <a:r>
              <a:rPr lang="en-US" sz="8000" dirty="0"/>
              <a:t>: The Good, </a:t>
            </a:r>
            <a:r>
              <a:rPr lang="en-US" sz="8000" dirty="0" smtClean="0"/>
              <a:t>the </a:t>
            </a:r>
            <a:r>
              <a:rPr lang="en-US" sz="8000" dirty="0"/>
              <a:t>Bad and the Ugly</a:t>
            </a:r>
          </a:p>
        </p:txBody>
      </p:sp>
    </p:spTree>
    <p:extLst>
      <p:ext uri="{BB962C8B-B14F-4D97-AF65-F5344CB8AC3E}">
        <p14:creationId xmlns:p14="http://schemas.microsoft.com/office/powerpoint/2010/main" val="288157281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CC5522-4A6A-442E-9AA9-95068969B3F9}"/>
              </a:ext>
            </a:extLst>
          </p:cNvPr>
          <p:cNvSpPr txBox="1"/>
          <p:nvPr/>
        </p:nvSpPr>
        <p:spPr>
          <a:xfrm>
            <a:off x="1656862" y="1180123"/>
            <a:ext cx="884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CD5432-7AC2-4FB0-B8CD-A3FF92FFF31C}"/>
              </a:ext>
            </a:extLst>
          </p:cNvPr>
          <p:cNvSpPr txBox="1"/>
          <p:nvPr/>
        </p:nvSpPr>
        <p:spPr>
          <a:xfrm>
            <a:off x="765908" y="992554"/>
            <a:ext cx="1049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Advantages and Disadvantages to Free Trade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A6493C2-2E25-49C2-9D28-69E41283C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2313"/>
              </p:ext>
            </p:extLst>
          </p:nvPr>
        </p:nvGraphicFramePr>
        <p:xfrm>
          <a:off x="2032000" y="1826454"/>
          <a:ext cx="8128000" cy="240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600801278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940803028"/>
                    </a:ext>
                  </a:extLst>
                </a:gridCol>
              </a:tblGrid>
              <a:tr h="602371">
                <a:tc>
                  <a:txBody>
                    <a:bodyPr/>
                    <a:lstStyle/>
                    <a:p>
                      <a:r>
                        <a:rPr lang="en-US" dirty="0"/>
                        <a:t>Advantages to Free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 to Free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6485808"/>
                  </a:ext>
                </a:extLst>
              </a:tr>
              <a:tr h="602371">
                <a:tc>
                  <a:txBody>
                    <a:bodyPr/>
                    <a:lstStyle/>
                    <a:p>
                      <a:r>
                        <a:rPr lang="en-US" dirty="0"/>
                        <a:t>1. More variety of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Unfair trade 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3495689"/>
                  </a:ext>
                </a:extLst>
              </a:tr>
              <a:tr h="602371">
                <a:tc>
                  <a:txBody>
                    <a:bodyPr/>
                    <a:lstStyle/>
                    <a:p>
                      <a:r>
                        <a:rPr lang="en-US" dirty="0"/>
                        <a:t>2. Higher Standard of Living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Protect infant industries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524464"/>
                  </a:ext>
                </a:extLst>
              </a:tr>
              <a:tr h="602371">
                <a:tc>
                  <a:txBody>
                    <a:bodyPr/>
                    <a:lstStyle/>
                    <a:p>
                      <a:r>
                        <a:rPr lang="en-US" dirty="0"/>
                        <a:t>3. Create good relations with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Tariffs raise revenue for governments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164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9563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15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C2F08C-5760-446E-896F-90DB85D9C77D}"/>
              </a:ext>
            </a:extLst>
          </p:cNvPr>
          <p:cNvSpPr txBox="1"/>
          <p:nvPr/>
        </p:nvSpPr>
        <p:spPr>
          <a:xfrm>
            <a:off x="515815" y="562708"/>
            <a:ext cx="180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 Gary Stone</a:t>
            </a:r>
          </a:p>
        </p:txBody>
      </p:sp>
    </p:spTree>
    <p:extLst>
      <p:ext uri="{BB962C8B-B14F-4D97-AF65-F5344CB8AC3E}">
        <p14:creationId xmlns:p14="http://schemas.microsoft.com/office/powerpoint/2010/main" val="50661733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758" y="258274"/>
            <a:ext cx="5400675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46" y="4544524"/>
            <a:ext cx="62388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03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2112956" y="2359261"/>
            <a:ext cx="817517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6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28" y="163268"/>
            <a:ext cx="5962650" cy="429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714">
            <a:off x="2104049" y="4382322"/>
            <a:ext cx="66865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0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52" y="1138970"/>
            <a:ext cx="667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Conclusion on Tariffs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9984">
            <a:off x="2548942" y="1930996"/>
            <a:ext cx="7588066" cy="39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17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72A58D-DB35-4F9E-961D-42D7CF870974}"/>
              </a:ext>
            </a:extLst>
          </p:cNvPr>
          <p:cNvSpPr txBox="1"/>
          <p:nvPr/>
        </p:nvSpPr>
        <p:spPr>
          <a:xfrm>
            <a:off x="2403835" y="1564849"/>
            <a:ext cx="79467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you. I hope the you have a better understanding of these several topics and that you will use the material I have shared with you in your classroom.</a:t>
            </a:r>
          </a:p>
          <a:p>
            <a:endParaRPr lang="en-US" sz="3200" dirty="0"/>
          </a:p>
          <a:p>
            <a:r>
              <a:rPr lang="en-US" sz="3200" dirty="0"/>
              <a:t>Theresa Fischer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499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3025667" y="5134679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=""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2" y="2335948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5937"/>
            <a:ext cx="10382250" cy="2899410"/>
          </a:xfrm>
        </p:spPr>
        <p:txBody>
          <a:bodyPr/>
          <a:lstStyle/>
          <a:p>
            <a:r>
              <a:rPr lang="en-US" dirty="0" smtClean="0"/>
              <a:t>Understand </a:t>
            </a:r>
            <a:r>
              <a:rPr lang="en-US" dirty="0"/>
              <a:t>the circular flow and help students see the importance of this diagram at the outset of the course in Economics</a:t>
            </a:r>
          </a:p>
          <a:p>
            <a:r>
              <a:rPr lang="en-US" dirty="0" smtClean="0"/>
              <a:t>How </a:t>
            </a:r>
            <a:r>
              <a:rPr lang="en-US" dirty="0"/>
              <a:t>does Adam </a:t>
            </a:r>
            <a:r>
              <a:rPr lang="en-US" dirty="0" smtClean="0"/>
              <a:t>Smith </a:t>
            </a:r>
            <a:r>
              <a:rPr lang="en-US" dirty="0"/>
              <a:t>and John M. Keynes face the economy with its challenges and solutions?</a:t>
            </a:r>
          </a:p>
          <a:p>
            <a:r>
              <a:rPr lang="en-US" dirty="0" smtClean="0"/>
              <a:t>How </a:t>
            </a:r>
            <a:r>
              <a:rPr lang="en-US" dirty="0"/>
              <a:t>does the political arena address the circular flow diagram in the United States?</a:t>
            </a:r>
          </a:p>
          <a:p>
            <a:r>
              <a:rPr lang="en-US" dirty="0" smtClean="0"/>
              <a:t>How </a:t>
            </a:r>
            <a:r>
              <a:rPr lang="en-US" dirty="0"/>
              <a:t>important is participating in the  global economy to contribute to  world growth?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69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9D8233B0-41B5-4D9A-AEEC-13DB66A8C9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C9E64-3565-484C-9995-8FEACFED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29"/>
            <a:ext cx="9236700" cy="1399537"/>
          </a:xfrm>
        </p:spPr>
        <p:txBody>
          <a:bodyPr anchor="b">
            <a:normAutofit/>
          </a:bodyPr>
          <a:lstStyle/>
          <a:p>
            <a:r>
              <a:rPr lang="en-US" sz="3800" b="1" dirty="0"/>
              <a:t>National Content Standards in </a:t>
            </a:r>
            <a:r>
              <a:rPr lang="en-US" sz="3800" b="1" dirty="0" smtClean="0"/>
              <a:t>Economics</a:t>
            </a:r>
            <a:endParaRPr lang="en-US" sz="38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88BD74BD-695B-4772-8EDB-F70CC912DF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477434" y="10763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The Economic Way of Thinking</a:t>
            </a: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Everything has a cost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choose for good reasons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Incentives matter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create economic systems to influence choice and incentives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 thinking is marginal thinking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value of a good or service is affected by people’s choices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 actions create secondary effects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test of the theory is its ability to predict correctly</a:t>
            </a:r>
            <a:endParaRPr dirty="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925A2-3CC0-4082-8B7A-1BE0B540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FACTORS OF PRODUCTION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80D22C-D70E-4F78-ACE2-8F3F2874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377440"/>
            <a:ext cx="11153775" cy="1780223"/>
          </a:xfrm>
        </p:spPr>
        <p:txBody>
          <a:bodyPr/>
          <a:lstStyle/>
          <a:p>
            <a:pPr algn="ctr"/>
            <a:r>
              <a:rPr lang="en-US" dirty="0"/>
              <a:t>LAND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LABOR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CAPITAL</a:t>
            </a:r>
          </a:p>
        </p:txBody>
      </p:sp>
      <p:pic>
        <p:nvPicPr>
          <p:cNvPr id="4" name="Picture 3" descr="Image result for land">
            <a:extLst>
              <a:ext uri="{FF2B5EF4-FFF2-40B4-BE49-F238E27FC236}">
                <a16:creationId xmlns="" xmlns:a16="http://schemas.microsoft.com/office/drawing/2014/main" id="{B3DB28CB-4E1B-4CC1-A6FA-537982B5FF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18" y="2125133"/>
            <a:ext cx="1672172" cy="109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labor">
            <a:extLst>
              <a:ext uri="{FF2B5EF4-FFF2-40B4-BE49-F238E27FC236}">
                <a16:creationId xmlns="" xmlns:a16="http://schemas.microsoft.com/office/drawing/2014/main" id="{32E645C8-EEFF-4280-AB2D-973B094085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17" y="3472213"/>
            <a:ext cx="1659337" cy="121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factory">
            <a:extLst>
              <a:ext uri="{FF2B5EF4-FFF2-40B4-BE49-F238E27FC236}">
                <a16:creationId xmlns="" xmlns:a16="http://schemas.microsoft.com/office/drawing/2014/main" id="{9956471D-0B57-48B7-9099-CA0F931E22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11" y="5197714"/>
            <a:ext cx="1737679" cy="1114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42923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891772" y="12668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SO WHAT IS ECONOMICS?</a:t>
            </a:r>
            <a:endParaRPr dirty="0"/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728662" y="2160590"/>
            <a:ext cx="8545339" cy="226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r>
              <a:rPr lang="en-US" sz="3200" dirty="0"/>
              <a:t>SCARCITY</a:t>
            </a:r>
          </a:p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None/>
            </a:pPr>
            <a:endParaRPr lang="en-US" dirty="0"/>
          </a:p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endParaRPr lang="en-US" dirty="0"/>
          </a:p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r>
              <a:rPr lang="en-US" sz="3200" dirty="0"/>
              <a:t>CHOICES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None/>
            </a:pPr>
            <a:endParaRPr lang="en-US" dirty="0"/>
          </a:p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endParaRPr lang="en-US" dirty="0"/>
          </a:p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endParaRPr lang="en-US" dirty="0"/>
          </a:p>
          <a:p>
            <a:pPr marL="3429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oto Sans Symbols"/>
              <a:buChar char="▶"/>
            </a:pPr>
            <a:r>
              <a:rPr lang="en-US" sz="3200" dirty="0"/>
              <a:t>DECISIONS</a:t>
            </a:r>
            <a:endParaRPr sz="32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7446BF-9F81-4178-8F30-7DCDBB6E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5CAAF6C-5707-488E-ADB6-BEFD86377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3876675"/>
            <a:ext cx="8858250" cy="781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4A1963-A823-40EC-8CD8-09C01972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039833"/>
            <a:ext cx="9435295" cy="54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9778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020 CEE Webinar Presentation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CEE Webinar Presentation Master Template" id="{AC6E5D18-6956-4D6B-B352-1CD5A358ECBA}" vid="{371BA32A-2618-4669-B442-A3215DC61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CEE Webinar Presentation Master Template</Template>
  <TotalTime>77</TotalTime>
  <Words>1027</Words>
  <Application>Microsoft Office PowerPoint</Application>
  <PresentationFormat>Widescreen</PresentationFormat>
  <Paragraphs>184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Arial,Sans-Serif</vt:lpstr>
      <vt:lpstr>Calibri</vt:lpstr>
      <vt:lpstr>Calibri Light</vt:lpstr>
      <vt:lpstr>Noto Sans Symbols</vt:lpstr>
      <vt:lpstr>Trebuchet MS</vt:lpstr>
      <vt:lpstr>Wingdings</vt:lpstr>
      <vt:lpstr>2020 CEE Webinar Presentation Master Template</vt:lpstr>
      <vt:lpstr>Circular Flow, the Global Economy and   Economic Systems</vt:lpstr>
      <vt:lpstr>EconEdLink Membership</vt:lpstr>
      <vt:lpstr>Professional Development Certificate</vt:lpstr>
      <vt:lpstr>Objectives</vt:lpstr>
      <vt:lpstr>National Content Standards in Economics</vt:lpstr>
      <vt:lpstr>The Economic Way of Thinking</vt:lpstr>
      <vt:lpstr>FACTORS OF PRODUCTION</vt:lpstr>
      <vt:lpstr>SO WHAT IS ECONOMICS?</vt:lpstr>
      <vt:lpstr>PowerPoint Presentation</vt:lpstr>
      <vt:lpstr>Questions on the Flowchart</vt:lpstr>
      <vt:lpstr>Economic Philosophers— Adam Smith and John M. Keynes.</vt:lpstr>
      <vt:lpstr>PowerPoint Presentation</vt:lpstr>
      <vt:lpstr>Adam Smith, Father of Modern Capitalism</vt:lpstr>
      <vt:lpstr>PowerPoint Presentation</vt:lpstr>
      <vt:lpstr>Keynes Theory in a Nutshell</vt:lpstr>
      <vt:lpstr>PowerPoint Presentation</vt:lpstr>
      <vt:lpstr>Economic System questions…</vt:lpstr>
      <vt:lpstr>PowerPoint Presentation</vt:lpstr>
      <vt:lpstr>PowerPoint Presentation</vt:lpstr>
      <vt:lpstr>PowerPoint Presentation</vt:lpstr>
      <vt:lpstr>What Makes the United States a Mixed Economy?</vt:lpstr>
      <vt:lpstr>Economic Reasons for Trade </vt:lpstr>
      <vt:lpstr>Trade &amp; Comparative Advantage</vt:lpstr>
      <vt:lpstr>Comparative Advantage, Continued </vt:lpstr>
      <vt:lpstr>The Soviet Union and The United States want to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CEE Affiliates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Flow   Economic markets</dc:title>
  <dc:creator>Fischer, Theresa</dc:creator>
  <cp:lastModifiedBy>Conference3 NoteBook</cp:lastModifiedBy>
  <cp:revision>20</cp:revision>
  <dcterms:created xsi:type="dcterms:W3CDTF">2020-05-19T22:02:47Z</dcterms:created>
  <dcterms:modified xsi:type="dcterms:W3CDTF">2020-05-20T13:04:50Z</dcterms:modified>
</cp:coreProperties>
</file>