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61" r:id="rId6"/>
    <p:sldId id="267" r:id="rId7"/>
    <p:sldId id="258" r:id="rId8"/>
    <p:sldId id="262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90" r:id="rId21"/>
    <p:sldId id="283" r:id="rId22"/>
    <p:sldId id="284" r:id="rId23"/>
    <p:sldId id="271" r:id="rId24"/>
    <p:sldId id="291" r:id="rId25"/>
    <p:sldId id="285" r:id="rId26"/>
    <p:sldId id="286" r:id="rId27"/>
    <p:sldId id="287" r:id="rId28"/>
    <p:sldId id="289" r:id="rId29"/>
    <p:sldId id="293" r:id="rId30"/>
    <p:sldId id="29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00"/>
    <a:srgbClr val="005CB8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41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72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most common items students list for improvement – Books, Games, Pets, Subscriptions (gym, Hulu,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5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Minimum Initial deposit</a:t>
            </a:r>
          </a:p>
          <a:p>
            <a:r>
              <a:rPr lang="en-US" dirty="0"/>
              <a:t>Government issued ID</a:t>
            </a:r>
          </a:p>
          <a:p>
            <a:r>
              <a:rPr lang="en-US" dirty="0"/>
              <a:t>Co-owner if under 18</a:t>
            </a:r>
          </a:p>
          <a:p>
            <a:r>
              <a:rPr lang="en-US" dirty="0"/>
              <a:t>Date of birth</a:t>
            </a:r>
          </a:p>
          <a:p>
            <a:r>
              <a:rPr lang="en-US" dirty="0"/>
              <a:t>Documentation of physical address</a:t>
            </a:r>
          </a:p>
          <a:p>
            <a:r>
              <a:rPr lang="en-US" dirty="0"/>
              <a:t>SSN</a:t>
            </a:r>
          </a:p>
          <a:p>
            <a:r>
              <a:rPr lang="en-US" dirty="0"/>
              <a:t>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67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5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Stiglbauer@moore.s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k12/students/careers/career-exploration.htm" TargetMode="External"/><Relationship Id="rId7" Type="http://schemas.openxmlformats.org/officeDocument/2006/relationships/hyperlink" Target="https://www.fool.com/student-loans/student-loan-debt-statistic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nkrate.com/calculators/college-planning/loan-calculator.aspx" TargetMode="External"/><Relationship Id="rId5" Type="http://schemas.openxmlformats.org/officeDocument/2006/relationships/hyperlink" Target="https://www.thebalance.com/college-graduate-salaries-expectations-vs-reality-4142305" TargetMode="External"/><Relationship Id="rId4" Type="http://schemas.openxmlformats.org/officeDocument/2006/relationships/hyperlink" Target="https://www.shrm.org/resourcesandtools/hr-topics/compensation/pages/average-starting-salary-for-recent-college-grads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www.playspent.or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ocs.google.com/document/d/1i8nOBwYz3jysgQjPZrZToyT8IJnY71SyfB-cBhAvd5Y/edit?usp=sharin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rdwallet.com/checking-accounts?active_offers=true&amp;bank_type=bank&amp;bank_type=internet_bank&amp;checking_daily_balance=250&amp;customer_type=everyone&amp;direct_deposit=1500&amp;display_page=TOOLS&amp;page=2&amp;sort_key=monthly_cost&amp;sort_order=desc&amp;sub_product_type=CHECKING&amp;zip_code=29072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Stiglbauer@moore.sc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google.com/document/d/1_Z6ipgPzySVIg3CpKhxpvcZsuYW9piDtT6F66ZvIXLY/edit?usp=sharin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>
                <a:latin typeface="Calibri"/>
                <a:ea typeface="ＭＳ Ｐゴシック"/>
                <a:cs typeface="Calibri"/>
              </a:rPr>
              <a:t>Personal Finance 101: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Budgeting and Banking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Presented by</a:t>
            </a:r>
            <a:r>
              <a:rPr lang="en-US" sz="2200" dirty="0"/>
              <a:t> Amanda Stiglbauer</a:t>
            </a:r>
            <a:br>
              <a:rPr lang="en-US" sz="2200" dirty="0"/>
            </a:br>
            <a:r>
              <a:rPr lang="en-US" sz="2200" dirty="0"/>
              <a:t>SC Economics</a:t>
            </a:r>
            <a:br>
              <a:rPr lang="en-US" sz="2200" dirty="0"/>
            </a:br>
            <a:r>
              <a:rPr lang="en-US" sz="2200" dirty="0"/>
              <a:t>Blythewood High School</a:t>
            </a:r>
            <a:br>
              <a:rPr lang="en-US" sz="2200" dirty="0"/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  <a:hlinkClick r:id="rId3"/>
              </a:rPr>
              <a:t>Amanda.Stiglbauer@moore.sc.edu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April 6, 2020</a:t>
            </a:r>
            <a:endParaRPr lang="en-US" sz="22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46C6B9-0CB2-43D3-8FA4-1D086475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965AA5-A2F2-4B1E-8EED-8724CC601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6672"/>
            <a:ext cx="9144000" cy="519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3683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DAB97-84CD-413A-8814-81488EB6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5" y="2339251"/>
            <a:ext cx="3786692" cy="1143000"/>
          </a:xfrm>
        </p:spPr>
        <p:txBody>
          <a:bodyPr/>
          <a:lstStyle/>
          <a:p>
            <a:r>
              <a:rPr lang="en-US" dirty="0"/>
              <a:t>Housing &amp; Utilities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4044C4-358E-4B09-83F6-3D81E3C28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471" y="1069848"/>
            <a:ext cx="4263329" cy="533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9058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F8462E-0EB5-4B89-A8C9-4C18E8ED3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4" y="2505994"/>
            <a:ext cx="3948057" cy="1143000"/>
          </a:xfrm>
        </p:spPr>
        <p:txBody>
          <a:bodyPr/>
          <a:lstStyle/>
          <a:p>
            <a:r>
              <a:rPr lang="en-US" sz="4800" dirty="0"/>
              <a:t>Buying a Car &amp; Other Transportation Costs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DEAB59-DFF8-4C4F-8BCD-06D5B74C2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468" y="1069848"/>
            <a:ext cx="4333332" cy="53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0759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7F784E-ADDD-4DA9-B916-A23CE68F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9366"/>
            <a:ext cx="3852582" cy="1143000"/>
          </a:xfrm>
        </p:spPr>
        <p:txBody>
          <a:bodyPr/>
          <a:lstStyle/>
          <a:p>
            <a:r>
              <a:rPr lang="en-US" sz="4800" dirty="0"/>
              <a:t>Insurance &amp; Entertainment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DCB4E2-BFFD-4070-AE69-EFB1FAA48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582" y="975578"/>
            <a:ext cx="5134432" cy="551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9470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613166-5FAA-4076-AFAC-ADD3B0A46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41" y="1984248"/>
            <a:ext cx="3314700" cy="1143000"/>
          </a:xfrm>
        </p:spPr>
        <p:txBody>
          <a:bodyPr/>
          <a:lstStyle/>
          <a:p>
            <a:r>
              <a:rPr lang="en-US" dirty="0"/>
              <a:t>Meal 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444C9D-CBAC-434D-8808-E4753EC62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012" y="1167497"/>
            <a:ext cx="4329997" cy="52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1255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5EE0D7-7004-48F5-9746-A31DB366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94" y="2428001"/>
            <a:ext cx="3496235" cy="1143000"/>
          </a:xfrm>
        </p:spPr>
        <p:txBody>
          <a:bodyPr/>
          <a:lstStyle/>
          <a:p>
            <a:r>
              <a:rPr lang="en-US" dirty="0"/>
              <a:t>Grocery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AADB64-FBAD-4AB4-86CB-5CBCA0D0E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165" y="1016218"/>
            <a:ext cx="4728945" cy="555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5099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07D00-93D8-49E8-8DD0-F9F0F326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5895"/>
            <a:ext cx="3758452" cy="1143000"/>
          </a:xfrm>
        </p:spPr>
        <p:txBody>
          <a:bodyPr/>
          <a:lstStyle/>
          <a:p>
            <a:r>
              <a:rPr lang="en-US" dirty="0"/>
              <a:t>Clothing &amp; Other Personal Items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8F8888-9FA6-4117-B266-5E7615F8F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264" y="1204738"/>
            <a:ext cx="4666130" cy="506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3700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37C65-94D8-4875-A0B8-57E59ED6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Resources for Personal Finance Case Study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2137674A-073E-407A-8B7D-5E9682556D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845091"/>
              </p:ext>
            </p:extLst>
          </p:nvPr>
        </p:nvGraphicFramePr>
        <p:xfrm>
          <a:off x="433387" y="2378075"/>
          <a:ext cx="825341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733">
                  <a:extLst>
                    <a:ext uri="{9D8B030D-6E8A-4147-A177-3AD203B41FA5}">
                      <a16:colId xmlns:a16="http://schemas.microsoft.com/office/drawing/2014/main" xmlns="" val="2292505593"/>
                    </a:ext>
                  </a:extLst>
                </a:gridCol>
                <a:gridCol w="1487805">
                  <a:extLst>
                    <a:ext uri="{9D8B030D-6E8A-4147-A177-3AD203B41FA5}">
                      <a16:colId xmlns:a16="http://schemas.microsoft.com/office/drawing/2014/main" xmlns="" val="4176046517"/>
                    </a:ext>
                  </a:extLst>
                </a:gridCol>
                <a:gridCol w="1804035">
                  <a:extLst>
                    <a:ext uri="{9D8B030D-6E8A-4147-A177-3AD203B41FA5}">
                      <a16:colId xmlns:a16="http://schemas.microsoft.com/office/drawing/2014/main" xmlns="" val="66334204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15114492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1589764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Career Exploration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Loan Payments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Housing and 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Buying a Car &amp;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Groceries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053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BLS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>
                          <a:hlinkClick r:id="rId4"/>
                        </a:rPr>
                        <a:t>Better Futures </a:t>
                      </a:r>
                      <a:endParaRPr lang="en-US" dirty="0"/>
                    </a:p>
                    <a:p>
                      <a:r>
                        <a:rPr lang="en-US" dirty="0">
                          <a:hlinkClick r:id="rId5"/>
                        </a:rPr>
                        <a:t>The Balance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6"/>
                        </a:rPr>
                        <a:t>BankRate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>
                          <a:hlinkClick r:id="rId7"/>
                        </a:rPr>
                        <a:t>Motley Fool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Apartments.com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Cars.com </a:t>
                      </a:r>
                    </a:p>
                    <a:p>
                      <a:r>
                        <a:rPr lang="en-US" dirty="0"/>
                        <a:t>CarMax</a:t>
                      </a:r>
                    </a:p>
                    <a:p>
                      <a:r>
                        <a:rPr lang="en-US" dirty="0"/>
                        <a:t>Progressive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Walmart.com</a:t>
                      </a:r>
                    </a:p>
                    <a:p>
                      <a:r>
                        <a:rPr lang="en-US" dirty="0"/>
                        <a:t>Publix.com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1364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1247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35ADA6-F532-472D-B2B7-927E1D684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779" y="558052"/>
            <a:ext cx="5288441" cy="586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6626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2DD05F-F7BB-4096-98D4-6CAB3E4AB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125" y="747856"/>
            <a:ext cx="5264522" cy="57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7865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err="1">
                <a:latin typeface="Calibri"/>
                <a:ea typeface="ＭＳ Ｐゴシック"/>
                <a:cs typeface="Calibri"/>
              </a:rPr>
              <a:t>EconEdLink</a:t>
            </a:r>
            <a:r>
              <a:rPr lang="en-US" sz="4000">
                <a:latin typeface="Calibri"/>
                <a:ea typeface="ＭＳ Ｐゴシック"/>
                <a:cs typeface="Calibri"/>
              </a:rPr>
              <a:t> Membership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</a:t>
            </a:r>
            <a:r>
              <a:rPr lang="en-US" b="1" dirty="0" err="1">
                <a:latin typeface="Arial"/>
                <a:ea typeface="ＭＳ Ｐゴシック"/>
                <a:cs typeface="Arial"/>
              </a:rPr>
              <a:t>EconEdLink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materials,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</a:t>
            </a:r>
            <a:r>
              <a:rPr lang="en-US" dirty="0" err="1">
                <a:latin typeface="Arial"/>
                <a:ea typeface="ＭＳ Ｐゴシック"/>
                <a:cs typeface="Arial"/>
              </a:rPr>
              <a:t>EconEdLink</a:t>
            </a:r>
            <a:r>
              <a:rPr lang="en-US" dirty="0">
                <a:latin typeface="Arial"/>
                <a:ea typeface="ＭＳ Ｐゴシック"/>
                <a:cs typeface="Arial"/>
              </a:rPr>
              <a:t> dashboard for easy access to the event</a:t>
            </a:r>
            <a:endParaRPr lang="en-US" dirty="0"/>
          </a:p>
          <a:p>
            <a:endParaRPr lang="en-US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pent': Game teaches teenagers and adults about financial survival ...">
            <a:extLst>
              <a:ext uri="{FF2B5EF4-FFF2-40B4-BE49-F238E27FC236}">
                <a16:creationId xmlns:a16="http://schemas.microsoft.com/office/drawing/2014/main" xmlns="" id="{94A40F09-74D5-4EBF-AB37-54233B1E9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1423" r="44980" b="-1015"/>
          <a:stretch/>
        </p:blipFill>
        <p:spPr bwMode="auto">
          <a:xfrm>
            <a:off x="495076" y="2415091"/>
            <a:ext cx="3394038" cy="41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56A474A4-FC03-4A67-AFF2-31A8186E6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7" t="-1" r="24627" b="2133"/>
          <a:stretch/>
        </p:blipFill>
        <p:spPr bwMode="auto">
          <a:xfrm>
            <a:off x="4792532" y="2406352"/>
            <a:ext cx="4104042" cy="408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ive Life Below The Poverty Line By Playing Spent">
            <a:hlinkClick r:id="rId4"/>
            <a:extLst>
              <a:ext uri="{FF2B5EF4-FFF2-40B4-BE49-F238E27FC236}">
                <a16:creationId xmlns:a16="http://schemas.microsoft.com/office/drawing/2014/main" xmlns="" id="{263EA248-208B-4972-AE01-E68586CD9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50" y="551345"/>
            <a:ext cx="3727300" cy="150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420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9C9938-5C0E-4ADA-977B-1248D5192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385888"/>
            <a:ext cx="8229600" cy="1143000"/>
          </a:xfrm>
        </p:spPr>
        <p:txBody>
          <a:bodyPr/>
          <a:lstStyle/>
          <a:p>
            <a:r>
              <a:rPr lang="en-US" dirty="0"/>
              <a:t>Should I Choose a Bank or Credit Union?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DCDEE8-9172-4A41-9899-69A2592E9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09888"/>
            <a:ext cx="8229600" cy="3247072"/>
          </a:xfrm>
        </p:spPr>
        <p:txBody>
          <a:bodyPr/>
          <a:lstStyle/>
          <a:p>
            <a:r>
              <a:rPr lang="en-US" dirty="0"/>
              <a:t>Great overview for students</a:t>
            </a:r>
          </a:p>
          <a:p>
            <a:r>
              <a:rPr lang="en-US" dirty="0"/>
              <a:t>Kahoot! Code in Chat Box </a:t>
            </a:r>
          </a:p>
          <a:p>
            <a:r>
              <a:rPr lang="en-US" dirty="0"/>
              <a:t>https://create.kahoot.it/share/cee-webinar-bank-or-credit-union/d03f6aea-2b38-40cc-a616-e68ae15b736d</a:t>
            </a:r>
          </a:p>
        </p:txBody>
      </p:sp>
    </p:spTree>
    <p:extLst>
      <p:ext uri="{BB962C8B-B14F-4D97-AF65-F5344CB8AC3E}">
        <p14:creationId xmlns:p14="http://schemas.microsoft.com/office/powerpoint/2010/main" val="293357060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xmlns="" id="{410A9165-E586-4A44-BB13-1505316A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09" y="1264512"/>
            <a:ext cx="7402606" cy="51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4553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19EC5-EDC0-45D3-8345-826FAFF8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66436"/>
            <a:ext cx="8229600" cy="1143000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Nerd Wallet’s </a:t>
            </a:r>
            <a:r>
              <a:rPr lang="en-US" sz="3200" dirty="0"/>
              <a:t>Checking Account Search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6A895E-7DCE-4418-9856-011D7A73D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3913315"/>
          </a:xfrm>
        </p:spPr>
        <p:txBody>
          <a:bodyPr/>
          <a:lstStyle/>
          <a:p>
            <a:r>
              <a:rPr lang="en-US" sz="2400" dirty="0"/>
              <a:t>Location </a:t>
            </a:r>
          </a:p>
          <a:p>
            <a:r>
              <a:rPr lang="en-US" sz="2400" dirty="0"/>
              <a:t>What kind of person you are </a:t>
            </a:r>
          </a:p>
          <a:p>
            <a:r>
              <a:rPr lang="en-US" sz="2400" dirty="0"/>
              <a:t>Institution type (credit union, commercial, or online bank)</a:t>
            </a:r>
          </a:p>
          <a:p>
            <a:r>
              <a:rPr lang="en-US" sz="2400" dirty="0"/>
              <a:t>Fees and features (overdraft, no ATM fees, etc.)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6610BA-481B-46BA-9328-BE7EFDDE15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Lowest overdraft fees</a:t>
            </a:r>
          </a:p>
          <a:p>
            <a:r>
              <a:rPr lang="en-US" sz="2400" dirty="0"/>
              <a:t>Most ATM locations</a:t>
            </a:r>
          </a:p>
          <a:p>
            <a:r>
              <a:rPr lang="en-US" sz="2400" dirty="0"/>
              <a:t>Most branches within 15 miles of home</a:t>
            </a:r>
          </a:p>
          <a:p>
            <a:r>
              <a:rPr lang="en-US" sz="2400" dirty="0"/>
              <a:t>Location on/near college campus </a:t>
            </a:r>
          </a:p>
        </p:txBody>
      </p:sp>
    </p:spTree>
    <p:extLst>
      <p:ext uri="{BB962C8B-B14F-4D97-AF65-F5344CB8AC3E}">
        <p14:creationId xmlns:p14="http://schemas.microsoft.com/office/powerpoint/2010/main" val="276266832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Open A Bank Account">
            <a:extLst>
              <a:ext uri="{FF2B5EF4-FFF2-40B4-BE49-F238E27FC236}">
                <a16:creationId xmlns:a16="http://schemas.microsoft.com/office/drawing/2014/main" xmlns="" id="{C3227EC3-A323-46B9-8A34-E29D0CB81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" y="1158874"/>
            <a:ext cx="7519987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3F6E4BC-7566-4FC3-9794-C158DB5A4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5300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377C-98B8-4EE1-8C10-365F68F4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" y="723900"/>
            <a:ext cx="8229600" cy="1143000"/>
          </a:xfrm>
        </p:spPr>
        <p:txBody>
          <a:bodyPr/>
          <a:lstStyle/>
          <a:p>
            <a:r>
              <a:rPr lang="en-US" sz="4400" dirty="0"/>
              <a:t>Questions to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3E7B09-1113-4C1D-A482-4E5AA709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08" y="1744867"/>
            <a:ext cx="5226705" cy="3779520"/>
          </a:xfrm>
        </p:spPr>
        <p:txBody>
          <a:bodyPr/>
          <a:lstStyle/>
          <a:p>
            <a:r>
              <a:rPr lang="en-US" sz="1800" dirty="0"/>
              <a:t>What type of account do I need? Does it pay interest?</a:t>
            </a:r>
          </a:p>
          <a:p>
            <a:r>
              <a:rPr lang="en-US" sz="1800" dirty="0"/>
              <a:t>Can I use an ATM for free?</a:t>
            </a:r>
          </a:p>
          <a:p>
            <a:r>
              <a:rPr lang="en-US" sz="1800" dirty="0"/>
              <a:t>Will my money be safe?</a:t>
            </a:r>
          </a:p>
          <a:p>
            <a:r>
              <a:rPr lang="en-US" sz="1800" dirty="0"/>
              <a:t>What happens if I try to withdraw more money than I have in my account?</a:t>
            </a:r>
          </a:p>
          <a:p>
            <a:r>
              <a:rPr lang="en-US" sz="1800" dirty="0"/>
              <a:t>Is there a fee?</a:t>
            </a:r>
          </a:p>
          <a:p>
            <a:r>
              <a:rPr lang="en-US" sz="1800" dirty="0"/>
              <a:t>Is there a minimum balance requirement?</a:t>
            </a:r>
          </a:p>
          <a:p>
            <a:r>
              <a:rPr lang="en-US" sz="1800" dirty="0"/>
              <a:t>Can I access my account information online?</a:t>
            </a:r>
          </a:p>
          <a:p>
            <a:r>
              <a:rPr lang="en-US" sz="1800" dirty="0"/>
              <a:t>Is mobile banking available?</a:t>
            </a:r>
          </a:p>
          <a:p>
            <a:r>
              <a:rPr lang="en-US" sz="1800" dirty="0"/>
              <a:t>Will it cost me to transfer money?</a:t>
            </a:r>
          </a:p>
        </p:txBody>
      </p:sp>
      <p:pic>
        <p:nvPicPr>
          <p:cNvPr id="3076" name="Picture 4" descr="We asked kids to send us their burning questions – here are 5 of ...">
            <a:extLst>
              <a:ext uri="{FF2B5EF4-FFF2-40B4-BE49-F238E27FC236}">
                <a16:creationId xmlns:a16="http://schemas.microsoft.com/office/drawing/2014/main" xmlns="" id="{EE508F03-4C7F-4A94-A97B-D9BDD21F4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286839"/>
            <a:ext cx="3572929" cy="33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9784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FCFA3-7218-458A-802A-31BA184E4D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Collaborate via Chat Box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0AFC16-EA17-4E30-8FC7-B4A665830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other tools for teaching budgeting and banking that you have found useful in the era of e-learning?</a:t>
            </a:r>
          </a:p>
        </p:txBody>
      </p:sp>
    </p:spTree>
    <p:extLst>
      <p:ext uri="{BB962C8B-B14F-4D97-AF65-F5344CB8AC3E}">
        <p14:creationId xmlns:p14="http://schemas.microsoft.com/office/powerpoint/2010/main" val="298633589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>
                <a:latin typeface="Calibri"/>
                <a:ea typeface="ＭＳ Ｐゴシック"/>
                <a:cs typeface="Calibri"/>
              </a:rPr>
              <a:t>Personal Finance 101: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Budgeting and Banking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Presented by</a:t>
            </a:r>
            <a:r>
              <a:rPr lang="en-US" sz="2200" dirty="0"/>
              <a:t> Amanda Stiglbauer</a:t>
            </a:r>
            <a:br>
              <a:rPr lang="en-US" sz="2200" dirty="0"/>
            </a:br>
            <a:r>
              <a:rPr lang="en-US" sz="2200" dirty="0"/>
              <a:t>SC Economics</a:t>
            </a:r>
            <a:br>
              <a:rPr lang="en-US" sz="2200" dirty="0"/>
            </a:br>
            <a:r>
              <a:rPr lang="en-US" sz="2200" dirty="0"/>
              <a:t>Blythewood High School</a:t>
            </a:r>
            <a:br>
              <a:rPr lang="en-US" sz="2200" dirty="0"/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  <a:hlinkClick r:id="rId3"/>
              </a:rPr>
              <a:t>Amanda.Stiglbauer@moore.sc.edu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April 6, 2020</a:t>
            </a:r>
            <a:endParaRPr lang="en-US" sz="22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9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>
              <a:latin typeface="Arial"/>
              <a:ea typeface="ＭＳ Ｐゴシック"/>
            </a:endParaRPr>
          </a:p>
          <a:p>
            <a:r>
              <a:rPr lang="en-US">
                <a:latin typeface="Arial"/>
                <a:ea typeface="ＭＳ Ｐゴシック"/>
                <a:cs typeface="Arial"/>
              </a:rPr>
              <a:t>Accessing resources: </a:t>
            </a:r>
            <a:endParaRPr lang="en-US"/>
          </a:p>
          <a:p>
            <a:endParaRPr lang="en-US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</a:rPr>
              <a:t>EconEdLink.org/professional-development/</a:t>
            </a: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Agenda</a:t>
            </a:r>
            <a:endParaRPr lang="en-US" sz="5500" b="1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sz="2500" dirty="0"/>
              <a:t>Personal Finance Case Study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500" dirty="0"/>
              <a:t>Suggested Links to Share with Students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500" dirty="0"/>
              <a:t>Great e-learning Personal Finance Resources and Games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500" dirty="0"/>
              <a:t>Banking </a:t>
            </a:r>
          </a:p>
          <a:p>
            <a:pPr marL="914400" lvl="1" indent="-514350">
              <a:buFont typeface="+mj-lt"/>
              <a:buAutoNum type="romanUcPeriod"/>
            </a:pPr>
            <a:r>
              <a:rPr lang="en-US" sz="2500" dirty="0"/>
              <a:t>Kahoot</a:t>
            </a:r>
          </a:p>
          <a:p>
            <a:pPr marL="514350" indent="-514350">
              <a:buFont typeface="+mj-lt"/>
              <a:buAutoNum type="romanUcPeriod"/>
            </a:pPr>
            <a:endParaRPr lang="en-US" sz="2500" dirty="0"/>
          </a:p>
          <a:p>
            <a:pPr marL="514350" indent="-514350">
              <a:buFont typeface="+mj-lt"/>
              <a:buAutoNum type="romanUcPeriod"/>
            </a:pPr>
            <a:endParaRPr lang="en-US" sz="2500" dirty="0"/>
          </a:p>
          <a:p>
            <a:pPr marL="514350" indent="-514350">
              <a:buFont typeface="+mj-lt"/>
              <a:buAutoNum type="romanUcPeriod"/>
            </a:pPr>
            <a:endParaRPr lang="en-US" sz="2500" dirty="0"/>
          </a:p>
          <a:p>
            <a:pPr marL="514350" indent="-514350">
              <a:buFont typeface="+mj-lt"/>
              <a:buAutoNum type="romanUcPeriod"/>
            </a:pPr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Objectives</a:t>
            </a:r>
            <a:endParaRPr lang="en-US" sz="55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48199" y="1971675"/>
            <a:ext cx="4405313" cy="4175760"/>
          </a:xfrm>
        </p:spPr>
        <p:txBody>
          <a:bodyPr>
            <a:noAutofit/>
          </a:bodyPr>
          <a:lstStyle/>
          <a:p>
            <a:pPr defTabSz="905255"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I can create a personal finance strategy for my life after high school. </a:t>
            </a:r>
          </a:p>
          <a:p>
            <a:pPr defTabSz="905255"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I can outline the process for opening a bank account. </a:t>
            </a:r>
          </a:p>
          <a:p>
            <a:pPr defTabSz="905255"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I can evaluate the advantages and disadvantages of banks and credit unions. </a:t>
            </a:r>
            <a:endParaRPr lang="en-US" sz="2500" dirty="0"/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  <p:pic>
        <p:nvPicPr>
          <p:cNvPr id="2050" name="Picture 2" descr="Target Arrow Shooting - Free vector graphic on Pixabay">
            <a:extLst>
              <a:ext uri="{FF2B5EF4-FFF2-40B4-BE49-F238E27FC236}">
                <a16:creationId xmlns:a16="http://schemas.microsoft.com/office/drawing/2014/main" xmlns="" id="{FB9C0357-9CFF-49B8-8004-9C5F9275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092262"/>
            <a:ext cx="4242456" cy="41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3C2BE-0700-45E6-8AC8-05FE5E500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543646"/>
            <a:ext cx="2603351" cy="1143000"/>
          </a:xfrm>
        </p:spPr>
        <p:txBody>
          <a:bodyPr/>
          <a:lstStyle/>
          <a:p>
            <a:r>
              <a:rPr lang="en-US" sz="4000" dirty="0">
                <a:hlinkClick r:id="rId2"/>
              </a:rPr>
              <a:t>Personal Finance Case Study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6030D5-4982-4CFE-B7B8-4C2BA2B98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36" y="1069848"/>
            <a:ext cx="5757162" cy="539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063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12775-9C2B-4E74-A59C-B599906D6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984595"/>
          </a:xfrm>
        </p:spPr>
        <p:txBody>
          <a:bodyPr/>
          <a:lstStyle/>
          <a:p>
            <a:r>
              <a:rPr lang="en-US" sz="4800" dirty="0"/>
              <a:t>Career Exploration Reflection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876406-8AD2-4C97-B807-EEBA1ADC6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01" y="2054443"/>
            <a:ext cx="8229601" cy="44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1392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42E5BF-CEC7-4DA5-8711-0E3DBA23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" y="1069848"/>
            <a:ext cx="8606118" cy="1143000"/>
          </a:xfrm>
        </p:spPr>
        <p:txBody>
          <a:bodyPr/>
          <a:lstStyle/>
          <a:p>
            <a:r>
              <a:rPr lang="en-US" sz="4800" dirty="0"/>
              <a:t>Calculating Federal Income Taxes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9E2952-FA10-4B19-8B81-BA8D86E53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1576"/>
            <a:ext cx="9144000" cy="44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0383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FFA9DA-60AC-4358-ADF5-EEDD19BB2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00" y="961512"/>
            <a:ext cx="7998311" cy="56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0947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8332A4-542C-494D-8506-1C720B46413C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bfa4db11-c700-41fb-b639-f7e6b4e680b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cd82c5b-74c9-4827-94f1-5bf219ae6b2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6113DE-D385-4A48-8B16-CD7F492379D6}">
  <ds:schemaRefs>
    <ds:schemaRef ds:uri="9cd82c5b-74c9-4827-94f1-5bf219ae6b20"/>
    <ds:schemaRef ds:uri="bfa4db11-c700-41fb-b639-f7e6b4e680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418</Words>
  <Application>Microsoft Office PowerPoint</Application>
  <PresentationFormat>On-screen Show (4:3)</PresentationFormat>
  <Paragraphs>100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Arial,Sans-Serif</vt:lpstr>
      <vt:lpstr>Calibri</vt:lpstr>
      <vt:lpstr>Calibri Light</vt:lpstr>
      <vt:lpstr>Office Theme</vt:lpstr>
      <vt:lpstr>  Personal Finance 101: Budgeting and Banking  Presented by Amanda Stiglbauer SC Economics Blythewood High School Amanda.Stiglbauer@moore.sc.edu April 6, 2020</vt:lpstr>
      <vt:lpstr>EconEdLink Membership</vt:lpstr>
      <vt:lpstr>Professional Development Certificate</vt:lpstr>
      <vt:lpstr>Agenda</vt:lpstr>
      <vt:lpstr>Objectives</vt:lpstr>
      <vt:lpstr>Personal Finance Case Study</vt:lpstr>
      <vt:lpstr>Career Exploration Reflection</vt:lpstr>
      <vt:lpstr>Calculating Federal Income Taxes</vt:lpstr>
      <vt:lpstr>PowerPoint Presentation</vt:lpstr>
      <vt:lpstr>PowerPoint Presentation</vt:lpstr>
      <vt:lpstr>Housing &amp; Utilities</vt:lpstr>
      <vt:lpstr>Buying a Car &amp; Other Transportation Costs</vt:lpstr>
      <vt:lpstr>Insurance &amp; Entertainment</vt:lpstr>
      <vt:lpstr>Meal Planning</vt:lpstr>
      <vt:lpstr>Grocery Shopping</vt:lpstr>
      <vt:lpstr>Clothing &amp; Other Personal Items</vt:lpstr>
      <vt:lpstr>Resources for Personal Finance Case Study</vt:lpstr>
      <vt:lpstr>PowerPoint Presentation</vt:lpstr>
      <vt:lpstr>PowerPoint Presentation</vt:lpstr>
      <vt:lpstr>PowerPoint Presentation</vt:lpstr>
      <vt:lpstr>Should I Choose a Bank or Credit Union?</vt:lpstr>
      <vt:lpstr>PowerPoint Presentation</vt:lpstr>
      <vt:lpstr>Nerd Wallet’s Checking Account Search Tool</vt:lpstr>
      <vt:lpstr>PowerPoint Presentation</vt:lpstr>
      <vt:lpstr>Questions to Ask</vt:lpstr>
      <vt:lpstr>Collaborate via Chat Box</vt:lpstr>
      <vt:lpstr>  Personal Finance 101: Budgeting and Banking  Presented by Amanda Stiglbauer SC Economics Blythewood High School Amanda.Stiglbauer@moore.sc.edu April 6, 2020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Conference3 NoteBook</cp:lastModifiedBy>
  <cp:revision>74</cp:revision>
  <dcterms:created xsi:type="dcterms:W3CDTF">2012-09-11T15:07:18Z</dcterms:created>
  <dcterms:modified xsi:type="dcterms:W3CDTF">2020-04-06T13:59:48Z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