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47"/>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8" roundtripDataSignature="AMtx7mhbQEtur8PK2ZlS3w8CBZUvXeK2u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CE500D-E1F9-47F8-AA72-B1ED50F9908A}" v="11" dt="2020-03-20T13:48:04.1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1642"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customschemas.google.com/relationships/presentationmetadata" Target="metadata"/><Relationship Id="rId8" Type="http://schemas.openxmlformats.org/officeDocument/2006/relationships/slide" Target="slides/slide4.xml"/><Relationship Id="rId5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rvon Carson" userId="f1f62c45-4a19-4f8e-934b-b4c64f876624" providerId="ADAL" clId="{4ACE500D-E1F9-47F8-AA72-B1ED50F9908A}"/>
    <pc:docChg chg="custSel modSld">
      <pc:chgData name="Jarvon Carson" userId="f1f62c45-4a19-4f8e-934b-b4c64f876624" providerId="ADAL" clId="{4ACE500D-E1F9-47F8-AA72-B1ED50F9908A}" dt="2020-03-20T13:48:29.352" v="21" actId="255"/>
      <pc:docMkLst>
        <pc:docMk/>
      </pc:docMkLst>
      <pc:sldChg chg="modSp mod">
        <pc:chgData name="Jarvon Carson" userId="f1f62c45-4a19-4f8e-934b-b4c64f876624" providerId="ADAL" clId="{4ACE500D-E1F9-47F8-AA72-B1ED50F9908A}" dt="2020-03-20T13:48:29.352" v="21" actId="255"/>
        <pc:sldMkLst>
          <pc:docMk/>
          <pc:sldMk cId="0" sldId="256"/>
        </pc:sldMkLst>
        <pc:spChg chg="mod">
          <ac:chgData name="Jarvon Carson" userId="f1f62c45-4a19-4f8e-934b-b4c64f876624" providerId="ADAL" clId="{4ACE500D-E1F9-47F8-AA72-B1ED50F9908A}" dt="2020-03-20T13:48:29.352" v="21" actId="255"/>
          <ac:spMkLst>
            <pc:docMk/>
            <pc:sldMk cId="0" sldId="256"/>
            <ac:spMk id="53" creationId="{00000000-0000-0000-0000-000000000000}"/>
          </ac:spMkLst>
        </pc:spChg>
      </pc:sldChg>
      <pc:sldChg chg="modSp mod">
        <pc:chgData name="Jarvon Carson" userId="f1f62c45-4a19-4f8e-934b-b4c64f876624" providerId="ADAL" clId="{4ACE500D-E1F9-47F8-AA72-B1ED50F9908A}" dt="2020-03-20T13:44:10.374" v="0" actId="255"/>
        <pc:sldMkLst>
          <pc:docMk/>
          <pc:sldMk cId="0" sldId="259"/>
        </pc:sldMkLst>
        <pc:spChg chg="mod">
          <ac:chgData name="Jarvon Carson" userId="f1f62c45-4a19-4f8e-934b-b4c64f876624" providerId="ADAL" clId="{4ACE500D-E1F9-47F8-AA72-B1ED50F9908A}" dt="2020-03-20T13:44:10.374" v="0" actId="255"/>
          <ac:spMkLst>
            <pc:docMk/>
            <pc:sldMk cId="0" sldId="259"/>
            <ac:spMk id="74" creationId="{00000000-0000-0000-0000-000000000000}"/>
          </ac:spMkLst>
        </pc:spChg>
      </pc:sldChg>
      <pc:sldChg chg="modSp">
        <pc:chgData name="Jarvon Carson" userId="f1f62c45-4a19-4f8e-934b-b4c64f876624" providerId="ADAL" clId="{4ACE500D-E1F9-47F8-AA72-B1ED50F9908A}" dt="2020-03-20T13:48:04.192" v="20" actId="20577"/>
        <pc:sldMkLst>
          <pc:docMk/>
          <pc:sldMk cId="0" sldId="270"/>
        </pc:sldMkLst>
        <pc:spChg chg="mod">
          <ac:chgData name="Jarvon Carson" userId="f1f62c45-4a19-4f8e-934b-b4c64f876624" providerId="ADAL" clId="{4ACE500D-E1F9-47F8-AA72-B1ED50F9908A}" dt="2020-03-20T13:48:04.192" v="20" actId="20577"/>
          <ac:spMkLst>
            <pc:docMk/>
            <pc:sldMk cId="0" sldId="270"/>
            <ac:spMk id="154" creationId="{00000000-0000-0000-0000-000000000000}"/>
          </ac:spMkLst>
        </pc:spChg>
      </pc:sldChg>
      <pc:sldChg chg="modSp">
        <pc:chgData name="Jarvon Carson" userId="f1f62c45-4a19-4f8e-934b-b4c64f876624" providerId="ADAL" clId="{4ACE500D-E1F9-47F8-AA72-B1ED50F9908A}" dt="2020-03-20T13:47:55.144" v="18" actId="20577"/>
        <pc:sldMkLst>
          <pc:docMk/>
          <pc:sldMk cId="0" sldId="276"/>
        </pc:sldMkLst>
        <pc:spChg chg="mod">
          <ac:chgData name="Jarvon Carson" userId="f1f62c45-4a19-4f8e-934b-b4c64f876624" providerId="ADAL" clId="{4ACE500D-E1F9-47F8-AA72-B1ED50F9908A}" dt="2020-03-20T13:47:55.144" v="18" actId="20577"/>
          <ac:spMkLst>
            <pc:docMk/>
            <pc:sldMk cId="0" sldId="276"/>
            <ac:spMk id="198" creationId="{00000000-0000-0000-0000-000000000000}"/>
          </ac:spMkLst>
        </pc:spChg>
      </pc:sldChg>
      <pc:sldChg chg="modSp">
        <pc:chgData name="Jarvon Carson" userId="f1f62c45-4a19-4f8e-934b-b4c64f876624" providerId="ADAL" clId="{4ACE500D-E1F9-47F8-AA72-B1ED50F9908A}" dt="2020-03-20T13:46:09.504" v="3" actId="255"/>
        <pc:sldMkLst>
          <pc:docMk/>
          <pc:sldMk cId="0" sldId="277"/>
        </pc:sldMkLst>
        <pc:spChg chg="mod">
          <ac:chgData name="Jarvon Carson" userId="f1f62c45-4a19-4f8e-934b-b4c64f876624" providerId="ADAL" clId="{4ACE500D-E1F9-47F8-AA72-B1ED50F9908A}" dt="2020-03-20T13:46:09.504" v="3" actId="255"/>
          <ac:spMkLst>
            <pc:docMk/>
            <pc:sldMk cId="0" sldId="277"/>
            <ac:spMk id="205" creationId="{00000000-0000-0000-0000-000000000000}"/>
          </ac:spMkLst>
        </pc:spChg>
      </pc:sldChg>
      <pc:sldChg chg="modSp mod">
        <pc:chgData name="Jarvon Carson" userId="f1f62c45-4a19-4f8e-934b-b4c64f876624" providerId="ADAL" clId="{4ACE500D-E1F9-47F8-AA72-B1ED50F9908A}" dt="2020-03-20T13:46:34.643" v="9" actId="20577"/>
        <pc:sldMkLst>
          <pc:docMk/>
          <pc:sldMk cId="0" sldId="279"/>
        </pc:sldMkLst>
        <pc:spChg chg="mod">
          <ac:chgData name="Jarvon Carson" userId="f1f62c45-4a19-4f8e-934b-b4c64f876624" providerId="ADAL" clId="{4ACE500D-E1F9-47F8-AA72-B1ED50F9908A}" dt="2020-03-20T13:46:34.643" v="9" actId="20577"/>
          <ac:spMkLst>
            <pc:docMk/>
            <pc:sldMk cId="0" sldId="279"/>
            <ac:spMk id="220" creationId="{00000000-0000-0000-0000-000000000000}"/>
          </ac:spMkLst>
        </pc:spChg>
      </pc:sldChg>
      <pc:sldChg chg="modSp mod">
        <pc:chgData name="Jarvon Carson" userId="f1f62c45-4a19-4f8e-934b-b4c64f876624" providerId="ADAL" clId="{4ACE500D-E1F9-47F8-AA72-B1ED50F9908A}" dt="2020-03-20T13:47:39.867" v="16" actId="20577"/>
        <pc:sldMkLst>
          <pc:docMk/>
          <pc:sldMk cId="0" sldId="282"/>
        </pc:sldMkLst>
        <pc:spChg chg="mod">
          <ac:chgData name="Jarvon Carson" userId="f1f62c45-4a19-4f8e-934b-b4c64f876624" providerId="ADAL" clId="{4ACE500D-E1F9-47F8-AA72-B1ED50F9908A}" dt="2020-03-20T13:47:39.867" v="16" actId="20577"/>
          <ac:spMkLst>
            <pc:docMk/>
            <pc:sldMk cId="0" sldId="282"/>
            <ac:spMk id="242" creationId="{00000000-0000-0000-0000-000000000000}"/>
          </ac:spMkLst>
        </pc:spChg>
      </pc:sldChg>
      <pc:sldChg chg="modSp modAnim">
        <pc:chgData name="Jarvon Carson" userId="f1f62c45-4a19-4f8e-934b-b4c64f876624" providerId="ADAL" clId="{4ACE500D-E1F9-47F8-AA72-B1ED50F9908A}" dt="2020-03-20T13:47:30.347" v="14" actId="20577"/>
        <pc:sldMkLst>
          <pc:docMk/>
          <pc:sldMk cId="0" sldId="285"/>
        </pc:sldMkLst>
        <pc:spChg chg="mod">
          <ac:chgData name="Jarvon Carson" userId="f1f62c45-4a19-4f8e-934b-b4c64f876624" providerId="ADAL" clId="{4ACE500D-E1F9-47F8-AA72-B1ED50F9908A}" dt="2020-03-20T13:47:30.347" v="14" actId="20577"/>
          <ac:spMkLst>
            <pc:docMk/>
            <pc:sldMk cId="0" sldId="285"/>
            <ac:spMk id="263" creationId="{00000000-0000-0000-0000-000000000000}"/>
          </ac:spMkLst>
        </pc:spChg>
      </pc:sldChg>
      <pc:sldChg chg="modSp">
        <pc:chgData name="Jarvon Carson" userId="f1f62c45-4a19-4f8e-934b-b4c64f876624" providerId="ADAL" clId="{4ACE500D-E1F9-47F8-AA72-B1ED50F9908A}" dt="2020-03-20T13:46:55.257" v="12" actId="20577"/>
        <pc:sldMkLst>
          <pc:docMk/>
          <pc:sldMk cId="0" sldId="288"/>
        </pc:sldMkLst>
        <pc:spChg chg="mod">
          <ac:chgData name="Jarvon Carson" userId="f1f62c45-4a19-4f8e-934b-b4c64f876624" providerId="ADAL" clId="{4ACE500D-E1F9-47F8-AA72-B1ED50F9908A}" dt="2020-03-20T13:46:55.257" v="12" actId="20577"/>
          <ac:spMkLst>
            <pc:docMk/>
            <pc:sldMk cId="0" sldId="288"/>
            <ac:spMk id="28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0" name="Google Shape;50;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51" name="Google Shape;51;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2" name="Google Shape;112;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13" name="Google Shape;113;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9" name="Google Shape;119;p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20" name="Google Shape;120;p1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28" name="Google Shape;128;p1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1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36" name="Google Shape;136;p1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2" name="Google Shape;142;p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43" name="Google Shape;143;p1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0" name="Google Shape;150;p1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51" name="Google Shape;151;p1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7" name="Google Shape;157;p1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58" name="Google Shape;158;p1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p1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65" name="Google Shape;165;p1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2" name="Google Shape;172;p1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73" name="Google Shape;173;p1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9" name="Google Shape;179;p1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80" name="Google Shape;180;p1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6" name="Google Shape;56;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i="1"/>
          </a:p>
        </p:txBody>
      </p:sp>
      <p:sp>
        <p:nvSpPr>
          <p:cNvPr id="57" name="Google Shape;57;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6" name="Google Shape;186;p2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87" name="Google Shape;187;p2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4" name="Google Shape;194;p2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95" name="Google Shape;195;p2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1" name="Google Shape;201;p2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202" name="Google Shape;202;p2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8" name="Google Shape;208;p2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209" name="Google Shape;209;p2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6" name="Google Shape;216;p2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217" name="Google Shape;217;p2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3" name="Google Shape;223;p2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224" name="Google Shape;224;p2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25</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0" name="Google Shape;230;p2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231" name="Google Shape;231;p2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8" name="Google Shape;238;p2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239" name="Google Shape;239;p2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27</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5" name="Google Shape;245;p2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246" name="Google Shape;246;p2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28</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2" name="Google Shape;252;p2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253" name="Google Shape;253;p2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29</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3" name="Google Shape;63;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i="1"/>
          </a:p>
        </p:txBody>
      </p:sp>
      <p:sp>
        <p:nvSpPr>
          <p:cNvPr id="64" name="Google Shape;64;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9" name="Google Shape;259;p3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260" name="Google Shape;260;p3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30</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p3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6" name="Google Shape;266;p3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267" name="Google Shape;267;p3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31</a:t>
            </a:fld>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p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3" name="Google Shape;273;p3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274" name="Google Shape;274;p3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32</a:t>
            </a:fld>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p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2" name="Google Shape;282;p3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283" name="Google Shape;283;p3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33</a:t>
            </a:fld>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p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9" name="Google Shape;289;p3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290" name="Google Shape;290;p3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34</a:t>
            </a:fld>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6" name="Google Shape;296;p3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297" name="Google Shape;297;p3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35</a:t>
            </a:fld>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p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4" name="Google Shape;304;p3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305" name="Google Shape;305;p3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36</a:t>
            </a:fld>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1" name="Google Shape;311;p3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312" name="Google Shape;312;p3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37</a:t>
            </a:fld>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p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8" name="Google Shape;318;p3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319" name="Google Shape;319;p3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38</a:t>
            </a:fld>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p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5" name="Google Shape;325;p3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326" name="Google Shape;326;p3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39</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0" name="Google Shape;70;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i="1"/>
          </a:p>
        </p:txBody>
      </p:sp>
      <p:sp>
        <p:nvSpPr>
          <p:cNvPr id="71" name="Google Shape;71;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g71ab888718_0_19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2" name="Google Shape;332;g71ab888718_0_19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3" name="Google Shape;333;g71ab888718_0_19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40</a:t>
            </a:fld>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g71ab888718_0_20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9" name="Google Shape;339;g71ab888718_0_20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0" name="Google Shape;340;g71ab888718_0_20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41</a:t>
            </a:fld>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p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6" name="Google Shape;346;p4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347" name="Google Shape;347;p4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42</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7" name="Google Shape;77;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i="1"/>
          </a:p>
        </p:txBody>
      </p:sp>
      <p:sp>
        <p:nvSpPr>
          <p:cNvPr id="78" name="Google Shape;78;p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4" name="Google Shape;84;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85" name="Google Shape;85;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1" name="Google Shape;91;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92" name="Google Shape;92;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8" name="Google Shape;98;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99" name="Google Shape;99;p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06" name="Google Shape;106;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2"/>
        <p:cNvGrpSpPr/>
        <p:nvPr/>
      </p:nvGrpSpPr>
      <p:grpSpPr>
        <a:xfrm>
          <a:off x="0" y="0"/>
          <a:ext cx="0" cy="0"/>
          <a:chOff x="0" y="0"/>
          <a:chExt cx="0" cy="0"/>
        </a:xfrm>
      </p:grpSpPr>
      <p:sp>
        <p:nvSpPr>
          <p:cNvPr id="13" name="Google Shape;13;p4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lnSpc>
                <a:spcPct val="86363"/>
              </a:lnSpc>
              <a:spcBef>
                <a:spcPts val="0"/>
              </a:spcBef>
              <a:spcAft>
                <a:spcPts val="0"/>
              </a:spcAft>
              <a:buSzPts val="1400"/>
              <a:buNone/>
              <a:defRPr sz="6600" b="1" i="0">
                <a:solidFill>
                  <a:srgbClr val="005CB8"/>
                </a:solidFill>
                <a:latin typeface="Calibri"/>
                <a:ea typeface="Calibri"/>
                <a:cs typeface="Calibri"/>
                <a:sym typeface="Calibri"/>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4" name="Google Shape;14;p4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Clr>
                <a:srgbClr val="888888"/>
              </a:buClr>
              <a:buSzPts val="2800"/>
              <a:buNone/>
              <a:defRPr>
                <a:solidFill>
                  <a:srgbClr val="888888"/>
                </a:solidFill>
              </a:defRPr>
            </a:lvl1pPr>
            <a:lvl2pPr lvl="1" algn="ctr">
              <a:spcBef>
                <a:spcPts val="1800"/>
              </a:spcBef>
              <a:spcAft>
                <a:spcPts val="0"/>
              </a:spcAft>
              <a:buClr>
                <a:srgbClr val="888888"/>
              </a:buClr>
              <a:buSzPts val="2800"/>
              <a:buNone/>
              <a:defRPr>
                <a:solidFill>
                  <a:srgbClr val="888888"/>
                </a:solidFill>
              </a:defRPr>
            </a:lvl2pPr>
            <a:lvl3pPr lvl="2" algn="ctr">
              <a:spcBef>
                <a:spcPts val="1800"/>
              </a:spcBef>
              <a:spcAft>
                <a:spcPts val="0"/>
              </a:spcAft>
              <a:buClr>
                <a:srgbClr val="888888"/>
              </a:buClr>
              <a:buSzPts val="2800"/>
              <a:buNone/>
              <a:defRPr>
                <a:solidFill>
                  <a:srgbClr val="888888"/>
                </a:solidFill>
              </a:defRPr>
            </a:lvl3pPr>
            <a:lvl4pPr lvl="3" algn="ctr">
              <a:spcBef>
                <a:spcPts val="1800"/>
              </a:spcBef>
              <a:spcAft>
                <a:spcPts val="0"/>
              </a:spcAft>
              <a:buClr>
                <a:srgbClr val="888888"/>
              </a:buClr>
              <a:buSzPts val="2800"/>
              <a:buNone/>
              <a:defRPr>
                <a:solidFill>
                  <a:srgbClr val="888888"/>
                </a:solidFill>
              </a:defRPr>
            </a:lvl4pPr>
            <a:lvl5pPr lvl="4" algn="ctr">
              <a:spcBef>
                <a:spcPts val="1800"/>
              </a:spcBef>
              <a:spcAft>
                <a:spcPts val="0"/>
              </a:spcAft>
              <a:buClr>
                <a:srgbClr val="888888"/>
              </a:buClr>
              <a:buSzPts val="2800"/>
              <a:buNone/>
              <a:defRPr>
                <a:solidFill>
                  <a:srgbClr val="888888"/>
                </a:solidFill>
              </a:defRPr>
            </a:lvl5pPr>
            <a:lvl6pPr lvl="5" algn="ctr">
              <a:spcBef>
                <a:spcPts val="18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2"/>
        <p:cNvGrpSpPr/>
        <p:nvPr/>
      </p:nvGrpSpPr>
      <p:grpSpPr>
        <a:xfrm>
          <a:off x="0" y="0"/>
          <a:ext cx="0" cy="0"/>
          <a:chOff x="0" y="0"/>
          <a:chExt cx="0" cy="0"/>
        </a:xfrm>
      </p:grpSpPr>
      <p:sp>
        <p:nvSpPr>
          <p:cNvPr id="43" name="Google Shape;43;p51"/>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Autofit/>
          </a:bodyPr>
          <a:lstStyle>
            <a:lvl1pPr lvl="0" algn="ctr">
              <a:lnSpc>
                <a:spcPct val="316666"/>
              </a:lnSpc>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4" name="Google Shape;44;p51"/>
          <p:cNvSpPr txBox="1">
            <a:spLocks noGrp="1"/>
          </p:cNvSpPr>
          <p:nvPr>
            <p:ph type="body" idx="1"/>
          </p:nvPr>
        </p:nvSpPr>
        <p:spPr>
          <a:xfrm rot="5400000">
            <a:off x="2080418" y="203220"/>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0"/>
              </a:spcBef>
              <a:spcAft>
                <a:spcPts val="0"/>
              </a:spcAft>
              <a:buClr>
                <a:schemeClr val="dk1"/>
              </a:buClr>
              <a:buSzPts val="1800"/>
              <a:buChar char="•"/>
              <a:defRPr/>
            </a:lvl1pPr>
            <a:lvl2pPr marL="914400" lvl="1" indent="-342900" algn="l">
              <a:spcBef>
                <a:spcPts val="1800"/>
              </a:spcBef>
              <a:spcAft>
                <a:spcPts val="0"/>
              </a:spcAft>
              <a:buClr>
                <a:schemeClr val="dk1"/>
              </a:buClr>
              <a:buSzPts val="1800"/>
              <a:buChar char="–"/>
              <a:defRPr/>
            </a:lvl2pPr>
            <a:lvl3pPr marL="1371600" lvl="2" indent="-342900" algn="l">
              <a:spcBef>
                <a:spcPts val="1800"/>
              </a:spcBef>
              <a:spcAft>
                <a:spcPts val="0"/>
              </a:spcAft>
              <a:buClr>
                <a:schemeClr val="dk1"/>
              </a:buClr>
              <a:buSzPts val="1800"/>
              <a:buChar char="•"/>
              <a:defRPr/>
            </a:lvl3pPr>
            <a:lvl4pPr marL="1828800" lvl="3" indent="-342900" algn="l">
              <a:spcBef>
                <a:spcPts val="1800"/>
              </a:spcBef>
              <a:spcAft>
                <a:spcPts val="0"/>
              </a:spcAft>
              <a:buClr>
                <a:schemeClr val="dk1"/>
              </a:buClr>
              <a:buSzPts val="1800"/>
              <a:buChar char="–"/>
              <a:defRPr/>
            </a:lvl4pPr>
            <a:lvl5pPr marL="2286000" lvl="4" indent="-342900" algn="l">
              <a:spcBef>
                <a:spcPts val="1800"/>
              </a:spcBef>
              <a:spcAft>
                <a:spcPts val="0"/>
              </a:spcAft>
              <a:buClr>
                <a:schemeClr val="dk1"/>
              </a:buClr>
              <a:buSzPts val="1800"/>
              <a:buChar char="»"/>
              <a:defRPr/>
            </a:lvl5pPr>
            <a:lvl6pPr marL="2743200" lvl="5" indent="-342900" algn="l">
              <a:spcBef>
                <a:spcPts val="180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45"/>
        <p:cNvGrpSpPr/>
        <p:nvPr/>
      </p:nvGrpSpPr>
      <p:grpSpPr>
        <a:xfrm>
          <a:off x="0" y="0"/>
          <a:ext cx="0" cy="0"/>
          <a:chOff x="0" y="0"/>
          <a:chExt cx="0" cy="0"/>
        </a:xfrm>
      </p:grpSpPr>
      <p:sp>
        <p:nvSpPr>
          <p:cNvPr id="46" name="Google Shape;46;p5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lnSpc>
                <a:spcPct val="316666"/>
              </a:lnSpc>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7" name="Google Shape;47;p5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0"/>
              </a:spcBef>
              <a:spcAft>
                <a:spcPts val="0"/>
              </a:spcAft>
              <a:buClr>
                <a:schemeClr val="dk1"/>
              </a:buClr>
              <a:buSzPts val="1800"/>
              <a:buChar char="•"/>
              <a:defRPr/>
            </a:lvl1pPr>
            <a:lvl2pPr marL="914400" lvl="1" indent="-342900" algn="l">
              <a:spcBef>
                <a:spcPts val="1800"/>
              </a:spcBef>
              <a:spcAft>
                <a:spcPts val="0"/>
              </a:spcAft>
              <a:buClr>
                <a:schemeClr val="dk1"/>
              </a:buClr>
              <a:buSzPts val="1800"/>
              <a:buChar char="–"/>
              <a:defRPr/>
            </a:lvl2pPr>
            <a:lvl3pPr marL="1371600" lvl="2" indent="-342900" algn="l">
              <a:spcBef>
                <a:spcPts val="1800"/>
              </a:spcBef>
              <a:spcAft>
                <a:spcPts val="0"/>
              </a:spcAft>
              <a:buClr>
                <a:schemeClr val="dk1"/>
              </a:buClr>
              <a:buSzPts val="1800"/>
              <a:buChar char="•"/>
              <a:defRPr/>
            </a:lvl3pPr>
            <a:lvl4pPr marL="1828800" lvl="3" indent="-342900" algn="l">
              <a:spcBef>
                <a:spcPts val="1800"/>
              </a:spcBef>
              <a:spcAft>
                <a:spcPts val="0"/>
              </a:spcAft>
              <a:buClr>
                <a:schemeClr val="dk1"/>
              </a:buClr>
              <a:buSzPts val="1800"/>
              <a:buChar char="–"/>
              <a:defRPr/>
            </a:lvl4pPr>
            <a:lvl5pPr marL="2286000" lvl="4" indent="-342900" algn="l">
              <a:spcBef>
                <a:spcPts val="1800"/>
              </a:spcBef>
              <a:spcAft>
                <a:spcPts val="0"/>
              </a:spcAft>
              <a:buClr>
                <a:schemeClr val="dk1"/>
              </a:buClr>
              <a:buSzPts val="1800"/>
              <a:buChar char="»"/>
              <a:defRPr/>
            </a:lvl5pPr>
            <a:lvl6pPr marL="2743200" lvl="5" indent="-342900" algn="l">
              <a:spcBef>
                <a:spcPts val="180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sp>
        <p:nvSpPr>
          <p:cNvPr id="16" name="Google Shape;16;p43"/>
          <p:cNvSpPr txBox="1">
            <a:spLocks noGrp="1"/>
          </p:cNvSpPr>
          <p:nvPr>
            <p:ph type="title"/>
          </p:nvPr>
        </p:nvSpPr>
        <p:spPr>
          <a:xfrm>
            <a:off x="457200" y="914400"/>
            <a:ext cx="8229600" cy="1143000"/>
          </a:xfrm>
          <a:prstGeom prst="rect">
            <a:avLst/>
          </a:prstGeom>
          <a:noFill/>
          <a:ln>
            <a:noFill/>
          </a:ln>
        </p:spPr>
        <p:txBody>
          <a:bodyPr spcFirstLastPara="1" wrap="square" lIns="91425" tIns="45700" rIns="91425" bIns="45700" anchor="ctr" anchorCtr="0">
            <a:noAutofit/>
          </a:bodyPr>
          <a:lstStyle>
            <a:lvl1pPr lvl="0" algn="ctr">
              <a:lnSpc>
                <a:spcPct val="316666"/>
              </a:lnSpc>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43"/>
          <p:cNvSpPr txBox="1">
            <a:spLocks noGrp="1"/>
          </p:cNvSpPr>
          <p:nvPr>
            <p:ph type="body" idx="1"/>
          </p:nvPr>
        </p:nvSpPr>
        <p:spPr>
          <a:xfrm>
            <a:off x="457200" y="2377440"/>
            <a:ext cx="8229600" cy="3779520"/>
          </a:xfrm>
          <a:prstGeom prst="rect">
            <a:avLst/>
          </a:prstGeom>
          <a:noFill/>
          <a:ln>
            <a:noFill/>
          </a:ln>
        </p:spPr>
        <p:txBody>
          <a:bodyPr spcFirstLastPara="1" wrap="square" lIns="91425" tIns="45700" rIns="91425" bIns="45700" anchor="t" anchorCtr="0">
            <a:noAutofit/>
          </a:bodyPr>
          <a:lstStyle>
            <a:lvl1pPr marL="457200" lvl="0" indent="-342900" algn="l">
              <a:spcBef>
                <a:spcPts val="0"/>
              </a:spcBef>
              <a:spcAft>
                <a:spcPts val="0"/>
              </a:spcAft>
              <a:buClr>
                <a:schemeClr val="dk1"/>
              </a:buClr>
              <a:buSzPts val="1800"/>
              <a:buChar char="•"/>
              <a:defRPr/>
            </a:lvl1pPr>
            <a:lvl2pPr marL="914400" lvl="1" indent="-342900" algn="l">
              <a:spcBef>
                <a:spcPts val="1800"/>
              </a:spcBef>
              <a:spcAft>
                <a:spcPts val="0"/>
              </a:spcAft>
              <a:buClr>
                <a:schemeClr val="dk1"/>
              </a:buClr>
              <a:buSzPts val="1800"/>
              <a:buChar char="–"/>
              <a:defRPr/>
            </a:lvl2pPr>
            <a:lvl3pPr marL="1371600" lvl="2" indent="-342900" algn="l">
              <a:spcBef>
                <a:spcPts val="1800"/>
              </a:spcBef>
              <a:spcAft>
                <a:spcPts val="0"/>
              </a:spcAft>
              <a:buClr>
                <a:schemeClr val="dk1"/>
              </a:buClr>
              <a:buSzPts val="1800"/>
              <a:buChar char="•"/>
              <a:defRPr/>
            </a:lvl3pPr>
            <a:lvl4pPr marL="1828800" lvl="3" indent="-342900" algn="l">
              <a:spcBef>
                <a:spcPts val="1800"/>
              </a:spcBef>
              <a:spcAft>
                <a:spcPts val="0"/>
              </a:spcAft>
              <a:buClr>
                <a:schemeClr val="dk1"/>
              </a:buClr>
              <a:buSzPts val="1800"/>
              <a:buChar char="–"/>
              <a:defRPr/>
            </a:lvl4pPr>
            <a:lvl5pPr marL="2286000" lvl="4" indent="-342900" algn="l">
              <a:spcBef>
                <a:spcPts val="1800"/>
              </a:spcBef>
              <a:spcAft>
                <a:spcPts val="0"/>
              </a:spcAft>
              <a:buClr>
                <a:schemeClr val="dk1"/>
              </a:buClr>
              <a:buSzPts val="1800"/>
              <a:buChar char="»"/>
              <a:defRPr/>
            </a:lvl5pPr>
            <a:lvl6pPr marL="2743200" lvl="5" indent="-342900" algn="l">
              <a:spcBef>
                <a:spcPts val="180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8"/>
        <p:cNvGrpSpPr/>
        <p:nvPr/>
      </p:nvGrpSpPr>
      <p:grpSpPr>
        <a:xfrm>
          <a:off x="0" y="0"/>
          <a:ext cx="0" cy="0"/>
          <a:chOff x="0" y="0"/>
          <a:chExt cx="0" cy="0"/>
        </a:xfrm>
      </p:grpSpPr>
      <p:sp>
        <p:nvSpPr>
          <p:cNvPr id="19" name="Google Shape;19;p4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lnSpc>
                <a:spcPct val="142500"/>
              </a:lnSpc>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0" name="Google Shape;20;p4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0"/>
              </a:spcBef>
              <a:spcAft>
                <a:spcPts val="0"/>
              </a:spcAft>
              <a:buClr>
                <a:srgbClr val="888888"/>
              </a:buClr>
              <a:buSzPts val="2000"/>
              <a:buNone/>
              <a:defRPr sz="2000">
                <a:solidFill>
                  <a:srgbClr val="888888"/>
                </a:solidFill>
              </a:defRPr>
            </a:lvl1pPr>
            <a:lvl2pPr marL="914400" lvl="1" indent="-228600" algn="l">
              <a:spcBef>
                <a:spcPts val="1800"/>
              </a:spcBef>
              <a:spcAft>
                <a:spcPts val="0"/>
              </a:spcAft>
              <a:buClr>
                <a:srgbClr val="888888"/>
              </a:buClr>
              <a:buSzPts val="1800"/>
              <a:buNone/>
              <a:defRPr sz="1800">
                <a:solidFill>
                  <a:srgbClr val="888888"/>
                </a:solidFill>
              </a:defRPr>
            </a:lvl2pPr>
            <a:lvl3pPr marL="1371600" lvl="2" indent="-228600" algn="l">
              <a:spcBef>
                <a:spcPts val="1800"/>
              </a:spcBef>
              <a:spcAft>
                <a:spcPts val="0"/>
              </a:spcAft>
              <a:buClr>
                <a:srgbClr val="888888"/>
              </a:buClr>
              <a:buSzPts val="1600"/>
              <a:buNone/>
              <a:defRPr sz="1600">
                <a:solidFill>
                  <a:srgbClr val="888888"/>
                </a:solidFill>
              </a:defRPr>
            </a:lvl3pPr>
            <a:lvl4pPr marL="1828800" lvl="3" indent="-228600" algn="l">
              <a:spcBef>
                <a:spcPts val="1800"/>
              </a:spcBef>
              <a:spcAft>
                <a:spcPts val="0"/>
              </a:spcAft>
              <a:buClr>
                <a:srgbClr val="888888"/>
              </a:buClr>
              <a:buSzPts val="1400"/>
              <a:buNone/>
              <a:defRPr sz="1400">
                <a:solidFill>
                  <a:srgbClr val="888888"/>
                </a:solidFill>
              </a:defRPr>
            </a:lvl4pPr>
            <a:lvl5pPr marL="2286000" lvl="4" indent="-228600" algn="l">
              <a:spcBef>
                <a:spcPts val="1800"/>
              </a:spcBef>
              <a:spcAft>
                <a:spcPts val="0"/>
              </a:spcAft>
              <a:buClr>
                <a:srgbClr val="888888"/>
              </a:buClr>
              <a:buSzPts val="1400"/>
              <a:buNone/>
              <a:defRPr sz="1400">
                <a:solidFill>
                  <a:srgbClr val="888888"/>
                </a:solidFill>
              </a:defRPr>
            </a:lvl5pPr>
            <a:lvl6pPr marL="2743200" lvl="5" indent="-228600" algn="l">
              <a:spcBef>
                <a:spcPts val="180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1"/>
        <p:cNvGrpSpPr/>
        <p:nvPr/>
      </p:nvGrpSpPr>
      <p:grpSpPr>
        <a:xfrm>
          <a:off x="0" y="0"/>
          <a:ext cx="0" cy="0"/>
          <a:chOff x="0" y="0"/>
          <a:chExt cx="0" cy="0"/>
        </a:xfrm>
      </p:grpSpPr>
      <p:sp>
        <p:nvSpPr>
          <p:cNvPr id="22" name="Google Shape;22;p45"/>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Autofit/>
          </a:bodyPr>
          <a:lstStyle>
            <a:lvl1pPr lvl="0" algn="ctr">
              <a:lnSpc>
                <a:spcPct val="316666"/>
              </a:lnSpc>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4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0"/>
              </a:spcBef>
              <a:spcAft>
                <a:spcPts val="0"/>
              </a:spcAft>
              <a:buClr>
                <a:schemeClr val="dk1"/>
              </a:buClr>
              <a:buSzPts val="2800"/>
              <a:buChar char="•"/>
              <a:defRPr sz="2800"/>
            </a:lvl1pPr>
            <a:lvl2pPr marL="914400" lvl="1" indent="-381000" algn="l">
              <a:spcBef>
                <a:spcPts val="1800"/>
              </a:spcBef>
              <a:spcAft>
                <a:spcPts val="0"/>
              </a:spcAft>
              <a:buClr>
                <a:schemeClr val="dk1"/>
              </a:buClr>
              <a:buSzPts val="2400"/>
              <a:buChar char="–"/>
              <a:defRPr sz="2400"/>
            </a:lvl2pPr>
            <a:lvl3pPr marL="1371600" lvl="2" indent="-355600" algn="l">
              <a:spcBef>
                <a:spcPts val="1800"/>
              </a:spcBef>
              <a:spcAft>
                <a:spcPts val="0"/>
              </a:spcAft>
              <a:buClr>
                <a:schemeClr val="dk1"/>
              </a:buClr>
              <a:buSzPts val="2000"/>
              <a:buChar char="•"/>
              <a:defRPr sz="2000"/>
            </a:lvl3pPr>
            <a:lvl4pPr marL="1828800" lvl="3" indent="-342900" algn="l">
              <a:spcBef>
                <a:spcPts val="1800"/>
              </a:spcBef>
              <a:spcAft>
                <a:spcPts val="0"/>
              </a:spcAft>
              <a:buClr>
                <a:schemeClr val="dk1"/>
              </a:buClr>
              <a:buSzPts val="1800"/>
              <a:buChar char="–"/>
              <a:defRPr sz="1800"/>
            </a:lvl4pPr>
            <a:lvl5pPr marL="2286000" lvl="4" indent="-342900" algn="l">
              <a:spcBef>
                <a:spcPts val="1800"/>
              </a:spcBef>
              <a:spcAft>
                <a:spcPts val="0"/>
              </a:spcAft>
              <a:buClr>
                <a:schemeClr val="dk1"/>
              </a:buClr>
              <a:buSzPts val="1800"/>
              <a:buChar char="»"/>
              <a:defRPr sz="1800"/>
            </a:lvl5pPr>
            <a:lvl6pPr marL="2743200" lvl="5" indent="-342900" algn="l">
              <a:spcBef>
                <a:spcPts val="180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24" name="Google Shape;24;p4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0"/>
              </a:spcBef>
              <a:spcAft>
                <a:spcPts val="0"/>
              </a:spcAft>
              <a:buClr>
                <a:schemeClr val="dk1"/>
              </a:buClr>
              <a:buSzPts val="2800"/>
              <a:buChar char="•"/>
              <a:defRPr sz="2800"/>
            </a:lvl1pPr>
            <a:lvl2pPr marL="914400" lvl="1" indent="-381000" algn="l">
              <a:spcBef>
                <a:spcPts val="1800"/>
              </a:spcBef>
              <a:spcAft>
                <a:spcPts val="0"/>
              </a:spcAft>
              <a:buClr>
                <a:schemeClr val="dk1"/>
              </a:buClr>
              <a:buSzPts val="2400"/>
              <a:buChar char="–"/>
              <a:defRPr sz="2400"/>
            </a:lvl2pPr>
            <a:lvl3pPr marL="1371600" lvl="2" indent="-355600" algn="l">
              <a:spcBef>
                <a:spcPts val="1800"/>
              </a:spcBef>
              <a:spcAft>
                <a:spcPts val="0"/>
              </a:spcAft>
              <a:buClr>
                <a:schemeClr val="dk1"/>
              </a:buClr>
              <a:buSzPts val="2000"/>
              <a:buChar char="•"/>
              <a:defRPr sz="2000"/>
            </a:lvl3pPr>
            <a:lvl4pPr marL="1828800" lvl="3" indent="-342900" algn="l">
              <a:spcBef>
                <a:spcPts val="1800"/>
              </a:spcBef>
              <a:spcAft>
                <a:spcPts val="0"/>
              </a:spcAft>
              <a:buClr>
                <a:schemeClr val="dk1"/>
              </a:buClr>
              <a:buSzPts val="1800"/>
              <a:buChar char="–"/>
              <a:defRPr sz="1800"/>
            </a:lvl4pPr>
            <a:lvl5pPr marL="2286000" lvl="4" indent="-342900" algn="l">
              <a:spcBef>
                <a:spcPts val="1800"/>
              </a:spcBef>
              <a:spcAft>
                <a:spcPts val="0"/>
              </a:spcAft>
              <a:buClr>
                <a:schemeClr val="dk1"/>
              </a:buClr>
              <a:buSzPts val="1800"/>
              <a:buChar char="»"/>
              <a:defRPr sz="1800"/>
            </a:lvl5pPr>
            <a:lvl6pPr marL="2743200" lvl="5" indent="-342900" algn="l">
              <a:spcBef>
                <a:spcPts val="180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5"/>
        <p:cNvGrpSpPr/>
        <p:nvPr/>
      </p:nvGrpSpPr>
      <p:grpSpPr>
        <a:xfrm>
          <a:off x="0" y="0"/>
          <a:ext cx="0" cy="0"/>
          <a:chOff x="0" y="0"/>
          <a:chExt cx="0" cy="0"/>
        </a:xfrm>
      </p:grpSpPr>
      <p:sp>
        <p:nvSpPr>
          <p:cNvPr id="26" name="Google Shape;26;p46"/>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Autofit/>
          </a:bodyPr>
          <a:lstStyle>
            <a:lvl1pPr lvl="0" algn="ctr">
              <a:lnSpc>
                <a:spcPct val="86363"/>
              </a:lnSpc>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7" name="Google Shape;27;p4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0"/>
              </a:spcBef>
              <a:spcAft>
                <a:spcPts val="0"/>
              </a:spcAft>
              <a:buClr>
                <a:schemeClr val="dk1"/>
              </a:buClr>
              <a:buSzPts val="2400"/>
              <a:buNone/>
              <a:defRPr sz="2400" b="1"/>
            </a:lvl1pPr>
            <a:lvl2pPr marL="914400" lvl="1" indent="-228600" algn="l">
              <a:spcBef>
                <a:spcPts val="1800"/>
              </a:spcBef>
              <a:spcAft>
                <a:spcPts val="0"/>
              </a:spcAft>
              <a:buClr>
                <a:schemeClr val="dk1"/>
              </a:buClr>
              <a:buSzPts val="2000"/>
              <a:buNone/>
              <a:defRPr sz="2000" b="1"/>
            </a:lvl2pPr>
            <a:lvl3pPr marL="1371600" lvl="2" indent="-228600" algn="l">
              <a:spcBef>
                <a:spcPts val="1800"/>
              </a:spcBef>
              <a:spcAft>
                <a:spcPts val="0"/>
              </a:spcAft>
              <a:buClr>
                <a:schemeClr val="dk1"/>
              </a:buClr>
              <a:buSzPts val="1800"/>
              <a:buNone/>
              <a:defRPr sz="1800" b="1"/>
            </a:lvl3pPr>
            <a:lvl4pPr marL="1828800" lvl="3" indent="-228600" algn="l">
              <a:spcBef>
                <a:spcPts val="1800"/>
              </a:spcBef>
              <a:spcAft>
                <a:spcPts val="0"/>
              </a:spcAft>
              <a:buClr>
                <a:schemeClr val="dk1"/>
              </a:buClr>
              <a:buSzPts val="1600"/>
              <a:buNone/>
              <a:defRPr sz="1600" b="1"/>
            </a:lvl4pPr>
            <a:lvl5pPr marL="2286000" lvl="4" indent="-228600" algn="l">
              <a:spcBef>
                <a:spcPts val="1800"/>
              </a:spcBef>
              <a:spcAft>
                <a:spcPts val="0"/>
              </a:spcAft>
              <a:buClr>
                <a:schemeClr val="dk1"/>
              </a:buClr>
              <a:buSzPts val="1600"/>
              <a:buNone/>
              <a:defRPr sz="1600" b="1"/>
            </a:lvl5pPr>
            <a:lvl6pPr marL="2743200" lvl="5" indent="-228600" algn="l">
              <a:spcBef>
                <a:spcPts val="180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28" name="Google Shape;28;p4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0"/>
              </a:spcBef>
              <a:spcAft>
                <a:spcPts val="0"/>
              </a:spcAft>
              <a:buClr>
                <a:schemeClr val="dk1"/>
              </a:buClr>
              <a:buSzPts val="2400"/>
              <a:buChar char="•"/>
              <a:defRPr sz="2400"/>
            </a:lvl1pPr>
            <a:lvl2pPr marL="914400" lvl="1" indent="-355600" algn="l">
              <a:spcBef>
                <a:spcPts val="1800"/>
              </a:spcBef>
              <a:spcAft>
                <a:spcPts val="0"/>
              </a:spcAft>
              <a:buClr>
                <a:schemeClr val="dk1"/>
              </a:buClr>
              <a:buSzPts val="2000"/>
              <a:buChar char="–"/>
              <a:defRPr sz="2000"/>
            </a:lvl2pPr>
            <a:lvl3pPr marL="1371600" lvl="2" indent="-342900" algn="l">
              <a:spcBef>
                <a:spcPts val="1800"/>
              </a:spcBef>
              <a:spcAft>
                <a:spcPts val="0"/>
              </a:spcAft>
              <a:buClr>
                <a:schemeClr val="dk1"/>
              </a:buClr>
              <a:buSzPts val="1800"/>
              <a:buChar char="•"/>
              <a:defRPr sz="1800"/>
            </a:lvl3pPr>
            <a:lvl4pPr marL="1828800" lvl="3" indent="-330200" algn="l">
              <a:spcBef>
                <a:spcPts val="1800"/>
              </a:spcBef>
              <a:spcAft>
                <a:spcPts val="0"/>
              </a:spcAft>
              <a:buClr>
                <a:schemeClr val="dk1"/>
              </a:buClr>
              <a:buSzPts val="1600"/>
              <a:buChar char="–"/>
              <a:defRPr sz="1600"/>
            </a:lvl4pPr>
            <a:lvl5pPr marL="2286000" lvl="4" indent="-330200" algn="l">
              <a:spcBef>
                <a:spcPts val="1800"/>
              </a:spcBef>
              <a:spcAft>
                <a:spcPts val="0"/>
              </a:spcAft>
              <a:buClr>
                <a:schemeClr val="dk1"/>
              </a:buClr>
              <a:buSzPts val="1600"/>
              <a:buChar char="»"/>
              <a:defRPr sz="1600"/>
            </a:lvl5pPr>
            <a:lvl6pPr marL="2743200" lvl="5" indent="-330200" algn="l">
              <a:spcBef>
                <a:spcPts val="180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29" name="Google Shape;29;p4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0"/>
              </a:spcBef>
              <a:spcAft>
                <a:spcPts val="0"/>
              </a:spcAft>
              <a:buClr>
                <a:schemeClr val="dk1"/>
              </a:buClr>
              <a:buSzPts val="2400"/>
              <a:buNone/>
              <a:defRPr sz="2400" b="1"/>
            </a:lvl1pPr>
            <a:lvl2pPr marL="914400" lvl="1" indent="-228600" algn="l">
              <a:spcBef>
                <a:spcPts val="1800"/>
              </a:spcBef>
              <a:spcAft>
                <a:spcPts val="0"/>
              </a:spcAft>
              <a:buClr>
                <a:schemeClr val="dk1"/>
              </a:buClr>
              <a:buSzPts val="2000"/>
              <a:buNone/>
              <a:defRPr sz="2000" b="1"/>
            </a:lvl2pPr>
            <a:lvl3pPr marL="1371600" lvl="2" indent="-228600" algn="l">
              <a:spcBef>
                <a:spcPts val="1800"/>
              </a:spcBef>
              <a:spcAft>
                <a:spcPts val="0"/>
              </a:spcAft>
              <a:buClr>
                <a:schemeClr val="dk1"/>
              </a:buClr>
              <a:buSzPts val="1800"/>
              <a:buNone/>
              <a:defRPr sz="1800" b="1"/>
            </a:lvl3pPr>
            <a:lvl4pPr marL="1828800" lvl="3" indent="-228600" algn="l">
              <a:spcBef>
                <a:spcPts val="1800"/>
              </a:spcBef>
              <a:spcAft>
                <a:spcPts val="0"/>
              </a:spcAft>
              <a:buClr>
                <a:schemeClr val="dk1"/>
              </a:buClr>
              <a:buSzPts val="1600"/>
              <a:buNone/>
              <a:defRPr sz="1600" b="1"/>
            </a:lvl4pPr>
            <a:lvl5pPr marL="2286000" lvl="4" indent="-228600" algn="l">
              <a:spcBef>
                <a:spcPts val="1800"/>
              </a:spcBef>
              <a:spcAft>
                <a:spcPts val="0"/>
              </a:spcAft>
              <a:buClr>
                <a:schemeClr val="dk1"/>
              </a:buClr>
              <a:buSzPts val="1600"/>
              <a:buNone/>
              <a:defRPr sz="1600" b="1"/>
            </a:lvl5pPr>
            <a:lvl6pPr marL="2743200" lvl="5" indent="-228600" algn="l">
              <a:spcBef>
                <a:spcPts val="180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0" name="Google Shape;30;p4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0"/>
              </a:spcBef>
              <a:spcAft>
                <a:spcPts val="0"/>
              </a:spcAft>
              <a:buClr>
                <a:schemeClr val="dk1"/>
              </a:buClr>
              <a:buSzPts val="2400"/>
              <a:buChar char="•"/>
              <a:defRPr sz="2400"/>
            </a:lvl1pPr>
            <a:lvl2pPr marL="914400" lvl="1" indent="-355600" algn="l">
              <a:spcBef>
                <a:spcPts val="1800"/>
              </a:spcBef>
              <a:spcAft>
                <a:spcPts val="0"/>
              </a:spcAft>
              <a:buClr>
                <a:schemeClr val="dk1"/>
              </a:buClr>
              <a:buSzPts val="2000"/>
              <a:buChar char="–"/>
              <a:defRPr sz="2000"/>
            </a:lvl2pPr>
            <a:lvl3pPr marL="1371600" lvl="2" indent="-342900" algn="l">
              <a:spcBef>
                <a:spcPts val="1800"/>
              </a:spcBef>
              <a:spcAft>
                <a:spcPts val="0"/>
              </a:spcAft>
              <a:buClr>
                <a:schemeClr val="dk1"/>
              </a:buClr>
              <a:buSzPts val="1800"/>
              <a:buChar char="•"/>
              <a:defRPr sz="1800"/>
            </a:lvl3pPr>
            <a:lvl4pPr marL="1828800" lvl="3" indent="-330200" algn="l">
              <a:spcBef>
                <a:spcPts val="1800"/>
              </a:spcBef>
              <a:spcAft>
                <a:spcPts val="0"/>
              </a:spcAft>
              <a:buClr>
                <a:schemeClr val="dk1"/>
              </a:buClr>
              <a:buSzPts val="1600"/>
              <a:buChar char="–"/>
              <a:defRPr sz="1600"/>
            </a:lvl4pPr>
            <a:lvl5pPr marL="2286000" lvl="4" indent="-330200" algn="l">
              <a:spcBef>
                <a:spcPts val="1800"/>
              </a:spcBef>
              <a:spcAft>
                <a:spcPts val="0"/>
              </a:spcAft>
              <a:buClr>
                <a:schemeClr val="dk1"/>
              </a:buClr>
              <a:buSzPts val="1600"/>
              <a:buChar char="»"/>
              <a:defRPr sz="1600"/>
            </a:lvl5pPr>
            <a:lvl6pPr marL="2743200" lvl="5" indent="-330200" algn="l">
              <a:spcBef>
                <a:spcPts val="180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47"/>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Autofit/>
          </a:bodyPr>
          <a:lstStyle>
            <a:lvl1pPr lvl="0" algn="ctr">
              <a:lnSpc>
                <a:spcPct val="316666"/>
              </a:lnSpc>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4"/>
        <p:cNvGrpSpPr/>
        <p:nvPr/>
      </p:nvGrpSpPr>
      <p:grpSpPr>
        <a:xfrm>
          <a:off x="0" y="0"/>
          <a:ext cx="0" cy="0"/>
          <a:chOff x="0" y="0"/>
          <a:chExt cx="0" cy="0"/>
        </a:xfrm>
      </p:grpSpPr>
      <p:sp>
        <p:nvSpPr>
          <p:cNvPr id="35" name="Google Shape;35;p4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lnSpc>
                <a:spcPct val="285000"/>
              </a:lnSpc>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6" name="Google Shape;36;p4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0"/>
              </a:spcBef>
              <a:spcAft>
                <a:spcPts val="0"/>
              </a:spcAft>
              <a:buClr>
                <a:schemeClr val="dk1"/>
              </a:buClr>
              <a:buSzPts val="3200"/>
              <a:buChar char="•"/>
              <a:defRPr sz="3200"/>
            </a:lvl1pPr>
            <a:lvl2pPr marL="914400" lvl="1" indent="-406400" algn="l">
              <a:spcBef>
                <a:spcPts val="1800"/>
              </a:spcBef>
              <a:spcAft>
                <a:spcPts val="0"/>
              </a:spcAft>
              <a:buClr>
                <a:schemeClr val="dk1"/>
              </a:buClr>
              <a:buSzPts val="2800"/>
              <a:buChar char="–"/>
              <a:defRPr sz="2800"/>
            </a:lvl2pPr>
            <a:lvl3pPr marL="1371600" lvl="2" indent="-381000" algn="l">
              <a:spcBef>
                <a:spcPts val="1800"/>
              </a:spcBef>
              <a:spcAft>
                <a:spcPts val="0"/>
              </a:spcAft>
              <a:buClr>
                <a:schemeClr val="dk1"/>
              </a:buClr>
              <a:buSzPts val="2400"/>
              <a:buChar char="•"/>
              <a:defRPr sz="2400"/>
            </a:lvl3pPr>
            <a:lvl4pPr marL="1828800" lvl="3" indent="-355600" algn="l">
              <a:spcBef>
                <a:spcPts val="1800"/>
              </a:spcBef>
              <a:spcAft>
                <a:spcPts val="0"/>
              </a:spcAft>
              <a:buClr>
                <a:schemeClr val="dk1"/>
              </a:buClr>
              <a:buSzPts val="2000"/>
              <a:buChar char="–"/>
              <a:defRPr sz="2000"/>
            </a:lvl4pPr>
            <a:lvl5pPr marL="2286000" lvl="4" indent="-355600" algn="l">
              <a:spcBef>
                <a:spcPts val="1800"/>
              </a:spcBef>
              <a:spcAft>
                <a:spcPts val="0"/>
              </a:spcAft>
              <a:buClr>
                <a:schemeClr val="dk1"/>
              </a:buClr>
              <a:buSzPts val="2000"/>
              <a:buChar char="»"/>
              <a:defRPr sz="2000"/>
            </a:lvl5pPr>
            <a:lvl6pPr marL="2743200" lvl="5" indent="-355600" algn="l">
              <a:spcBef>
                <a:spcPts val="18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37" name="Google Shape;37;p4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0"/>
              </a:spcBef>
              <a:spcAft>
                <a:spcPts val="0"/>
              </a:spcAft>
              <a:buClr>
                <a:schemeClr val="dk1"/>
              </a:buClr>
              <a:buSzPts val="1400"/>
              <a:buNone/>
              <a:defRPr sz="1400"/>
            </a:lvl1pPr>
            <a:lvl2pPr marL="914400" lvl="1" indent="-228600" algn="l">
              <a:spcBef>
                <a:spcPts val="1800"/>
              </a:spcBef>
              <a:spcAft>
                <a:spcPts val="0"/>
              </a:spcAft>
              <a:buClr>
                <a:schemeClr val="dk1"/>
              </a:buClr>
              <a:buSzPts val="1200"/>
              <a:buNone/>
              <a:defRPr sz="1200"/>
            </a:lvl2pPr>
            <a:lvl3pPr marL="1371600" lvl="2" indent="-228600" algn="l">
              <a:spcBef>
                <a:spcPts val="1800"/>
              </a:spcBef>
              <a:spcAft>
                <a:spcPts val="0"/>
              </a:spcAft>
              <a:buClr>
                <a:schemeClr val="dk1"/>
              </a:buClr>
              <a:buSzPts val="1000"/>
              <a:buNone/>
              <a:defRPr sz="1000"/>
            </a:lvl3pPr>
            <a:lvl4pPr marL="1828800" lvl="3" indent="-228600" algn="l">
              <a:spcBef>
                <a:spcPts val="1800"/>
              </a:spcBef>
              <a:spcAft>
                <a:spcPts val="0"/>
              </a:spcAft>
              <a:buClr>
                <a:schemeClr val="dk1"/>
              </a:buClr>
              <a:buSzPts val="900"/>
              <a:buNone/>
              <a:defRPr sz="900"/>
            </a:lvl4pPr>
            <a:lvl5pPr marL="2286000" lvl="4" indent="-228600" algn="l">
              <a:spcBef>
                <a:spcPts val="1800"/>
              </a:spcBef>
              <a:spcAft>
                <a:spcPts val="0"/>
              </a:spcAft>
              <a:buClr>
                <a:schemeClr val="dk1"/>
              </a:buClr>
              <a:buSzPts val="900"/>
              <a:buNone/>
              <a:defRPr sz="900"/>
            </a:lvl5pPr>
            <a:lvl6pPr marL="2743200" lvl="5" indent="-228600" algn="l">
              <a:spcBef>
                <a:spcPts val="180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8"/>
        <p:cNvGrpSpPr/>
        <p:nvPr/>
      </p:nvGrpSpPr>
      <p:grpSpPr>
        <a:xfrm>
          <a:off x="0" y="0"/>
          <a:ext cx="0" cy="0"/>
          <a:chOff x="0" y="0"/>
          <a:chExt cx="0" cy="0"/>
        </a:xfrm>
      </p:grpSpPr>
      <p:sp>
        <p:nvSpPr>
          <p:cNvPr id="39" name="Google Shape;39;p5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lnSpc>
                <a:spcPct val="285000"/>
              </a:lnSpc>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0" name="Google Shape;40;p5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18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18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18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18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18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41" name="Google Shape;41;p5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0"/>
              </a:spcBef>
              <a:spcAft>
                <a:spcPts val="0"/>
              </a:spcAft>
              <a:buClr>
                <a:schemeClr val="dk1"/>
              </a:buClr>
              <a:buSzPts val="1400"/>
              <a:buNone/>
              <a:defRPr sz="1400"/>
            </a:lvl1pPr>
            <a:lvl2pPr marL="914400" lvl="1" indent="-228600" algn="l">
              <a:spcBef>
                <a:spcPts val="1800"/>
              </a:spcBef>
              <a:spcAft>
                <a:spcPts val="0"/>
              </a:spcAft>
              <a:buClr>
                <a:schemeClr val="dk1"/>
              </a:buClr>
              <a:buSzPts val="1200"/>
              <a:buNone/>
              <a:defRPr sz="1200"/>
            </a:lvl2pPr>
            <a:lvl3pPr marL="1371600" lvl="2" indent="-228600" algn="l">
              <a:spcBef>
                <a:spcPts val="1800"/>
              </a:spcBef>
              <a:spcAft>
                <a:spcPts val="0"/>
              </a:spcAft>
              <a:buClr>
                <a:schemeClr val="dk1"/>
              </a:buClr>
              <a:buSzPts val="1000"/>
              <a:buNone/>
              <a:defRPr sz="1000"/>
            </a:lvl3pPr>
            <a:lvl4pPr marL="1828800" lvl="3" indent="-228600" algn="l">
              <a:spcBef>
                <a:spcPts val="1800"/>
              </a:spcBef>
              <a:spcAft>
                <a:spcPts val="0"/>
              </a:spcAft>
              <a:buClr>
                <a:schemeClr val="dk1"/>
              </a:buClr>
              <a:buSzPts val="900"/>
              <a:buNone/>
              <a:defRPr sz="900"/>
            </a:lvl4pPr>
            <a:lvl5pPr marL="2286000" lvl="4" indent="-228600" algn="l">
              <a:spcBef>
                <a:spcPts val="1800"/>
              </a:spcBef>
              <a:spcAft>
                <a:spcPts val="0"/>
              </a:spcAft>
              <a:buClr>
                <a:schemeClr val="dk1"/>
              </a:buClr>
              <a:buSzPts val="900"/>
              <a:buNone/>
              <a:defRPr sz="900"/>
            </a:lvl5pPr>
            <a:lvl6pPr marL="2743200" lvl="5" indent="-228600" algn="l">
              <a:spcBef>
                <a:spcPts val="180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41"/>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Autofit/>
          </a:bodyPr>
          <a:lstStyle>
            <a:lvl1pPr marR="0" lvl="0" algn="ctr" rtl="0">
              <a:lnSpc>
                <a:spcPct val="86363"/>
              </a:lnSpc>
              <a:spcBef>
                <a:spcPts val="0"/>
              </a:spcBef>
              <a:spcAft>
                <a:spcPts val="0"/>
              </a:spcAft>
              <a:buSzPts val="1400"/>
              <a:buNone/>
              <a:defRPr sz="6600" b="1" i="0" u="none" strike="noStrike" cap="none">
                <a:solidFill>
                  <a:srgbClr val="005CB8"/>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41"/>
          <p:cNvSpPr txBox="1">
            <a:spLocks noGrp="1"/>
          </p:cNvSpPr>
          <p:nvPr>
            <p:ph type="body" idx="1"/>
          </p:nvPr>
        </p:nvSpPr>
        <p:spPr>
          <a:xfrm>
            <a:off x="228600" y="2055038"/>
            <a:ext cx="8229600" cy="4525963"/>
          </a:xfrm>
          <a:prstGeom prst="rect">
            <a:avLst/>
          </a:prstGeom>
          <a:noFill/>
          <a:ln>
            <a:noFill/>
          </a:ln>
        </p:spPr>
        <p:txBody>
          <a:bodyPr spcFirstLastPara="1" wrap="square" lIns="91425" tIns="45700" rIns="91425" bIns="45700" anchor="t" anchorCtr="0">
            <a:noAutofit/>
          </a:bodyPr>
          <a:lstStyle>
            <a:lvl1pPr marL="457200" marR="0" lvl="0" indent="-406400" algn="l" rtl="0">
              <a:spcBef>
                <a:spcPts val="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406400" algn="l" rtl="0">
              <a:spcBef>
                <a:spcPts val="18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406400" algn="l" rtl="0">
              <a:spcBef>
                <a:spcPts val="18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3pPr>
            <a:lvl4pPr marL="1828800" marR="0" lvl="3" indent="-406400" algn="l" rtl="0">
              <a:spcBef>
                <a:spcPts val="18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4pPr>
            <a:lvl5pPr marL="2286000" marR="0" lvl="4" indent="-406400" algn="l" rtl="0">
              <a:spcBef>
                <a:spcPts val="18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5pPr>
            <a:lvl6pPr marL="2743200" marR="0" lvl="5" indent="-355600" algn="l" rtl="0">
              <a:spcBef>
                <a:spcPts val="18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cobb@schools.nyc.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ntrepreneur.com/article/245038"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oney.usnews.com/money/blogs/my-money/2010/11/03/10-reasons-to-have-multiple-income-stream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rive.google.com/open?id=11QXbDtg3euDiG26WBqq8aRSqmTcN8VJ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unfinishedsuccess.com/the-importance-of-visualizing-your-goal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fldoe.org/core/fileparse.php/7531/urlt/short-long-term-goal-setting.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drive.google.com/open?id=1FCMfnKyIY9eoN7UjDTjnefJUQnhK1512" TargetMode="External"/><Relationship Id="rId5" Type="http://schemas.openxmlformats.org/officeDocument/2006/relationships/hyperlink" Target="https://drive.google.com/open?id=1omH7H-LCgusK_UAmn5l4wnvas4Pq3QSVJtQH3Gc10CA" TargetMode="External"/><Relationship Id="rId4" Type="http://schemas.openxmlformats.org/officeDocument/2006/relationships/hyperlink" Target="https://drive.google.com/open?id=19WB7RN0M-u-hvKVNplymPUAh7aQRzXA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youtube.com/watch?v=pJNed-owcP8"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drive.google.com/file/d/1xF2Z9c6ME_-BtVNi17Qp5TTz6td51jmy/view"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sharemylesson.com/teaching-resource/vision-board-252228"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econedlink.org/membershi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econedlink.org/professional-development/professional-development-upcoming/?view-by=dayGridMonth&amp;currentStart=2020-Mar-1&amp;activeStart=2020-Mar-1&amp;activeEnd=2020-Apr-11"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www.youtube.com/watch?v=3vz6HU1LlOU"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veinternational.org/wp-content/uploads/2015/11/Unit-1-Intro-to-Entrepreneurship1.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Downloads/EntrepreneurshipActivitiesBUNDLE/2%20-%20Entrepreneurship%20Card%20Set%20Group%20Activity.pdf" TargetMode="External"/><Relationship Id="rId5" Type="http://schemas.openxmlformats.org/officeDocument/2006/relationships/hyperlink" Target="http://../Downloads/EntrepreneurshipActivitiesBUNDLE/4%20-%20Entrepreneurs%20&amp;%20Entrepreneurship%20Puzzle%20Activities.pdf" TargetMode="External"/><Relationship Id="rId4" Type="http://schemas.openxmlformats.org/officeDocument/2006/relationships/hyperlink" Target="https://docs.google.com/document/d/1AnkODMwrKLUJgxLtryoUc0--epwJlxuQPQnJbdMKQAo/edit"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youtube.com/watch?v=KEuTpRkZqiY"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frbatlanta.org/-/media/documents/education/lessons-and-activities/bell-ringer/characteristics-of-the-entrepreneur-four-corners-activity.pdf" TargetMode="External"/><Relationship Id="rId7" Type="http://schemas.openxmlformats.org/officeDocument/2006/relationships/hyperlink" Target="https://www.econedlink.org/resources/what-makes-an-entrepreneur/"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veinternational.org/wp-content/uploads/2015/11/Unit-1-Intro-to-Entrepreneurship1.pdf" TargetMode="External"/><Relationship Id="rId5" Type="http://schemas.openxmlformats.org/officeDocument/2006/relationships/hyperlink" Target="https://www.coursehero.com/file/31635315/Entrepreneurship-Course-Assignments-updatedpdf/" TargetMode="External"/><Relationship Id="rId4" Type="http://schemas.openxmlformats.org/officeDocument/2006/relationships/hyperlink" Target="http://entrepreneurship_allcoursefiles_080116/Lesson%2002/Entrepreneurship_Lesson2_StudentResource_031715.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youtube.com/watch?v=h-KHWUq3B7I"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kansascityfed.org/education/entrepreneurship"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www.themint.org/teens/be-your-own-boss.html" TargetMode="External"/><Relationship Id="rId5" Type="http://schemas.openxmlformats.org/officeDocument/2006/relationships/hyperlink" Target="https://www.econedlink.org/resources/the-entepreneur-in-you/" TargetMode="External"/><Relationship Id="rId4" Type="http://schemas.openxmlformats.org/officeDocument/2006/relationships/hyperlink" Target="https://veinternational.org/wp-content/uploads/2015/11/Unit-1-Intro-to-Entrepreneurship1.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entrepreneur.com/article/246454"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docs.google.com/document/d/1NVZ5Sd-IOw4_uUtpoWQ3Co72VU1290UbVQbQHIcaLh4/edit"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s://docs.google.com/document/d/1mDfTQPa7xGOU71HKl1muot7KeMYNr-Ftii_T_u89o_4/edit" TargetMode="External"/><Relationship Id="rId5" Type="http://schemas.openxmlformats.org/officeDocument/2006/relationships/hyperlink" Target="https://drive.google.com/open?id=1_RzBgihc4OGAOGKAQ9gmZMCtmCWv3igJ" TargetMode="External"/><Relationship Id="rId4" Type="http://schemas.openxmlformats.org/officeDocument/2006/relationships/hyperlink" Target="http://entrepreneurshipactivitiesbundle/2%20-%20Entrepreneurship%20Card%20Set%20Group%20Activity.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www.youtube.com/watch?v=2sE5UXVIkz0"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image" Target="../media/image10.jpg"/><Relationship Id="rId5" Type="http://schemas.openxmlformats.org/officeDocument/2006/relationships/hyperlink" Target="http://www.youtube.com/watch?v=3xn88qYx0OQ" TargetMode="External"/><Relationship Id="rId4" Type="http://schemas.openxmlformats.org/officeDocument/2006/relationships/image" Target="../media/image9.jp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docs.google.com/document/d/1OKbG0GtVqSAUFD8vGwXrni5RvT7JhPAMh9f81G3UJOc/edit"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hyperlink" Target="https://veinternational.org/wp-content/uploads/2015/11/Unit-1-Intro-to-Entrepreneurship1.pdf"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www.youtube.com/watch?v=mR9eICQJLXA"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veinternational.org/wp-content/uploads/2015/11/Unit-1-Intro-to-Entrepreneurship1.pdf" TargetMode="External"/><Relationship Id="rId7" Type="http://schemas.openxmlformats.org/officeDocument/2006/relationships/hyperlink" Target="https://www.teacherspayteachers.com/Product/Entrepreneurship-Activities-BUNDLE-3436902"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hyperlink" Target="https://www.econedlink.org/resources/what-makes-an-entrepreneur/" TargetMode="External"/><Relationship Id="rId5" Type="http://schemas.openxmlformats.org/officeDocument/2006/relationships/hyperlink" Target="https://naf.org/" TargetMode="External"/><Relationship Id="rId4" Type="http://schemas.openxmlformats.org/officeDocument/2006/relationships/hyperlink" Target="https://docs.google.com/document/d/1VFAENhmWeOQiw4EgZA9aBAyf-8ANF7jXq8ak9XGwTDY/edi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entrepreneur.com/article/245038"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hyperlink" Target="https://www.unfinishedsuccess.com/the-importance-of-visualizing-your-goals/" TargetMode="External"/><Relationship Id="rId5" Type="http://schemas.openxmlformats.org/officeDocument/2006/relationships/hyperlink" Target="https://docs.google.com/document/d/1VFAENhmWeOQiw4EgZA9aBAyf-8ANF7jXq8ak9XGwTDY/edit" TargetMode="External"/><Relationship Id="rId4" Type="http://schemas.openxmlformats.org/officeDocument/2006/relationships/hyperlink" Target="https://money.usnews.com/money/blogs/my-money/2010/11/03/10-reasons-to-have-multiple-income-streams"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www.teacherspayteachers.com/Product/Growth-Mindset-Lesson-Famous-Failures-2604022"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www.councilforeconed.org/resources/local-affiliates/"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1"/>
          <p:cNvSpPr txBox="1">
            <a:spLocks noGrp="1"/>
          </p:cNvSpPr>
          <p:nvPr>
            <p:ph type="ctrTitle"/>
          </p:nvPr>
        </p:nvSpPr>
        <p:spPr>
          <a:xfrm>
            <a:off x="685800" y="1066800"/>
            <a:ext cx="7772400" cy="3428999"/>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05555"/>
              </a:lnSpc>
              <a:spcBef>
                <a:spcPts val="0"/>
              </a:spcBef>
              <a:spcAft>
                <a:spcPts val="0"/>
              </a:spcAft>
              <a:buNone/>
            </a:pPr>
            <a:br>
              <a:rPr lang="en-US" sz="5400" dirty="0"/>
            </a:br>
            <a:br>
              <a:rPr lang="en-US" sz="5400" dirty="0"/>
            </a:br>
            <a:br>
              <a:rPr lang="en-US" sz="5400" dirty="0"/>
            </a:br>
            <a:r>
              <a:rPr lang="en-US" sz="3600" dirty="0">
                <a:latin typeface="Calibri"/>
                <a:ea typeface="Calibri"/>
                <a:cs typeface="Calibri"/>
                <a:sym typeface="Calibri"/>
              </a:rPr>
              <a:t>Activating an Entrepreneurial Mindset </a:t>
            </a:r>
            <a:br>
              <a:rPr lang="en-US" sz="3600" b="1" dirty="0"/>
            </a:br>
            <a:r>
              <a:rPr lang="en-US" sz="2000" dirty="0">
                <a:solidFill>
                  <a:schemeClr val="dk1"/>
                </a:solidFill>
                <a:latin typeface="Calibri"/>
                <a:ea typeface="Calibri"/>
                <a:cs typeface="Calibri"/>
                <a:sym typeface="Calibri"/>
              </a:rPr>
              <a:t>Presented by: Joi Cobb </a:t>
            </a:r>
            <a:br>
              <a:rPr lang="en-US" sz="2000" dirty="0"/>
            </a:br>
            <a:r>
              <a:rPr lang="en-US" sz="2000" dirty="0">
                <a:solidFill>
                  <a:schemeClr val="dk1"/>
                </a:solidFill>
                <a:latin typeface="Calibri"/>
                <a:ea typeface="Calibri"/>
                <a:cs typeface="Calibri"/>
                <a:sym typeface="Calibri"/>
              </a:rPr>
              <a:t>March 19, 2020 </a:t>
            </a:r>
            <a:br>
              <a:rPr lang="en-US" sz="2000" dirty="0">
                <a:solidFill>
                  <a:schemeClr val="dk1"/>
                </a:solidFill>
                <a:latin typeface="Calibri"/>
                <a:ea typeface="Calibri"/>
                <a:cs typeface="Calibri"/>
                <a:sym typeface="Calibri"/>
              </a:rPr>
            </a:br>
            <a:r>
              <a:rPr lang="en-US" sz="2000" u="sng" dirty="0">
                <a:solidFill>
                  <a:schemeClr val="dk1"/>
                </a:solidFill>
                <a:latin typeface="Calibri"/>
                <a:ea typeface="Calibri"/>
                <a:cs typeface="Calibri"/>
                <a:sym typeface="Calibri"/>
                <a:hlinkClick r:id="rId3"/>
              </a:rPr>
              <a:t>jcobb@schools.nyc.gov</a:t>
            </a:r>
            <a:r>
              <a:rPr lang="en-US" sz="2000" dirty="0">
                <a:solidFill>
                  <a:schemeClr val="dk1"/>
                </a:solidFill>
                <a:latin typeface="Calibri"/>
                <a:ea typeface="Calibri"/>
                <a:cs typeface="Calibri"/>
                <a:sym typeface="Calibri"/>
              </a:rPr>
              <a:t> </a:t>
            </a:r>
            <a:endParaRPr sz="2000" dirty="0">
              <a:solidFill>
                <a:schemeClr val="dk1"/>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0"/>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62857"/>
              </a:lnSpc>
              <a:spcBef>
                <a:spcPts val="0"/>
              </a:spcBef>
              <a:spcAft>
                <a:spcPts val="0"/>
              </a:spcAft>
              <a:buNone/>
            </a:pPr>
            <a:r>
              <a:rPr lang="en-US" sz="3500"/>
              <a:t>Importance of Teaching Entrepreneurship</a:t>
            </a:r>
            <a:endParaRPr sz="3500" b="1"/>
          </a:p>
        </p:txBody>
      </p:sp>
      <p:sp>
        <p:nvSpPr>
          <p:cNvPr id="116" name="Google Shape;116;p10"/>
          <p:cNvSpPr txBox="1">
            <a:spLocks noGrp="1"/>
          </p:cNvSpPr>
          <p:nvPr>
            <p:ph type="body" idx="4294967295"/>
          </p:nvPr>
        </p:nvSpPr>
        <p:spPr>
          <a:xfrm>
            <a:off x="457200" y="2377450"/>
            <a:ext cx="8549100" cy="41757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500"/>
              <a:buNone/>
            </a:pPr>
            <a:r>
              <a:rPr lang="en-US" sz="2500"/>
              <a:t>Entrepreneurship encourages students to be doers, makers and cutting-edge thinkers the world needs. Entrepreneurship education assist students from all socioeconomic backgrounds to think outside the box and nurture talents and skills considered unconventional. It creates opportunities, promotes social justice, encourages confidence and boost the economy.</a:t>
            </a:r>
            <a:endParaRPr/>
          </a:p>
          <a:p>
            <a:pPr marL="0" lvl="0" indent="0" algn="l" rtl="0">
              <a:spcBef>
                <a:spcPts val="1800"/>
              </a:spcBef>
              <a:spcAft>
                <a:spcPts val="0"/>
              </a:spcAft>
              <a:buClr>
                <a:schemeClr val="dk1"/>
              </a:buClr>
              <a:buSzPts val="2000"/>
              <a:buNone/>
            </a:pPr>
            <a:r>
              <a:rPr lang="en-US" sz="2000" u="sng">
                <a:solidFill>
                  <a:schemeClr val="hlink"/>
                </a:solidFill>
                <a:hlinkClick r:id="rId3"/>
              </a:rPr>
              <a:t>https://www.entrepreneur.com/article/245038</a:t>
            </a:r>
            <a:endParaRPr sz="19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6">
                                            <p:txEl>
                                              <p:pRg st="0" end="0"/>
                                            </p:txEl>
                                          </p:spTgt>
                                        </p:tgtEl>
                                        <p:attrNameLst>
                                          <p:attrName>style.visibility</p:attrName>
                                        </p:attrNameLst>
                                      </p:cBhvr>
                                      <p:to>
                                        <p:strVal val="visible"/>
                                      </p:to>
                                    </p:set>
                                    <p:anim calcmode="lin" valueType="num">
                                      <p:cBhvr additive="base">
                                        <p:cTn id="7" dur="500"/>
                                        <p:tgtEl>
                                          <p:spTgt spid="1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16">
                                            <p:txEl>
                                              <p:pRg st="1" end="1"/>
                                            </p:txEl>
                                          </p:spTgt>
                                        </p:tgtEl>
                                        <p:attrNameLst>
                                          <p:attrName>style.visibility</p:attrName>
                                        </p:attrNameLst>
                                      </p:cBhvr>
                                      <p:to>
                                        <p:strVal val="visible"/>
                                      </p:to>
                                    </p:set>
                                    <p:anim calcmode="lin" valueType="num">
                                      <p:cBhvr additive="base">
                                        <p:cTn id="12" dur="500"/>
                                        <p:tgtEl>
                                          <p:spTgt spid="11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1"/>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62857"/>
              </a:lnSpc>
              <a:spcBef>
                <a:spcPts val="0"/>
              </a:spcBef>
              <a:spcAft>
                <a:spcPts val="0"/>
              </a:spcAft>
              <a:buNone/>
            </a:pPr>
            <a:r>
              <a:rPr lang="en-US" sz="3500"/>
              <a:t>Reasons for Multiple Streams of Income</a:t>
            </a:r>
            <a:endParaRPr sz="3500" b="1"/>
          </a:p>
        </p:txBody>
      </p:sp>
      <p:sp>
        <p:nvSpPr>
          <p:cNvPr id="123" name="Google Shape;123;p11"/>
          <p:cNvSpPr txBox="1">
            <a:spLocks noGrp="1"/>
          </p:cNvSpPr>
          <p:nvPr>
            <p:ph type="body" idx="4294967295"/>
          </p:nvPr>
        </p:nvSpPr>
        <p:spPr>
          <a:xfrm>
            <a:off x="457200" y="1956336"/>
            <a:ext cx="8229600" cy="417576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Char char="•"/>
            </a:pPr>
            <a:r>
              <a:rPr lang="en-US" sz="2000" b="1"/>
              <a:t>Job Security </a:t>
            </a:r>
            <a:endParaRPr/>
          </a:p>
          <a:p>
            <a:pPr marL="342900" lvl="0" indent="-342900" algn="l" rtl="0">
              <a:spcBef>
                <a:spcPts val="1800"/>
              </a:spcBef>
              <a:spcAft>
                <a:spcPts val="0"/>
              </a:spcAft>
              <a:buClr>
                <a:schemeClr val="dk1"/>
              </a:buClr>
              <a:buSzPts val="2000"/>
              <a:buChar char="•"/>
            </a:pPr>
            <a:r>
              <a:rPr lang="en-US" sz="2000" b="1"/>
              <a:t>Unique Opportunities </a:t>
            </a:r>
            <a:endParaRPr/>
          </a:p>
          <a:p>
            <a:pPr marL="342900" lvl="0" indent="-342900" algn="l" rtl="0">
              <a:spcBef>
                <a:spcPts val="1800"/>
              </a:spcBef>
              <a:spcAft>
                <a:spcPts val="0"/>
              </a:spcAft>
              <a:buClr>
                <a:schemeClr val="dk1"/>
              </a:buClr>
              <a:buSzPts val="2000"/>
              <a:buChar char="•"/>
            </a:pPr>
            <a:r>
              <a:rPr lang="en-US" sz="2000" b="1"/>
              <a:t>You can take risks</a:t>
            </a:r>
            <a:endParaRPr/>
          </a:p>
          <a:p>
            <a:pPr marL="342900" lvl="0" indent="-342900" algn="l" rtl="0">
              <a:spcBef>
                <a:spcPts val="1800"/>
              </a:spcBef>
              <a:spcAft>
                <a:spcPts val="0"/>
              </a:spcAft>
              <a:buClr>
                <a:schemeClr val="dk1"/>
              </a:buClr>
              <a:buSzPts val="2000"/>
              <a:buChar char="•"/>
            </a:pPr>
            <a:r>
              <a:rPr lang="en-US" sz="2000" b="1"/>
              <a:t>Tax Benefits</a:t>
            </a:r>
            <a:endParaRPr/>
          </a:p>
          <a:p>
            <a:pPr marL="342900" lvl="0" indent="-342900" algn="l" rtl="0">
              <a:spcBef>
                <a:spcPts val="1800"/>
              </a:spcBef>
              <a:spcAft>
                <a:spcPts val="0"/>
              </a:spcAft>
              <a:buClr>
                <a:schemeClr val="dk1"/>
              </a:buClr>
              <a:buSzPts val="2000"/>
              <a:buChar char="•"/>
            </a:pPr>
            <a:r>
              <a:rPr lang="en-US" sz="2000" b="1"/>
              <a:t>Pensions are the things of the pas</a:t>
            </a:r>
            <a:endParaRPr/>
          </a:p>
          <a:p>
            <a:pPr marL="342900" lvl="0" indent="-342900" algn="l" rtl="0">
              <a:spcBef>
                <a:spcPts val="1800"/>
              </a:spcBef>
              <a:spcAft>
                <a:spcPts val="0"/>
              </a:spcAft>
              <a:buClr>
                <a:schemeClr val="dk1"/>
              </a:buClr>
              <a:buSzPts val="2000"/>
              <a:buChar char="•"/>
            </a:pPr>
            <a:r>
              <a:rPr lang="en-US" sz="2000" b="1"/>
              <a:t>Social Security </a:t>
            </a:r>
            <a:endParaRPr/>
          </a:p>
          <a:p>
            <a:pPr marL="342900" lvl="0" indent="-342900" algn="l" rtl="0">
              <a:spcBef>
                <a:spcPts val="1800"/>
              </a:spcBef>
              <a:spcAft>
                <a:spcPts val="0"/>
              </a:spcAft>
              <a:buClr>
                <a:schemeClr val="dk1"/>
              </a:buClr>
              <a:buSzPts val="2000"/>
              <a:buChar char="•"/>
            </a:pPr>
            <a:r>
              <a:rPr lang="en-US" sz="2000" b="1"/>
              <a:t>Building Wealth Long-Term</a:t>
            </a:r>
            <a:endParaRPr/>
          </a:p>
          <a:p>
            <a:pPr marL="342900" lvl="0" indent="-342900" algn="l" rtl="0">
              <a:spcBef>
                <a:spcPts val="1800"/>
              </a:spcBef>
              <a:spcAft>
                <a:spcPts val="0"/>
              </a:spcAft>
              <a:buClr>
                <a:schemeClr val="dk1"/>
              </a:buClr>
              <a:buSzPts val="2000"/>
              <a:buChar char="•"/>
            </a:pPr>
            <a:r>
              <a:rPr lang="en-US" sz="2000" b="1"/>
              <a:t>Pay Down Debt</a:t>
            </a:r>
            <a:endParaRPr/>
          </a:p>
          <a:p>
            <a:pPr marL="0" lvl="0" indent="0" algn="l" rtl="0">
              <a:spcBef>
                <a:spcPts val="1800"/>
              </a:spcBef>
              <a:spcAft>
                <a:spcPts val="0"/>
              </a:spcAft>
              <a:buClr>
                <a:schemeClr val="dk1"/>
              </a:buClr>
              <a:buSzPts val="2000"/>
              <a:buNone/>
            </a:pPr>
            <a:r>
              <a:rPr lang="en-US" sz="2000" u="sng">
                <a:solidFill>
                  <a:schemeClr val="hlink"/>
                </a:solidFill>
                <a:hlinkClick r:id="rId3"/>
              </a:rPr>
              <a:t>https://money.usnews.com/money/blogs/my-money/2010/11/03/10-reasons-to-have-multiple-income-streams</a:t>
            </a:r>
            <a:endParaRPr sz="2000" b="1"/>
          </a:p>
        </p:txBody>
      </p:sp>
      <p:pic>
        <p:nvPicPr>
          <p:cNvPr id="124" name="Google Shape;124;p11"/>
          <p:cNvPicPr preferRelativeResize="0"/>
          <p:nvPr/>
        </p:nvPicPr>
        <p:blipFill rotWithShape="1">
          <a:blip r:embed="rId4">
            <a:alphaModFix/>
          </a:blip>
          <a:srcRect/>
          <a:stretch/>
        </p:blipFill>
        <p:spPr>
          <a:xfrm>
            <a:off x="4844381" y="2377441"/>
            <a:ext cx="3594100" cy="22606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3">
                                            <p:txEl>
                                              <p:pRg st="0" end="0"/>
                                            </p:txEl>
                                          </p:spTgt>
                                        </p:tgtEl>
                                        <p:attrNameLst>
                                          <p:attrName>style.visibility</p:attrName>
                                        </p:attrNameLst>
                                      </p:cBhvr>
                                      <p:to>
                                        <p:strVal val="visible"/>
                                      </p:to>
                                    </p:set>
                                    <p:anim calcmode="lin" valueType="num">
                                      <p:cBhvr additive="base">
                                        <p:cTn id="7" dur="500"/>
                                        <p:tgtEl>
                                          <p:spTgt spid="12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23">
                                            <p:txEl>
                                              <p:pRg st="1" end="1"/>
                                            </p:txEl>
                                          </p:spTgt>
                                        </p:tgtEl>
                                        <p:attrNameLst>
                                          <p:attrName>style.visibility</p:attrName>
                                        </p:attrNameLst>
                                      </p:cBhvr>
                                      <p:to>
                                        <p:strVal val="visible"/>
                                      </p:to>
                                    </p:set>
                                    <p:anim calcmode="lin" valueType="num">
                                      <p:cBhvr additive="base">
                                        <p:cTn id="12" dur="500"/>
                                        <p:tgtEl>
                                          <p:spTgt spid="12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23">
                                            <p:txEl>
                                              <p:pRg st="2" end="2"/>
                                            </p:txEl>
                                          </p:spTgt>
                                        </p:tgtEl>
                                        <p:attrNameLst>
                                          <p:attrName>style.visibility</p:attrName>
                                        </p:attrNameLst>
                                      </p:cBhvr>
                                      <p:to>
                                        <p:strVal val="visible"/>
                                      </p:to>
                                    </p:set>
                                    <p:anim calcmode="lin" valueType="num">
                                      <p:cBhvr additive="base">
                                        <p:cTn id="17" dur="500"/>
                                        <p:tgtEl>
                                          <p:spTgt spid="12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23">
                                            <p:txEl>
                                              <p:pRg st="3" end="3"/>
                                            </p:txEl>
                                          </p:spTgt>
                                        </p:tgtEl>
                                        <p:attrNameLst>
                                          <p:attrName>style.visibility</p:attrName>
                                        </p:attrNameLst>
                                      </p:cBhvr>
                                      <p:to>
                                        <p:strVal val="visible"/>
                                      </p:to>
                                    </p:set>
                                    <p:anim calcmode="lin" valueType="num">
                                      <p:cBhvr additive="base">
                                        <p:cTn id="22" dur="500"/>
                                        <p:tgtEl>
                                          <p:spTgt spid="12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23">
                                            <p:txEl>
                                              <p:pRg st="4" end="4"/>
                                            </p:txEl>
                                          </p:spTgt>
                                        </p:tgtEl>
                                        <p:attrNameLst>
                                          <p:attrName>style.visibility</p:attrName>
                                        </p:attrNameLst>
                                      </p:cBhvr>
                                      <p:to>
                                        <p:strVal val="visible"/>
                                      </p:to>
                                    </p:set>
                                    <p:anim calcmode="lin" valueType="num">
                                      <p:cBhvr additive="base">
                                        <p:cTn id="27" dur="500"/>
                                        <p:tgtEl>
                                          <p:spTgt spid="12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23">
                                            <p:txEl>
                                              <p:pRg st="5" end="5"/>
                                            </p:txEl>
                                          </p:spTgt>
                                        </p:tgtEl>
                                        <p:attrNameLst>
                                          <p:attrName>style.visibility</p:attrName>
                                        </p:attrNameLst>
                                      </p:cBhvr>
                                      <p:to>
                                        <p:strVal val="visible"/>
                                      </p:to>
                                    </p:set>
                                    <p:anim calcmode="lin" valueType="num">
                                      <p:cBhvr additive="base">
                                        <p:cTn id="32" dur="500"/>
                                        <p:tgtEl>
                                          <p:spTgt spid="12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3">
                                            <p:txEl>
                                              <p:pRg st="6" end="6"/>
                                            </p:txEl>
                                          </p:spTgt>
                                        </p:tgtEl>
                                        <p:attrNameLst>
                                          <p:attrName>style.visibility</p:attrName>
                                        </p:attrNameLst>
                                      </p:cBhvr>
                                      <p:to>
                                        <p:strVal val="visible"/>
                                      </p:to>
                                    </p:set>
                                    <p:anim calcmode="lin" valueType="num">
                                      <p:cBhvr additive="base">
                                        <p:cTn id="37" dur="500"/>
                                        <p:tgtEl>
                                          <p:spTgt spid="12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123">
                                            <p:txEl>
                                              <p:pRg st="7" end="7"/>
                                            </p:txEl>
                                          </p:spTgt>
                                        </p:tgtEl>
                                        <p:attrNameLst>
                                          <p:attrName>style.visibility</p:attrName>
                                        </p:attrNameLst>
                                      </p:cBhvr>
                                      <p:to>
                                        <p:strVal val="visible"/>
                                      </p:to>
                                    </p:set>
                                    <p:anim calcmode="lin" valueType="num">
                                      <p:cBhvr additive="base">
                                        <p:cTn id="42" dur="500"/>
                                        <p:tgtEl>
                                          <p:spTgt spid="12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23">
                                            <p:txEl>
                                              <p:pRg st="8" end="8"/>
                                            </p:txEl>
                                          </p:spTgt>
                                        </p:tgtEl>
                                        <p:attrNameLst>
                                          <p:attrName>style.visibility</p:attrName>
                                        </p:attrNameLst>
                                      </p:cBhvr>
                                      <p:to>
                                        <p:strVal val="visible"/>
                                      </p:to>
                                    </p:set>
                                    <p:anim calcmode="lin" valueType="num">
                                      <p:cBhvr additive="base">
                                        <p:cTn id="47" dur="500"/>
                                        <p:tgtEl>
                                          <p:spTgt spid="12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2"/>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15151"/>
              </a:lnSpc>
              <a:spcBef>
                <a:spcPts val="0"/>
              </a:spcBef>
              <a:spcAft>
                <a:spcPts val="0"/>
              </a:spcAft>
              <a:buNone/>
            </a:pPr>
            <a:r>
              <a:rPr lang="en-US" sz="4950"/>
              <a:t>Lesson: Visualize Your Future </a:t>
            </a:r>
            <a:endParaRPr sz="4950" b="1"/>
          </a:p>
        </p:txBody>
      </p:sp>
      <p:sp>
        <p:nvSpPr>
          <p:cNvPr id="131" name="Google Shape;131;p12"/>
          <p:cNvSpPr txBox="1">
            <a:spLocks noGrp="1"/>
          </p:cNvSpPr>
          <p:nvPr>
            <p:ph type="body" idx="4294967295"/>
          </p:nvPr>
        </p:nvSpPr>
        <p:spPr>
          <a:xfrm>
            <a:off x="457200" y="2377441"/>
            <a:ext cx="8229600" cy="41757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750"/>
              <a:buNone/>
            </a:pPr>
            <a:r>
              <a:rPr lang="en-US" sz="2750" b="1"/>
              <a:t>Objective: </a:t>
            </a:r>
            <a:r>
              <a:rPr lang="en-US" sz="2750"/>
              <a:t>SWBAT explain the importance of visualization in achieving their personal and professional goals. </a:t>
            </a:r>
            <a:endParaRPr/>
          </a:p>
          <a:p>
            <a:pPr marL="0" lvl="0" indent="0" algn="l" rtl="0">
              <a:spcBef>
                <a:spcPts val="600"/>
              </a:spcBef>
              <a:spcAft>
                <a:spcPts val="0"/>
              </a:spcAft>
              <a:buClr>
                <a:schemeClr val="dk1"/>
              </a:buClr>
              <a:buSzPts val="2750"/>
              <a:buNone/>
            </a:pPr>
            <a:r>
              <a:rPr lang="en-US" sz="2750" b="1"/>
              <a:t>Essential Question or Aim: </a:t>
            </a:r>
            <a:r>
              <a:rPr lang="en-US" sz="2750"/>
              <a:t>Why is a visual representation important when achieving your personal and professional goals?</a:t>
            </a:r>
            <a:endParaRPr/>
          </a:p>
        </p:txBody>
      </p:sp>
      <p:pic>
        <p:nvPicPr>
          <p:cNvPr id="132" name="Google Shape;132;p12"/>
          <p:cNvPicPr preferRelativeResize="0"/>
          <p:nvPr/>
        </p:nvPicPr>
        <p:blipFill rotWithShape="1">
          <a:blip r:embed="rId3">
            <a:alphaModFix/>
          </a:blip>
          <a:srcRect/>
          <a:stretch/>
        </p:blipFill>
        <p:spPr>
          <a:xfrm>
            <a:off x="5328318" y="4229101"/>
            <a:ext cx="3492500" cy="23241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1">
                                            <p:txEl>
                                              <p:pRg st="0" end="0"/>
                                            </p:txEl>
                                          </p:spTgt>
                                        </p:tgtEl>
                                        <p:attrNameLst>
                                          <p:attrName>style.visibility</p:attrName>
                                        </p:attrNameLst>
                                      </p:cBhvr>
                                      <p:to>
                                        <p:strVal val="visible"/>
                                      </p:to>
                                    </p:set>
                                    <p:anim calcmode="lin" valueType="num">
                                      <p:cBhvr additive="base">
                                        <p:cTn id="7" dur="500"/>
                                        <p:tgtEl>
                                          <p:spTgt spid="13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31">
                                            <p:txEl>
                                              <p:pRg st="1" end="1"/>
                                            </p:txEl>
                                          </p:spTgt>
                                        </p:tgtEl>
                                        <p:attrNameLst>
                                          <p:attrName>style.visibility</p:attrName>
                                        </p:attrNameLst>
                                      </p:cBhvr>
                                      <p:to>
                                        <p:strVal val="visible"/>
                                      </p:to>
                                    </p:set>
                                    <p:anim calcmode="lin" valueType="num">
                                      <p:cBhvr additive="base">
                                        <p:cTn id="12" dur="500"/>
                                        <p:tgtEl>
                                          <p:spTgt spid="13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13"/>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15151"/>
              </a:lnSpc>
              <a:spcBef>
                <a:spcPts val="0"/>
              </a:spcBef>
              <a:spcAft>
                <a:spcPts val="0"/>
              </a:spcAft>
              <a:buNone/>
            </a:pPr>
            <a:r>
              <a:rPr lang="en-US" sz="4950"/>
              <a:t>Lesson: Visualize Your Future </a:t>
            </a:r>
            <a:endParaRPr sz="4950" b="1"/>
          </a:p>
        </p:txBody>
      </p:sp>
      <p:sp>
        <p:nvSpPr>
          <p:cNvPr id="139" name="Google Shape;139;p13"/>
          <p:cNvSpPr txBox="1">
            <a:spLocks noGrp="1"/>
          </p:cNvSpPr>
          <p:nvPr>
            <p:ph type="body" idx="4294967295"/>
          </p:nvPr>
        </p:nvSpPr>
        <p:spPr>
          <a:xfrm>
            <a:off x="457200" y="2377441"/>
            <a:ext cx="8229600" cy="41757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750"/>
              <a:buNone/>
            </a:pPr>
            <a:r>
              <a:rPr lang="en-US" sz="2750" b="1"/>
              <a:t>Activity : </a:t>
            </a:r>
            <a:r>
              <a:rPr lang="en-US" sz="2750" u="sng">
                <a:solidFill>
                  <a:schemeClr val="hlink"/>
                </a:solidFill>
                <a:hlinkClick r:id="rId3"/>
              </a:rPr>
              <a:t>Visualize Your Future</a:t>
            </a:r>
            <a:endParaRPr sz="2750"/>
          </a:p>
          <a:p>
            <a:pPr marL="0" lvl="0" indent="0" algn="l" rtl="0">
              <a:spcBef>
                <a:spcPts val="600"/>
              </a:spcBef>
              <a:spcAft>
                <a:spcPts val="0"/>
              </a:spcAft>
              <a:buClr>
                <a:schemeClr val="dk1"/>
              </a:buClr>
              <a:buSzPts val="2750"/>
              <a:buNone/>
            </a:pPr>
            <a:r>
              <a:rPr lang="en-US" sz="2750" b="1"/>
              <a:t>Discussion Questions: </a:t>
            </a:r>
            <a:endParaRPr/>
          </a:p>
          <a:p>
            <a:pPr marL="0" lvl="0" indent="0" algn="l" rtl="0">
              <a:spcBef>
                <a:spcPts val="600"/>
              </a:spcBef>
              <a:spcAft>
                <a:spcPts val="0"/>
              </a:spcAft>
              <a:buClr>
                <a:schemeClr val="dk1"/>
              </a:buClr>
              <a:buSzPts val="2750"/>
              <a:buNone/>
            </a:pPr>
            <a:r>
              <a:rPr lang="en-US" sz="2750"/>
              <a:t>1. Why is visualization an important aspect of goal setting?</a:t>
            </a:r>
            <a:endParaRPr/>
          </a:p>
          <a:p>
            <a:pPr marL="0" lvl="0" indent="0" algn="l" rtl="0">
              <a:spcBef>
                <a:spcPts val="600"/>
              </a:spcBef>
              <a:spcAft>
                <a:spcPts val="0"/>
              </a:spcAft>
              <a:buClr>
                <a:schemeClr val="dk1"/>
              </a:buClr>
              <a:buSzPts val="2750"/>
              <a:buNone/>
            </a:pPr>
            <a:r>
              <a:rPr lang="en-US" sz="2750"/>
              <a:t>2. How did seeing your dreams, impact your desire to take action?</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anim calcmode="lin" valueType="num">
                                      <p:cBhvr additive="base">
                                        <p:cTn id="7" dur="500"/>
                                        <p:tgtEl>
                                          <p:spTgt spid="1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39">
                                            <p:txEl>
                                              <p:pRg st="1" end="1"/>
                                            </p:txEl>
                                          </p:spTgt>
                                        </p:tgtEl>
                                        <p:attrNameLst>
                                          <p:attrName>style.visibility</p:attrName>
                                        </p:attrNameLst>
                                      </p:cBhvr>
                                      <p:to>
                                        <p:strVal val="visible"/>
                                      </p:to>
                                    </p:set>
                                    <p:anim calcmode="lin" valueType="num">
                                      <p:cBhvr additive="base">
                                        <p:cTn id="12" dur="500"/>
                                        <p:tgtEl>
                                          <p:spTgt spid="13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39">
                                            <p:txEl>
                                              <p:pRg st="2" end="2"/>
                                            </p:txEl>
                                          </p:spTgt>
                                        </p:tgtEl>
                                        <p:attrNameLst>
                                          <p:attrName>style.visibility</p:attrName>
                                        </p:attrNameLst>
                                      </p:cBhvr>
                                      <p:to>
                                        <p:strVal val="visible"/>
                                      </p:to>
                                    </p:set>
                                    <p:anim calcmode="lin" valueType="num">
                                      <p:cBhvr additive="base">
                                        <p:cTn id="17" dur="500"/>
                                        <p:tgtEl>
                                          <p:spTgt spid="13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39">
                                            <p:txEl>
                                              <p:pRg st="3" end="3"/>
                                            </p:txEl>
                                          </p:spTgt>
                                        </p:tgtEl>
                                        <p:attrNameLst>
                                          <p:attrName>style.visibility</p:attrName>
                                        </p:attrNameLst>
                                      </p:cBhvr>
                                      <p:to>
                                        <p:strVal val="visible"/>
                                      </p:to>
                                    </p:set>
                                    <p:anim calcmode="lin" valueType="num">
                                      <p:cBhvr additive="base">
                                        <p:cTn id="22" dur="500"/>
                                        <p:tgtEl>
                                          <p:spTgt spid="13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14"/>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15151"/>
              </a:lnSpc>
              <a:spcBef>
                <a:spcPts val="0"/>
              </a:spcBef>
              <a:spcAft>
                <a:spcPts val="0"/>
              </a:spcAft>
              <a:buNone/>
            </a:pPr>
            <a:r>
              <a:rPr lang="en-US" sz="4950"/>
              <a:t>Lesson: Visualize Your Future </a:t>
            </a:r>
            <a:endParaRPr sz="4950" b="1"/>
          </a:p>
        </p:txBody>
      </p:sp>
      <p:sp>
        <p:nvSpPr>
          <p:cNvPr id="146" name="Google Shape;146;p14"/>
          <p:cNvSpPr txBox="1">
            <a:spLocks noGrp="1"/>
          </p:cNvSpPr>
          <p:nvPr>
            <p:ph type="body" idx="4294967295"/>
          </p:nvPr>
        </p:nvSpPr>
        <p:spPr>
          <a:xfrm>
            <a:off x="457200" y="2377441"/>
            <a:ext cx="8229600" cy="41757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500"/>
              <a:buNone/>
            </a:pPr>
            <a:r>
              <a:rPr lang="en-US" sz="2500"/>
              <a:t>Article: </a:t>
            </a:r>
            <a:r>
              <a:rPr lang="en-US" sz="2500" u="sng" cap="none">
                <a:solidFill>
                  <a:schemeClr val="hlink"/>
                </a:solidFill>
                <a:hlinkClick r:id="rId3"/>
              </a:rPr>
              <a:t>THE IMPORTANCE OF VISUALIZING YOUR GOALS</a:t>
            </a:r>
            <a:endParaRPr sz="2500" cap="none"/>
          </a:p>
          <a:p>
            <a:pPr marL="0" lvl="0" indent="0" algn="l" rtl="0">
              <a:spcBef>
                <a:spcPts val="600"/>
              </a:spcBef>
              <a:spcAft>
                <a:spcPts val="0"/>
              </a:spcAft>
              <a:buClr>
                <a:schemeClr val="dk1"/>
              </a:buClr>
              <a:buSzPts val="2750"/>
              <a:buNone/>
            </a:pPr>
            <a:endParaRPr sz="2750"/>
          </a:p>
        </p:txBody>
      </p:sp>
      <p:pic>
        <p:nvPicPr>
          <p:cNvPr id="147" name="Google Shape;147;p14"/>
          <p:cNvPicPr preferRelativeResize="0"/>
          <p:nvPr/>
        </p:nvPicPr>
        <p:blipFill rotWithShape="1">
          <a:blip r:embed="rId4">
            <a:alphaModFix/>
          </a:blip>
          <a:srcRect/>
          <a:stretch/>
        </p:blipFill>
        <p:spPr>
          <a:xfrm>
            <a:off x="1696453" y="2923516"/>
            <a:ext cx="6202278" cy="347327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6">
                                            <p:txEl>
                                              <p:pRg st="0" end="0"/>
                                            </p:txEl>
                                          </p:spTgt>
                                        </p:tgtEl>
                                        <p:attrNameLst>
                                          <p:attrName>style.visibility</p:attrName>
                                        </p:attrNameLst>
                                      </p:cBhvr>
                                      <p:to>
                                        <p:strVal val="visible"/>
                                      </p:to>
                                    </p:set>
                                    <p:anim calcmode="lin" valueType="num">
                                      <p:cBhvr additive="base">
                                        <p:cTn id="7" dur="500"/>
                                        <p:tgtEl>
                                          <p:spTgt spid="14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46">
                                            <p:txEl>
                                              <p:pRg st="1" end="1"/>
                                            </p:txEl>
                                          </p:spTgt>
                                        </p:tgtEl>
                                        <p:attrNameLst>
                                          <p:attrName>style.visibility</p:attrName>
                                        </p:attrNameLst>
                                      </p:cBhvr>
                                      <p:to>
                                        <p:strVal val="visible"/>
                                      </p:to>
                                    </p:set>
                                    <p:anim calcmode="lin" valueType="num">
                                      <p:cBhvr additive="base">
                                        <p:cTn id="12" dur="500"/>
                                        <p:tgtEl>
                                          <p:spTgt spid="14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15"/>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62857"/>
              </a:lnSpc>
              <a:spcBef>
                <a:spcPts val="0"/>
              </a:spcBef>
              <a:spcAft>
                <a:spcPts val="0"/>
              </a:spcAft>
              <a:buNone/>
            </a:pPr>
            <a:r>
              <a:rPr lang="en-US" sz="3500"/>
              <a:t>Lesson: Goal Setting &amp; Vision Boards </a:t>
            </a:r>
            <a:endParaRPr sz="3500" b="1"/>
          </a:p>
        </p:txBody>
      </p:sp>
      <p:sp>
        <p:nvSpPr>
          <p:cNvPr id="154" name="Google Shape;154;p15"/>
          <p:cNvSpPr txBox="1">
            <a:spLocks noGrp="1"/>
          </p:cNvSpPr>
          <p:nvPr>
            <p:ph type="body" idx="4294967295"/>
          </p:nvPr>
        </p:nvSpPr>
        <p:spPr>
          <a:xfrm>
            <a:off x="360948" y="2076651"/>
            <a:ext cx="8229600" cy="41757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500"/>
              <a:buNone/>
            </a:pPr>
            <a:r>
              <a:rPr lang="en-US" sz="2400" b="1" dirty="0"/>
              <a:t>Standard: </a:t>
            </a:r>
            <a:endParaRPr sz="2400" dirty="0"/>
          </a:p>
          <a:p>
            <a:pPr marL="0" lvl="0" indent="0" algn="l" rtl="0">
              <a:spcBef>
                <a:spcPts val="600"/>
              </a:spcBef>
              <a:spcAft>
                <a:spcPts val="0"/>
              </a:spcAft>
              <a:buClr>
                <a:schemeClr val="dk1"/>
              </a:buClr>
              <a:buSzPts val="2500"/>
              <a:buNone/>
            </a:pPr>
            <a:r>
              <a:rPr lang="en-US" sz="2400" b="1" dirty="0"/>
              <a:t>- </a:t>
            </a:r>
            <a:r>
              <a:rPr lang="en-US" sz="2400" dirty="0"/>
              <a:t>Identify and demonstrate processes for making short and long term goals. </a:t>
            </a:r>
            <a:endParaRPr sz="2400" dirty="0"/>
          </a:p>
          <a:p>
            <a:pPr marL="0" lvl="0" indent="0" algn="l" rtl="0">
              <a:spcBef>
                <a:spcPts val="600"/>
              </a:spcBef>
              <a:spcAft>
                <a:spcPts val="0"/>
              </a:spcAft>
              <a:buClr>
                <a:schemeClr val="dk1"/>
              </a:buClr>
              <a:buSzPts val="2500"/>
              <a:buNone/>
            </a:pPr>
            <a:r>
              <a:rPr lang="en-US" sz="2400" dirty="0"/>
              <a:t>- Develop a career and education plan that includes short and long-term goals, high school program of study, and postsecondary/career goals. </a:t>
            </a:r>
            <a:endParaRPr sz="2400" dirty="0"/>
          </a:p>
          <a:p>
            <a:pPr marL="0" lvl="0" indent="0" algn="l" rtl="0">
              <a:spcBef>
                <a:spcPts val="600"/>
              </a:spcBef>
              <a:spcAft>
                <a:spcPts val="0"/>
              </a:spcAft>
              <a:buClr>
                <a:schemeClr val="dk1"/>
              </a:buClr>
              <a:buSzPts val="2500"/>
              <a:buNone/>
            </a:pPr>
            <a:r>
              <a:rPr lang="en-US" sz="2400" b="1" dirty="0"/>
              <a:t>Objective: </a:t>
            </a:r>
            <a:r>
              <a:rPr lang="en-US" sz="2400" dirty="0"/>
              <a:t>SWBAT identify what is important to them and begin setting educational and personal goals. </a:t>
            </a:r>
            <a:r>
              <a:rPr lang="en-US" sz="2400" b="1" dirty="0"/>
              <a:t>  </a:t>
            </a:r>
            <a:endParaRPr sz="2400" dirty="0"/>
          </a:p>
          <a:p>
            <a:pPr marL="0" lvl="0" indent="0" algn="l" rtl="0">
              <a:spcBef>
                <a:spcPts val="600"/>
              </a:spcBef>
              <a:spcAft>
                <a:spcPts val="0"/>
              </a:spcAft>
              <a:buClr>
                <a:schemeClr val="dk1"/>
              </a:buClr>
              <a:buSzPts val="2500"/>
              <a:buNone/>
            </a:pPr>
            <a:r>
              <a:rPr lang="en-US" sz="2400" b="1" dirty="0"/>
              <a:t>Essential Question or Aim: </a:t>
            </a:r>
            <a:r>
              <a:rPr lang="en-US" sz="2400" dirty="0"/>
              <a:t>How can a vision board be used to help visualize your goals to ultimately inspire and encourage you to meet your goals?</a:t>
            </a:r>
            <a:endParaRPr sz="24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4">
                                            <p:txEl>
                                              <p:pRg st="0" end="0"/>
                                            </p:txEl>
                                          </p:spTgt>
                                        </p:tgtEl>
                                        <p:attrNameLst>
                                          <p:attrName>style.visibility</p:attrName>
                                        </p:attrNameLst>
                                      </p:cBhvr>
                                      <p:to>
                                        <p:strVal val="visible"/>
                                      </p:to>
                                    </p:set>
                                    <p:anim calcmode="lin" valueType="num">
                                      <p:cBhvr additive="base">
                                        <p:cTn id="7" dur="500"/>
                                        <p:tgtEl>
                                          <p:spTgt spid="15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54">
                                            <p:txEl>
                                              <p:pRg st="1" end="1"/>
                                            </p:txEl>
                                          </p:spTgt>
                                        </p:tgtEl>
                                        <p:attrNameLst>
                                          <p:attrName>style.visibility</p:attrName>
                                        </p:attrNameLst>
                                      </p:cBhvr>
                                      <p:to>
                                        <p:strVal val="visible"/>
                                      </p:to>
                                    </p:set>
                                    <p:anim calcmode="lin" valueType="num">
                                      <p:cBhvr additive="base">
                                        <p:cTn id="12" dur="500"/>
                                        <p:tgtEl>
                                          <p:spTgt spid="15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54">
                                            <p:txEl>
                                              <p:pRg st="2" end="2"/>
                                            </p:txEl>
                                          </p:spTgt>
                                        </p:tgtEl>
                                        <p:attrNameLst>
                                          <p:attrName>style.visibility</p:attrName>
                                        </p:attrNameLst>
                                      </p:cBhvr>
                                      <p:to>
                                        <p:strVal val="visible"/>
                                      </p:to>
                                    </p:set>
                                    <p:anim calcmode="lin" valueType="num">
                                      <p:cBhvr additive="base">
                                        <p:cTn id="17" dur="500"/>
                                        <p:tgtEl>
                                          <p:spTgt spid="15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54">
                                            <p:txEl>
                                              <p:pRg st="3" end="3"/>
                                            </p:txEl>
                                          </p:spTgt>
                                        </p:tgtEl>
                                        <p:attrNameLst>
                                          <p:attrName>style.visibility</p:attrName>
                                        </p:attrNameLst>
                                      </p:cBhvr>
                                      <p:to>
                                        <p:strVal val="visible"/>
                                      </p:to>
                                    </p:set>
                                    <p:anim calcmode="lin" valueType="num">
                                      <p:cBhvr additive="base">
                                        <p:cTn id="22" dur="500"/>
                                        <p:tgtEl>
                                          <p:spTgt spid="15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54">
                                            <p:txEl>
                                              <p:pRg st="4" end="4"/>
                                            </p:txEl>
                                          </p:spTgt>
                                        </p:tgtEl>
                                        <p:attrNameLst>
                                          <p:attrName>style.visibility</p:attrName>
                                        </p:attrNameLst>
                                      </p:cBhvr>
                                      <p:to>
                                        <p:strVal val="visible"/>
                                      </p:to>
                                    </p:set>
                                    <p:anim calcmode="lin" valueType="num">
                                      <p:cBhvr additive="base">
                                        <p:cTn id="27" dur="500"/>
                                        <p:tgtEl>
                                          <p:spTgt spid="15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16"/>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62857"/>
              </a:lnSpc>
              <a:spcBef>
                <a:spcPts val="0"/>
              </a:spcBef>
              <a:spcAft>
                <a:spcPts val="0"/>
              </a:spcAft>
              <a:buNone/>
            </a:pPr>
            <a:r>
              <a:rPr lang="en-US" sz="3500"/>
              <a:t>Lesson: Goal Setting and Vision Boards </a:t>
            </a:r>
            <a:endParaRPr sz="3500" b="1"/>
          </a:p>
        </p:txBody>
      </p:sp>
      <p:sp>
        <p:nvSpPr>
          <p:cNvPr id="161" name="Google Shape;161;p16"/>
          <p:cNvSpPr txBox="1">
            <a:spLocks noGrp="1"/>
          </p:cNvSpPr>
          <p:nvPr>
            <p:ph type="body" idx="4294967295"/>
          </p:nvPr>
        </p:nvSpPr>
        <p:spPr>
          <a:xfrm>
            <a:off x="360948" y="2076651"/>
            <a:ext cx="8229600" cy="41757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750"/>
              <a:buNone/>
            </a:pPr>
            <a:r>
              <a:rPr lang="en-US" sz="2750" b="1"/>
              <a:t>Activity: </a:t>
            </a:r>
            <a:r>
              <a:rPr lang="en-US" sz="2750" b="1" u="sng">
                <a:solidFill>
                  <a:schemeClr val="hlink"/>
                </a:solidFill>
                <a:hlinkClick r:id="rId3"/>
              </a:rPr>
              <a:t>Short Term&amp; Long Terms Goal Setting, </a:t>
            </a:r>
            <a:r>
              <a:rPr lang="en-US" sz="2750" b="1" u="sng">
                <a:solidFill>
                  <a:schemeClr val="hlink"/>
                </a:solidFill>
                <a:hlinkClick r:id="rId4"/>
              </a:rPr>
              <a:t>Digital Vision Board</a:t>
            </a:r>
            <a:r>
              <a:rPr lang="en-US" sz="2750" b="1"/>
              <a:t>, </a:t>
            </a:r>
            <a:r>
              <a:rPr lang="en-US" sz="2750" b="1" u="sng">
                <a:solidFill>
                  <a:schemeClr val="hlink"/>
                </a:solidFill>
                <a:hlinkClick r:id="rId5"/>
              </a:rPr>
              <a:t>Vision Board Project</a:t>
            </a:r>
            <a:r>
              <a:rPr lang="en-US" sz="2750" b="1"/>
              <a:t>, </a:t>
            </a:r>
            <a:r>
              <a:rPr lang="en-US" sz="2750" b="1" u="sng">
                <a:solidFill>
                  <a:schemeClr val="hlink"/>
                </a:solidFill>
                <a:hlinkClick r:id="rId6"/>
              </a:rPr>
              <a:t>My Dream Life </a:t>
            </a:r>
            <a:endParaRPr sz="2750" b="1"/>
          </a:p>
          <a:p>
            <a:pPr marL="0" lvl="0" indent="0" algn="l" rtl="0">
              <a:spcBef>
                <a:spcPts val="600"/>
              </a:spcBef>
              <a:spcAft>
                <a:spcPts val="0"/>
              </a:spcAft>
              <a:buClr>
                <a:schemeClr val="dk1"/>
              </a:buClr>
              <a:buSzPts val="2750"/>
              <a:buNone/>
            </a:pPr>
            <a:r>
              <a:rPr lang="en-US" sz="2750" b="1"/>
              <a:t>Discussion Questions: </a:t>
            </a:r>
            <a:endParaRPr/>
          </a:p>
          <a:p>
            <a:pPr marL="0" lvl="0" indent="0" algn="l" rtl="0">
              <a:spcBef>
                <a:spcPts val="600"/>
              </a:spcBef>
              <a:spcAft>
                <a:spcPts val="0"/>
              </a:spcAft>
              <a:buClr>
                <a:schemeClr val="dk1"/>
              </a:buClr>
              <a:buSzPts val="2750"/>
              <a:buNone/>
            </a:pPr>
            <a:r>
              <a:rPr lang="en-US" sz="2750"/>
              <a:t>1. In times of stress, it is important to remember WHY you are doing what you do. What motivates you? How do you remember what’s really important in your life?</a:t>
            </a:r>
            <a:endParaRPr/>
          </a:p>
          <a:p>
            <a:pPr marL="0" lvl="0" indent="0" algn="l" rtl="0">
              <a:spcBef>
                <a:spcPts val="600"/>
              </a:spcBef>
              <a:spcAft>
                <a:spcPts val="0"/>
              </a:spcAft>
              <a:buClr>
                <a:schemeClr val="dk1"/>
              </a:buClr>
              <a:buSzPts val="2750"/>
              <a:buNone/>
            </a:pPr>
            <a:r>
              <a:rPr lang="en-US" sz="2750"/>
              <a:t>2. What are your values and how do they influence your goals?</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1">
                                            <p:txEl>
                                              <p:pRg st="0" end="0"/>
                                            </p:txEl>
                                          </p:spTgt>
                                        </p:tgtEl>
                                        <p:attrNameLst>
                                          <p:attrName>style.visibility</p:attrName>
                                        </p:attrNameLst>
                                      </p:cBhvr>
                                      <p:to>
                                        <p:strVal val="visible"/>
                                      </p:to>
                                    </p:set>
                                    <p:anim calcmode="lin" valueType="num">
                                      <p:cBhvr additive="base">
                                        <p:cTn id="7" dur="500"/>
                                        <p:tgtEl>
                                          <p:spTgt spid="16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61">
                                            <p:txEl>
                                              <p:pRg st="1" end="1"/>
                                            </p:txEl>
                                          </p:spTgt>
                                        </p:tgtEl>
                                        <p:attrNameLst>
                                          <p:attrName>style.visibility</p:attrName>
                                        </p:attrNameLst>
                                      </p:cBhvr>
                                      <p:to>
                                        <p:strVal val="visible"/>
                                      </p:to>
                                    </p:set>
                                    <p:anim calcmode="lin" valueType="num">
                                      <p:cBhvr additive="base">
                                        <p:cTn id="12" dur="500"/>
                                        <p:tgtEl>
                                          <p:spTgt spid="16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61">
                                            <p:txEl>
                                              <p:pRg st="2" end="2"/>
                                            </p:txEl>
                                          </p:spTgt>
                                        </p:tgtEl>
                                        <p:attrNameLst>
                                          <p:attrName>style.visibility</p:attrName>
                                        </p:attrNameLst>
                                      </p:cBhvr>
                                      <p:to>
                                        <p:strVal val="visible"/>
                                      </p:to>
                                    </p:set>
                                    <p:anim calcmode="lin" valueType="num">
                                      <p:cBhvr additive="base">
                                        <p:cTn id="17" dur="500"/>
                                        <p:tgtEl>
                                          <p:spTgt spid="16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61">
                                            <p:txEl>
                                              <p:pRg st="3" end="3"/>
                                            </p:txEl>
                                          </p:spTgt>
                                        </p:tgtEl>
                                        <p:attrNameLst>
                                          <p:attrName>style.visibility</p:attrName>
                                        </p:attrNameLst>
                                      </p:cBhvr>
                                      <p:to>
                                        <p:strVal val="visible"/>
                                      </p:to>
                                    </p:set>
                                    <p:anim calcmode="lin" valueType="num">
                                      <p:cBhvr additive="base">
                                        <p:cTn id="22" dur="500"/>
                                        <p:tgtEl>
                                          <p:spTgt spid="16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7"/>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5500"/>
              <a:t>Lesson: Vision Boards </a:t>
            </a:r>
            <a:endParaRPr sz="5500" b="1"/>
          </a:p>
        </p:txBody>
      </p:sp>
      <p:sp>
        <p:nvSpPr>
          <p:cNvPr id="168" name="Google Shape;168;p17"/>
          <p:cNvSpPr txBox="1">
            <a:spLocks noGrp="1"/>
          </p:cNvSpPr>
          <p:nvPr>
            <p:ph type="body" idx="4294967295"/>
          </p:nvPr>
        </p:nvSpPr>
        <p:spPr>
          <a:xfrm>
            <a:off x="360948" y="2076651"/>
            <a:ext cx="8229600" cy="41757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750"/>
              <a:buNone/>
            </a:pPr>
            <a:r>
              <a:rPr lang="en-US" sz="2750"/>
              <a:t>Steve Harvey’s Vision Board</a:t>
            </a:r>
            <a:endParaRPr/>
          </a:p>
          <a:p>
            <a:pPr marL="0" lvl="0" indent="0" algn="l" rtl="0">
              <a:spcBef>
                <a:spcPts val="600"/>
              </a:spcBef>
              <a:spcAft>
                <a:spcPts val="0"/>
              </a:spcAft>
              <a:buClr>
                <a:schemeClr val="dk1"/>
              </a:buClr>
              <a:buSzPts val="3100"/>
              <a:buNone/>
            </a:pPr>
            <a:endParaRPr sz="2750"/>
          </a:p>
        </p:txBody>
      </p:sp>
      <p:pic>
        <p:nvPicPr>
          <p:cNvPr id="169" name="Google Shape;169;p17" descr="Steve Harvey discusses vision boards with Oprah Winfrey in Life Class presented by OWN. I do not own the copyright on this material. It is provided for educational purposes only." title="Steve Harvey-Vision Boards">
            <a:hlinkClick r:id="rId3"/>
          </p:cNvPr>
          <p:cNvPicPr preferRelativeResize="0"/>
          <p:nvPr/>
        </p:nvPicPr>
        <p:blipFill>
          <a:blip r:embed="rId4">
            <a:alphaModFix/>
          </a:blip>
          <a:stretch>
            <a:fillRect/>
          </a:stretch>
        </p:blipFill>
        <p:spPr>
          <a:xfrm>
            <a:off x="2286000" y="2719800"/>
            <a:ext cx="4572000" cy="34290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8">
                                            <p:txEl>
                                              <p:pRg st="0" end="0"/>
                                            </p:txEl>
                                          </p:spTgt>
                                        </p:tgtEl>
                                        <p:attrNameLst>
                                          <p:attrName>style.visibility</p:attrName>
                                        </p:attrNameLst>
                                      </p:cBhvr>
                                      <p:to>
                                        <p:strVal val="visible"/>
                                      </p:to>
                                    </p:set>
                                    <p:anim calcmode="lin" valueType="num">
                                      <p:cBhvr additive="base">
                                        <p:cTn id="7" dur="500"/>
                                        <p:tgtEl>
                                          <p:spTgt spid="16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68">
                                            <p:txEl>
                                              <p:pRg st="1" end="1"/>
                                            </p:txEl>
                                          </p:spTgt>
                                        </p:tgtEl>
                                        <p:attrNameLst>
                                          <p:attrName>style.visibility</p:attrName>
                                        </p:attrNameLst>
                                      </p:cBhvr>
                                      <p:to>
                                        <p:strVal val="visible"/>
                                      </p:to>
                                    </p:set>
                                    <p:anim calcmode="lin" valueType="num">
                                      <p:cBhvr additive="base">
                                        <p:cTn id="12" dur="500"/>
                                        <p:tgtEl>
                                          <p:spTgt spid="168">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18"/>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5500"/>
              <a:t>Lesson: Growth Mindset </a:t>
            </a:r>
            <a:endParaRPr sz="5500" b="1"/>
          </a:p>
        </p:txBody>
      </p:sp>
      <p:sp>
        <p:nvSpPr>
          <p:cNvPr id="176" name="Google Shape;176;p18"/>
          <p:cNvSpPr txBox="1">
            <a:spLocks noGrp="1"/>
          </p:cNvSpPr>
          <p:nvPr>
            <p:ph type="body" idx="4294967295"/>
          </p:nvPr>
        </p:nvSpPr>
        <p:spPr>
          <a:xfrm>
            <a:off x="457200" y="2377441"/>
            <a:ext cx="8229600" cy="41757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750"/>
              <a:buNone/>
            </a:pPr>
            <a:r>
              <a:rPr lang="en-US" sz="2750" b="1"/>
              <a:t>Objectives: </a:t>
            </a:r>
            <a:endParaRPr/>
          </a:p>
          <a:p>
            <a:pPr marL="0" lvl="0" indent="0" algn="l" rtl="0">
              <a:spcBef>
                <a:spcPts val="600"/>
              </a:spcBef>
              <a:spcAft>
                <a:spcPts val="0"/>
              </a:spcAft>
              <a:buClr>
                <a:schemeClr val="dk1"/>
              </a:buClr>
              <a:buSzPts val="2750"/>
              <a:buNone/>
            </a:pPr>
            <a:r>
              <a:rPr lang="en-US" sz="2750"/>
              <a:t>SWBAT understand the differences between a fixed and growth mindset. </a:t>
            </a:r>
            <a:endParaRPr/>
          </a:p>
          <a:p>
            <a:pPr marL="0" lvl="0" indent="0" algn="l" rtl="0">
              <a:spcBef>
                <a:spcPts val="600"/>
              </a:spcBef>
              <a:spcAft>
                <a:spcPts val="0"/>
              </a:spcAft>
              <a:buClr>
                <a:schemeClr val="dk1"/>
              </a:buClr>
              <a:buSzPts val="2750"/>
              <a:buNone/>
            </a:pPr>
            <a:r>
              <a:rPr lang="en-US" sz="2750"/>
              <a:t>SWBAT share a story of a time they struggled to learn a new concept/skill.</a:t>
            </a:r>
            <a:endParaRPr/>
          </a:p>
          <a:p>
            <a:pPr marL="0" lvl="0" indent="0" algn="l" rtl="0">
              <a:spcBef>
                <a:spcPts val="600"/>
              </a:spcBef>
              <a:spcAft>
                <a:spcPts val="0"/>
              </a:spcAft>
              <a:buClr>
                <a:schemeClr val="dk1"/>
              </a:buClr>
              <a:buSzPts val="2750"/>
              <a:buNone/>
            </a:pPr>
            <a:r>
              <a:rPr lang="en-US" sz="2750" b="1"/>
              <a:t>Essential Question or Aim: </a:t>
            </a:r>
            <a:r>
              <a:rPr lang="en-US" sz="2750"/>
              <a:t>How does failure play a part in one’s success? </a:t>
            </a:r>
            <a:endParaRPr/>
          </a:p>
          <a:p>
            <a:pPr marL="0" lvl="0" indent="0" algn="l" rtl="0">
              <a:spcBef>
                <a:spcPts val="600"/>
              </a:spcBef>
              <a:spcAft>
                <a:spcPts val="0"/>
              </a:spcAft>
              <a:buClr>
                <a:schemeClr val="dk1"/>
              </a:buClr>
              <a:buSzPts val="2400"/>
              <a:buNone/>
            </a:pPr>
            <a:endParaRPr sz="24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6">
                                            <p:txEl>
                                              <p:pRg st="0" end="0"/>
                                            </p:txEl>
                                          </p:spTgt>
                                        </p:tgtEl>
                                        <p:attrNameLst>
                                          <p:attrName>style.visibility</p:attrName>
                                        </p:attrNameLst>
                                      </p:cBhvr>
                                      <p:to>
                                        <p:strVal val="visible"/>
                                      </p:to>
                                    </p:set>
                                    <p:anim calcmode="lin" valueType="num">
                                      <p:cBhvr additive="base">
                                        <p:cTn id="7" dur="500"/>
                                        <p:tgtEl>
                                          <p:spTgt spid="17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76">
                                            <p:txEl>
                                              <p:pRg st="1" end="1"/>
                                            </p:txEl>
                                          </p:spTgt>
                                        </p:tgtEl>
                                        <p:attrNameLst>
                                          <p:attrName>style.visibility</p:attrName>
                                        </p:attrNameLst>
                                      </p:cBhvr>
                                      <p:to>
                                        <p:strVal val="visible"/>
                                      </p:to>
                                    </p:set>
                                    <p:anim calcmode="lin" valueType="num">
                                      <p:cBhvr additive="base">
                                        <p:cTn id="12" dur="500"/>
                                        <p:tgtEl>
                                          <p:spTgt spid="17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76">
                                            <p:txEl>
                                              <p:pRg st="2" end="2"/>
                                            </p:txEl>
                                          </p:spTgt>
                                        </p:tgtEl>
                                        <p:attrNameLst>
                                          <p:attrName>style.visibility</p:attrName>
                                        </p:attrNameLst>
                                      </p:cBhvr>
                                      <p:to>
                                        <p:strVal val="visible"/>
                                      </p:to>
                                    </p:set>
                                    <p:anim calcmode="lin" valueType="num">
                                      <p:cBhvr additive="base">
                                        <p:cTn id="17" dur="500"/>
                                        <p:tgtEl>
                                          <p:spTgt spid="17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76">
                                            <p:txEl>
                                              <p:pRg st="3" end="3"/>
                                            </p:txEl>
                                          </p:spTgt>
                                        </p:tgtEl>
                                        <p:attrNameLst>
                                          <p:attrName>style.visibility</p:attrName>
                                        </p:attrNameLst>
                                      </p:cBhvr>
                                      <p:to>
                                        <p:strVal val="visible"/>
                                      </p:to>
                                    </p:set>
                                    <p:anim calcmode="lin" valueType="num">
                                      <p:cBhvr additive="base">
                                        <p:cTn id="22" dur="500"/>
                                        <p:tgtEl>
                                          <p:spTgt spid="17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76">
                                            <p:txEl>
                                              <p:pRg st="4" end="4"/>
                                            </p:txEl>
                                          </p:spTgt>
                                        </p:tgtEl>
                                        <p:attrNameLst>
                                          <p:attrName>style.visibility</p:attrName>
                                        </p:attrNameLst>
                                      </p:cBhvr>
                                      <p:to>
                                        <p:strVal val="visible"/>
                                      </p:to>
                                    </p:set>
                                    <p:anim calcmode="lin" valueType="num">
                                      <p:cBhvr additive="base">
                                        <p:cTn id="27" dur="500"/>
                                        <p:tgtEl>
                                          <p:spTgt spid="17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19"/>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5500"/>
              <a:t>Lesson: Growth Mindset </a:t>
            </a:r>
            <a:endParaRPr sz="5500" b="1"/>
          </a:p>
        </p:txBody>
      </p:sp>
      <p:sp>
        <p:nvSpPr>
          <p:cNvPr id="183" name="Google Shape;183;p19"/>
          <p:cNvSpPr txBox="1">
            <a:spLocks noGrp="1"/>
          </p:cNvSpPr>
          <p:nvPr>
            <p:ph type="body" idx="4294967295"/>
          </p:nvPr>
        </p:nvSpPr>
        <p:spPr>
          <a:xfrm>
            <a:off x="457200" y="2016494"/>
            <a:ext cx="8229600" cy="41757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750"/>
              <a:buNone/>
            </a:pPr>
            <a:r>
              <a:rPr lang="en-US" sz="2750" b="1"/>
              <a:t>Essential Question or Aim: </a:t>
            </a:r>
            <a:r>
              <a:rPr lang="en-US" sz="2750"/>
              <a:t>How does failure play a part in one’s success? </a:t>
            </a:r>
            <a:endParaRPr/>
          </a:p>
          <a:p>
            <a:pPr marL="0" lvl="0" indent="0" algn="l" rtl="0">
              <a:spcBef>
                <a:spcPts val="600"/>
              </a:spcBef>
              <a:spcAft>
                <a:spcPts val="0"/>
              </a:spcAft>
              <a:buClr>
                <a:schemeClr val="dk1"/>
              </a:buClr>
              <a:buSzPts val="2750"/>
              <a:buNone/>
            </a:pPr>
            <a:r>
              <a:rPr lang="en-US" sz="2750" b="1"/>
              <a:t>Activities: </a:t>
            </a:r>
            <a:r>
              <a:rPr lang="en-US" sz="2750" b="1" u="sng">
                <a:solidFill>
                  <a:schemeClr val="hlink"/>
                </a:solidFill>
                <a:hlinkClick r:id="rId3"/>
              </a:rPr>
              <a:t>Famous Failures</a:t>
            </a:r>
            <a:r>
              <a:rPr lang="en-US" sz="2750" b="1"/>
              <a:t>, </a:t>
            </a:r>
            <a:r>
              <a:rPr lang="en-US" sz="2750" b="1" u="sng">
                <a:solidFill>
                  <a:schemeClr val="hlink"/>
                </a:solidFill>
                <a:hlinkClick r:id="rId4"/>
              </a:rPr>
              <a:t>Fixed Mindset &amp; Growth Mindset</a:t>
            </a:r>
            <a:endParaRPr sz="2750" b="1"/>
          </a:p>
          <a:p>
            <a:pPr marL="0" lvl="0" indent="0" algn="l" rtl="0">
              <a:spcBef>
                <a:spcPts val="600"/>
              </a:spcBef>
              <a:spcAft>
                <a:spcPts val="0"/>
              </a:spcAft>
              <a:buClr>
                <a:schemeClr val="dk1"/>
              </a:buClr>
              <a:buSzPts val="2750"/>
              <a:buNone/>
            </a:pPr>
            <a:r>
              <a:rPr lang="en-US" sz="2750" b="1"/>
              <a:t>Discussion Questions: </a:t>
            </a:r>
            <a:endParaRPr/>
          </a:p>
          <a:p>
            <a:pPr marL="0" lvl="0" indent="0" algn="l" rtl="0">
              <a:spcBef>
                <a:spcPts val="600"/>
              </a:spcBef>
              <a:spcAft>
                <a:spcPts val="0"/>
              </a:spcAft>
              <a:buClr>
                <a:schemeClr val="dk1"/>
              </a:buClr>
              <a:buSzPts val="2400"/>
              <a:buNone/>
            </a:pPr>
            <a:r>
              <a:rPr lang="en-US" sz="2400"/>
              <a:t>1. Can you think of a time you faced an important opportunity or challenge with a fixed mindset? What were your thoughts and worries – about your abilities? About other people’s judgments? About the possibility of failure? Describe them vividly.</a:t>
            </a:r>
            <a:endParaRPr/>
          </a:p>
          <a:p>
            <a:pPr marL="0" lvl="0" indent="0" algn="l" rtl="0">
              <a:spcBef>
                <a:spcPts val="600"/>
              </a:spcBef>
              <a:spcAft>
                <a:spcPts val="0"/>
              </a:spcAft>
              <a:buClr>
                <a:schemeClr val="dk1"/>
              </a:buClr>
              <a:buSzPts val="2400"/>
              <a:buNone/>
            </a:pPr>
            <a:r>
              <a:rPr lang="en-US" sz="2400"/>
              <a:t>2. How do you respond to “constructive criticism”? </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3">
                                            <p:txEl>
                                              <p:pRg st="0" end="0"/>
                                            </p:txEl>
                                          </p:spTgt>
                                        </p:tgtEl>
                                        <p:attrNameLst>
                                          <p:attrName>style.visibility</p:attrName>
                                        </p:attrNameLst>
                                      </p:cBhvr>
                                      <p:to>
                                        <p:strVal val="visible"/>
                                      </p:to>
                                    </p:set>
                                    <p:anim calcmode="lin" valueType="num">
                                      <p:cBhvr additive="base">
                                        <p:cTn id="7" dur="500"/>
                                        <p:tgtEl>
                                          <p:spTgt spid="18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83">
                                            <p:txEl>
                                              <p:pRg st="1" end="1"/>
                                            </p:txEl>
                                          </p:spTgt>
                                        </p:tgtEl>
                                        <p:attrNameLst>
                                          <p:attrName>style.visibility</p:attrName>
                                        </p:attrNameLst>
                                      </p:cBhvr>
                                      <p:to>
                                        <p:strVal val="visible"/>
                                      </p:to>
                                    </p:set>
                                    <p:anim calcmode="lin" valueType="num">
                                      <p:cBhvr additive="base">
                                        <p:cTn id="12" dur="500"/>
                                        <p:tgtEl>
                                          <p:spTgt spid="18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83">
                                            <p:txEl>
                                              <p:pRg st="2" end="2"/>
                                            </p:txEl>
                                          </p:spTgt>
                                        </p:tgtEl>
                                        <p:attrNameLst>
                                          <p:attrName>style.visibility</p:attrName>
                                        </p:attrNameLst>
                                      </p:cBhvr>
                                      <p:to>
                                        <p:strVal val="visible"/>
                                      </p:to>
                                    </p:set>
                                    <p:anim calcmode="lin" valueType="num">
                                      <p:cBhvr additive="base">
                                        <p:cTn id="17" dur="500"/>
                                        <p:tgtEl>
                                          <p:spTgt spid="18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83">
                                            <p:txEl>
                                              <p:pRg st="3" end="3"/>
                                            </p:txEl>
                                          </p:spTgt>
                                        </p:tgtEl>
                                        <p:attrNameLst>
                                          <p:attrName>style.visibility</p:attrName>
                                        </p:attrNameLst>
                                      </p:cBhvr>
                                      <p:to>
                                        <p:strVal val="visible"/>
                                      </p:to>
                                    </p:set>
                                    <p:anim calcmode="lin" valueType="num">
                                      <p:cBhvr additive="base">
                                        <p:cTn id="22" dur="500"/>
                                        <p:tgtEl>
                                          <p:spTgt spid="18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83">
                                            <p:txEl>
                                              <p:pRg st="4" end="4"/>
                                            </p:txEl>
                                          </p:spTgt>
                                        </p:tgtEl>
                                        <p:attrNameLst>
                                          <p:attrName>style.visibility</p:attrName>
                                        </p:attrNameLst>
                                      </p:cBhvr>
                                      <p:to>
                                        <p:strVal val="visible"/>
                                      </p:to>
                                    </p:set>
                                    <p:anim calcmode="lin" valueType="num">
                                      <p:cBhvr additive="base">
                                        <p:cTn id="27" dur="500"/>
                                        <p:tgtEl>
                                          <p:spTgt spid="18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2"/>
          <p:cNvSpPr txBox="1">
            <a:spLocks noGrp="1"/>
          </p:cNvSpPr>
          <p:nvPr>
            <p:ph type="title"/>
          </p:nvPr>
        </p:nvSpPr>
        <p:spPr>
          <a:xfrm>
            <a:off x="457199" y="762421"/>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42500"/>
              </a:lnSpc>
              <a:spcBef>
                <a:spcPts val="0"/>
              </a:spcBef>
              <a:spcAft>
                <a:spcPts val="0"/>
              </a:spcAft>
              <a:buNone/>
            </a:pPr>
            <a:r>
              <a:rPr lang="en-US" sz="4000">
                <a:latin typeface="Calibri"/>
                <a:ea typeface="Calibri"/>
                <a:cs typeface="Calibri"/>
                <a:sym typeface="Calibri"/>
              </a:rPr>
              <a:t>EconEdLink Membership</a:t>
            </a:r>
            <a:endParaRPr/>
          </a:p>
        </p:txBody>
      </p:sp>
      <p:sp>
        <p:nvSpPr>
          <p:cNvPr id="60" name="Google Shape;60;p2"/>
          <p:cNvSpPr txBox="1"/>
          <p:nvPr/>
        </p:nvSpPr>
        <p:spPr>
          <a:xfrm>
            <a:off x="482538" y="2114894"/>
            <a:ext cx="8175171" cy="424731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0" i="0" u="none" strike="noStrike" cap="none">
                <a:solidFill>
                  <a:schemeClr val="dk1"/>
                </a:solidFill>
                <a:latin typeface="Arial"/>
                <a:ea typeface="Arial"/>
                <a:cs typeface="Arial"/>
                <a:sym typeface="Arial"/>
              </a:rPr>
              <a:t>You can now access CEE’s professional development webinars directly on EconEdLink.org! To receive these new professional development benefits, </a:t>
            </a:r>
            <a:r>
              <a:rPr lang="en-US" sz="1800" b="1" i="0" u="none" strike="noStrike" cap="none">
                <a:solidFill>
                  <a:schemeClr val="dk1"/>
                </a:solidFill>
                <a:latin typeface="Arial"/>
                <a:ea typeface="Arial"/>
                <a:cs typeface="Arial"/>
                <a:sym typeface="Arial"/>
              </a:rPr>
              <a:t>become an EconEdLink </a:t>
            </a:r>
            <a:r>
              <a:rPr lang="en-US" sz="1800" b="1" i="0" u="sng" strike="noStrike" cap="none">
                <a:solidFill>
                  <a:schemeClr val="dk1"/>
                </a:solidFill>
                <a:latin typeface="Arial"/>
                <a:ea typeface="Arial"/>
                <a:cs typeface="Arial"/>
                <a:sym typeface="Arial"/>
                <a:hlinkClick r:id="rId3"/>
              </a:rPr>
              <a:t>member</a:t>
            </a:r>
            <a:r>
              <a:rPr lang="en-US" sz="1800" b="0" i="0" u="none" strike="noStrike" cap="none">
                <a:solidFill>
                  <a:schemeClr val="dk1"/>
                </a:solidFill>
                <a:latin typeface="Arial"/>
                <a:ea typeface="Arial"/>
                <a:cs typeface="Arial"/>
                <a:sym typeface="Arial"/>
              </a:rPr>
              <a:t>. As a member, you will now be able to: </a:t>
            </a:r>
            <a:endParaRPr sz="1800">
              <a:solidFill>
                <a:schemeClr val="dk1"/>
              </a:solidFill>
              <a:latin typeface="Arial"/>
              <a:ea typeface="Arial"/>
              <a:cs typeface="Arial"/>
              <a:sym typeface="Arial"/>
            </a:endParaRPr>
          </a:p>
          <a:p>
            <a:pPr marL="0" marR="0" lvl="0" indent="0" algn="l" rtl="0">
              <a:spcBef>
                <a:spcPts val="0"/>
              </a:spcBef>
              <a:spcAft>
                <a:spcPts val="0"/>
              </a:spcAft>
              <a:buNone/>
            </a:pPr>
            <a:endParaRPr sz="180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800">
                <a:solidFill>
                  <a:schemeClr val="dk1"/>
                </a:solidFill>
                <a:latin typeface="Arial"/>
                <a:ea typeface="Arial"/>
                <a:cs typeface="Arial"/>
                <a:sym typeface="Arial"/>
              </a:rPr>
              <a:t>Automatically receive a professional development certificate via e-mail within 24 hours after viewing any webinar for a minimum of 45 minutes</a:t>
            </a:r>
            <a:endParaRPr sz="180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800">
                <a:solidFill>
                  <a:schemeClr val="dk1"/>
                </a:solidFill>
                <a:latin typeface="Arial"/>
                <a:ea typeface="Arial"/>
                <a:cs typeface="Arial"/>
                <a:sym typeface="Arial"/>
              </a:rPr>
              <a:t>Register for upcoming webinars with a simple one-click process </a:t>
            </a:r>
            <a:endParaRPr sz="180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800">
                <a:solidFill>
                  <a:schemeClr val="dk1"/>
                </a:solidFill>
                <a:latin typeface="Arial"/>
                <a:ea typeface="Arial"/>
                <a:cs typeface="Arial"/>
                <a:sym typeface="Arial"/>
              </a:rPr>
              <a:t>Easily download presentations, lesson plan materials, and activities for each webinar </a:t>
            </a:r>
            <a:endParaRPr sz="180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800">
                <a:solidFill>
                  <a:schemeClr val="dk1"/>
                </a:solidFill>
                <a:latin typeface="Arial"/>
                <a:ea typeface="Arial"/>
                <a:cs typeface="Arial"/>
                <a:sym typeface="Arial"/>
              </a:rPr>
              <a:t>Search and view all webinars at your convenience </a:t>
            </a:r>
            <a:endParaRPr sz="180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800">
                <a:solidFill>
                  <a:schemeClr val="dk1"/>
                </a:solidFill>
                <a:latin typeface="Arial"/>
                <a:ea typeface="Arial"/>
                <a:cs typeface="Arial"/>
                <a:sym typeface="Arial"/>
              </a:rPr>
              <a:t>Save webinars to your EconEdLink dashboard for easy access to the event</a:t>
            </a:r>
            <a:endParaRPr sz="1800">
              <a:solidFill>
                <a:schemeClr val="dk1"/>
              </a:solidFill>
              <a:latin typeface="Arial"/>
              <a:ea typeface="Arial"/>
              <a:cs typeface="Arial"/>
              <a:sym typeface="Arial"/>
            </a:endParaRPr>
          </a:p>
          <a:p>
            <a:pPr marL="0" marR="0" lvl="0" indent="0" algn="l" rtl="0">
              <a:spcBef>
                <a:spcPts val="0"/>
              </a:spcBef>
              <a:spcAft>
                <a:spcPts val="0"/>
              </a:spcAft>
              <a:buNone/>
            </a:pPr>
            <a:endParaRPr sz="1800">
              <a:solidFill>
                <a:schemeClr val="dk1"/>
              </a:solidFill>
              <a:latin typeface="Arial"/>
              <a:ea typeface="Arial"/>
              <a:cs typeface="Arial"/>
              <a:sym typeface="Arial"/>
            </a:endParaRPr>
          </a:p>
          <a:p>
            <a:pPr marL="0" marR="0" lvl="0" indent="0" algn="ctr" rtl="0">
              <a:spcBef>
                <a:spcPts val="0"/>
              </a:spcBef>
              <a:spcAft>
                <a:spcPts val="0"/>
              </a:spcAft>
              <a:buNone/>
            </a:pPr>
            <a:r>
              <a:rPr lang="en-US" sz="1800">
                <a:solidFill>
                  <a:schemeClr val="dk1"/>
                </a:solidFill>
                <a:latin typeface="Arial"/>
                <a:ea typeface="Arial"/>
                <a:cs typeface="Arial"/>
                <a:sym typeface="Arial"/>
              </a:rPr>
              <a:t>You may access our new </a:t>
            </a:r>
            <a:r>
              <a:rPr lang="en-US" sz="1800" b="1">
                <a:solidFill>
                  <a:schemeClr val="dk1"/>
                </a:solidFill>
                <a:latin typeface="Arial"/>
                <a:ea typeface="Arial"/>
                <a:cs typeface="Arial"/>
                <a:sym typeface="Arial"/>
              </a:rPr>
              <a:t>Professional Development</a:t>
            </a:r>
            <a:r>
              <a:rPr lang="en-US" sz="1800">
                <a:solidFill>
                  <a:schemeClr val="dk1"/>
                </a:solidFill>
                <a:latin typeface="Arial"/>
                <a:ea typeface="Arial"/>
                <a:cs typeface="Arial"/>
                <a:sym typeface="Arial"/>
              </a:rPr>
              <a:t> page </a:t>
            </a:r>
            <a:r>
              <a:rPr lang="en-US" sz="1800" u="sng">
                <a:solidFill>
                  <a:schemeClr val="dk1"/>
                </a:solidFill>
                <a:latin typeface="Arial"/>
                <a:ea typeface="Arial"/>
                <a:cs typeface="Arial"/>
                <a:sym typeface="Arial"/>
                <a:hlinkClick r:id="rId4"/>
              </a:rPr>
              <a:t>here</a:t>
            </a:r>
            <a:endParaRPr sz="1800">
              <a:solidFill>
                <a:schemeClr val="dk1"/>
              </a:solidFill>
              <a:latin typeface="Arial"/>
              <a:ea typeface="Arial"/>
              <a:cs typeface="Arial"/>
              <a:sym typeface="Arial"/>
            </a:endParaRPr>
          </a:p>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0"/>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5500"/>
              <a:t>Lesson: Growth Mindset </a:t>
            </a:r>
            <a:endParaRPr sz="5500" b="1"/>
          </a:p>
        </p:txBody>
      </p:sp>
      <p:sp>
        <p:nvSpPr>
          <p:cNvPr id="190" name="Google Shape;190;p20"/>
          <p:cNvSpPr txBox="1">
            <a:spLocks noGrp="1"/>
          </p:cNvSpPr>
          <p:nvPr>
            <p:ph type="body" idx="4294967295"/>
          </p:nvPr>
        </p:nvSpPr>
        <p:spPr>
          <a:xfrm>
            <a:off x="457200" y="2377441"/>
            <a:ext cx="8229600" cy="41757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3168"/>
              <a:buNone/>
            </a:pPr>
            <a:r>
              <a:rPr lang="en-US" sz="3168"/>
              <a:t>Identify: Growth or Fixed Mindset?</a:t>
            </a:r>
            <a:endParaRPr/>
          </a:p>
          <a:p>
            <a:pPr marL="0" lvl="0" indent="0" algn="l" rtl="0">
              <a:spcBef>
                <a:spcPts val="600"/>
              </a:spcBef>
              <a:spcAft>
                <a:spcPts val="0"/>
              </a:spcAft>
              <a:buClr>
                <a:schemeClr val="dk1"/>
              </a:buClr>
              <a:buSzPts val="2400"/>
              <a:buNone/>
            </a:pPr>
            <a:endParaRPr sz="2400"/>
          </a:p>
        </p:txBody>
      </p:sp>
      <p:pic>
        <p:nvPicPr>
          <p:cNvPr id="191" name="Google Shape;191;p20" descr="Pick the mindset in each clip of the six clips. &#10;&#10;Workbook and lesson: https://www.teacherspayteachers.com/Product/Introduction-to-Growth-Mindset-3366121&#10;&#10;I do not own the rights to any of the clips. ‘Which Mindset?' was created for educational use under Fair Use Copyright.&#10;&#10;Clips used:&#10;&#10;Jordan ‘Failure’: https://www.youtube.com/watch?v=JA7G7AV-LT8&#10;&#10;Simpsons (compilation): https://www.youtube.com/watch?v=rt-boSb0RwY&#10;&#10;Elon Musk ’60 Minutes’: https://www.youtube.com/watch?v=CyGqMZQAMio&#10;&#10;Dr. Phil clip: https://www.youtube.com/watch?v=plNkdgsExmw&#10;&#10;'The Ride Home': https://www.youtube.com/watch?v=-0e8zvvY-x8&#10;&#10;The Pursuit of Happiness “Speech”: https://www.youtube.com/watch?v=UZb2NOHPA2A" title="Identify: Growth or Fixed Mindset?">
            <a:hlinkClick r:id="rId3"/>
          </p:cNvPr>
          <p:cNvPicPr preferRelativeResize="0"/>
          <p:nvPr/>
        </p:nvPicPr>
        <p:blipFill>
          <a:blip r:embed="rId4">
            <a:alphaModFix/>
          </a:blip>
          <a:stretch>
            <a:fillRect/>
          </a:stretch>
        </p:blipFill>
        <p:spPr>
          <a:xfrm>
            <a:off x="2382400" y="2898825"/>
            <a:ext cx="4572000" cy="34290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0">
                                            <p:txEl>
                                              <p:pRg st="0" end="0"/>
                                            </p:txEl>
                                          </p:spTgt>
                                        </p:tgtEl>
                                        <p:attrNameLst>
                                          <p:attrName>style.visibility</p:attrName>
                                        </p:attrNameLst>
                                      </p:cBhvr>
                                      <p:to>
                                        <p:strVal val="visible"/>
                                      </p:to>
                                    </p:set>
                                    <p:anim calcmode="lin" valueType="num">
                                      <p:cBhvr additive="base">
                                        <p:cTn id="7" dur="500"/>
                                        <p:tgtEl>
                                          <p:spTgt spid="19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90">
                                            <p:txEl>
                                              <p:pRg st="1" end="1"/>
                                            </p:txEl>
                                          </p:spTgt>
                                        </p:tgtEl>
                                        <p:attrNameLst>
                                          <p:attrName>style.visibility</p:attrName>
                                        </p:attrNameLst>
                                      </p:cBhvr>
                                      <p:to>
                                        <p:strVal val="visible"/>
                                      </p:to>
                                    </p:set>
                                    <p:anim calcmode="lin" valueType="num">
                                      <p:cBhvr additive="base">
                                        <p:cTn id="12" dur="500"/>
                                        <p:tgtEl>
                                          <p:spTgt spid="190">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21"/>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42500"/>
              </a:lnSpc>
              <a:spcBef>
                <a:spcPts val="0"/>
              </a:spcBef>
              <a:spcAft>
                <a:spcPts val="0"/>
              </a:spcAft>
              <a:buNone/>
            </a:pPr>
            <a:r>
              <a:rPr lang="en-US" sz="4000"/>
              <a:t>Lesson: What is Entrepreneurship?</a:t>
            </a:r>
            <a:endParaRPr sz="4000" b="1"/>
          </a:p>
        </p:txBody>
      </p:sp>
      <p:sp>
        <p:nvSpPr>
          <p:cNvPr id="198" name="Google Shape;198;p21"/>
          <p:cNvSpPr txBox="1">
            <a:spLocks noGrp="1"/>
          </p:cNvSpPr>
          <p:nvPr>
            <p:ph type="body" idx="4294967295"/>
          </p:nvPr>
        </p:nvSpPr>
        <p:spPr>
          <a:xfrm>
            <a:off x="457200" y="2377441"/>
            <a:ext cx="8229600" cy="41757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500"/>
              <a:buNone/>
            </a:pPr>
            <a:r>
              <a:rPr lang="en-US" sz="2500" b="1" dirty="0"/>
              <a:t>Standard: </a:t>
            </a:r>
            <a:r>
              <a:rPr lang="en-US" sz="2500" dirty="0"/>
              <a:t>Know the characteristics of the major types of business organizations (</a:t>
            </a:r>
            <a:r>
              <a:rPr lang="en-US" sz="2500" dirty="0" err="1"/>
              <a:t>McREL</a:t>
            </a:r>
            <a:r>
              <a:rPr lang="en-US" sz="2500" dirty="0"/>
              <a:t> Business Education Standards 1999, Standard 7)</a:t>
            </a:r>
            <a:endParaRPr sz="2500" b="1" dirty="0"/>
          </a:p>
          <a:p>
            <a:pPr marL="0" lvl="0" indent="0" algn="l" rtl="0">
              <a:spcBef>
                <a:spcPts val="600"/>
              </a:spcBef>
              <a:spcAft>
                <a:spcPts val="0"/>
              </a:spcAft>
              <a:buClr>
                <a:schemeClr val="dk1"/>
              </a:buClr>
              <a:buSzPts val="2500"/>
              <a:buNone/>
            </a:pPr>
            <a:r>
              <a:rPr lang="en-US" sz="2500" b="1" dirty="0"/>
              <a:t>Objectives: </a:t>
            </a:r>
            <a:endParaRPr dirty="0"/>
          </a:p>
          <a:p>
            <a:pPr marL="0" lvl="0" indent="0" algn="l" rtl="0">
              <a:spcBef>
                <a:spcPts val="0"/>
              </a:spcBef>
              <a:spcAft>
                <a:spcPts val="0"/>
              </a:spcAft>
              <a:buClr>
                <a:schemeClr val="dk1"/>
              </a:buClr>
              <a:buSzPts val="2500"/>
              <a:buNone/>
            </a:pPr>
            <a:r>
              <a:rPr lang="en-US" sz="2500" dirty="0"/>
              <a:t>- SWBAT define </a:t>
            </a:r>
            <a:r>
              <a:rPr lang="en-US" sz="2500" i="1" dirty="0"/>
              <a:t>entrepreneurship</a:t>
            </a:r>
            <a:r>
              <a:rPr lang="en-US" sz="2500" dirty="0"/>
              <a:t> and describe its impact on a free-market economy*</a:t>
            </a:r>
            <a:endParaRPr dirty="0"/>
          </a:p>
          <a:p>
            <a:pPr marL="0" lvl="0" indent="0" algn="l" rtl="0">
              <a:spcBef>
                <a:spcPts val="0"/>
              </a:spcBef>
              <a:spcAft>
                <a:spcPts val="0"/>
              </a:spcAft>
              <a:buClr>
                <a:schemeClr val="dk1"/>
              </a:buClr>
              <a:buSzPts val="2500"/>
              <a:buNone/>
            </a:pPr>
            <a:r>
              <a:rPr lang="en-US" sz="2500" dirty="0"/>
              <a:t>- SWBAT display understanding of the reasons for becoming an entrepreneur</a:t>
            </a:r>
            <a:endParaRPr sz="2500" b="1" dirty="0"/>
          </a:p>
          <a:p>
            <a:pPr marL="0" lvl="0" indent="0" algn="l" rtl="0">
              <a:spcBef>
                <a:spcPts val="0"/>
              </a:spcBef>
              <a:spcAft>
                <a:spcPts val="0"/>
              </a:spcAft>
              <a:buClr>
                <a:schemeClr val="dk1"/>
              </a:buClr>
              <a:buSzPts val="2500"/>
              <a:buNone/>
            </a:pPr>
            <a:r>
              <a:rPr lang="en-US" sz="2500" b="1" dirty="0"/>
              <a:t>Essential Question or Aim:  </a:t>
            </a:r>
            <a:r>
              <a:rPr lang="en-US" sz="2500" dirty="0"/>
              <a:t>How does Entrepreneurship impact a free-market economy?</a:t>
            </a: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8">
                                            <p:txEl>
                                              <p:pRg st="0" end="0"/>
                                            </p:txEl>
                                          </p:spTgt>
                                        </p:tgtEl>
                                        <p:attrNameLst>
                                          <p:attrName>style.visibility</p:attrName>
                                        </p:attrNameLst>
                                      </p:cBhvr>
                                      <p:to>
                                        <p:strVal val="visible"/>
                                      </p:to>
                                    </p:set>
                                    <p:anim calcmode="lin" valueType="num">
                                      <p:cBhvr additive="base">
                                        <p:cTn id="7" dur="500"/>
                                        <p:tgtEl>
                                          <p:spTgt spid="19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98">
                                            <p:txEl>
                                              <p:pRg st="1" end="1"/>
                                            </p:txEl>
                                          </p:spTgt>
                                        </p:tgtEl>
                                        <p:attrNameLst>
                                          <p:attrName>style.visibility</p:attrName>
                                        </p:attrNameLst>
                                      </p:cBhvr>
                                      <p:to>
                                        <p:strVal val="visible"/>
                                      </p:to>
                                    </p:set>
                                    <p:anim calcmode="lin" valueType="num">
                                      <p:cBhvr additive="base">
                                        <p:cTn id="12" dur="500"/>
                                        <p:tgtEl>
                                          <p:spTgt spid="19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98">
                                            <p:txEl>
                                              <p:pRg st="2" end="2"/>
                                            </p:txEl>
                                          </p:spTgt>
                                        </p:tgtEl>
                                        <p:attrNameLst>
                                          <p:attrName>style.visibility</p:attrName>
                                        </p:attrNameLst>
                                      </p:cBhvr>
                                      <p:to>
                                        <p:strVal val="visible"/>
                                      </p:to>
                                    </p:set>
                                    <p:anim calcmode="lin" valueType="num">
                                      <p:cBhvr additive="base">
                                        <p:cTn id="17" dur="500"/>
                                        <p:tgtEl>
                                          <p:spTgt spid="19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98">
                                            <p:txEl>
                                              <p:pRg st="3" end="3"/>
                                            </p:txEl>
                                          </p:spTgt>
                                        </p:tgtEl>
                                        <p:attrNameLst>
                                          <p:attrName>style.visibility</p:attrName>
                                        </p:attrNameLst>
                                      </p:cBhvr>
                                      <p:to>
                                        <p:strVal val="visible"/>
                                      </p:to>
                                    </p:set>
                                    <p:anim calcmode="lin" valueType="num">
                                      <p:cBhvr additive="base">
                                        <p:cTn id="22" dur="500"/>
                                        <p:tgtEl>
                                          <p:spTgt spid="19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98">
                                            <p:txEl>
                                              <p:pRg st="4" end="4"/>
                                            </p:txEl>
                                          </p:spTgt>
                                        </p:tgtEl>
                                        <p:attrNameLst>
                                          <p:attrName>style.visibility</p:attrName>
                                        </p:attrNameLst>
                                      </p:cBhvr>
                                      <p:to>
                                        <p:strVal val="visible"/>
                                      </p:to>
                                    </p:set>
                                    <p:anim calcmode="lin" valueType="num">
                                      <p:cBhvr additive="base">
                                        <p:cTn id="27" dur="500"/>
                                        <p:tgtEl>
                                          <p:spTgt spid="198">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22"/>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42500"/>
              </a:lnSpc>
              <a:spcBef>
                <a:spcPts val="0"/>
              </a:spcBef>
              <a:spcAft>
                <a:spcPts val="0"/>
              </a:spcAft>
              <a:buNone/>
            </a:pPr>
            <a:r>
              <a:rPr lang="en-US" sz="4000"/>
              <a:t>Lesson: What is Entrepreneurship?</a:t>
            </a:r>
            <a:endParaRPr sz="4000" b="1"/>
          </a:p>
        </p:txBody>
      </p:sp>
      <p:sp>
        <p:nvSpPr>
          <p:cNvPr id="205" name="Google Shape;205;p22"/>
          <p:cNvSpPr txBox="1">
            <a:spLocks noGrp="1"/>
          </p:cNvSpPr>
          <p:nvPr>
            <p:ph type="body" idx="4294967295"/>
          </p:nvPr>
        </p:nvSpPr>
        <p:spPr>
          <a:xfrm>
            <a:off x="457200" y="2076651"/>
            <a:ext cx="8229600" cy="41757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750"/>
              <a:buNone/>
            </a:pPr>
            <a:r>
              <a:rPr lang="en-US" sz="2000" b="1" dirty="0"/>
              <a:t>Essential Question or Aim:  </a:t>
            </a:r>
            <a:r>
              <a:rPr lang="en-US" sz="2000" dirty="0"/>
              <a:t>How does Entrepreneurship impact a free-market economy?</a:t>
            </a:r>
            <a:endParaRPr sz="2000" dirty="0"/>
          </a:p>
          <a:p>
            <a:pPr marL="0" lvl="0" indent="0" algn="l" rtl="0">
              <a:spcBef>
                <a:spcPts val="600"/>
              </a:spcBef>
              <a:spcAft>
                <a:spcPts val="0"/>
              </a:spcAft>
              <a:buClr>
                <a:schemeClr val="dk1"/>
              </a:buClr>
              <a:buSzPts val="2750"/>
              <a:buNone/>
            </a:pPr>
            <a:r>
              <a:rPr lang="en-US" sz="2000" b="1" dirty="0"/>
              <a:t>Activities: </a:t>
            </a:r>
            <a:r>
              <a:rPr lang="en-US" sz="2000" b="1" u="sng" dirty="0">
                <a:solidFill>
                  <a:schemeClr val="hlink"/>
                </a:solidFill>
                <a:hlinkClick r:id="rId3"/>
              </a:rPr>
              <a:t>Entrepreneurship and the Entrepreneur </a:t>
            </a:r>
            <a:r>
              <a:rPr lang="en-US" sz="2000" b="1" dirty="0"/>
              <a:t>, </a:t>
            </a:r>
            <a:r>
              <a:rPr lang="en-US" sz="2000" b="1" u="sng" dirty="0">
                <a:solidFill>
                  <a:schemeClr val="hlink"/>
                </a:solidFill>
                <a:hlinkClick r:id="rId4"/>
              </a:rPr>
              <a:t>What is an Entrepreneur?</a:t>
            </a:r>
            <a:r>
              <a:rPr lang="en-US" sz="2000" b="1" dirty="0"/>
              <a:t> , </a:t>
            </a:r>
            <a:r>
              <a:rPr lang="en-US" sz="2000" b="1" u="sng" dirty="0">
                <a:solidFill>
                  <a:schemeClr val="hlink"/>
                </a:solidFill>
                <a:hlinkClick r:id="rId5"/>
              </a:rPr>
              <a:t>Entrepreneur &amp; Entrepreneurship</a:t>
            </a:r>
            <a:r>
              <a:rPr lang="en-US" sz="2000" b="1" dirty="0"/>
              <a:t>, </a:t>
            </a:r>
            <a:r>
              <a:rPr lang="en-US" sz="2000" b="1" u="sng" dirty="0">
                <a:solidFill>
                  <a:schemeClr val="hlink"/>
                </a:solidFill>
                <a:hlinkClick r:id="rId6"/>
              </a:rPr>
              <a:t>Entrepreneurship: If You Started a Business </a:t>
            </a:r>
            <a:endParaRPr sz="2000" b="1" dirty="0"/>
          </a:p>
          <a:p>
            <a:pPr marL="0" lvl="0" indent="0" algn="l" rtl="0">
              <a:spcBef>
                <a:spcPts val="600"/>
              </a:spcBef>
              <a:spcAft>
                <a:spcPts val="0"/>
              </a:spcAft>
              <a:buClr>
                <a:schemeClr val="dk1"/>
              </a:buClr>
              <a:buSzPts val="2750"/>
              <a:buNone/>
            </a:pPr>
            <a:r>
              <a:rPr lang="en-US" sz="2000" b="1" dirty="0"/>
              <a:t>Discussion Questions: </a:t>
            </a:r>
            <a:endParaRPr sz="2000" dirty="0"/>
          </a:p>
          <a:p>
            <a:pPr marL="0" lvl="0" indent="0" algn="l" rtl="0">
              <a:spcBef>
                <a:spcPts val="600"/>
              </a:spcBef>
              <a:spcAft>
                <a:spcPts val="0"/>
              </a:spcAft>
              <a:buClr>
                <a:schemeClr val="dk1"/>
              </a:buClr>
              <a:buSzPts val="2400"/>
              <a:buNone/>
            </a:pPr>
            <a:r>
              <a:rPr lang="en-US" sz="2000" dirty="0"/>
              <a:t>1. Why entrepreneurship important in the US economy?</a:t>
            </a:r>
            <a:endParaRPr sz="2000" dirty="0"/>
          </a:p>
          <a:p>
            <a:pPr marL="0" lvl="0" indent="0" algn="l" rtl="0">
              <a:spcBef>
                <a:spcPts val="0"/>
              </a:spcBef>
              <a:spcAft>
                <a:spcPts val="0"/>
              </a:spcAft>
              <a:buClr>
                <a:schemeClr val="dk1"/>
              </a:buClr>
              <a:buSzPts val="2800"/>
              <a:buNone/>
            </a:pPr>
            <a:r>
              <a:rPr lang="en-US" sz="2000" dirty="0"/>
              <a:t>2. What types of businesses are currently missing from your own community?</a:t>
            </a:r>
            <a:br>
              <a:rPr lang="en-US" sz="2400" dirty="0"/>
            </a:br>
            <a:endParaRPr sz="24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
                                            <p:txEl>
                                              <p:pRg st="0" end="0"/>
                                            </p:txEl>
                                          </p:spTgt>
                                        </p:tgtEl>
                                        <p:attrNameLst>
                                          <p:attrName>style.visibility</p:attrName>
                                        </p:attrNameLst>
                                      </p:cBhvr>
                                      <p:to>
                                        <p:strVal val="visible"/>
                                      </p:to>
                                    </p:set>
                                    <p:anim calcmode="lin" valueType="num">
                                      <p:cBhvr additive="base">
                                        <p:cTn id="7" dur="500"/>
                                        <p:tgtEl>
                                          <p:spTgt spid="20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05">
                                            <p:txEl>
                                              <p:pRg st="1" end="1"/>
                                            </p:txEl>
                                          </p:spTgt>
                                        </p:tgtEl>
                                        <p:attrNameLst>
                                          <p:attrName>style.visibility</p:attrName>
                                        </p:attrNameLst>
                                      </p:cBhvr>
                                      <p:to>
                                        <p:strVal val="visible"/>
                                      </p:to>
                                    </p:set>
                                    <p:anim calcmode="lin" valueType="num">
                                      <p:cBhvr additive="base">
                                        <p:cTn id="12" dur="500"/>
                                        <p:tgtEl>
                                          <p:spTgt spid="20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05">
                                            <p:txEl>
                                              <p:pRg st="2" end="2"/>
                                            </p:txEl>
                                          </p:spTgt>
                                        </p:tgtEl>
                                        <p:attrNameLst>
                                          <p:attrName>style.visibility</p:attrName>
                                        </p:attrNameLst>
                                      </p:cBhvr>
                                      <p:to>
                                        <p:strVal val="visible"/>
                                      </p:to>
                                    </p:set>
                                    <p:anim calcmode="lin" valueType="num">
                                      <p:cBhvr additive="base">
                                        <p:cTn id="17" dur="500"/>
                                        <p:tgtEl>
                                          <p:spTgt spid="20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05">
                                            <p:txEl>
                                              <p:pRg st="3" end="3"/>
                                            </p:txEl>
                                          </p:spTgt>
                                        </p:tgtEl>
                                        <p:attrNameLst>
                                          <p:attrName>style.visibility</p:attrName>
                                        </p:attrNameLst>
                                      </p:cBhvr>
                                      <p:to>
                                        <p:strVal val="visible"/>
                                      </p:to>
                                    </p:set>
                                    <p:anim calcmode="lin" valueType="num">
                                      <p:cBhvr additive="base">
                                        <p:cTn id="22" dur="500"/>
                                        <p:tgtEl>
                                          <p:spTgt spid="20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05">
                                            <p:txEl>
                                              <p:pRg st="4" end="4"/>
                                            </p:txEl>
                                          </p:spTgt>
                                        </p:tgtEl>
                                        <p:attrNameLst>
                                          <p:attrName>style.visibility</p:attrName>
                                        </p:attrNameLst>
                                      </p:cBhvr>
                                      <p:to>
                                        <p:strVal val="visible"/>
                                      </p:to>
                                    </p:set>
                                    <p:anim calcmode="lin" valueType="num">
                                      <p:cBhvr additive="base">
                                        <p:cTn id="27" dur="500"/>
                                        <p:tgtEl>
                                          <p:spTgt spid="20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23"/>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42500"/>
              </a:lnSpc>
              <a:spcBef>
                <a:spcPts val="0"/>
              </a:spcBef>
              <a:spcAft>
                <a:spcPts val="0"/>
              </a:spcAft>
              <a:buNone/>
            </a:pPr>
            <a:r>
              <a:rPr lang="en-US" sz="4000"/>
              <a:t>Lesson: What is Entrepreneurship?</a:t>
            </a:r>
            <a:endParaRPr sz="4000" b="1"/>
          </a:p>
        </p:txBody>
      </p:sp>
      <p:sp>
        <p:nvSpPr>
          <p:cNvPr id="212" name="Google Shape;212;p23"/>
          <p:cNvSpPr txBox="1">
            <a:spLocks noGrp="1"/>
          </p:cNvSpPr>
          <p:nvPr>
            <p:ph type="body" idx="4294967295"/>
          </p:nvPr>
        </p:nvSpPr>
        <p:spPr>
          <a:xfrm>
            <a:off x="457200" y="2377441"/>
            <a:ext cx="8229600" cy="41757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3168"/>
              <a:buNone/>
            </a:pPr>
            <a:r>
              <a:rPr lang="en-US" sz="3168"/>
              <a:t>Why Entrepreneurs Are Important for the Economy?</a:t>
            </a:r>
            <a:endParaRPr/>
          </a:p>
          <a:p>
            <a:pPr marL="0" lvl="0" indent="0" algn="l" rtl="0">
              <a:spcBef>
                <a:spcPts val="600"/>
              </a:spcBef>
              <a:spcAft>
                <a:spcPts val="0"/>
              </a:spcAft>
              <a:buClr>
                <a:schemeClr val="dk1"/>
              </a:buClr>
              <a:buSzPts val="2400"/>
              <a:buNone/>
            </a:pPr>
            <a:endParaRPr sz="2400"/>
          </a:p>
        </p:txBody>
      </p:sp>
      <p:pic>
        <p:nvPicPr>
          <p:cNvPr id="213" name="Google Shape;213;p23" title="Why Entrepreneurs Are Important for the Economy _ Investopedia.mp4">
            <a:hlinkClick r:id="rId3"/>
          </p:cNvPr>
          <p:cNvPicPr preferRelativeResize="0"/>
          <p:nvPr/>
        </p:nvPicPr>
        <p:blipFill>
          <a:blip r:embed="rId4">
            <a:alphaModFix/>
          </a:blip>
          <a:stretch>
            <a:fillRect/>
          </a:stretch>
        </p:blipFill>
        <p:spPr>
          <a:xfrm>
            <a:off x="3277500" y="3036525"/>
            <a:ext cx="4572000" cy="34290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12">
                                            <p:txEl>
                                              <p:pRg st="0" end="0"/>
                                            </p:txEl>
                                          </p:spTgt>
                                        </p:tgtEl>
                                        <p:attrNameLst>
                                          <p:attrName>style.visibility</p:attrName>
                                        </p:attrNameLst>
                                      </p:cBhvr>
                                      <p:to>
                                        <p:strVal val="visible"/>
                                      </p:to>
                                    </p:set>
                                    <p:anim calcmode="lin" valueType="num">
                                      <p:cBhvr additive="base">
                                        <p:cTn id="7" dur="500"/>
                                        <p:tgtEl>
                                          <p:spTgt spid="21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12">
                                            <p:txEl>
                                              <p:pRg st="1" end="1"/>
                                            </p:txEl>
                                          </p:spTgt>
                                        </p:tgtEl>
                                        <p:attrNameLst>
                                          <p:attrName>style.visibility</p:attrName>
                                        </p:attrNameLst>
                                      </p:cBhvr>
                                      <p:to>
                                        <p:strVal val="visible"/>
                                      </p:to>
                                    </p:set>
                                    <p:anim calcmode="lin" valueType="num">
                                      <p:cBhvr additive="base">
                                        <p:cTn id="12" dur="500"/>
                                        <p:tgtEl>
                                          <p:spTgt spid="21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24"/>
          <p:cNvSpPr txBox="1">
            <a:spLocks noGrp="1"/>
          </p:cNvSpPr>
          <p:nvPr>
            <p:ph type="title"/>
          </p:nvPr>
        </p:nvSpPr>
        <p:spPr>
          <a:xfrm>
            <a:off x="12031" y="1093911"/>
            <a:ext cx="9119937" cy="1143000"/>
          </a:xfrm>
          <a:prstGeom prst="rect">
            <a:avLst/>
          </a:prstGeom>
          <a:noFill/>
          <a:ln>
            <a:noFill/>
          </a:ln>
        </p:spPr>
        <p:txBody>
          <a:bodyPr spcFirstLastPara="1" wrap="square" lIns="91425" tIns="45700" rIns="91425" bIns="45700" anchor="ctr" anchorCtr="0">
            <a:noAutofit/>
          </a:bodyPr>
          <a:lstStyle/>
          <a:p>
            <a:pPr marL="0" lvl="0" indent="0" algn="ctr" rtl="0">
              <a:lnSpc>
                <a:spcPct val="142500"/>
              </a:lnSpc>
              <a:spcBef>
                <a:spcPts val="0"/>
              </a:spcBef>
              <a:spcAft>
                <a:spcPts val="0"/>
              </a:spcAft>
              <a:buNone/>
            </a:pPr>
            <a:r>
              <a:rPr lang="en-US" sz="4000"/>
              <a:t>Lesson: Characteristics of an Entrepreneur  </a:t>
            </a:r>
            <a:endParaRPr sz="4000" b="1"/>
          </a:p>
        </p:txBody>
      </p:sp>
      <p:sp>
        <p:nvSpPr>
          <p:cNvPr id="220" name="Google Shape;220;p24"/>
          <p:cNvSpPr txBox="1">
            <a:spLocks noGrp="1"/>
          </p:cNvSpPr>
          <p:nvPr>
            <p:ph type="body" idx="4294967295"/>
          </p:nvPr>
        </p:nvSpPr>
        <p:spPr>
          <a:xfrm>
            <a:off x="300789" y="1872115"/>
            <a:ext cx="8229600" cy="41757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200"/>
              <a:buNone/>
            </a:pPr>
            <a:endParaRPr sz="2200" b="1" dirty="0"/>
          </a:p>
          <a:p>
            <a:pPr marL="0" lvl="0" indent="0" algn="l" rtl="0">
              <a:spcBef>
                <a:spcPts val="0"/>
              </a:spcBef>
              <a:spcAft>
                <a:spcPts val="0"/>
              </a:spcAft>
              <a:buClr>
                <a:schemeClr val="dk1"/>
              </a:buClr>
              <a:buSzPts val="2200"/>
              <a:buNone/>
            </a:pPr>
            <a:r>
              <a:rPr lang="en-US" sz="2200" b="1" dirty="0"/>
              <a:t>Standards: </a:t>
            </a:r>
            <a:endParaRPr dirty="0"/>
          </a:p>
          <a:p>
            <a:pPr marL="0" lvl="0" indent="0" algn="l" rtl="0">
              <a:spcBef>
                <a:spcPts val="0"/>
              </a:spcBef>
              <a:spcAft>
                <a:spcPts val="0"/>
              </a:spcAft>
              <a:buClr>
                <a:schemeClr val="dk1"/>
              </a:buClr>
              <a:buSzPts val="2200"/>
              <a:buNone/>
            </a:pPr>
            <a:r>
              <a:rPr lang="en-US" sz="2200" b="1" dirty="0"/>
              <a:t>- </a:t>
            </a:r>
            <a:r>
              <a:rPr lang="en-US" sz="2200" dirty="0"/>
              <a:t>Know unique characteristics of an entrepreneur (</a:t>
            </a:r>
            <a:r>
              <a:rPr lang="en-US" sz="2200" dirty="0" err="1"/>
              <a:t>McREL</a:t>
            </a:r>
            <a:r>
              <a:rPr lang="en-US" sz="2200" dirty="0"/>
              <a:t> Business Education Standards 1999, Standard 15)</a:t>
            </a:r>
            <a:endParaRPr dirty="0"/>
          </a:p>
          <a:p>
            <a:pPr marL="342900" lvl="0" indent="-342900" algn="l" rtl="0">
              <a:spcBef>
                <a:spcPts val="0"/>
              </a:spcBef>
              <a:spcAft>
                <a:spcPts val="0"/>
              </a:spcAft>
              <a:buClr>
                <a:schemeClr val="dk1"/>
              </a:buClr>
              <a:buSzPts val="2200"/>
              <a:buFontTx/>
              <a:buChar char="-"/>
            </a:pPr>
            <a:r>
              <a:rPr lang="en-US" sz="2200" dirty="0"/>
              <a:t>Recognize that entrepreneurs possess unique characteristics and examine the role of innovation in entrepreneurial opportunities (NBEA National Standards for Business Education 2013, Entrepreneurship I. Entrepreneurs and Entrepreneurial Opportunities)</a:t>
            </a:r>
            <a:endParaRPr sz="2200" b="1" dirty="0"/>
          </a:p>
          <a:p>
            <a:pPr marL="0" lvl="0" indent="0" algn="l" rtl="0">
              <a:spcBef>
                <a:spcPts val="0"/>
              </a:spcBef>
              <a:spcAft>
                <a:spcPts val="0"/>
              </a:spcAft>
              <a:buClr>
                <a:schemeClr val="dk1"/>
              </a:buClr>
              <a:buSzPts val="2200"/>
              <a:buNone/>
            </a:pPr>
            <a:r>
              <a:rPr lang="en-US" sz="2200" b="1" dirty="0"/>
              <a:t>Objective: </a:t>
            </a:r>
            <a:r>
              <a:rPr lang="en-US" sz="2200" dirty="0"/>
              <a:t>SWBAT Identify key qualities of successful business leaders*</a:t>
            </a:r>
            <a:endParaRPr sz="2200" b="1" dirty="0"/>
          </a:p>
          <a:p>
            <a:pPr marL="0" lvl="0" indent="0" algn="l" rtl="0">
              <a:spcBef>
                <a:spcPts val="0"/>
              </a:spcBef>
              <a:spcAft>
                <a:spcPts val="0"/>
              </a:spcAft>
              <a:buClr>
                <a:schemeClr val="dk1"/>
              </a:buClr>
              <a:buSzPts val="2200"/>
              <a:buNone/>
            </a:pPr>
            <a:r>
              <a:rPr lang="en-US" sz="2200" b="1" dirty="0"/>
              <a:t>Essential Question or Aim: </a:t>
            </a:r>
            <a:r>
              <a:rPr lang="en-US" sz="2200" dirty="0"/>
              <a:t>How does the characteristics of an entrepreneur help to determine their success in business?</a:t>
            </a:r>
            <a:endParaRPr dirty="0"/>
          </a:p>
          <a:p>
            <a:pPr marL="0" lvl="0" indent="0" algn="l" rtl="0">
              <a:spcBef>
                <a:spcPts val="0"/>
              </a:spcBef>
              <a:spcAft>
                <a:spcPts val="0"/>
              </a:spcAft>
              <a:buClr>
                <a:schemeClr val="dk1"/>
              </a:buClr>
              <a:buSzPts val="2750"/>
              <a:buNone/>
            </a:pPr>
            <a:endParaRPr sz="2750" dirty="0"/>
          </a:p>
          <a:p>
            <a:pPr marL="0" lvl="0" indent="0" algn="l" rtl="0">
              <a:spcBef>
                <a:spcPts val="0"/>
              </a:spcBef>
              <a:spcAft>
                <a:spcPts val="0"/>
              </a:spcAft>
              <a:buClr>
                <a:schemeClr val="dk1"/>
              </a:buClr>
              <a:buSzPts val="2750"/>
              <a:buNone/>
            </a:pPr>
            <a:endParaRPr sz="275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25"/>
          <p:cNvSpPr txBox="1">
            <a:spLocks noGrp="1"/>
          </p:cNvSpPr>
          <p:nvPr>
            <p:ph type="title"/>
          </p:nvPr>
        </p:nvSpPr>
        <p:spPr>
          <a:xfrm>
            <a:off x="12031" y="1093911"/>
            <a:ext cx="9119937" cy="1143000"/>
          </a:xfrm>
          <a:prstGeom prst="rect">
            <a:avLst/>
          </a:prstGeom>
          <a:noFill/>
          <a:ln>
            <a:noFill/>
          </a:ln>
        </p:spPr>
        <p:txBody>
          <a:bodyPr spcFirstLastPara="1" wrap="square" lIns="91425" tIns="45700" rIns="91425" bIns="45700" anchor="ctr" anchorCtr="0">
            <a:noAutofit/>
          </a:bodyPr>
          <a:lstStyle/>
          <a:p>
            <a:pPr marL="0" lvl="0" indent="0" algn="ctr" rtl="0">
              <a:lnSpc>
                <a:spcPct val="142500"/>
              </a:lnSpc>
              <a:spcBef>
                <a:spcPts val="0"/>
              </a:spcBef>
              <a:spcAft>
                <a:spcPts val="0"/>
              </a:spcAft>
              <a:buNone/>
            </a:pPr>
            <a:r>
              <a:rPr lang="en-US" sz="4000"/>
              <a:t>Lesson: Characteristics of an Entrepreneur  </a:t>
            </a:r>
            <a:endParaRPr sz="4000" b="1"/>
          </a:p>
        </p:txBody>
      </p:sp>
      <p:sp>
        <p:nvSpPr>
          <p:cNvPr id="227" name="Google Shape;227;p25"/>
          <p:cNvSpPr txBox="1">
            <a:spLocks noGrp="1"/>
          </p:cNvSpPr>
          <p:nvPr>
            <p:ph type="body" idx="4294967295"/>
          </p:nvPr>
        </p:nvSpPr>
        <p:spPr>
          <a:xfrm>
            <a:off x="457199" y="2040557"/>
            <a:ext cx="8229600" cy="41757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750"/>
              <a:buNone/>
            </a:pPr>
            <a:r>
              <a:rPr lang="en-US" sz="2750" b="1"/>
              <a:t>Essential Question or Aim: </a:t>
            </a:r>
            <a:r>
              <a:rPr lang="en-US" sz="2750"/>
              <a:t>How does the characteristics of an entrepreneur help to determine their success in business?</a:t>
            </a:r>
            <a:endParaRPr/>
          </a:p>
          <a:p>
            <a:pPr marL="0" lvl="0" indent="0" algn="l" rtl="0">
              <a:spcBef>
                <a:spcPts val="600"/>
              </a:spcBef>
              <a:spcAft>
                <a:spcPts val="0"/>
              </a:spcAft>
              <a:buClr>
                <a:schemeClr val="dk1"/>
              </a:buClr>
              <a:buSzPts val="2750"/>
              <a:buNone/>
            </a:pPr>
            <a:r>
              <a:rPr lang="en-US" sz="2750" b="1"/>
              <a:t>Activities: </a:t>
            </a:r>
            <a:r>
              <a:rPr lang="en-US" sz="2750" b="1" u="sng">
                <a:solidFill>
                  <a:schemeClr val="hlink"/>
                </a:solidFill>
                <a:hlinkClick r:id="rId3"/>
              </a:rPr>
              <a:t>Four Corners</a:t>
            </a:r>
            <a:r>
              <a:rPr lang="en-US" sz="2750" b="1"/>
              <a:t>, </a:t>
            </a:r>
            <a:r>
              <a:rPr lang="en-US" sz="2750" b="1" u="sng">
                <a:solidFill>
                  <a:schemeClr val="hlink"/>
                </a:solidFill>
                <a:hlinkClick r:id="rId4"/>
              </a:rPr>
              <a:t>What Motivates Entrepreneurs?, </a:t>
            </a:r>
            <a:r>
              <a:rPr lang="en-US" sz="2750" b="1" u="sng">
                <a:solidFill>
                  <a:schemeClr val="hlink"/>
                </a:solidFill>
                <a:hlinkClick r:id="rId5"/>
              </a:rPr>
              <a:t>Autobiography</a:t>
            </a:r>
            <a:r>
              <a:rPr lang="en-US" sz="2750" b="1"/>
              <a:t>, </a:t>
            </a:r>
            <a:r>
              <a:rPr lang="en-US" sz="2750" b="1" u="sng">
                <a:solidFill>
                  <a:schemeClr val="hlink"/>
                </a:solidFill>
                <a:hlinkClick r:id="rId6"/>
              </a:rPr>
              <a:t>Characteristics of an Entrepreneur</a:t>
            </a:r>
            <a:r>
              <a:rPr lang="en-US" sz="2750" b="1"/>
              <a:t>, </a:t>
            </a:r>
            <a:r>
              <a:rPr lang="en-US" sz="2750" b="1" u="sng">
                <a:solidFill>
                  <a:schemeClr val="hlink"/>
                </a:solidFill>
                <a:hlinkClick r:id="rId7"/>
              </a:rPr>
              <a:t>What Makes an Entrepreneur?</a:t>
            </a:r>
            <a:endParaRPr sz="2750" b="1"/>
          </a:p>
          <a:p>
            <a:pPr marL="0" lvl="0" indent="0" algn="l" rtl="0">
              <a:spcBef>
                <a:spcPts val="600"/>
              </a:spcBef>
              <a:spcAft>
                <a:spcPts val="0"/>
              </a:spcAft>
              <a:buClr>
                <a:schemeClr val="dk1"/>
              </a:buClr>
              <a:buSzPts val="2750"/>
              <a:buNone/>
            </a:pPr>
            <a:r>
              <a:rPr lang="en-US" sz="2750" b="1"/>
              <a:t>Discussion Questions: </a:t>
            </a:r>
            <a:endParaRPr/>
          </a:p>
          <a:p>
            <a:pPr marL="0" lvl="0" indent="0" algn="l" rtl="0">
              <a:spcBef>
                <a:spcPts val="600"/>
              </a:spcBef>
              <a:spcAft>
                <a:spcPts val="0"/>
              </a:spcAft>
              <a:buClr>
                <a:schemeClr val="dk1"/>
              </a:buClr>
              <a:buSzPts val="2750"/>
              <a:buNone/>
            </a:pPr>
            <a:r>
              <a:rPr lang="en-US" sz="2750"/>
              <a:t>1. </a:t>
            </a:r>
            <a:r>
              <a:rPr lang="en-US"/>
              <a:t>What qualities make an entrepreneur successful?</a:t>
            </a:r>
            <a:endParaRPr/>
          </a:p>
          <a:p>
            <a:pPr marL="0" lvl="0" indent="0" algn="l" rtl="0">
              <a:spcBef>
                <a:spcPts val="0"/>
              </a:spcBef>
              <a:spcAft>
                <a:spcPts val="0"/>
              </a:spcAft>
              <a:buClr>
                <a:schemeClr val="dk1"/>
              </a:buClr>
              <a:buSzPts val="2800"/>
              <a:buNone/>
            </a:pPr>
            <a:r>
              <a:rPr lang="en-US"/>
              <a:t>2. What motivates entrepreneurs?</a:t>
            </a:r>
            <a:endParaRPr/>
          </a:p>
          <a:p>
            <a:pPr marL="0" lvl="0" indent="0" algn="l" rtl="0">
              <a:spcBef>
                <a:spcPts val="0"/>
              </a:spcBef>
              <a:spcAft>
                <a:spcPts val="0"/>
              </a:spcAft>
              <a:buClr>
                <a:schemeClr val="dk1"/>
              </a:buClr>
              <a:buSzPts val="2750"/>
              <a:buNone/>
            </a:pPr>
            <a:endParaRPr sz="2750"/>
          </a:p>
          <a:p>
            <a:pPr marL="0" lvl="0" indent="0" algn="l" rtl="0">
              <a:spcBef>
                <a:spcPts val="600"/>
              </a:spcBef>
              <a:spcAft>
                <a:spcPts val="0"/>
              </a:spcAft>
              <a:buClr>
                <a:schemeClr val="dk1"/>
              </a:buClr>
              <a:buSzPts val="2750"/>
              <a:buNone/>
            </a:pPr>
            <a:endParaRPr sz="275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7">
                                            <p:txEl>
                                              <p:pRg st="0" end="0"/>
                                            </p:txEl>
                                          </p:spTgt>
                                        </p:tgtEl>
                                        <p:attrNameLst>
                                          <p:attrName>style.visibility</p:attrName>
                                        </p:attrNameLst>
                                      </p:cBhvr>
                                      <p:to>
                                        <p:strVal val="visible"/>
                                      </p:to>
                                    </p:set>
                                    <p:anim calcmode="lin" valueType="num">
                                      <p:cBhvr additive="base">
                                        <p:cTn id="7" dur="500"/>
                                        <p:tgtEl>
                                          <p:spTgt spid="22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27">
                                            <p:txEl>
                                              <p:pRg st="1" end="1"/>
                                            </p:txEl>
                                          </p:spTgt>
                                        </p:tgtEl>
                                        <p:attrNameLst>
                                          <p:attrName>style.visibility</p:attrName>
                                        </p:attrNameLst>
                                      </p:cBhvr>
                                      <p:to>
                                        <p:strVal val="visible"/>
                                      </p:to>
                                    </p:set>
                                    <p:anim calcmode="lin" valueType="num">
                                      <p:cBhvr additive="base">
                                        <p:cTn id="12" dur="500"/>
                                        <p:tgtEl>
                                          <p:spTgt spid="22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27">
                                            <p:txEl>
                                              <p:pRg st="2" end="2"/>
                                            </p:txEl>
                                          </p:spTgt>
                                        </p:tgtEl>
                                        <p:attrNameLst>
                                          <p:attrName>style.visibility</p:attrName>
                                        </p:attrNameLst>
                                      </p:cBhvr>
                                      <p:to>
                                        <p:strVal val="visible"/>
                                      </p:to>
                                    </p:set>
                                    <p:anim calcmode="lin" valueType="num">
                                      <p:cBhvr additive="base">
                                        <p:cTn id="17" dur="500"/>
                                        <p:tgtEl>
                                          <p:spTgt spid="22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27">
                                            <p:txEl>
                                              <p:pRg st="3" end="3"/>
                                            </p:txEl>
                                          </p:spTgt>
                                        </p:tgtEl>
                                        <p:attrNameLst>
                                          <p:attrName>style.visibility</p:attrName>
                                        </p:attrNameLst>
                                      </p:cBhvr>
                                      <p:to>
                                        <p:strVal val="visible"/>
                                      </p:to>
                                    </p:set>
                                    <p:anim calcmode="lin" valueType="num">
                                      <p:cBhvr additive="base">
                                        <p:cTn id="22" dur="500"/>
                                        <p:tgtEl>
                                          <p:spTgt spid="22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27">
                                            <p:txEl>
                                              <p:pRg st="4" end="4"/>
                                            </p:txEl>
                                          </p:spTgt>
                                        </p:tgtEl>
                                        <p:attrNameLst>
                                          <p:attrName>style.visibility</p:attrName>
                                        </p:attrNameLst>
                                      </p:cBhvr>
                                      <p:to>
                                        <p:strVal val="visible"/>
                                      </p:to>
                                    </p:set>
                                    <p:anim calcmode="lin" valueType="num">
                                      <p:cBhvr additive="base">
                                        <p:cTn id="27" dur="500"/>
                                        <p:tgtEl>
                                          <p:spTgt spid="22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27">
                                            <p:txEl>
                                              <p:pRg st="5" end="5"/>
                                            </p:txEl>
                                          </p:spTgt>
                                        </p:tgtEl>
                                        <p:attrNameLst>
                                          <p:attrName>style.visibility</p:attrName>
                                        </p:attrNameLst>
                                      </p:cBhvr>
                                      <p:to>
                                        <p:strVal val="visible"/>
                                      </p:to>
                                    </p:set>
                                    <p:anim calcmode="lin" valueType="num">
                                      <p:cBhvr additive="base">
                                        <p:cTn id="32" dur="500"/>
                                        <p:tgtEl>
                                          <p:spTgt spid="22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27">
                                            <p:txEl>
                                              <p:pRg st="6" end="6"/>
                                            </p:txEl>
                                          </p:spTgt>
                                        </p:tgtEl>
                                        <p:attrNameLst>
                                          <p:attrName>style.visibility</p:attrName>
                                        </p:attrNameLst>
                                      </p:cBhvr>
                                      <p:to>
                                        <p:strVal val="visible"/>
                                      </p:to>
                                    </p:set>
                                    <p:anim calcmode="lin" valueType="num">
                                      <p:cBhvr additive="base">
                                        <p:cTn id="37" dur="500"/>
                                        <p:tgtEl>
                                          <p:spTgt spid="22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26"/>
          <p:cNvSpPr txBox="1">
            <a:spLocks noGrp="1"/>
          </p:cNvSpPr>
          <p:nvPr>
            <p:ph type="title"/>
          </p:nvPr>
        </p:nvSpPr>
        <p:spPr>
          <a:xfrm>
            <a:off x="12031" y="1093911"/>
            <a:ext cx="9119937" cy="1143000"/>
          </a:xfrm>
          <a:prstGeom prst="rect">
            <a:avLst/>
          </a:prstGeom>
          <a:noFill/>
          <a:ln>
            <a:noFill/>
          </a:ln>
        </p:spPr>
        <p:txBody>
          <a:bodyPr spcFirstLastPara="1" wrap="square" lIns="91425" tIns="45700" rIns="91425" bIns="45700" anchor="ctr" anchorCtr="0">
            <a:noAutofit/>
          </a:bodyPr>
          <a:lstStyle/>
          <a:p>
            <a:pPr marL="0" lvl="0" indent="0" algn="ctr" rtl="0">
              <a:lnSpc>
                <a:spcPct val="142500"/>
              </a:lnSpc>
              <a:spcBef>
                <a:spcPts val="0"/>
              </a:spcBef>
              <a:spcAft>
                <a:spcPts val="0"/>
              </a:spcAft>
              <a:buNone/>
            </a:pPr>
            <a:r>
              <a:rPr lang="en-US" sz="4000"/>
              <a:t>Lesson: Characteristics of an Entrepreneur  </a:t>
            </a:r>
            <a:endParaRPr sz="4000" b="1"/>
          </a:p>
        </p:txBody>
      </p:sp>
      <p:sp>
        <p:nvSpPr>
          <p:cNvPr id="234" name="Google Shape;234;p26"/>
          <p:cNvSpPr txBox="1">
            <a:spLocks noGrp="1"/>
          </p:cNvSpPr>
          <p:nvPr>
            <p:ph type="body" idx="4294967295"/>
          </p:nvPr>
        </p:nvSpPr>
        <p:spPr>
          <a:xfrm>
            <a:off x="512299" y="1999232"/>
            <a:ext cx="8229600" cy="41757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800"/>
              <a:buNone/>
            </a:pPr>
            <a:r>
              <a:rPr lang="en-US"/>
              <a:t>The Life of an Entrepreneur in 90 Seconds- Best Motivational Video for Entrepreneurs</a:t>
            </a:r>
            <a:endParaRPr/>
          </a:p>
          <a:p>
            <a:pPr marL="0" lvl="0" indent="0" algn="l" rtl="0">
              <a:spcBef>
                <a:spcPts val="1800"/>
              </a:spcBef>
              <a:spcAft>
                <a:spcPts val="0"/>
              </a:spcAft>
              <a:buClr>
                <a:schemeClr val="dk1"/>
              </a:buClr>
              <a:buSzPts val="3100"/>
              <a:buNone/>
            </a:pPr>
            <a:endParaRPr sz="2750"/>
          </a:p>
        </p:txBody>
      </p:sp>
      <p:pic>
        <p:nvPicPr>
          <p:cNvPr id="235" name="Google Shape;235;p26" descr="Subscribe to channel for more epic videos: http://bit.ly/2aPEwD4 The Life of an Entrepreneur in 90 Seconds- Best Motivational Video for Entrepreneurs by Patrick Bet-David on Valuetainment. &#10;&#10;Visit the official Valuetainment Store for gear: https://www.valuetainmentstore.com/&#10;&#10;New Videos on the channel Monday- Friday.&#10;&#10;Monday - Motivation&#10;Tuesday- How to Video for Entrepreneurs&#10;Wednesday- Vlog called Life of an Entrepreneur &#10;Thursday- How to Video for Entrepreneurs&#10;Friday- Case Studies with Biz Doc Tom Ellsworth&#10;&#10;Subscribe to Valuetainment: The #1 channel for entreprneurs.&#10;&#10;Script: by Patrick Bet-David:&#10;&#10;Most people only pay attention to the final product of a&#10;successful entrepreneur.&#10;They say things like, “ I can never be like them” or &quot;they got lucky&quot;.&#10;What most don’t see, is what they’ve overcome. &#10;All the struggles, the daily rejections, the heart aches...&#10;the betrayals, the rumors, the criticism...&#10;the empty bank account, and all those lonely nights while trying to make their vision a reality.&#10;You see the only difference between the one who quits and the one who doesn’t is &#10;that they showed up every day,&#10;they worked hard every day,&#10;they hustled every day, &#10;they learned from a proven mentor every day,&#10;they improved every day;&#10;They did all this even though they felt like quitting every day.&#10;And eventually,&#10;they became who they are today.&#10;&#10;Crew and Cast:&#10;&#10;Producer: Patrick Bet-David&#10;Lead Actor: Patrick Bet-David&#10;Narrator: Patrick Bet-David&#10;Director and Editor: Paul Escarcega&#10;Director of Photography: Ilya Chegodar&#10;Behind the Scenes Director of Photography: Tigran Bekian&#10;RED Camera Operator: Martin Lasa&#10;Gaffer: Phil Masters&#10;Valet Actor: Nick Schmidt&#10;Other Actors: Tom Ellsworth, Tigran Bekian, Mario Aguilar, Paul Escarcega&#10;Valuetainment Staff: Tigran Bekian, Mario Aguilar, Paul Escarcega To see more videos from Entrepreneur Network partner, Patrick Bet-David check out VALUETAINMENT https://www.youtube.com/user/patrickbetdavid" title="The Life of an Entrepreneur in 90 Seconds- Best Motivational Video for Entrepreneurs">
            <a:hlinkClick r:id="rId3"/>
          </p:cNvPr>
          <p:cNvPicPr preferRelativeResize="0"/>
          <p:nvPr/>
        </p:nvPicPr>
        <p:blipFill>
          <a:blip r:embed="rId4">
            <a:alphaModFix/>
          </a:blip>
          <a:stretch>
            <a:fillRect/>
          </a:stretch>
        </p:blipFill>
        <p:spPr>
          <a:xfrm>
            <a:off x="3993575" y="2967700"/>
            <a:ext cx="4572000" cy="34290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34">
                                            <p:txEl>
                                              <p:pRg st="0" end="0"/>
                                            </p:txEl>
                                          </p:spTgt>
                                        </p:tgtEl>
                                        <p:attrNameLst>
                                          <p:attrName>style.visibility</p:attrName>
                                        </p:attrNameLst>
                                      </p:cBhvr>
                                      <p:to>
                                        <p:strVal val="visible"/>
                                      </p:to>
                                    </p:set>
                                    <p:anim calcmode="lin" valueType="num">
                                      <p:cBhvr additive="base">
                                        <p:cTn id="7" dur="500"/>
                                        <p:tgtEl>
                                          <p:spTgt spid="23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34">
                                            <p:txEl>
                                              <p:pRg st="1" end="1"/>
                                            </p:txEl>
                                          </p:spTgt>
                                        </p:tgtEl>
                                        <p:attrNameLst>
                                          <p:attrName>style.visibility</p:attrName>
                                        </p:attrNameLst>
                                      </p:cBhvr>
                                      <p:to>
                                        <p:strVal val="visible"/>
                                      </p:to>
                                    </p:set>
                                    <p:anim calcmode="lin" valueType="num">
                                      <p:cBhvr additive="base">
                                        <p:cTn id="12" dur="500"/>
                                        <p:tgtEl>
                                          <p:spTgt spid="23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27"/>
          <p:cNvSpPr txBox="1">
            <a:spLocks noGrp="1"/>
          </p:cNvSpPr>
          <p:nvPr>
            <p:ph type="title"/>
          </p:nvPr>
        </p:nvSpPr>
        <p:spPr>
          <a:xfrm>
            <a:off x="0" y="981778"/>
            <a:ext cx="9119937" cy="1143000"/>
          </a:xfrm>
          <a:prstGeom prst="rect">
            <a:avLst/>
          </a:prstGeom>
          <a:noFill/>
          <a:ln>
            <a:noFill/>
          </a:ln>
        </p:spPr>
        <p:txBody>
          <a:bodyPr spcFirstLastPara="1" wrap="square" lIns="91425" tIns="45700" rIns="91425" bIns="45700" anchor="ctr" anchorCtr="0">
            <a:noAutofit/>
          </a:bodyPr>
          <a:lstStyle/>
          <a:p>
            <a:pPr marL="0" lvl="0" indent="0" algn="ctr" rtl="0">
              <a:lnSpc>
                <a:spcPct val="142500"/>
              </a:lnSpc>
              <a:spcBef>
                <a:spcPts val="0"/>
              </a:spcBef>
              <a:spcAft>
                <a:spcPts val="0"/>
              </a:spcAft>
              <a:buNone/>
            </a:pPr>
            <a:r>
              <a:rPr lang="en-US" sz="4000"/>
              <a:t>Lesson: Are you an Entrepreneur?</a:t>
            </a:r>
            <a:endParaRPr sz="4000" b="1"/>
          </a:p>
        </p:txBody>
      </p:sp>
      <p:sp>
        <p:nvSpPr>
          <p:cNvPr id="242" name="Google Shape;242;p27"/>
          <p:cNvSpPr txBox="1">
            <a:spLocks noGrp="1"/>
          </p:cNvSpPr>
          <p:nvPr>
            <p:ph type="body" idx="4294967295"/>
          </p:nvPr>
        </p:nvSpPr>
        <p:spPr>
          <a:xfrm>
            <a:off x="445168" y="1896178"/>
            <a:ext cx="8229600" cy="41757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500"/>
              <a:buNone/>
            </a:pPr>
            <a:endParaRPr sz="2500" b="1" dirty="0"/>
          </a:p>
          <a:p>
            <a:pPr marL="0" lvl="0" indent="0" algn="l" rtl="0">
              <a:spcBef>
                <a:spcPts val="600"/>
              </a:spcBef>
              <a:spcAft>
                <a:spcPts val="0"/>
              </a:spcAft>
              <a:buClr>
                <a:schemeClr val="dk1"/>
              </a:buClr>
              <a:buSzPts val="2500"/>
              <a:buNone/>
            </a:pPr>
            <a:r>
              <a:rPr lang="en-US" sz="2500" b="1" dirty="0"/>
              <a:t>Standard: NES Economics</a:t>
            </a:r>
            <a:endParaRPr dirty="0"/>
          </a:p>
          <a:p>
            <a:pPr marL="0" lvl="0" indent="0" algn="l" rtl="0">
              <a:spcBef>
                <a:spcPts val="600"/>
              </a:spcBef>
              <a:spcAft>
                <a:spcPts val="0"/>
              </a:spcAft>
              <a:buClr>
                <a:schemeClr val="dk1"/>
              </a:buClr>
              <a:buSzPts val="2500"/>
              <a:buNone/>
            </a:pPr>
            <a:r>
              <a:rPr lang="en-US" sz="2500" b="1" dirty="0"/>
              <a:t>- </a:t>
            </a:r>
            <a:r>
              <a:rPr lang="en-US" sz="2500" dirty="0"/>
              <a:t>Identify the skills entrepreneurs need</a:t>
            </a:r>
            <a:endParaRPr dirty="0"/>
          </a:p>
          <a:p>
            <a:pPr marL="0" lvl="0" indent="0" algn="l" rtl="0">
              <a:spcBef>
                <a:spcPts val="600"/>
              </a:spcBef>
              <a:spcAft>
                <a:spcPts val="0"/>
              </a:spcAft>
              <a:buClr>
                <a:schemeClr val="dk1"/>
              </a:buClr>
              <a:buSzPts val="2500"/>
              <a:buNone/>
            </a:pPr>
            <a:r>
              <a:rPr lang="en-US" sz="2500" dirty="0"/>
              <a:t>- Assess your suitability for Entrepreneurship</a:t>
            </a:r>
            <a:endParaRPr dirty="0"/>
          </a:p>
          <a:p>
            <a:pPr marL="0" lvl="0" indent="0" algn="l" rtl="0">
              <a:spcBef>
                <a:spcPts val="600"/>
              </a:spcBef>
              <a:spcAft>
                <a:spcPts val="0"/>
              </a:spcAft>
              <a:buClr>
                <a:schemeClr val="dk1"/>
              </a:buClr>
              <a:buSzPts val="2500"/>
              <a:buNone/>
            </a:pPr>
            <a:r>
              <a:rPr lang="en-US" sz="2500" b="1" dirty="0"/>
              <a:t>Objective: </a:t>
            </a:r>
            <a:r>
              <a:rPr lang="en-US" sz="2500" dirty="0"/>
              <a:t>SWBAT determine whether they have the personal characteristics necessary for success as an entrepreneur.</a:t>
            </a:r>
            <a:endParaRPr dirty="0"/>
          </a:p>
          <a:p>
            <a:pPr marL="0" lvl="0" indent="0" algn="l" rtl="0">
              <a:spcBef>
                <a:spcPts val="600"/>
              </a:spcBef>
              <a:spcAft>
                <a:spcPts val="0"/>
              </a:spcAft>
              <a:buClr>
                <a:schemeClr val="dk1"/>
              </a:buClr>
              <a:buSzPts val="2500"/>
              <a:buNone/>
            </a:pPr>
            <a:r>
              <a:rPr lang="en-US" sz="2500" b="1" dirty="0"/>
              <a:t>Essential Question or Aim: </a:t>
            </a:r>
            <a:r>
              <a:rPr lang="en-US" sz="2500" dirty="0"/>
              <a:t>How can you determine if you have the personal characteristics necessary to become a successful entrepreneur? </a:t>
            </a:r>
            <a:endParaRPr dirty="0"/>
          </a:p>
          <a:p>
            <a:pPr marL="0" lvl="0" indent="0" algn="l" rtl="0">
              <a:spcBef>
                <a:spcPts val="600"/>
              </a:spcBef>
              <a:spcAft>
                <a:spcPts val="0"/>
              </a:spcAft>
              <a:buClr>
                <a:schemeClr val="dk1"/>
              </a:buClr>
              <a:buSzPts val="2750"/>
              <a:buNone/>
            </a:pPr>
            <a:endParaRPr sz="275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28"/>
          <p:cNvSpPr txBox="1">
            <a:spLocks noGrp="1"/>
          </p:cNvSpPr>
          <p:nvPr>
            <p:ph type="title"/>
          </p:nvPr>
        </p:nvSpPr>
        <p:spPr>
          <a:xfrm>
            <a:off x="0" y="981778"/>
            <a:ext cx="9119937" cy="1143000"/>
          </a:xfrm>
          <a:prstGeom prst="rect">
            <a:avLst/>
          </a:prstGeom>
          <a:noFill/>
          <a:ln>
            <a:noFill/>
          </a:ln>
        </p:spPr>
        <p:txBody>
          <a:bodyPr spcFirstLastPara="1" wrap="square" lIns="91425" tIns="45700" rIns="91425" bIns="45700" anchor="ctr" anchorCtr="0">
            <a:noAutofit/>
          </a:bodyPr>
          <a:lstStyle/>
          <a:p>
            <a:pPr marL="0" lvl="0" indent="0" algn="ctr" rtl="0">
              <a:lnSpc>
                <a:spcPct val="142500"/>
              </a:lnSpc>
              <a:spcBef>
                <a:spcPts val="0"/>
              </a:spcBef>
              <a:spcAft>
                <a:spcPts val="0"/>
              </a:spcAft>
              <a:buNone/>
            </a:pPr>
            <a:r>
              <a:rPr lang="en-US" sz="4000"/>
              <a:t>Lesson: Are you an Entrepreneur?</a:t>
            </a:r>
            <a:endParaRPr sz="4000" b="1"/>
          </a:p>
        </p:txBody>
      </p:sp>
      <p:sp>
        <p:nvSpPr>
          <p:cNvPr id="249" name="Google Shape;249;p28"/>
          <p:cNvSpPr txBox="1">
            <a:spLocks noGrp="1"/>
          </p:cNvSpPr>
          <p:nvPr>
            <p:ph type="body" idx="4294967295"/>
          </p:nvPr>
        </p:nvSpPr>
        <p:spPr>
          <a:xfrm>
            <a:off x="445168" y="1896178"/>
            <a:ext cx="8229600" cy="41757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200"/>
              <a:buNone/>
            </a:pPr>
            <a:r>
              <a:rPr lang="en-US" sz="2200" b="1"/>
              <a:t>Essential Question or Aim: </a:t>
            </a:r>
            <a:r>
              <a:rPr lang="en-US" sz="2200"/>
              <a:t>How can you determine if you have the personal characteristics necessary to become a successful entrepreneur? </a:t>
            </a:r>
            <a:endParaRPr/>
          </a:p>
          <a:p>
            <a:pPr marL="0" lvl="0" indent="0" algn="l" rtl="0">
              <a:spcBef>
                <a:spcPts val="600"/>
              </a:spcBef>
              <a:spcAft>
                <a:spcPts val="0"/>
              </a:spcAft>
              <a:buClr>
                <a:schemeClr val="dk1"/>
              </a:buClr>
              <a:buSzPts val="2200"/>
              <a:buNone/>
            </a:pPr>
            <a:r>
              <a:rPr lang="en-US" sz="2200" b="1"/>
              <a:t>Activities: </a:t>
            </a:r>
            <a:r>
              <a:rPr lang="en-US" sz="2200" b="1" u="sng">
                <a:solidFill>
                  <a:schemeClr val="hlink"/>
                </a:solidFill>
                <a:hlinkClick r:id="rId3"/>
              </a:rPr>
              <a:t>Entrepreneurial Self-Assessment Survey</a:t>
            </a:r>
            <a:r>
              <a:rPr lang="en-US" sz="2200" b="1"/>
              <a:t>, </a:t>
            </a:r>
            <a:r>
              <a:rPr lang="en-US" sz="2200" b="1" u="sng">
                <a:solidFill>
                  <a:schemeClr val="hlink"/>
                </a:solidFill>
                <a:hlinkClick r:id="rId4"/>
              </a:rPr>
              <a:t>The Student As Entrepreneur: A Self-Evaluation</a:t>
            </a:r>
            <a:r>
              <a:rPr lang="en-US" sz="2200" b="1"/>
              <a:t>, </a:t>
            </a:r>
            <a:r>
              <a:rPr lang="en-US" sz="2200" b="1" u="sng">
                <a:solidFill>
                  <a:schemeClr val="hlink"/>
                </a:solidFill>
                <a:hlinkClick r:id="rId5"/>
              </a:rPr>
              <a:t>The Entrepreneur in You</a:t>
            </a:r>
            <a:r>
              <a:rPr lang="en-US" sz="2200" b="1"/>
              <a:t>, </a:t>
            </a:r>
            <a:r>
              <a:rPr lang="en-US" sz="2200" b="1" u="sng">
                <a:solidFill>
                  <a:schemeClr val="hlink"/>
                </a:solidFill>
                <a:hlinkClick r:id="rId6"/>
              </a:rPr>
              <a:t>Be Your Own Boss</a:t>
            </a:r>
            <a:endParaRPr sz="2200" b="1"/>
          </a:p>
          <a:p>
            <a:pPr marL="0" lvl="0" indent="0" algn="l" rtl="0">
              <a:spcBef>
                <a:spcPts val="600"/>
              </a:spcBef>
              <a:spcAft>
                <a:spcPts val="0"/>
              </a:spcAft>
              <a:buClr>
                <a:schemeClr val="dk1"/>
              </a:buClr>
              <a:buSzPts val="2200"/>
              <a:buNone/>
            </a:pPr>
            <a:r>
              <a:rPr lang="en-US" sz="2200" b="1"/>
              <a:t>Discussion Questions: </a:t>
            </a:r>
            <a:endParaRPr/>
          </a:p>
          <a:p>
            <a:pPr marL="0" lvl="0" indent="0" algn="l" rtl="0">
              <a:spcBef>
                <a:spcPts val="600"/>
              </a:spcBef>
              <a:spcAft>
                <a:spcPts val="0"/>
              </a:spcAft>
              <a:buClr>
                <a:schemeClr val="dk1"/>
              </a:buClr>
              <a:buSzPts val="2200"/>
              <a:buNone/>
            </a:pPr>
            <a:r>
              <a:rPr lang="en-US" sz="2200"/>
              <a:t>1. Have you ever thought about owning your own business? If so, what would the business be?</a:t>
            </a:r>
            <a:endParaRPr/>
          </a:p>
          <a:p>
            <a:pPr marL="0" lvl="0" indent="0" algn="l" rtl="0">
              <a:spcBef>
                <a:spcPts val="0"/>
              </a:spcBef>
              <a:spcAft>
                <a:spcPts val="0"/>
              </a:spcAft>
              <a:buClr>
                <a:schemeClr val="dk1"/>
              </a:buClr>
              <a:buSzPts val="2200"/>
              <a:buNone/>
            </a:pPr>
            <a:r>
              <a:rPr lang="en-US" sz="2200"/>
              <a:t>2. How does one know if he or she is cut out to be an entrepreneur?</a:t>
            </a:r>
            <a:endParaRPr/>
          </a:p>
          <a:p>
            <a:pPr marL="0" lvl="0" indent="0" algn="l" rtl="0">
              <a:spcBef>
                <a:spcPts val="0"/>
              </a:spcBef>
              <a:spcAft>
                <a:spcPts val="0"/>
              </a:spcAft>
              <a:buClr>
                <a:schemeClr val="dk1"/>
              </a:buClr>
              <a:buSzPts val="2200"/>
              <a:buNone/>
            </a:pPr>
            <a:r>
              <a:rPr lang="en-US" sz="2200"/>
              <a:t>3. Have you ever considered yourself an entrepreneur? Why or why not?  </a:t>
            </a:r>
            <a:endParaRPr/>
          </a:p>
          <a:p>
            <a:pPr marL="0" lvl="0" indent="0" algn="l" rtl="0">
              <a:spcBef>
                <a:spcPts val="0"/>
              </a:spcBef>
              <a:spcAft>
                <a:spcPts val="0"/>
              </a:spcAft>
              <a:buClr>
                <a:schemeClr val="dk1"/>
              </a:buClr>
              <a:buSzPts val="2750"/>
              <a:buNone/>
            </a:pPr>
            <a:endParaRPr sz="275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49">
                                            <p:txEl>
                                              <p:pRg st="0" end="0"/>
                                            </p:txEl>
                                          </p:spTgt>
                                        </p:tgtEl>
                                        <p:attrNameLst>
                                          <p:attrName>style.visibility</p:attrName>
                                        </p:attrNameLst>
                                      </p:cBhvr>
                                      <p:to>
                                        <p:strVal val="visible"/>
                                      </p:to>
                                    </p:set>
                                    <p:anim calcmode="lin" valueType="num">
                                      <p:cBhvr additive="base">
                                        <p:cTn id="7" dur="500"/>
                                        <p:tgtEl>
                                          <p:spTgt spid="24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49">
                                            <p:txEl>
                                              <p:pRg st="1" end="1"/>
                                            </p:txEl>
                                          </p:spTgt>
                                        </p:tgtEl>
                                        <p:attrNameLst>
                                          <p:attrName>style.visibility</p:attrName>
                                        </p:attrNameLst>
                                      </p:cBhvr>
                                      <p:to>
                                        <p:strVal val="visible"/>
                                      </p:to>
                                    </p:set>
                                    <p:anim calcmode="lin" valueType="num">
                                      <p:cBhvr additive="base">
                                        <p:cTn id="12" dur="500"/>
                                        <p:tgtEl>
                                          <p:spTgt spid="24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49">
                                            <p:txEl>
                                              <p:pRg st="2" end="2"/>
                                            </p:txEl>
                                          </p:spTgt>
                                        </p:tgtEl>
                                        <p:attrNameLst>
                                          <p:attrName>style.visibility</p:attrName>
                                        </p:attrNameLst>
                                      </p:cBhvr>
                                      <p:to>
                                        <p:strVal val="visible"/>
                                      </p:to>
                                    </p:set>
                                    <p:anim calcmode="lin" valueType="num">
                                      <p:cBhvr additive="base">
                                        <p:cTn id="17" dur="500"/>
                                        <p:tgtEl>
                                          <p:spTgt spid="24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49">
                                            <p:txEl>
                                              <p:pRg st="3" end="3"/>
                                            </p:txEl>
                                          </p:spTgt>
                                        </p:tgtEl>
                                        <p:attrNameLst>
                                          <p:attrName>style.visibility</p:attrName>
                                        </p:attrNameLst>
                                      </p:cBhvr>
                                      <p:to>
                                        <p:strVal val="visible"/>
                                      </p:to>
                                    </p:set>
                                    <p:anim calcmode="lin" valueType="num">
                                      <p:cBhvr additive="base">
                                        <p:cTn id="22" dur="500"/>
                                        <p:tgtEl>
                                          <p:spTgt spid="24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49">
                                            <p:txEl>
                                              <p:pRg st="4" end="4"/>
                                            </p:txEl>
                                          </p:spTgt>
                                        </p:tgtEl>
                                        <p:attrNameLst>
                                          <p:attrName>style.visibility</p:attrName>
                                        </p:attrNameLst>
                                      </p:cBhvr>
                                      <p:to>
                                        <p:strVal val="visible"/>
                                      </p:to>
                                    </p:set>
                                    <p:anim calcmode="lin" valueType="num">
                                      <p:cBhvr additive="base">
                                        <p:cTn id="27" dur="500"/>
                                        <p:tgtEl>
                                          <p:spTgt spid="24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49">
                                            <p:txEl>
                                              <p:pRg st="5" end="5"/>
                                            </p:txEl>
                                          </p:spTgt>
                                        </p:tgtEl>
                                        <p:attrNameLst>
                                          <p:attrName>style.visibility</p:attrName>
                                        </p:attrNameLst>
                                      </p:cBhvr>
                                      <p:to>
                                        <p:strVal val="visible"/>
                                      </p:to>
                                    </p:set>
                                    <p:anim calcmode="lin" valueType="num">
                                      <p:cBhvr additive="base">
                                        <p:cTn id="32" dur="500"/>
                                        <p:tgtEl>
                                          <p:spTgt spid="24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49">
                                            <p:txEl>
                                              <p:pRg st="6" end="6"/>
                                            </p:txEl>
                                          </p:spTgt>
                                        </p:tgtEl>
                                        <p:attrNameLst>
                                          <p:attrName>style.visibility</p:attrName>
                                        </p:attrNameLst>
                                      </p:cBhvr>
                                      <p:to>
                                        <p:strVal val="visible"/>
                                      </p:to>
                                    </p:set>
                                    <p:anim calcmode="lin" valueType="num">
                                      <p:cBhvr additive="base">
                                        <p:cTn id="37" dur="500"/>
                                        <p:tgtEl>
                                          <p:spTgt spid="24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29"/>
          <p:cNvSpPr txBox="1">
            <a:spLocks noGrp="1"/>
          </p:cNvSpPr>
          <p:nvPr>
            <p:ph type="title"/>
          </p:nvPr>
        </p:nvSpPr>
        <p:spPr>
          <a:xfrm>
            <a:off x="0" y="981778"/>
            <a:ext cx="9119937" cy="1143000"/>
          </a:xfrm>
          <a:prstGeom prst="rect">
            <a:avLst/>
          </a:prstGeom>
          <a:noFill/>
          <a:ln>
            <a:noFill/>
          </a:ln>
        </p:spPr>
        <p:txBody>
          <a:bodyPr spcFirstLastPara="1" wrap="square" lIns="91425" tIns="45700" rIns="91425" bIns="45700" anchor="ctr" anchorCtr="0">
            <a:noAutofit/>
          </a:bodyPr>
          <a:lstStyle/>
          <a:p>
            <a:pPr marL="0" lvl="0" indent="0" algn="ctr" rtl="0">
              <a:lnSpc>
                <a:spcPct val="142500"/>
              </a:lnSpc>
              <a:spcBef>
                <a:spcPts val="0"/>
              </a:spcBef>
              <a:spcAft>
                <a:spcPts val="0"/>
              </a:spcAft>
              <a:buNone/>
            </a:pPr>
            <a:r>
              <a:rPr lang="en-US" sz="4000"/>
              <a:t>Lesson: Are you an Entrepreneur?</a:t>
            </a:r>
            <a:endParaRPr sz="4000" b="1"/>
          </a:p>
        </p:txBody>
      </p:sp>
      <p:sp>
        <p:nvSpPr>
          <p:cNvPr id="256" name="Google Shape;256;p29"/>
          <p:cNvSpPr txBox="1">
            <a:spLocks noGrp="1"/>
          </p:cNvSpPr>
          <p:nvPr>
            <p:ph type="body" idx="4294967295"/>
          </p:nvPr>
        </p:nvSpPr>
        <p:spPr>
          <a:xfrm>
            <a:off x="445168" y="1896178"/>
            <a:ext cx="8229600" cy="41757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800"/>
              <a:buNone/>
            </a:pPr>
            <a:endParaRPr b="1"/>
          </a:p>
          <a:p>
            <a:pPr marL="0" lvl="0" indent="0" algn="l" rtl="0">
              <a:spcBef>
                <a:spcPts val="1800"/>
              </a:spcBef>
              <a:spcAft>
                <a:spcPts val="0"/>
              </a:spcAft>
              <a:buClr>
                <a:schemeClr val="dk1"/>
              </a:buClr>
              <a:buSzPts val="2800"/>
              <a:buNone/>
            </a:pPr>
            <a:r>
              <a:rPr lang="en-US" b="1"/>
              <a:t>Quiz: </a:t>
            </a:r>
            <a:r>
              <a:rPr lang="en-US" b="1" u="sng">
                <a:solidFill>
                  <a:schemeClr val="hlink"/>
                </a:solidFill>
                <a:hlinkClick r:id="rId3"/>
              </a:rPr>
              <a:t>Do You Have What It Takes to Be an Entrepreneur?</a:t>
            </a:r>
            <a:endParaRPr b="1"/>
          </a:p>
          <a:p>
            <a:pPr marL="0" lvl="0" indent="0" algn="l" rtl="0">
              <a:spcBef>
                <a:spcPts val="1800"/>
              </a:spcBef>
              <a:spcAft>
                <a:spcPts val="0"/>
              </a:spcAft>
              <a:buClr>
                <a:schemeClr val="dk1"/>
              </a:buClr>
              <a:buSzPts val="2750"/>
              <a:buNone/>
            </a:pPr>
            <a:endParaRPr sz="275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3"/>
          <p:cNvSpPr txBox="1">
            <a:spLocks noGrp="1"/>
          </p:cNvSpPr>
          <p:nvPr>
            <p:ph type="title"/>
          </p:nvPr>
        </p:nvSpPr>
        <p:spPr>
          <a:xfrm>
            <a:off x="433551" y="1061966"/>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42500"/>
              </a:lnSpc>
              <a:spcBef>
                <a:spcPts val="0"/>
              </a:spcBef>
              <a:spcAft>
                <a:spcPts val="0"/>
              </a:spcAft>
              <a:buNone/>
            </a:pPr>
            <a:r>
              <a:rPr lang="en-US" sz="4000">
                <a:latin typeface="Calibri"/>
                <a:ea typeface="Calibri"/>
                <a:cs typeface="Calibri"/>
                <a:sym typeface="Calibri"/>
              </a:rPr>
              <a:t>Professional Development Certificate</a:t>
            </a:r>
            <a:endParaRPr sz="4000" b="1">
              <a:solidFill>
                <a:srgbClr val="005CB8"/>
              </a:solidFill>
              <a:latin typeface="Calibri"/>
              <a:ea typeface="Calibri"/>
              <a:cs typeface="Calibri"/>
              <a:sym typeface="Calibri"/>
            </a:endParaRPr>
          </a:p>
        </p:txBody>
      </p:sp>
      <p:sp>
        <p:nvSpPr>
          <p:cNvPr id="67" name="Google Shape;67;p3"/>
          <p:cNvSpPr txBox="1"/>
          <p:nvPr/>
        </p:nvSpPr>
        <p:spPr>
          <a:xfrm>
            <a:off x="588955" y="2359260"/>
            <a:ext cx="8175171" cy="31393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Arial"/>
                <a:ea typeface="Arial"/>
                <a:cs typeface="Arial"/>
                <a:sym typeface="Arial"/>
              </a:rPr>
              <a:t>To earn your professional development certificate for this webinar, you must:</a:t>
            </a:r>
            <a:endParaRPr/>
          </a:p>
          <a:p>
            <a:pPr marL="0" marR="0" lvl="0" indent="0" algn="l" rtl="0">
              <a:spcBef>
                <a:spcPts val="0"/>
              </a:spcBef>
              <a:spcAft>
                <a:spcPts val="0"/>
              </a:spcAft>
              <a:buNone/>
            </a:pPr>
            <a:endParaRPr sz="180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800">
                <a:solidFill>
                  <a:schemeClr val="dk1"/>
                </a:solidFill>
                <a:latin typeface="Arial"/>
                <a:ea typeface="Arial"/>
                <a:cs typeface="Arial"/>
                <a:sym typeface="Arial"/>
              </a:rPr>
              <a:t>Watch a minimum of 45-minutes and you will automatically receive a professional development </a:t>
            </a:r>
            <a:r>
              <a:rPr lang="en-US" sz="1800" b="1">
                <a:solidFill>
                  <a:srgbClr val="7A9900"/>
                </a:solidFill>
                <a:latin typeface="Arial"/>
                <a:ea typeface="Arial"/>
                <a:cs typeface="Arial"/>
                <a:sym typeface="Arial"/>
              </a:rPr>
              <a:t>certificate </a:t>
            </a:r>
            <a:r>
              <a:rPr lang="en-US" sz="1800">
                <a:solidFill>
                  <a:schemeClr val="dk1"/>
                </a:solidFill>
                <a:latin typeface="Arial"/>
                <a:ea typeface="Arial"/>
                <a:cs typeface="Arial"/>
                <a:sym typeface="Arial"/>
              </a:rPr>
              <a:t>via e-mail within 24 hours.</a:t>
            </a:r>
            <a:endParaRPr/>
          </a:p>
          <a:p>
            <a:pPr marL="0" marR="0" lvl="0" indent="0" algn="l" rtl="0">
              <a:spcBef>
                <a:spcPts val="0"/>
              </a:spcBef>
              <a:spcAft>
                <a:spcPts val="0"/>
              </a:spcAft>
              <a:buNone/>
            </a:pPr>
            <a:endParaRPr sz="1800">
              <a:solidFill>
                <a:schemeClr val="dk1"/>
              </a:solidFill>
              <a:latin typeface="Arial"/>
              <a:ea typeface="Arial"/>
              <a:cs typeface="Arial"/>
              <a:sym typeface="Arial"/>
            </a:endParaRPr>
          </a:p>
          <a:p>
            <a:pPr marL="0" marR="0" lvl="0" indent="0" algn="l" rtl="0">
              <a:spcBef>
                <a:spcPts val="0"/>
              </a:spcBef>
              <a:spcAft>
                <a:spcPts val="0"/>
              </a:spcAft>
              <a:buNone/>
            </a:pPr>
            <a:r>
              <a:rPr lang="en-US" sz="1800">
                <a:solidFill>
                  <a:schemeClr val="dk1"/>
                </a:solidFill>
                <a:latin typeface="Arial"/>
                <a:ea typeface="Arial"/>
                <a:cs typeface="Arial"/>
                <a:sym typeface="Arial"/>
              </a:rPr>
              <a:t>Accessing resources: </a:t>
            </a:r>
            <a:endParaRPr sz="1800">
              <a:solidFill>
                <a:schemeClr val="dk1"/>
              </a:solidFill>
              <a:latin typeface="Arial"/>
              <a:ea typeface="Arial"/>
              <a:cs typeface="Arial"/>
              <a:sym typeface="Arial"/>
            </a:endParaRPr>
          </a:p>
          <a:p>
            <a:pPr marL="0" marR="0" lvl="0" indent="0" algn="l" rtl="0">
              <a:spcBef>
                <a:spcPts val="0"/>
              </a:spcBef>
              <a:spcAft>
                <a:spcPts val="0"/>
              </a:spcAft>
              <a:buNone/>
            </a:pPr>
            <a:endParaRPr sz="180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800">
                <a:solidFill>
                  <a:schemeClr val="dk1"/>
                </a:solidFill>
                <a:latin typeface="Arial"/>
                <a:ea typeface="Arial"/>
                <a:cs typeface="Arial"/>
                <a:sym typeface="Arial"/>
              </a:rPr>
              <a:t>You can now easily download presentations, lesson plan materials, and activities for each webinar from </a:t>
            </a:r>
            <a:r>
              <a:rPr lang="en-US" sz="1800" b="1" i="1">
                <a:solidFill>
                  <a:srgbClr val="005CB8"/>
                </a:solidFill>
                <a:latin typeface="Arial"/>
                <a:ea typeface="Arial"/>
                <a:cs typeface="Arial"/>
                <a:sym typeface="Arial"/>
              </a:rPr>
              <a:t>EconEdLink.org/professional-development/</a:t>
            </a:r>
            <a:endParaRPr/>
          </a:p>
          <a:p>
            <a:pPr marL="0" marR="0" lvl="0" indent="0" algn="l" rtl="0">
              <a:spcBef>
                <a:spcPts val="0"/>
              </a:spcBef>
              <a:spcAft>
                <a:spcPts val="0"/>
              </a:spcAft>
              <a:buNone/>
            </a:pPr>
            <a:endParaRPr sz="1800" b="1" i="1">
              <a:solidFill>
                <a:srgbClr val="005CB8"/>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30"/>
          <p:cNvSpPr txBox="1">
            <a:spLocks noGrp="1"/>
          </p:cNvSpPr>
          <p:nvPr>
            <p:ph type="title"/>
          </p:nvPr>
        </p:nvSpPr>
        <p:spPr>
          <a:xfrm>
            <a:off x="12031" y="1093911"/>
            <a:ext cx="9119937" cy="1143000"/>
          </a:xfrm>
          <a:prstGeom prst="rect">
            <a:avLst/>
          </a:prstGeom>
          <a:noFill/>
          <a:ln>
            <a:noFill/>
          </a:ln>
        </p:spPr>
        <p:txBody>
          <a:bodyPr spcFirstLastPara="1" wrap="square" lIns="91425" tIns="45700" rIns="91425" bIns="45700" anchor="ctr" anchorCtr="0">
            <a:noAutofit/>
          </a:bodyPr>
          <a:lstStyle/>
          <a:p>
            <a:pPr marL="0" lvl="0" indent="0" algn="ctr" rtl="0">
              <a:lnSpc>
                <a:spcPct val="142500"/>
              </a:lnSpc>
              <a:spcBef>
                <a:spcPts val="0"/>
              </a:spcBef>
              <a:spcAft>
                <a:spcPts val="0"/>
              </a:spcAft>
              <a:buNone/>
            </a:pPr>
            <a:r>
              <a:rPr lang="en-US" sz="4000"/>
              <a:t>Lesson: Creating a Business Idea</a:t>
            </a:r>
            <a:endParaRPr sz="4000" b="1"/>
          </a:p>
        </p:txBody>
      </p:sp>
      <p:sp>
        <p:nvSpPr>
          <p:cNvPr id="263" name="Google Shape;263;p30"/>
          <p:cNvSpPr txBox="1">
            <a:spLocks noGrp="1"/>
          </p:cNvSpPr>
          <p:nvPr>
            <p:ph type="body" idx="4294967295"/>
          </p:nvPr>
        </p:nvSpPr>
        <p:spPr>
          <a:xfrm>
            <a:off x="457200" y="2377441"/>
            <a:ext cx="8229600" cy="41757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750"/>
              <a:buNone/>
            </a:pPr>
            <a:r>
              <a:rPr lang="en-US" sz="2750" b="1" dirty="0"/>
              <a:t>Standard: </a:t>
            </a:r>
            <a:r>
              <a:rPr lang="en-US" sz="2500" dirty="0"/>
              <a:t>Know characteristics and features of viable business opportunities (</a:t>
            </a:r>
            <a:r>
              <a:rPr lang="en-US" sz="2500" dirty="0" err="1"/>
              <a:t>McREL</a:t>
            </a:r>
            <a:r>
              <a:rPr lang="en-US" sz="2500" dirty="0"/>
              <a:t> Business Education Standards 1999, Standard 16)</a:t>
            </a:r>
            <a:endParaRPr sz="2750" b="1" dirty="0"/>
          </a:p>
          <a:p>
            <a:pPr marL="0" lvl="0" indent="0" algn="l" rtl="0">
              <a:spcBef>
                <a:spcPts val="0"/>
              </a:spcBef>
              <a:spcAft>
                <a:spcPts val="0"/>
              </a:spcAft>
              <a:buClr>
                <a:schemeClr val="dk1"/>
              </a:buClr>
              <a:buSzPts val="2750"/>
              <a:buNone/>
            </a:pPr>
            <a:r>
              <a:rPr lang="en-US" sz="2750" b="1" dirty="0"/>
              <a:t>Objectives: </a:t>
            </a:r>
            <a:endParaRPr dirty="0"/>
          </a:p>
          <a:p>
            <a:pPr marL="0" lvl="0" indent="0" algn="l" rtl="0">
              <a:spcBef>
                <a:spcPts val="0"/>
              </a:spcBef>
              <a:spcAft>
                <a:spcPts val="0"/>
              </a:spcAft>
              <a:buClr>
                <a:schemeClr val="dk1"/>
              </a:buClr>
              <a:buSzPts val="2500"/>
              <a:buNone/>
            </a:pPr>
            <a:r>
              <a:rPr lang="en-US" sz="2500" dirty="0"/>
              <a:t>- Describe where business ideas come from and how they are evaluated</a:t>
            </a:r>
            <a:endParaRPr dirty="0"/>
          </a:p>
          <a:p>
            <a:pPr marL="0" lvl="0" indent="0" algn="l" rtl="0">
              <a:spcBef>
                <a:spcPts val="0"/>
              </a:spcBef>
              <a:spcAft>
                <a:spcPts val="0"/>
              </a:spcAft>
              <a:buClr>
                <a:schemeClr val="dk1"/>
              </a:buClr>
              <a:buSzPts val="2500"/>
              <a:buNone/>
            </a:pPr>
            <a:r>
              <a:rPr lang="en-US" sz="2500" dirty="0"/>
              <a:t>- Identify business opportunities that best match entrepreneurs’ skills and abilities</a:t>
            </a:r>
            <a:endParaRPr sz="2500" b="1" dirty="0"/>
          </a:p>
          <a:p>
            <a:pPr marL="0" lvl="0" indent="0" algn="l" rtl="0">
              <a:spcBef>
                <a:spcPts val="0"/>
              </a:spcBef>
              <a:spcAft>
                <a:spcPts val="0"/>
              </a:spcAft>
              <a:buClr>
                <a:schemeClr val="dk1"/>
              </a:buClr>
              <a:buSzPts val="2500"/>
              <a:buNone/>
            </a:pPr>
            <a:r>
              <a:rPr lang="en-US" sz="2500" b="1" dirty="0"/>
              <a:t>Essential Question or Aim: </a:t>
            </a:r>
            <a:r>
              <a:rPr lang="en-US" sz="2500" dirty="0"/>
              <a:t>How do you generate business ideas and evaluate their possibilities?</a:t>
            </a:r>
            <a:endParaRPr dirty="0"/>
          </a:p>
          <a:p>
            <a:pPr marL="0" lvl="0" indent="0" algn="l" rtl="0">
              <a:spcBef>
                <a:spcPts val="0"/>
              </a:spcBef>
              <a:spcAft>
                <a:spcPts val="0"/>
              </a:spcAft>
              <a:buClr>
                <a:schemeClr val="dk1"/>
              </a:buClr>
              <a:buSzPts val="2500"/>
              <a:buNone/>
            </a:pPr>
            <a:r>
              <a:rPr lang="en-US" sz="2500" dirty="0"/>
              <a:t> </a:t>
            </a:r>
            <a:endParaRPr dirty="0"/>
          </a:p>
          <a:p>
            <a:pPr marL="0" lvl="0" indent="0" algn="l" rtl="0">
              <a:spcBef>
                <a:spcPts val="600"/>
              </a:spcBef>
              <a:spcAft>
                <a:spcPts val="0"/>
              </a:spcAft>
              <a:buClr>
                <a:schemeClr val="dk1"/>
              </a:buClr>
              <a:buSzPts val="2750"/>
              <a:buNone/>
            </a:pPr>
            <a:endParaRPr sz="275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63">
                                            <p:txEl>
                                              <p:pRg st="0" end="0"/>
                                            </p:txEl>
                                          </p:spTgt>
                                        </p:tgtEl>
                                        <p:attrNameLst>
                                          <p:attrName>style.visibility</p:attrName>
                                        </p:attrNameLst>
                                      </p:cBhvr>
                                      <p:to>
                                        <p:strVal val="visible"/>
                                      </p:to>
                                    </p:set>
                                    <p:anim calcmode="lin" valueType="num">
                                      <p:cBhvr additive="base">
                                        <p:cTn id="7" dur="500"/>
                                        <p:tgtEl>
                                          <p:spTgt spid="26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63">
                                            <p:txEl>
                                              <p:pRg st="1" end="1"/>
                                            </p:txEl>
                                          </p:spTgt>
                                        </p:tgtEl>
                                        <p:attrNameLst>
                                          <p:attrName>style.visibility</p:attrName>
                                        </p:attrNameLst>
                                      </p:cBhvr>
                                      <p:to>
                                        <p:strVal val="visible"/>
                                      </p:to>
                                    </p:set>
                                    <p:anim calcmode="lin" valueType="num">
                                      <p:cBhvr additive="base">
                                        <p:cTn id="12" dur="500"/>
                                        <p:tgtEl>
                                          <p:spTgt spid="26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63">
                                            <p:txEl>
                                              <p:pRg st="2" end="2"/>
                                            </p:txEl>
                                          </p:spTgt>
                                        </p:tgtEl>
                                        <p:attrNameLst>
                                          <p:attrName>style.visibility</p:attrName>
                                        </p:attrNameLst>
                                      </p:cBhvr>
                                      <p:to>
                                        <p:strVal val="visible"/>
                                      </p:to>
                                    </p:set>
                                    <p:anim calcmode="lin" valueType="num">
                                      <p:cBhvr additive="base">
                                        <p:cTn id="17" dur="500"/>
                                        <p:tgtEl>
                                          <p:spTgt spid="26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63">
                                            <p:txEl>
                                              <p:pRg st="3" end="3"/>
                                            </p:txEl>
                                          </p:spTgt>
                                        </p:tgtEl>
                                        <p:attrNameLst>
                                          <p:attrName>style.visibility</p:attrName>
                                        </p:attrNameLst>
                                      </p:cBhvr>
                                      <p:to>
                                        <p:strVal val="visible"/>
                                      </p:to>
                                    </p:set>
                                    <p:anim calcmode="lin" valueType="num">
                                      <p:cBhvr additive="base">
                                        <p:cTn id="22" dur="500"/>
                                        <p:tgtEl>
                                          <p:spTgt spid="26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63">
                                            <p:txEl>
                                              <p:pRg st="4" end="4"/>
                                            </p:txEl>
                                          </p:spTgt>
                                        </p:tgtEl>
                                        <p:attrNameLst>
                                          <p:attrName>style.visibility</p:attrName>
                                        </p:attrNameLst>
                                      </p:cBhvr>
                                      <p:to>
                                        <p:strVal val="visible"/>
                                      </p:to>
                                    </p:set>
                                    <p:anim calcmode="lin" valueType="num">
                                      <p:cBhvr additive="base">
                                        <p:cTn id="27" dur="500"/>
                                        <p:tgtEl>
                                          <p:spTgt spid="26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63">
                                            <p:txEl>
                                              <p:pRg st="5" end="5"/>
                                            </p:txEl>
                                          </p:spTgt>
                                        </p:tgtEl>
                                        <p:attrNameLst>
                                          <p:attrName>style.visibility</p:attrName>
                                        </p:attrNameLst>
                                      </p:cBhvr>
                                      <p:to>
                                        <p:strVal val="visible"/>
                                      </p:to>
                                    </p:set>
                                    <p:anim calcmode="lin" valueType="num">
                                      <p:cBhvr additive="base">
                                        <p:cTn id="32" dur="500"/>
                                        <p:tgtEl>
                                          <p:spTgt spid="26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31"/>
          <p:cNvSpPr txBox="1">
            <a:spLocks noGrp="1"/>
          </p:cNvSpPr>
          <p:nvPr>
            <p:ph type="title"/>
          </p:nvPr>
        </p:nvSpPr>
        <p:spPr>
          <a:xfrm>
            <a:off x="12031" y="1093911"/>
            <a:ext cx="9119937" cy="1143000"/>
          </a:xfrm>
          <a:prstGeom prst="rect">
            <a:avLst/>
          </a:prstGeom>
          <a:noFill/>
          <a:ln>
            <a:noFill/>
          </a:ln>
        </p:spPr>
        <p:txBody>
          <a:bodyPr spcFirstLastPara="1" wrap="square" lIns="91425" tIns="45700" rIns="91425" bIns="45700" anchor="ctr" anchorCtr="0">
            <a:noAutofit/>
          </a:bodyPr>
          <a:lstStyle/>
          <a:p>
            <a:pPr marL="0" lvl="0" indent="0" algn="ctr" rtl="0">
              <a:lnSpc>
                <a:spcPct val="142500"/>
              </a:lnSpc>
              <a:spcBef>
                <a:spcPts val="0"/>
              </a:spcBef>
              <a:spcAft>
                <a:spcPts val="0"/>
              </a:spcAft>
              <a:buNone/>
            </a:pPr>
            <a:r>
              <a:rPr lang="en-US" sz="4000"/>
              <a:t>Lesson: Creating a Business Idea</a:t>
            </a:r>
            <a:endParaRPr sz="4000" b="1"/>
          </a:p>
        </p:txBody>
      </p:sp>
      <p:sp>
        <p:nvSpPr>
          <p:cNvPr id="270" name="Google Shape;270;p31"/>
          <p:cNvSpPr txBox="1">
            <a:spLocks noGrp="1"/>
          </p:cNvSpPr>
          <p:nvPr>
            <p:ph type="body" idx="4294967295"/>
          </p:nvPr>
        </p:nvSpPr>
        <p:spPr>
          <a:xfrm>
            <a:off x="336884" y="1992431"/>
            <a:ext cx="8229600" cy="41757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750"/>
              <a:buNone/>
            </a:pPr>
            <a:r>
              <a:rPr lang="en-US" sz="2750" b="1"/>
              <a:t>Essential Question or Aim: </a:t>
            </a:r>
            <a:r>
              <a:rPr lang="en-US" sz="2750"/>
              <a:t>How do you generate business ideas and evaluate their possibilities?</a:t>
            </a:r>
            <a:endParaRPr/>
          </a:p>
          <a:p>
            <a:pPr marL="0" lvl="0" indent="0" algn="l" rtl="0">
              <a:spcBef>
                <a:spcPts val="600"/>
              </a:spcBef>
              <a:spcAft>
                <a:spcPts val="0"/>
              </a:spcAft>
              <a:buClr>
                <a:schemeClr val="dk1"/>
              </a:buClr>
              <a:buSzPts val="2750"/>
              <a:buNone/>
            </a:pPr>
            <a:r>
              <a:rPr lang="en-US" sz="2750" b="1"/>
              <a:t>Activities: </a:t>
            </a:r>
            <a:r>
              <a:rPr lang="en-US" sz="2750" b="1" u="sng">
                <a:solidFill>
                  <a:schemeClr val="hlink"/>
                </a:solidFill>
                <a:hlinkClick r:id="rId3"/>
              </a:rPr>
              <a:t>How to Start a Business</a:t>
            </a:r>
            <a:r>
              <a:rPr lang="en-US" sz="2750" b="1"/>
              <a:t>, </a:t>
            </a:r>
            <a:r>
              <a:rPr lang="en-US" sz="2750" b="1" u="sng">
                <a:solidFill>
                  <a:schemeClr val="hlink"/>
                </a:solidFill>
                <a:hlinkClick r:id="rId4"/>
              </a:rPr>
              <a:t>Entrepreneurship Card Set Activity</a:t>
            </a:r>
            <a:r>
              <a:rPr lang="en-US" sz="2750" b="1"/>
              <a:t>, </a:t>
            </a:r>
            <a:r>
              <a:rPr lang="en-US" sz="2750" b="1" u="sng">
                <a:solidFill>
                  <a:schemeClr val="hlink"/>
                </a:solidFill>
                <a:hlinkClick r:id="rId5"/>
              </a:rPr>
              <a:t>Idea Guide,</a:t>
            </a:r>
            <a:r>
              <a:rPr lang="en-US" sz="2750" b="1"/>
              <a:t> </a:t>
            </a:r>
            <a:r>
              <a:rPr lang="en-US" sz="2750" b="1" u="sng">
                <a:solidFill>
                  <a:schemeClr val="hlink"/>
                </a:solidFill>
                <a:hlinkClick r:id="rId6"/>
              </a:rPr>
              <a:t>Pitch Your Business Idea</a:t>
            </a:r>
            <a:endParaRPr sz="2750" b="1"/>
          </a:p>
          <a:p>
            <a:pPr marL="0" lvl="0" indent="0" algn="l" rtl="0">
              <a:spcBef>
                <a:spcPts val="600"/>
              </a:spcBef>
              <a:spcAft>
                <a:spcPts val="0"/>
              </a:spcAft>
              <a:buClr>
                <a:schemeClr val="dk1"/>
              </a:buClr>
              <a:buSzPts val="2750"/>
              <a:buNone/>
            </a:pPr>
            <a:r>
              <a:rPr lang="en-US" sz="2750" b="1"/>
              <a:t>Discussion Questions: </a:t>
            </a:r>
            <a:endParaRPr/>
          </a:p>
          <a:p>
            <a:pPr marL="0" lvl="0" indent="0" algn="l" rtl="0">
              <a:spcBef>
                <a:spcPts val="600"/>
              </a:spcBef>
              <a:spcAft>
                <a:spcPts val="0"/>
              </a:spcAft>
              <a:buClr>
                <a:schemeClr val="dk1"/>
              </a:buClr>
              <a:buSzPts val="2300"/>
              <a:buNone/>
            </a:pPr>
            <a:r>
              <a:rPr lang="en-US" sz="2300"/>
              <a:t>1. Is this a product/service you think people will need or want? Explain.</a:t>
            </a:r>
            <a:endParaRPr/>
          </a:p>
          <a:p>
            <a:pPr marL="0" lvl="0" indent="0" algn="l" rtl="0">
              <a:spcBef>
                <a:spcPts val="0"/>
              </a:spcBef>
              <a:spcAft>
                <a:spcPts val="0"/>
              </a:spcAft>
              <a:buClr>
                <a:schemeClr val="dk1"/>
              </a:buClr>
              <a:buSzPts val="2300"/>
              <a:buNone/>
            </a:pPr>
            <a:r>
              <a:rPr lang="en-US" sz="2300"/>
              <a:t>2. What improvements would you suggest?</a:t>
            </a:r>
            <a:endParaRPr/>
          </a:p>
          <a:p>
            <a:pPr marL="0" lvl="0" indent="0" algn="l" rtl="0">
              <a:spcBef>
                <a:spcPts val="0"/>
              </a:spcBef>
              <a:spcAft>
                <a:spcPts val="0"/>
              </a:spcAft>
              <a:buClr>
                <a:schemeClr val="dk1"/>
              </a:buClr>
              <a:buSzPts val="2300"/>
              <a:buNone/>
            </a:pPr>
            <a:r>
              <a:rPr lang="en-US" sz="2300"/>
              <a:t>3. Would you invest time or money in this product or service? Explain. </a:t>
            </a:r>
            <a:endParaRPr/>
          </a:p>
          <a:p>
            <a:pPr marL="0" lvl="0" indent="0" algn="l" rtl="0">
              <a:spcBef>
                <a:spcPts val="0"/>
              </a:spcBef>
              <a:spcAft>
                <a:spcPts val="0"/>
              </a:spcAft>
              <a:buClr>
                <a:schemeClr val="dk1"/>
              </a:buClr>
              <a:buSzPts val="2750"/>
              <a:buNone/>
            </a:pPr>
            <a:r>
              <a:rPr lang="en-US" sz="2750"/>
              <a:t> </a:t>
            </a:r>
            <a:endParaRPr/>
          </a:p>
          <a:p>
            <a:pPr marL="0" lvl="0" indent="0" algn="l" rtl="0">
              <a:spcBef>
                <a:spcPts val="600"/>
              </a:spcBef>
              <a:spcAft>
                <a:spcPts val="0"/>
              </a:spcAft>
              <a:buClr>
                <a:schemeClr val="dk1"/>
              </a:buClr>
              <a:buSzPts val="2750"/>
              <a:buNone/>
            </a:pPr>
            <a:endParaRPr sz="275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0">
                                            <p:txEl>
                                              <p:pRg st="0" end="0"/>
                                            </p:txEl>
                                          </p:spTgt>
                                        </p:tgtEl>
                                        <p:attrNameLst>
                                          <p:attrName>style.visibility</p:attrName>
                                        </p:attrNameLst>
                                      </p:cBhvr>
                                      <p:to>
                                        <p:strVal val="visible"/>
                                      </p:to>
                                    </p:set>
                                    <p:anim calcmode="lin" valueType="num">
                                      <p:cBhvr additive="base">
                                        <p:cTn id="7" dur="500"/>
                                        <p:tgtEl>
                                          <p:spTgt spid="27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70">
                                            <p:txEl>
                                              <p:pRg st="1" end="1"/>
                                            </p:txEl>
                                          </p:spTgt>
                                        </p:tgtEl>
                                        <p:attrNameLst>
                                          <p:attrName>style.visibility</p:attrName>
                                        </p:attrNameLst>
                                      </p:cBhvr>
                                      <p:to>
                                        <p:strVal val="visible"/>
                                      </p:to>
                                    </p:set>
                                    <p:anim calcmode="lin" valueType="num">
                                      <p:cBhvr additive="base">
                                        <p:cTn id="12" dur="500"/>
                                        <p:tgtEl>
                                          <p:spTgt spid="27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70">
                                            <p:txEl>
                                              <p:pRg st="2" end="2"/>
                                            </p:txEl>
                                          </p:spTgt>
                                        </p:tgtEl>
                                        <p:attrNameLst>
                                          <p:attrName>style.visibility</p:attrName>
                                        </p:attrNameLst>
                                      </p:cBhvr>
                                      <p:to>
                                        <p:strVal val="visible"/>
                                      </p:to>
                                    </p:set>
                                    <p:anim calcmode="lin" valueType="num">
                                      <p:cBhvr additive="base">
                                        <p:cTn id="17" dur="500"/>
                                        <p:tgtEl>
                                          <p:spTgt spid="2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70">
                                            <p:txEl>
                                              <p:pRg st="3" end="3"/>
                                            </p:txEl>
                                          </p:spTgt>
                                        </p:tgtEl>
                                        <p:attrNameLst>
                                          <p:attrName>style.visibility</p:attrName>
                                        </p:attrNameLst>
                                      </p:cBhvr>
                                      <p:to>
                                        <p:strVal val="visible"/>
                                      </p:to>
                                    </p:set>
                                    <p:anim calcmode="lin" valueType="num">
                                      <p:cBhvr additive="base">
                                        <p:cTn id="22" dur="500"/>
                                        <p:tgtEl>
                                          <p:spTgt spid="27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70">
                                            <p:txEl>
                                              <p:pRg st="4" end="4"/>
                                            </p:txEl>
                                          </p:spTgt>
                                        </p:tgtEl>
                                        <p:attrNameLst>
                                          <p:attrName>style.visibility</p:attrName>
                                        </p:attrNameLst>
                                      </p:cBhvr>
                                      <p:to>
                                        <p:strVal val="visible"/>
                                      </p:to>
                                    </p:set>
                                    <p:anim calcmode="lin" valueType="num">
                                      <p:cBhvr additive="base">
                                        <p:cTn id="27" dur="500"/>
                                        <p:tgtEl>
                                          <p:spTgt spid="27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70">
                                            <p:txEl>
                                              <p:pRg st="5" end="5"/>
                                            </p:txEl>
                                          </p:spTgt>
                                        </p:tgtEl>
                                        <p:attrNameLst>
                                          <p:attrName>style.visibility</p:attrName>
                                        </p:attrNameLst>
                                      </p:cBhvr>
                                      <p:to>
                                        <p:strVal val="visible"/>
                                      </p:to>
                                    </p:set>
                                    <p:anim calcmode="lin" valueType="num">
                                      <p:cBhvr additive="base">
                                        <p:cTn id="32" dur="500"/>
                                        <p:tgtEl>
                                          <p:spTgt spid="270">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70">
                                            <p:txEl>
                                              <p:pRg st="6" end="6"/>
                                            </p:txEl>
                                          </p:spTgt>
                                        </p:tgtEl>
                                        <p:attrNameLst>
                                          <p:attrName>style.visibility</p:attrName>
                                        </p:attrNameLst>
                                      </p:cBhvr>
                                      <p:to>
                                        <p:strVal val="visible"/>
                                      </p:to>
                                    </p:set>
                                    <p:anim calcmode="lin" valueType="num">
                                      <p:cBhvr additive="base">
                                        <p:cTn id="37" dur="500"/>
                                        <p:tgtEl>
                                          <p:spTgt spid="270">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270">
                                            <p:txEl>
                                              <p:pRg st="7" end="7"/>
                                            </p:txEl>
                                          </p:spTgt>
                                        </p:tgtEl>
                                        <p:attrNameLst>
                                          <p:attrName>style.visibility</p:attrName>
                                        </p:attrNameLst>
                                      </p:cBhvr>
                                      <p:to>
                                        <p:strVal val="visible"/>
                                      </p:to>
                                    </p:set>
                                    <p:anim calcmode="lin" valueType="num">
                                      <p:cBhvr additive="base">
                                        <p:cTn id="42" dur="500"/>
                                        <p:tgtEl>
                                          <p:spTgt spid="270">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32"/>
          <p:cNvSpPr txBox="1">
            <a:spLocks noGrp="1"/>
          </p:cNvSpPr>
          <p:nvPr>
            <p:ph type="title"/>
          </p:nvPr>
        </p:nvSpPr>
        <p:spPr>
          <a:xfrm>
            <a:off x="12031" y="1093911"/>
            <a:ext cx="9119937" cy="1143000"/>
          </a:xfrm>
          <a:prstGeom prst="rect">
            <a:avLst/>
          </a:prstGeom>
          <a:noFill/>
          <a:ln>
            <a:noFill/>
          </a:ln>
        </p:spPr>
        <p:txBody>
          <a:bodyPr spcFirstLastPara="1" wrap="square" lIns="91425" tIns="45700" rIns="91425" bIns="45700" anchor="ctr" anchorCtr="0">
            <a:noAutofit/>
          </a:bodyPr>
          <a:lstStyle/>
          <a:p>
            <a:pPr marL="0" lvl="0" indent="0" algn="ctr" rtl="0">
              <a:lnSpc>
                <a:spcPct val="142500"/>
              </a:lnSpc>
              <a:spcBef>
                <a:spcPts val="0"/>
              </a:spcBef>
              <a:spcAft>
                <a:spcPts val="0"/>
              </a:spcAft>
              <a:buNone/>
            </a:pPr>
            <a:r>
              <a:rPr lang="en-US" sz="4000"/>
              <a:t>Lesson: Creating a Business Idea</a:t>
            </a:r>
            <a:endParaRPr sz="4000" b="1"/>
          </a:p>
        </p:txBody>
      </p:sp>
      <p:sp>
        <p:nvSpPr>
          <p:cNvPr id="277" name="Google Shape;277;p32"/>
          <p:cNvSpPr txBox="1">
            <a:spLocks noGrp="1"/>
          </p:cNvSpPr>
          <p:nvPr>
            <p:ph type="body" idx="4294967295"/>
          </p:nvPr>
        </p:nvSpPr>
        <p:spPr>
          <a:xfrm>
            <a:off x="457200" y="2377441"/>
            <a:ext cx="8229600" cy="41757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750"/>
              <a:buNone/>
            </a:pPr>
            <a:r>
              <a:rPr lang="en-US" sz="2750" b="1"/>
              <a:t>Example Elevator Pitches: </a:t>
            </a:r>
            <a:endParaRPr/>
          </a:p>
          <a:p>
            <a:pPr marL="342900" lvl="0" indent="0" algn="l" rtl="0">
              <a:spcBef>
                <a:spcPts val="0"/>
              </a:spcBef>
              <a:spcAft>
                <a:spcPts val="0"/>
              </a:spcAft>
              <a:buNone/>
            </a:pPr>
            <a:endParaRPr/>
          </a:p>
          <a:p>
            <a:pPr marL="342900" lvl="0" indent="0" algn="l" rtl="0">
              <a:spcBef>
                <a:spcPts val="1800"/>
              </a:spcBef>
              <a:spcAft>
                <a:spcPts val="0"/>
              </a:spcAft>
              <a:buNone/>
            </a:pPr>
            <a:endParaRPr/>
          </a:p>
          <a:p>
            <a:pPr marL="0" lvl="0" indent="0" algn="l" rtl="0">
              <a:spcBef>
                <a:spcPts val="1800"/>
              </a:spcBef>
              <a:spcAft>
                <a:spcPts val="0"/>
              </a:spcAft>
              <a:buClr>
                <a:schemeClr val="dk1"/>
              </a:buClr>
              <a:buSzPts val="2750"/>
              <a:buNone/>
            </a:pPr>
            <a:endParaRPr sz="2750"/>
          </a:p>
        </p:txBody>
      </p:sp>
      <p:pic>
        <p:nvPicPr>
          <p:cNvPr id="278" name="Google Shape;278;p32" descr="Aaron Pugh is the first-place winner of the 2013-14 University of Dayton Business Plan Competition Elevator Pitch. He is also one of 15 teams that will advance to the next stage.&#10;&#10;For more information about the University of Dayton's FLYER PITCH competition, visit https://www.udayton.edu/business/sba-departments/management_and_marketing/flyer-pitch/index.php" title="2013 BPC Elevator Pitch Winner">
            <a:hlinkClick r:id="rId3"/>
          </p:cNvPr>
          <p:cNvPicPr preferRelativeResize="0"/>
          <p:nvPr/>
        </p:nvPicPr>
        <p:blipFill>
          <a:blip r:embed="rId4">
            <a:alphaModFix/>
          </a:blip>
          <a:stretch>
            <a:fillRect/>
          </a:stretch>
        </p:blipFill>
        <p:spPr>
          <a:xfrm>
            <a:off x="301225" y="2377450"/>
            <a:ext cx="4198175" cy="3148631"/>
          </a:xfrm>
          <a:prstGeom prst="rect">
            <a:avLst/>
          </a:prstGeom>
          <a:noFill/>
          <a:ln>
            <a:noFill/>
          </a:ln>
        </p:spPr>
      </p:pic>
      <p:pic>
        <p:nvPicPr>
          <p:cNvPr id="279" name="Google Shape;279;p32" descr="Jessica Kerr is the first-place winner of the 2014-15 University of Dayton Business Plan Competition Elevator Pitch. &#10;&#10;For more information about the University of Dayton's FLYER PITCH competition, visit https://www.udayton.edu/business/sba-departments/management_and_marketing/flyer-pitch/index.php" title="2014 Elevator Pitch Winner, University of Dayton Business Plan Competition">
            <a:hlinkClick r:id="rId5"/>
          </p:cNvPr>
          <p:cNvPicPr preferRelativeResize="0"/>
          <p:nvPr/>
        </p:nvPicPr>
        <p:blipFill>
          <a:blip r:embed="rId6">
            <a:alphaModFix/>
          </a:blip>
          <a:stretch>
            <a:fillRect/>
          </a:stretch>
        </p:blipFill>
        <p:spPr>
          <a:xfrm>
            <a:off x="4792325" y="2377450"/>
            <a:ext cx="4198175" cy="314862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7">
                                            <p:txEl>
                                              <p:pRg st="0" end="0"/>
                                            </p:txEl>
                                          </p:spTgt>
                                        </p:tgtEl>
                                        <p:attrNameLst>
                                          <p:attrName>style.visibility</p:attrName>
                                        </p:attrNameLst>
                                      </p:cBhvr>
                                      <p:to>
                                        <p:strVal val="visible"/>
                                      </p:to>
                                    </p:set>
                                    <p:anim calcmode="lin" valueType="num">
                                      <p:cBhvr additive="base">
                                        <p:cTn id="7" dur="500"/>
                                        <p:tgtEl>
                                          <p:spTgt spid="27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77">
                                            <p:txEl>
                                              <p:pRg st="1" end="1"/>
                                            </p:txEl>
                                          </p:spTgt>
                                        </p:tgtEl>
                                        <p:attrNameLst>
                                          <p:attrName>style.visibility</p:attrName>
                                        </p:attrNameLst>
                                      </p:cBhvr>
                                      <p:to>
                                        <p:strVal val="visible"/>
                                      </p:to>
                                    </p:set>
                                    <p:anim calcmode="lin" valueType="num">
                                      <p:cBhvr additive="base">
                                        <p:cTn id="12" dur="500"/>
                                        <p:tgtEl>
                                          <p:spTgt spid="27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77">
                                            <p:txEl>
                                              <p:pRg st="2" end="2"/>
                                            </p:txEl>
                                          </p:spTgt>
                                        </p:tgtEl>
                                        <p:attrNameLst>
                                          <p:attrName>style.visibility</p:attrName>
                                        </p:attrNameLst>
                                      </p:cBhvr>
                                      <p:to>
                                        <p:strVal val="visible"/>
                                      </p:to>
                                    </p:set>
                                    <p:anim calcmode="lin" valueType="num">
                                      <p:cBhvr additive="base">
                                        <p:cTn id="17" dur="500"/>
                                        <p:tgtEl>
                                          <p:spTgt spid="27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77">
                                            <p:txEl>
                                              <p:pRg st="3" end="3"/>
                                            </p:txEl>
                                          </p:spTgt>
                                        </p:tgtEl>
                                        <p:attrNameLst>
                                          <p:attrName>style.visibility</p:attrName>
                                        </p:attrNameLst>
                                      </p:cBhvr>
                                      <p:to>
                                        <p:strVal val="visible"/>
                                      </p:to>
                                    </p:set>
                                    <p:anim calcmode="lin" valueType="num">
                                      <p:cBhvr additive="base">
                                        <p:cTn id="22" dur="500"/>
                                        <p:tgtEl>
                                          <p:spTgt spid="27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p33"/>
          <p:cNvSpPr txBox="1">
            <a:spLocks noGrp="1"/>
          </p:cNvSpPr>
          <p:nvPr>
            <p:ph type="title"/>
          </p:nvPr>
        </p:nvSpPr>
        <p:spPr>
          <a:xfrm>
            <a:off x="12031" y="1093911"/>
            <a:ext cx="9119937" cy="1143000"/>
          </a:xfrm>
          <a:prstGeom prst="rect">
            <a:avLst/>
          </a:prstGeom>
          <a:noFill/>
          <a:ln>
            <a:noFill/>
          </a:ln>
        </p:spPr>
        <p:txBody>
          <a:bodyPr spcFirstLastPara="1" wrap="square" lIns="91425" tIns="45700" rIns="91425" bIns="45700" anchor="ctr" anchorCtr="0">
            <a:noAutofit/>
          </a:bodyPr>
          <a:lstStyle/>
          <a:p>
            <a:pPr marL="0" lvl="0" indent="0" algn="ctr" rtl="0">
              <a:lnSpc>
                <a:spcPct val="142500"/>
              </a:lnSpc>
              <a:spcBef>
                <a:spcPts val="0"/>
              </a:spcBef>
              <a:spcAft>
                <a:spcPts val="0"/>
              </a:spcAft>
              <a:buNone/>
            </a:pPr>
            <a:r>
              <a:rPr lang="en-US" sz="4000"/>
              <a:t>Lesson: Preparing a Business Plan</a:t>
            </a:r>
            <a:endParaRPr sz="4000" b="1"/>
          </a:p>
        </p:txBody>
      </p:sp>
      <p:sp>
        <p:nvSpPr>
          <p:cNvPr id="286" name="Google Shape;286;p33"/>
          <p:cNvSpPr txBox="1">
            <a:spLocks noGrp="1"/>
          </p:cNvSpPr>
          <p:nvPr>
            <p:ph type="body" idx="4294967295"/>
          </p:nvPr>
        </p:nvSpPr>
        <p:spPr>
          <a:xfrm>
            <a:off x="457199" y="2064620"/>
            <a:ext cx="8229600" cy="41757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500"/>
              <a:buNone/>
            </a:pPr>
            <a:r>
              <a:rPr lang="en-US" sz="2500" b="1" dirty="0"/>
              <a:t>Standards: </a:t>
            </a:r>
            <a:endParaRPr sz="2500" dirty="0"/>
          </a:p>
          <a:p>
            <a:pPr marL="0" lvl="0" indent="0" algn="l" rtl="0">
              <a:spcBef>
                <a:spcPts val="0"/>
              </a:spcBef>
              <a:spcAft>
                <a:spcPts val="0"/>
              </a:spcAft>
              <a:buClr>
                <a:schemeClr val="dk1"/>
              </a:buClr>
              <a:buSzPts val="2500"/>
              <a:buNone/>
            </a:pPr>
            <a:r>
              <a:rPr lang="en-US" sz="2500" dirty="0"/>
              <a:t>- Describe the risks, costs and rewards of starting a business.</a:t>
            </a:r>
            <a:endParaRPr dirty="0"/>
          </a:p>
          <a:p>
            <a:pPr marL="0" lvl="0" indent="0" algn="l" rtl="0">
              <a:spcBef>
                <a:spcPts val="0"/>
              </a:spcBef>
              <a:spcAft>
                <a:spcPts val="0"/>
              </a:spcAft>
              <a:buClr>
                <a:schemeClr val="dk1"/>
              </a:buClr>
              <a:buSzPts val="2500"/>
              <a:buNone/>
            </a:pPr>
            <a:r>
              <a:rPr lang="en-US" sz="2500" dirty="0"/>
              <a:t>- Outline the main components of a business plan.</a:t>
            </a:r>
            <a:endParaRPr sz="2500" b="1" dirty="0"/>
          </a:p>
          <a:p>
            <a:pPr marL="0" lvl="0" indent="0" algn="l" rtl="0">
              <a:spcBef>
                <a:spcPts val="0"/>
              </a:spcBef>
              <a:spcAft>
                <a:spcPts val="0"/>
              </a:spcAft>
              <a:buClr>
                <a:schemeClr val="dk1"/>
              </a:buClr>
              <a:buSzPts val="2500"/>
              <a:buNone/>
            </a:pPr>
            <a:r>
              <a:rPr lang="en-US" sz="2500" b="1" dirty="0"/>
              <a:t>Objectives:</a:t>
            </a:r>
            <a:endParaRPr dirty="0"/>
          </a:p>
          <a:p>
            <a:pPr marL="0" lvl="0" indent="0" algn="l" rtl="0">
              <a:spcBef>
                <a:spcPts val="0"/>
              </a:spcBef>
              <a:spcAft>
                <a:spcPts val="0"/>
              </a:spcAft>
              <a:buClr>
                <a:schemeClr val="dk1"/>
              </a:buClr>
              <a:buSzPts val="2500"/>
              <a:buNone/>
            </a:pPr>
            <a:r>
              <a:rPr lang="en-US" sz="2500" dirty="0"/>
              <a:t>- Identify possible first steps in starting a business after developing an idea</a:t>
            </a:r>
            <a:endParaRPr dirty="0"/>
          </a:p>
          <a:p>
            <a:pPr marL="0" lvl="0" indent="0" algn="l" rtl="0">
              <a:spcBef>
                <a:spcPts val="0"/>
              </a:spcBef>
              <a:spcAft>
                <a:spcPts val="0"/>
              </a:spcAft>
              <a:buClr>
                <a:schemeClr val="dk1"/>
              </a:buClr>
              <a:buSzPts val="2500"/>
              <a:buNone/>
            </a:pPr>
            <a:r>
              <a:rPr lang="en-US" sz="2500" dirty="0"/>
              <a:t>- Understand the importance and purpose of a business plan</a:t>
            </a:r>
            <a:endParaRPr dirty="0"/>
          </a:p>
          <a:p>
            <a:pPr marL="0" lvl="0" indent="0" algn="l" rtl="0">
              <a:spcBef>
                <a:spcPts val="0"/>
              </a:spcBef>
              <a:spcAft>
                <a:spcPts val="0"/>
              </a:spcAft>
              <a:buClr>
                <a:schemeClr val="dk1"/>
              </a:buClr>
              <a:buSzPts val="2500"/>
              <a:buNone/>
            </a:pPr>
            <a:r>
              <a:rPr lang="en-US" sz="2500" b="1" dirty="0"/>
              <a:t>Essential Question or Aim: </a:t>
            </a:r>
            <a:r>
              <a:rPr lang="en-US" sz="2500" dirty="0"/>
              <a:t>Why is a creating business plan a vital of component of starting a new business venture?</a:t>
            </a: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86">
                                            <p:txEl>
                                              <p:pRg st="0" end="0"/>
                                            </p:txEl>
                                          </p:spTgt>
                                        </p:tgtEl>
                                        <p:attrNameLst>
                                          <p:attrName>style.visibility</p:attrName>
                                        </p:attrNameLst>
                                      </p:cBhvr>
                                      <p:to>
                                        <p:strVal val="visible"/>
                                      </p:to>
                                    </p:set>
                                    <p:anim calcmode="lin" valueType="num">
                                      <p:cBhvr additive="base">
                                        <p:cTn id="7" dur="500"/>
                                        <p:tgtEl>
                                          <p:spTgt spid="28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86">
                                            <p:txEl>
                                              <p:pRg st="1" end="1"/>
                                            </p:txEl>
                                          </p:spTgt>
                                        </p:tgtEl>
                                        <p:attrNameLst>
                                          <p:attrName>style.visibility</p:attrName>
                                        </p:attrNameLst>
                                      </p:cBhvr>
                                      <p:to>
                                        <p:strVal val="visible"/>
                                      </p:to>
                                    </p:set>
                                    <p:anim calcmode="lin" valueType="num">
                                      <p:cBhvr additive="base">
                                        <p:cTn id="12" dur="500"/>
                                        <p:tgtEl>
                                          <p:spTgt spid="28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86">
                                            <p:txEl>
                                              <p:pRg st="2" end="2"/>
                                            </p:txEl>
                                          </p:spTgt>
                                        </p:tgtEl>
                                        <p:attrNameLst>
                                          <p:attrName>style.visibility</p:attrName>
                                        </p:attrNameLst>
                                      </p:cBhvr>
                                      <p:to>
                                        <p:strVal val="visible"/>
                                      </p:to>
                                    </p:set>
                                    <p:anim calcmode="lin" valueType="num">
                                      <p:cBhvr additive="base">
                                        <p:cTn id="17" dur="500"/>
                                        <p:tgtEl>
                                          <p:spTgt spid="28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86">
                                            <p:txEl>
                                              <p:pRg st="3" end="3"/>
                                            </p:txEl>
                                          </p:spTgt>
                                        </p:tgtEl>
                                        <p:attrNameLst>
                                          <p:attrName>style.visibility</p:attrName>
                                        </p:attrNameLst>
                                      </p:cBhvr>
                                      <p:to>
                                        <p:strVal val="visible"/>
                                      </p:to>
                                    </p:set>
                                    <p:anim calcmode="lin" valueType="num">
                                      <p:cBhvr additive="base">
                                        <p:cTn id="22" dur="500"/>
                                        <p:tgtEl>
                                          <p:spTgt spid="28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86">
                                            <p:txEl>
                                              <p:pRg st="4" end="4"/>
                                            </p:txEl>
                                          </p:spTgt>
                                        </p:tgtEl>
                                        <p:attrNameLst>
                                          <p:attrName>style.visibility</p:attrName>
                                        </p:attrNameLst>
                                      </p:cBhvr>
                                      <p:to>
                                        <p:strVal val="visible"/>
                                      </p:to>
                                    </p:set>
                                    <p:anim calcmode="lin" valueType="num">
                                      <p:cBhvr additive="base">
                                        <p:cTn id="27" dur="500"/>
                                        <p:tgtEl>
                                          <p:spTgt spid="28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86">
                                            <p:txEl>
                                              <p:pRg st="5" end="5"/>
                                            </p:txEl>
                                          </p:spTgt>
                                        </p:tgtEl>
                                        <p:attrNameLst>
                                          <p:attrName>style.visibility</p:attrName>
                                        </p:attrNameLst>
                                      </p:cBhvr>
                                      <p:to>
                                        <p:strVal val="visible"/>
                                      </p:to>
                                    </p:set>
                                    <p:anim calcmode="lin" valueType="num">
                                      <p:cBhvr additive="base">
                                        <p:cTn id="32" dur="500"/>
                                        <p:tgtEl>
                                          <p:spTgt spid="28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86">
                                            <p:txEl>
                                              <p:pRg st="6" end="6"/>
                                            </p:txEl>
                                          </p:spTgt>
                                        </p:tgtEl>
                                        <p:attrNameLst>
                                          <p:attrName>style.visibility</p:attrName>
                                        </p:attrNameLst>
                                      </p:cBhvr>
                                      <p:to>
                                        <p:strVal val="visible"/>
                                      </p:to>
                                    </p:set>
                                    <p:anim calcmode="lin" valueType="num">
                                      <p:cBhvr additive="base">
                                        <p:cTn id="37" dur="500"/>
                                        <p:tgtEl>
                                          <p:spTgt spid="28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Google Shape;292;p34"/>
          <p:cNvSpPr txBox="1">
            <a:spLocks noGrp="1"/>
          </p:cNvSpPr>
          <p:nvPr>
            <p:ph type="title"/>
          </p:nvPr>
        </p:nvSpPr>
        <p:spPr>
          <a:xfrm>
            <a:off x="12031" y="1093911"/>
            <a:ext cx="9119937" cy="1143000"/>
          </a:xfrm>
          <a:prstGeom prst="rect">
            <a:avLst/>
          </a:prstGeom>
          <a:noFill/>
          <a:ln>
            <a:noFill/>
          </a:ln>
        </p:spPr>
        <p:txBody>
          <a:bodyPr spcFirstLastPara="1" wrap="square" lIns="91425" tIns="45700" rIns="91425" bIns="45700" anchor="ctr" anchorCtr="0">
            <a:noAutofit/>
          </a:bodyPr>
          <a:lstStyle/>
          <a:p>
            <a:pPr marL="0" lvl="0" indent="0" algn="ctr" rtl="0">
              <a:lnSpc>
                <a:spcPct val="142500"/>
              </a:lnSpc>
              <a:spcBef>
                <a:spcPts val="0"/>
              </a:spcBef>
              <a:spcAft>
                <a:spcPts val="0"/>
              </a:spcAft>
              <a:buNone/>
            </a:pPr>
            <a:r>
              <a:rPr lang="en-US" sz="4000"/>
              <a:t>Lesson: Preparing a Business Plan</a:t>
            </a:r>
            <a:endParaRPr sz="4000" b="1"/>
          </a:p>
        </p:txBody>
      </p:sp>
      <p:sp>
        <p:nvSpPr>
          <p:cNvPr id="293" name="Google Shape;293;p34"/>
          <p:cNvSpPr txBox="1">
            <a:spLocks noGrp="1"/>
          </p:cNvSpPr>
          <p:nvPr>
            <p:ph type="body" idx="4294967295"/>
          </p:nvPr>
        </p:nvSpPr>
        <p:spPr>
          <a:xfrm>
            <a:off x="457199" y="2064620"/>
            <a:ext cx="8229600" cy="41757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750"/>
              <a:buNone/>
            </a:pPr>
            <a:r>
              <a:rPr lang="en-US" sz="2750" b="1"/>
              <a:t>Activities: </a:t>
            </a:r>
            <a:r>
              <a:rPr lang="en-US" sz="2750" b="1" u="sng">
                <a:solidFill>
                  <a:schemeClr val="hlink"/>
                </a:solidFill>
                <a:hlinkClick r:id="rId3"/>
              </a:rPr>
              <a:t>How to Start a Business</a:t>
            </a:r>
            <a:r>
              <a:rPr lang="en-US" sz="2750" b="1"/>
              <a:t>, </a:t>
            </a:r>
            <a:r>
              <a:rPr lang="en-US" sz="2750" b="1" u="sng">
                <a:solidFill>
                  <a:schemeClr val="hlink"/>
                </a:solidFill>
                <a:hlinkClick r:id="rId4"/>
              </a:rPr>
              <a:t>Opportunity or Idea</a:t>
            </a:r>
            <a:r>
              <a:rPr lang="en-US" sz="2750" b="1"/>
              <a:t> </a:t>
            </a:r>
            <a:endParaRPr/>
          </a:p>
          <a:p>
            <a:pPr marL="0" lvl="0" indent="0" algn="l" rtl="0">
              <a:spcBef>
                <a:spcPts val="600"/>
              </a:spcBef>
              <a:spcAft>
                <a:spcPts val="0"/>
              </a:spcAft>
              <a:buClr>
                <a:schemeClr val="dk1"/>
              </a:buClr>
              <a:buSzPts val="2750"/>
              <a:buNone/>
            </a:pPr>
            <a:r>
              <a:rPr lang="en-US" sz="2750" b="1"/>
              <a:t>Discussion Questions:</a:t>
            </a:r>
            <a:r>
              <a:rPr lang="en-US" sz="2750"/>
              <a:t> </a:t>
            </a:r>
            <a:endParaRPr/>
          </a:p>
          <a:p>
            <a:pPr marL="0" lvl="0" indent="0" algn="l" rtl="0">
              <a:spcBef>
                <a:spcPts val="600"/>
              </a:spcBef>
              <a:spcAft>
                <a:spcPts val="0"/>
              </a:spcAft>
              <a:buClr>
                <a:schemeClr val="dk1"/>
              </a:buClr>
              <a:buSzPts val="2500"/>
              <a:buNone/>
            </a:pPr>
            <a:r>
              <a:rPr lang="en-US" sz="2500"/>
              <a:t>1. Why is it important to talk to trusted allies after developing a business idea? Who in your life do you trust to talk about your future business?</a:t>
            </a:r>
            <a:endParaRPr sz="2750"/>
          </a:p>
          <a:p>
            <a:pPr marL="0" lvl="0" indent="0" algn="l" rtl="0">
              <a:spcBef>
                <a:spcPts val="0"/>
              </a:spcBef>
              <a:spcAft>
                <a:spcPts val="0"/>
              </a:spcAft>
              <a:buClr>
                <a:schemeClr val="dk1"/>
              </a:buClr>
              <a:buSzPts val="2750"/>
              <a:buNone/>
            </a:pPr>
            <a:r>
              <a:rPr lang="en-US" sz="2750"/>
              <a:t>2. </a:t>
            </a:r>
            <a:r>
              <a:rPr lang="en-US" sz="2500"/>
              <a:t>Why are business plans important, even for small businesses or side hustles?</a:t>
            </a:r>
            <a:endParaRPr/>
          </a:p>
          <a:p>
            <a:pPr marL="0" lvl="0" indent="0" algn="l" rtl="0">
              <a:spcBef>
                <a:spcPts val="0"/>
              </a:spcBef>
              <a:spcAft>
                <a:spcPts val="0"/>
              </a:spcAft>
              <a:buClr>
                <a:schemeClr val="dk1"/>
              </a:buClr>
              <a:buSzPts val="2750"/>
              <a:buNone/>
            </a:pPr>
            <a:endParaRPr sz="275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93">
                                            <p:txEl>
                                              <p:pRg st="0" end="0"/>
                                            </p:txEl>
                                          </p:spTgt>
                                        </p:tgtEl>
                                        <p:attrNameLst>
                                          <p:attrName>style.visibility</p:attrName>
                                        </p:attrNameLst>
                                      </p:cBhvr>
                                      <p:to>
                                        <p:strVal val="visible"/>
                                      </p:to>
                                    </p:set>
                                    <p:anim calcmode="lin" valueType="num">
                                      <p:cBhvr additive="base">
                                        <p:cTn id="7" dur="500"/>
                                        <p:tgtEl>
                                          <p:spTgt spid="29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93">
                                            <p:txEl>
                                              <p:pRg st="1" end="1"/>
                                            </p:txEl>
                                          </p:spTgt>
                                        </p:tgtEl>
                                        <p:attrNameLst>
                                          <p:attrName>style.visibility</p:attrName>
                                        </p:attrNameLst>
                                      </p:cBhvr>
                                      <p:to>
                                        <p:strVal val="visible"/>
                                      </p:to>
                                    </p:set>
                                    <p:anim calcmode="lin" valueType="num">
                                      <p:cBhvr additive="base">
                                        <p:cTn id="12" dur="500"/>
                                        <p:tgtEl>
                                          <p:spTgt spid="29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93">
                                            <p:txEl>
                                              <p:pRg st="2" end="2"/>
                                            </p:txEl>
                                          </p:spTgt>
                                        </p:tgtEl>
                                        <p:attrNameLst>
                                          <p:attrName>style.visibility</p:attrName>
                                        </p:attrNameLst>
                                      </p:cBhvr>
                                      <p:to>
                                        <p:strVal val="visible"/>
                                      </p:to>
                                    </p:set>
                                    <p:anim calcmode="lin" valueType="num">
                                      <p:cBhvr additive="base">
                                        <p:cTn id="17" dur="500"/>
                                        <p:tgtEl>
                                          <p:spTgt spid="29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93">
                                            <p:txEl>
                                              <p:pRg st="3" end="3"/>
                                            </p:txEl>
                                          </p:spTgt>
                                        </p:tgtEl>
                                        <p:attrNameLst>
                                          <p:attrName>style.visibility</p:attrName>
                                        </p:attrNameLst>
                                      </p:cBhvr>
                                      <p:to>
                                        <p:strVal val="visible"/>
                                      </p:to>
                                    </p:set>
                                    <p:anim calcmode="lin" valueType="num">
                                      <p:cBhvr additive="base">
                                        <p:cTn id="22" dur="500"/>
                                        <p:tgtEl>
                                          <p:spTgt spid="29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93">
                                            <p:txEl>
                                              <p:pRg st="4" end="4"/>
                                            </p:txEl>
                                          </p:spTgt>
                                        </p:tgtEl>
                                        <p:attrNameLst>
                                          <p:attrName>style.visibility</p:attrName>
                                        </p:attrNameLst>
                                      </p:cBhvr>
                                      <p:to>
                                        <p:strVal val="visible"/>
                                      </p:to>
                                    </p:set>
                                    <p:anim calcmode="lin" valueType="num">
                                      <p:cBhvr additive="base">
                                        <p:cTn id="27" dur="500"/>
                                        <p:tgtEl>
                                          <p:spTgt spid="29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p35"/>
          <p:cNvSpPr txBox="1">
            <a:spLocks noGrp="1"/>
          </p:cNvSpPr>
          <p:nvPr>
            <p:ph type="title"/>
          </p:nvPr>
        </p:nvSpPr>
        <p:spPr>
          <a:xfrm>
            <a:off x="12031" y="1093911"/>
            <a:ext cx="9119937" cy="1143000"/>
          </a:xfrm>
          <a:prstGeom prst="rect">
            <a:avLst/>
          </a:prstGeom>
          <a:noFill/>
          <a:ln>
            <a:noFill/>
          </a:ln>
        </p:spPr>
        <p:txBody>
          <a:bodyPr spcFirstLastPara="1" wrap="square" lIns="91425" tIns="45700" rIns="91425" bIns="45700" anchor="ctr" anchorCtr="0">
            <a:noAutofit/>
          </a:bodyPr>
          <a:lstStyle/>
          <a:p>
            <a:pPr marL="0" lvl="0" indent="0" algn="ctr" rtl="0">
              <a:lnSpc>
                <a:spcPct val="142500"/>
              </a:lnSpc>
              <a:spcBef>
                <a:spcPts val="0"/>
              </a:spcBef>
              <a:spcAft>
                <a:spcPts val="0"/>
              </a:spcAft>
              <a:buNone/>
            </a:pPr>
            <a:r>
              <a:rPr lang="en-US" sz="4000"/>
              <a:t>Lesson: Preparing a Business Plan</a:t>
            </a:r>
            <a:endParaRPr sz="4000" b="1"/>
          </a:p>
        </p:txBody>
      </p:sp>
      <p:sp>
        <p:nvSpPr>
          <p:cNvPr id="300" name="Google Shape;300;p35"/>
          <p:cNvSpPr txBox="1">
            <a:spLocks noGrp="1"/>
          </p:cNvSpPr>
          <p:nvPr>
            <p:ph type="body" idx="4294967295"/>
          </p:nvPr>
        </p:nvSpPr>
        <p:spPr>
          <a:xfrm>
            <a:off x="457199" y="2064620"/>
            <a:ext cx="8229600" cy="417576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800"/>
              <a:buNone/>
            </a:pPr>
            <a:r>
              <a:rPr lang="en-US"/>
              <a:t>Starbucks SWOT Analysis</a:t>
            </a:r>
            <a:endParaRPr/>
          </a:p>
          <a:p>
            <a:pPr marL="0" lvl="0" indent="0" algn="l" rtl="0">
              <a:spcBef>
                <a:spcPts val="1800"/>
              </a:spcBef>
              <a:spcAft>
                <a:spcPts val="0"/>
              </a:spcAft>
              <a:buClr>
                <a:schemeClr val="dk1"/>
              </a:buClr>
              <a:buSzPts val="2800"/>
              <a:buNone/>
            </a:pPr>
            <a:endParaRPr/>
          </a:p>
        </p:txBody>
      </p:sp>
      <p:pic>
        <p:nvPicPr>
          <p:cNvPr id="301" name="Google Shape;301;p35" descr="Starbuck SWOT analysis 2019. A practical example how to perform SWOT analysis.&#10;&#10;Hope you will enjoy the video! Here's a link to the full course on Udemy:&#10;https://www.udemy.com/course/mba-in-a-box-business-lessons-from-a-ceo/?referralCode=F6026A89249995D14BCD&#10;&#10;On Udemy: https://www.udemy.com/user/365careers/&#10;On Facebook: https://www.facebook.com/365careers/&#10;On the web: http://www.365careers.com/&#10;On Twitter: https://twitter.com/365careers&#10;Subscribe to our channel: https://www.youtube.com/365careers&#10;&#10;This lesson on Business strategy introduces the idea behind doing &#10;SWOT analyses. &#10;&#10;This video is part of a series of short lessons about Business Strategy. The complete module can be found on Udemy, as a core part of the MBA in a Box course by CEO Valentina Bogdanova and 365 Careers. &#10;&#10;The course provides a complete Business Education: Business Strategy, Management, Marketing, Accounting, Decision Making &amp; Negotiation in just under 10 hours. &#10;&#10;--------------------------------------------------&#10;&#10;Strategy module table of contents:&#10;&#10;&#10;MBA in a Box: Introduction&#10;1. What does the course cover?&#10;&#10;Section: 2&#10;&#10;Strategy: An Introduction&#10;2. The role of Strategy and what makes a Strategy successful&#10;3. The difference between Corporate and Business Strategy&#10;4. The importance of the Mission, Vision, Goals, and Values statements&#10;&#10;Section: 3&#10;Strategy: The industry lifecycle model&#10;5. The four stages of the industry lifecycle model - An introduction&#10;6. The strategic importance of the industry lifecycle model&#10;7. The Introduction stage - A new industry is born&#10;8. The Growth stage - An industry in its expansion phase&#10;9. The Maturity stage - An industry at its peak&#10;10. The Decline stage - An obsolete industry&#10;&#10;Section: 4&#10;Strategy: Porter's Five Forces model - The competitive dynamics in an industry&#10;11. Michael Porter's Five Forces model&#10;12. The threat of new entrants&#10;13. The threat of substitute products&#10;14. The intensity of current competition&#10;15. The bargaining power of suppliers&#10;16. The bargaining power of clients&#10;17. Porter's Five Forces framework applied in practice&#10;&#10;Section: 5&#10;Strategy: Game Theory - Studying the interaction between multiple parties&#10;18. An introduction to Game Theory&#10;19. Zero-sum games - approaching situations with a win-lose perspective&#10;20. Non-zero-sum games - considering both cooperation and confrontation&#10;21. Tobacco companies - a real-life example of Game Theory application&#10;&#10;Section: 6&#10;Strategy: Focusing on the inside of a business&#10;22. Focusing on the inside of a business - An Introduction&#10;23. A company's lifecycle model - what should be done at different stages&#10;&#10;Section: 7&#10;Strategy: Acquiring a competitive advantage&#10;24. The quest for a competitive advantage - An Introduction&#10;25. The importance of building a sustainable competitive advantage&#10;26. The role of resources and capabilities&#10;27. Acquiring an actual competitive advantage&#10;&#10;Section: 8&#10;Strategy: The three main competitive strategies&#10;28. The three main competitive strategies&#10;29. Cost leadership - sell cheap&#10;30. Differentiation - be different&#10;31. Niche (Focus) strategy - find your niche market&#10;32. The danger of hybrid strategies&#10;&#10;Section: 9&#10;Strategy: Corporate growth strategies&#10;33. The types of growth opportunities companies pursue&#10;34. Organic growth - building a solid foundation&#10;35. Inorganic growth - leveraging M&amp;A transactions&#10;36. Horizontal integration&#10;37. Vertical integration&#10;&#10;Section: 10&#10;Strategy: The SWOT analysis framework&#10;38. An introduction to SWOT analysis&#10;39. SWOT analysis in practice - Starbucks&#10;&#10;&#10;--------------------------------&#10;&#10;Strategy analysis has two main branches – analysis of a firm’s external environment and analysis of a firm’s internal environment. &#10;&#10;SWOT is a famous framework that allows us to combine the two types of analysis. SWOT is sometimes referred to as internal-external analysis. The acronym SWOT stands for Strengths, Weaknesses, Opportunities, and Threats. &#10;&#10;The first two, Strengths and Weaknesses, are related to a firm’s internal environment, while the last two, Opportunities and Threats, consider its external environment.&#10;&#10;Internal strengths and external opportunities are vertically paired as helpful elements, while internal weaknesses and external threats are paired as harmful elements. &#10;&#10;if we perform a company analysis, under strengths, we would expect to see its core competences, the areas where the business excels and has a competitive advantage over competitors. &#10;&#10;Weaknesses are areas that need improvement. Such vulnerabilities place a company at a disadvantage when competing against other firms. &#10;&#10;Opportunities can be seen as favorable factors existing in a company’s external environment, in the industry where it operates, and have the potential to improve its current results and competitive positioning. &#10;&#10;Threats arise in a company’s external environment and might harm its current business." title="Starbucks SWOT Analysis">
            <a:hlinkClick r:id="rId3"/>
          </p:cNvPr>
          <p:cNvPicPr preferRelativeResize="0"/>
          <p:nvPr/>
        </p:nvPicPr>
        <p:blipFill>
          <a:blip r:embed="rId4">
            <a:alphaModFix/>
          </a:blip>
          <a:stretch>
            <a:fillRect/>
          </a:stretch>
        </p:blipFill>
        <p:spPr>
          <a:xfrm>
            <a:off x="3566700" y="2609625"/>
            <a:ext cx="4572000" cy="34290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0">
                                            <p:txEl>
                                              <p:pRg st="0" end="0"/>
                                            </p:txEl>
                                          </p:spTgt>
                                        </p:tgtEl>
                                        <p:attrNameLst>
                                          <p:attrName>style.visibility</p:attrName>
                                        </p:attrNameLst>
                                      </p:cBhvr>
                                      <p:to>
                                        <p:strVal val="visible"/>
                                      </p:to>
                                    </p:set>
                                    <p:anim calcmode="lin" valueType="num">
                                      <p:cBhvr additive="base">
                                        <p:cTn id="7" dur="500"/>
                                        <p:tgtEl>
                                          <p:spTgt spid="30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00">
                                            <p:txEl>
                                              <p:pRg st="1" end="1"/>
                                            </p:txEl>
                                          </p:spTgt>
                                        </p:tgtEl>
                                        <p:attrNameLst>
                                          <p:attrName>style.visibility</p:attrName>
                                        </p:attrNameLst>
                                      </p:cBhvr>
                                      <p:to>
                                        <p:strVal val="visible"/>
                                      </p:to>
                                    </p:set>
                                    <p:anim calcmode="lin" valueType="num">
                                      <p:cBhvr additive="base">
                                        <p:cTn id="12" dur="500"/>
                                        <p:tgtEl>
                                          <p:spTgt spid="300">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36"/>
          <p:cNvSpPr txBox="1">
            <a:spLocks noGrp="1"/>
          </p:cNvSpPr>
          <p:nvPr>
            <p:ph type="title"/>
          </p:nvPr>
        </p:nvSpPr>
        <p:spPr>
          <a:xfrm>
            <a:off x="0" y="1042300"/>
            <a:ext cx="93507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4300"/>
              <a:t>Additional Topics for Entrepreneurship</a:t>
            </a:r>
            <a:endParaRPr sz="4300" b="1"/>
          </a:p>
        </p:txBody>
      </p:sp>
      <p:sp>
        <p:nvSpPr>
          <p:cNvPr id="308" name="Google Shape;308;p36"/>
          <p:cNvSpPr txBox="1">
            <a:spLocks noGrp="1"/>
          </p:cNvSpPr>
          <p:nvPr>
            <p:ph type="body" idx="4294967295"/>
          </p:nvPr>
        </p:nvSpPr>
        <p:spPr>
          <a:xfrm>
            <a:off x="324853" y="2377441"/>
            <a:ext cx="8361947" cy="417576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400"/>
              <a:buChar char="•"/>
            </a:pPr>
            <a:r>
              <a:rPr lang="en-US" sz="2400" b="1"/>
              <a:t>Establishing Your Market (Target Audience)</a:t>
            </a:r>
            <a:endParaRPr/>
          </a:p>
          <a:p>
            <a:pPr marL="342900" lvl="0" indent="-342900" algn="l" rtl="0">
              <a:spcBef>
                <a:spcPts val="1800"/>
              </a:spcBef>
              <a:spcAft>
                <a:spcPts val="0"/>
              </a:spcAft>
              <a:buClr>
                <a:schemeClr val="dk1"/>
              </a:buClr>
              <a:buSzPts val="2400"/>
              <a:buChar char="•"/>
            </a:pPr>
            <a:r>
              <a:rPr lang="en-US" sz="2400" b="1"/>
              <a:t>The Role of Marketing </a:t>
            </a:r>
            <a:endParaRPr/>
          </a:p>
          <a:p>
            <a:pPr marL="342900" lvl="0" indent="-342900" algn="l" rtl="0">
              <a:spcBef>
                <a:spcPts val="1800"/>
              </a:spcBef>
              <a:spcAft>
                <a:spcPts val="0"/>
              </a:spcAft>
              <a:buClr>
                <a:schemeClr val="dk1"/>
              </a:buClr>
              <a:buSzPts val="2400"/>
              <a:buChar char="•"/>
            </a:pPr>
            <a:r>
              <a:rPr lang="en-US" sz="2400" b="1"/>
              <a:t>Funding Your Business Venture</a:t>
            </a:r>
            <a:endParaRPr/>
          </a:p>
          <a:p>
            <a:pPr marL="342900" lvl="0" indent="-342900" algn="l" rtl="0">
              <a:spcBef>
                <a:spcPts val="1800"/>
              </a:spcBef>
              <a:spcAft>
                <a:spcPts val="0"/>
              </a:spcAft>
              <a:buClr>
                <a:schemeClr val="dk1"/>
              </a:buClr>
              <a:buSzPts val="2400"/>
              <a:buChar char="•"/>
            </a:pPr>
            <a:r>
              <a:rPr lang="en-US" sz="2400" b="1"/>
              <a:t>Mitigating Risks</a:t>
            </a:r>
            <a:endParaRPr/>
          </a:p>
          <a:p>
            <a:pPr marL="342900" lvl="0" indent="-342900" algn="l" rtl="0">
              <a:spcBef>
                <a:spcPts val="1800"/>
              </a:spcBef>
              <a:spcAft>
                <a:spcPts val="0"/>
              </a:spcAft>
              <a:buClr>
                <a:schemeClr val="dk1"/>
              </a:buClr>
              <a:buSzPts val="2400"/>
              <a:buChar char="•"/>
            </a:pPr>
            <a:r>
              <a:rPr lang="en-US" sz="2400" b="1"/>
              <a:t>Legal Issues</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8">
                                            <p:txEl>
                                              <p:pRg st="0" end="0"/>
                                            </p:txEl>
                                          </p:spTgt>
                                        </p:tgtEl>
                                        <p:attrNameLst>
                                          <p:attrName>style.visibility</p:attrName>
                                        </p:attrNameLst>
                                      </p:cBhvr>
                                      <p:to>
                                        <p:strVal val="visible"/>
                                      </p:to>
                                    </p:set>
                                    <p:anim calcmode="lin" valueType="num">
                                      <p:cBhvr additive="base">
                                        <p:cTn id="7" dur="500"/>
                                        <p:tgtEl>
                                          <p:spTgt spid="30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08">
                                            <p:txEl>
                                              <p:pRg st="1" end="1"/>
                                            </p:txEl>
                                          </p:spTgt>
                                        </p:tgtEl>
                                        <p:attrNameLst>
                                          <p:attrName>style.visibility</p:attrName>
                                        </p:attrNameLst>
                                      </p:cBhvr>
                                      <p:to>
                                        <p:strVal val="visible"/>
                                      </p:to>
                                    </p:set>
                                    <p:anim calcmode="lin" valueType="num">
                                      <p:cBhvr additive="base">
                                        <p:cTn id="12" dur="500"/>
                                        <p:tgtEl>
                                          <p:spTgt spid="30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08">
                                            <p:txEl>
                                              <p:pRg st="2" end="2"/>
                                            </p:txEl>
                                          </p:spTgt>
                                        </p:tgtEl>
                                        <p:attrNameLst>
                                          <p:attrName>style.visibility</p:attrName>
                                        </p:attrNameLst>
                                      </p:cBhvr>
                                      <p:to>
                                        <p:strVal val="visible"/>
                                      </p:to>
                                    </p:set>
                                    <p:anim calcmode="lin" valueType="num">
                                      <p:cBhvr additive="base">
                                        <p:cTn id="17" dur="500"/>
                                        <p:tgtEl>
                                          <p:spTgt spid="30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08">
                                            <p:txEl>
                                              <p:pRg st="3" end="3"/>
                                            </p:txEl>
                                          </p:spTgt>
                                        </p:tgtEl>
                                        <p:attrNameLst>
                                          <p:attrName>style.visibility</p:attrName>
                                        </p:attrNameLst>
                                      </p:cBhvr>
                                      <p:to>
                                        <p:strVal val="visible"/>
                                      </p:to>
                                    </p:set>
                                    <p:anim calcmode="lin" valueType="num">
                                      <p:cBhvr additive="base">
                                        <p:cTn id="22" dur="500"/>
                                        <p:tgtEl>
                                          <p:spTgt spid="30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08">
                                            <p:txEl>
                                              <p:pRg st="4" end="4"/>
                                            </p:txEl>
                                          </p:spTgt>
                                        </p:tgtEl>
                                        <p:attrNameLst>
                                          <p:attrName>style.visibility</p:attrName>
                                        </p:attrNameLst>
                                      </p:cBhvr>
                                      <p:to>
                                        <p:strVal val="visible"/>
                                      </p:to>
                                    </p:set>
                                    <p:anim calcmode="lin" valueType="num">
                                      <p:cBhvr additive="base">
                                        <p:cTn id="27" dur="500"/>
                                        <p:tgtEl>
                                          <p:spTgt spid="308">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37"/>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5500"/>
              <a:t>Assessment Questions</a:t>
            </a:r>
            <a:endParaRPr sz="5500" b="1"/>
          </a:p>
        </p:txBody>
      </p:sp>
      <p:sp>
        <p:nvSpPr>
          <p:cNvPr id="315" name="Google Shape;315;p37"/>
          <p:cNvSpPr txBox="1">
            <a:spLocks noGrp="1"/>
          </p:cNvSpPr>
          <p:nvPr>
            <p:ph type="body" idx="4294967295"/>
          </p:nvPr>
        </p:nvSpPr>
        <p:spPr>
          <a:xfrm>
            <a:off x="457200" y="2129566"/>
            <a:ext cx="8229600" cy="4175700"/>
          </a:xfrm>
          <a:prstGeom prst="rect">
            <a:avLst/>
          </a:prstGeom>
          <a:noFill/>
          <a:ln>
            <a:noFill/>
          </a:ln>
        </p:spPr>
        <p:txBody>
          <a:bodyPr spcFirstLastPara="1" wrap="square" lIns="91425" tIns="45700" rIns="91425" bIns="45700" anchor="t" anchorCtr="0">
            <a:noAutofit/>
          </a:bodyPr>
          <a:lstStyle/>
          <a:p>
            <a:pPr marL="342900" lvl="0" indent="-292100" algn="l" rtl="0">
              <a:spcBef>
                <a:spcPts val="0"/>
              </a:spcBef>
              <a:spcAft>
                <a:spcPts val="0"/>
              </a:spcAft>
              <a:buSzPts val="2000"/>
              <a:buChar char="•"/>
            </a:pPr>
            <a:r>
              <a:rPr lang="en-US" sz="2500"/>
              <a:t>How important, in reaching a personal goal, is it for someone to engage in goal setting activities?</a:t>
            </a:r>
            <a:endParaRPr sz="2500"/>
          </a:p>
          <a:p>
            <a:pPr marL="342900" lvl="0" indent="-292100" algn="l" rtl="0">
              <a:spcBef>
                <a:spcPts val="1800"/>
              </a:spcBef>
              <a:spcAft>
                <a:spcPts val="0"/>
              </a:spcAft>
              <a:buSzPts val="2000"/>
              <a:buChar char="•"/>
            </a:pPr>
            <a:r>
              <a:rPr lang="en-US" sz="2500"/>
              <a:t>Should profit be the most important measure in determining whether or not a business is “successful”?</a:t>
            </a:r>
            <a:endParaRPr sz="2500"/>
          </a:p>
          <a:p>
            <a:pPr marL="342900" lvl="0" indent="-292100" algn="l" rtl="0">
              <a:spcBef>
                <a:spcPts val="1800"/>
              </a:spcBef>
              <a:spcAft>
                <a:spcPts val="0"/>
              </a:spcAft>
              <a:buSzPts val="2000"/>
              <a:buChar char="•"/>
            </a:pPr>
            <a:r>
              <a:rPr lang="en-US" sz="2500"/>
              <a:t>How would you describe an entrepreneur to someone who had never heard the term?</a:t>
            </a:r>
            <a:endParaRPr sz="2500"/>
          </a:p>
          <a:p>
            <a:pPr marL="342900" lvl="0" indent="-292100" algn="l" rtl="0">
              <a:spcBef>
                <a:spcPts val="1800"/>
              </a:spcBef>
              <a:spcAft>
                <a:spcPts val="0"/>
              </a:spcAft>
              <a:buSzPts val="2000"/>
              <a:buChar char="•"/>
            </a:pPr>
            <a:r>
              <a:rPr lang="en-US" sz="2500"/>
              <a:t>Do you think anybody can be taught the skills to be a successful entrepreneur or does one have to be born with those skills?</a:t>
            </a:r>
            <a:endParaRPr sz="2500"/>
          </a:p>
          <a:p>
            <a:pPr marL="342900" lvl="0" indent="-342900" algn="l" rtl="0">
              <a:spcBef>
                <a:spcPts val="1800"/>
              </a:spcBef>
              <a:spcAft>
                <a:spcPts val="0"/>
              </a:spcAft>
              <a:buSzPts val="2000"/>
              <a:buChar char="•"/>
            </a:pPr>
            <a:endParaRPr sz="20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15">
                                            <p:txEl>
                                              <p:pRg st="0" end="0"/>
                                            </p:txEl>
                                          </p:spTgt>
                                        </p:tgtEl>
                                        <p:attrNameLst>
                                          <p:attrName>style.visibility</p:attrName>
                                        </p:attrNameLst>
                                      </p:cBhvr>
                                      <p:to>
                                        <p:strVal val="visible"/>
                                      </p:to>
                                    </p:set>
                                    <p:anim calcmode="lin" valueType="num">
                                      <p:cBhvr additive="base">
                                        <p:cTn id="7" dur="500"/>
                                        <p:tgtEl>
                                          <p:spTgt spid="3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15">
                                            <p:txEl>
                                              <p:pRg st="1" end="1"/>
                                            </p:txEl>
                                          </p:spTgt>
                                        </p:tgtEl>
                                        <p:attrNameLst>
                                          <p:attrName>style.visibility</p:attrName>
                                        </p:attrNameLst>
                                      </p:cBhvr>
                                      <p:to>
                                        <p:strVal val="visible"/>
                                      </p:to>
                                    </p:set>
                                    <p:anim calcmode="lin" valueType="num">
                                      <p:cBhvr additive="base">
                                        <p:cTn id="12" dur="500"/>
                                        <p:tgtEl>
                                          <p:spTgt spid="3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15">
                                            <p:txEl>
                                              <p:pRg st="2" end="2"/>
                                            </p:txEl>
                                          </p:spTgt>
                                        </p:tgtEl>
                                        <p:attrNameLst>
                                          <p:attrName>style.visibility</p:attrName>
                                        </p:attrNameLst>
                                      </p:cBhvr>
                                      <p:to>
                                        <p:strVal val="visible"/>
                                      </p:to>
                                    </p:set>
                                    <p:anim calcmode="lin" valueType="num">
                                      <p:cBhvr additive="base">
                                        <p:cTn id="17" dur="500"/>
                                        <p:tgtEl>
                                          <p:spTgt spid="31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15">
                                            <p:txEl>
                                              <p:pRg st="3" end="3"/>
                                            </p:txEl>
                                          </p:spTgt>
                                        </p:tgtEl>
                                        <p:attrNameLst>
                                          <p:attrName>style.visibility</p:attrName>
                                        </p:attrNameLst>
                                      </p:cBhvr>
                                      <p:to>
                                        <p:strVal val="visible"/>
                                      </p:to>
                                    </p:set>
                                    <p:anim calcmode="lin" valueType="num">
                                      <p:cBhvr additive="base">
                                        <p:cTn id="22" dur="500"/>
                                        <p:tgtEl>
                                          <p:spTgt spid="31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15">
                                            <p:txEl>
                                              <p:pRg st="4" end="4"/>
                                            </p:txEl>
                                          </p:spTgt>
                                        </p:tgtEl>
                                        <p:attrNameLst>
                                          <p:attrName>style.visibility</p:attrName>
                                        </p:attrNameLst>
                                      </p:cBhvr>
                                      <p:to>
                                        <p:strVal val="visible"/>
                                      </p:to>
                                    </p:set>
                                    <p:anim calcmode="lin" valueType="num">
                                      <p:cBhvr additive="base">
                                        <p:cTn id="27" dur="500"/>
                                        <p:tgtEl>
                                          <p:spTgt spid="31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38"/>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5500"/>
              <a:t>Assessment Questions</a:t>
            </a:r>
            <a:endParaRPr sz="5500" b="1"/>
          </a:p>
        </p:txBody>
      </p:sp>
      <p:sp>
        <p:nvSpPr>
          <p:cNvPr id="322" name="Google Shape;322;p38"/>
          <p:cNvSpPr txBox="1">
            <a:spLocks noGrp="1"/>
          </p:cNvSpPr>
          <p:nvPr>
            <p:ph type="body" idx="4294967295"/>
          </p:nvPr>
        </p:nvSpPr>
        <p:spPr>
          <a:xfrm>
            <a:off x="324853" y="2377441"/>
            <a:ext cx="8361947" cy="4175760"/>
          </a:xfrm>
          <a:prstGeom prst="rect">
            <a:avLst/>
          </a:prstGeom>
          <a:noFill/>
          <a:ln>
            <a:noFill/>
          </a:ln>
        </p:spPr>
        <p:txBody>
          <a:bodyPr spcFirstLastPara="1" wrap="square" lIns="91425" tIns="45700" rIns="91425" bIns="45700" anchor="t" anchorCtr="0">
            <a:noAutofit/>
          </a:bodyPr>
          <a:lstStyle/>
          <a:p>
            <a:pPr marL="342900" lvl="0" indent="-292100" algn="l" rtl="0">
              <a:spcBef>
                <a:spcPts val="0"/>
              </a:spcBef>
              <a:spcAft>
                <a:spcPts val="0"/>
              </a:spcAft>
              <a:buSzPts val="2000"/>
              <a:buChar char="•"/>
            </a:pPr>
            <a:r>
              <a:rPr lang="en-US" sz="2500"/>
              <a:t>How does a business plan help an entrepreneur determine when a business opportunity exists?</a:t>
            </a:r>
            <a:endParaRPr sz="2500"/>
          </a:p>
          <a:p>
            <a:pPr marL="342900" lvl="0" indent="-292100" algn="l" rtl="0">
              <a:spcBef>
                <a:spcPts val="1800"/>
              </a:spcBef>
              <a:spcAft>
                <a:spcPts val="0"/>
              </a:spcAft>
              <a:buSzPts val="2000"/>
              <a:buChar char="•"/>
            </a:pPr>
            <a:r>
              <a:rPr lang="en-US" sz="2500"/>
              <a:t>How would you describe an entrepreneur to someone who had never heard the term?</a:t>
            </a:r>
            <a:endParaRPr sz="2500"/>
          </a:p>
          <a:p>
            <a:pPr marL="342900" lvl="0" indent="0" algn="l" rtl="0">
              <a:spcBef>
                <a:spcPts val="1800"/>
              </a:spcBef>
              <a:spcAft>
                <a:spcPts val="0"/>
              </a:spcAft>
              <a:buNone/>
            </a:pPr>
            <a:endParaRPr sz="20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22">
                                            <p:txEl>
                                              <p:pRg st="0" end="0"/>
                                            </p:txEl>
                                          </p:spTgt>
                                        </p:tgtEl>
                                        <p:attrNameLst>
                                          <p:attrName>style.visibility</p:attrName>
                                        </p:attrNameLst>
                                      </p:cBhvr>
                                      <p:to>
                                        <p:strVal val="visible"/>
                                      </p:to>
                                    </p:set>
                                    <p:anim calcmode="lin" valueType="num">
                                      <p:cBhvr additive="base">
                                        <p:cTn id="7" dur="500"/>
                                        <p:tgtEl>
                                          <p:spTgt spid="32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22">
                                            <p:txEl>
                                              <p:pRg st="1" end="1"/>
                                            </p:txEl>
                                          </p:spTgt>
                                        </p:tgtEl>
                                        <p:attrNameLst>
                                          <p:attrName>style.visibility</p:attrName>
                                        </p:attrNameLst>
                                      </p:cBhvr>
                                      <p:to>
                                        <p:strVal val="visible"/>
                                      </p:to>
                                    </p:set>
                                    <p:anim calcmode="lin" valueType="num">
                                      <p:cBhvr additive="base">
                                        <p:cTn id="12" dur="500"/>
                                        <p:tgtEl>
                                          <p:spTgt spid="32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22">
                                            <p:txEl>
                                              <p:pRg st="2" end="2"/>
                                            </p:txEl>
                                          </p:spTgt>
                                        </p:tgtEl>
                                        <p:attrNameLst>
                                          <p:attrName>style.visibility</p:attrName>
                                        </p:attrNameLst>
                                      </p:cBhvr>
                                      <p:to>
                                        <p:strVal val="visible"/>
                                      </p:to>
                                    </p:set>
                                    <p:anim calcmode="lin" valueType="num">
                                      <p:cBhvr additive="base">
                                        <p:cTn id="17" dur="500"/>
                                        <p:tgtEl>
                                          <p:spTgt spid="32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Google Shape;328;p39"/>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5500"/>
              <a:t>References</a:t>
            </a:r>
            <a:endParaRPr sz="5500" b="1"/>
          </a:p>
        </p:txBody>
      </p:sp>
      <p:sp>
        <p:nvSpPr>
          <p:cNvPr id="329" name="Google Shape;329;p39"/>
          <p:cNvSpPr txBox="1">
            <a:spLocks noGrp="1"/>
          </p:cNvSpPr>
          <p:nvPr>
            <p:ph type="body" idx="4294967295"/>
          </p:nvPr>
        </p:nvSpPr>
        <p:spPr>
          <a:xfrm>
            <a:off x="457200" y="2377441"/>
            <a:ext cx="8229600" cy="417576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500"/>
              <a:buChar char="•"/>
            </a:pPr>
            <a:r>
              <a:rPr lang="en-US" sz="2500" b="1"/>
              <a:t>Entrepreneurship Introduction Course Lesson</a:t>
            </a:r>
            <a:r>
              <a:rPr lang="en-US" sz="2500">
                <a:latin typeface="Calibri"/>
                <a:ea typeface="Calibri"/>
                <a:cs typeface="Calibri"/>
                <a:sym typeface="Calibri"/>
              </a:rPr>
              <a:t> </a:t>
            </a:r>
            <a:r>
              <a:rPr lang="en-US" sz="1500" u="sng">
                <a:solidFill>
                  <a:schemeClr val="hlink"/>
                </a:solidFill>
                <a:hlinkClick r:id="rId3"/>
              </a:rPr>
              <a:t>https://veinternational.org/wp-content/uploads/2015/11/Unit-1-Intro-to-Entrepreneurship1.pdf</a:t>
            </a:r>
            <a:endParaRPr sz="1500">
              <a:latin typeface="Calibri"/>
              <a:ea typeface="Calibri"/>
              <a:cs typeface="Calibri"/>
              <a:sym typeface="Calibri"/>
            </a:endParaRPr>
          </a:p>
          <a:p>
            <a:pPr marL="342900" lvl="0" indent="-342900" algn="l" rtl="0">
              <a:spcBef>
                <a:spcPts val="1800"/>
              </a:spcBef>
              <a:spcAft>
                <a:spcPts val="0"/>
              </a:spcAft>
              <a:buClr>
                <a:schemeClr val="dk1"/>
              </a:buClr>
              <a:buSzPts val="2500"/>
              <a:buChar char="•"/>
            </a:pPr>
            <a:r>
              <a:rPr lang="en-US" sz="2500" b="1"/>
              <a:t>Next Gen Personal Finance</a:t>
            </a:r>
            <a:r>
              <a:rPr lang="en-US" b="1" u="sng">
                <a:solidFill>
                  <a:schemeClr val="hlink"/>
                </a:solidFill>
                <a:hlinkClick r:id="rId4"/>
              </a:rPr>
              <a:t> </a:t>
            </a:r>
            <a:r>
              <a:rPr lang="en-US" sz="1500" u="sng">
                <a:solidFill>
                  <a:schemeClr val="hlink"/>
                </a:solidFill>
                <a:hlinkClick r:id="rId4"/>
              </a:rPr>
              <a:t>https://docs.google.com/document/d/1VFAENhmWeOQiw4EgZA9aBAyf-8ANF7jXq8ak9XGwTDY/edit</a:t>
            </a:r>
            <a:endParaRPr sz="1500">
              <a:latin typeface="Calibri"/>
              <a:ea typeface="Calibri"/>
              <a:cs typeface="Calibri"/>
              <a:sym typeface="Calibri"/>
            </a:endParaRPr>
          </a:p>
          <a:p>
            <a:pPr marL="342900" lvl="0" indent="-342900" algn="l" rtl="0">
              <a:spcBef>
                <a:spcPts val="1800"/>
              </a:spcBef>
              <a:spcAft>
                <a:spcPts val="0"/>
              </a:spcAft>
              <a:buClr>
                <a:schemeClr val="dk1"/>
              </a:buClr>
              <a:buSzPts val="2500"/>
              <a:buChar char="•"/>
            </a:pPr>
            <a:r>
              <a:rPr lang="en-US" sz="2500" b="1"/>
              <a:t>NAF</a:t>
            </a:r>
            <a:r>
              <a:rPr lang="en-US" sz="2500">
                <a:latin typeface="Calibri"/>
                <a:ea typeface="Calibri"/>
                <a:cs typeface="Calibri"/>
                <a:sym typeface="Calibri"/>
              </a:rPr>
              <a:t> </a:t>
            </a:r>
            <a:r>
              <a:rPr lang="en-US" sz="1500" u="sng">
                <a:solidFill>
                  <a:schemeClr val="hlink"/>
                </a:solidFill>
                <a:hlinkClick r:id="rId5"/>
              </a:rPr>
              <a:t>https://naf.org/</a:t>
            </a:r>
            <a:endParaRPr sz="1500">
              <a:latin typeface="Calibri"/>
              <a:ea typeface="Calibri"/>
              <a:cs typeface="Calibri"/>
              <a:sym typeface="Calibri"/>
            </a:endParaRPr>
          </a:p>
          <a:p>
            <a:pPr marL="342900" lvl="0" indent="-342900" algn="l" rtl="0">
              <a:spcBef>
                <a:spcPts val="1800"/>
              </a:spcBef>
              <a:spcAft>
                <a:spcPts val="0"/>
              </a:spcAft>
              <a:buClr>
                <a:schemeClr val="dk1"/>
              </a:buClr>
              <a:buSzPts val="2500"/>
              <a:buChar char="•"/>
            </a:pPr>
            <a:r>
              <a:rPr lang="en-US" sz="2500" b="1"/>
              <a:t>Econed Link </a:t>
            </a:r>
            <a:r>
              <a:rPr lang="en-US" sz="1500" u="sng">
                <a:solidFill>
                  <a:schemeClr val="hlink"/>
                </a:solidFill>
                <a:hlinkClick r:id="rId6"/>
              </a:rPr>
              <a:t>https://www.econedlink.org/resources/what-makes-an-entrepreneur/</a:t>
            </a:r>
            <a:endParaRPr sz="2750"/>
          </a:p>
          <a:p>
            <a:pPr marL="342900" lvl="0" indent="-342900" algn="l" rtl="0">
              <a:spcBef>
                <a:spcPts val="1800"/>
              </a:spcBef>
              <a:spcAft>
                <a:spcPts val="0"/>
              </a:spcAft>
              <a:buClr>
                <a:schemeClr val="dk1"/>
              </a:buClr>
              <a:buSzPts val="2500"/>
              <a:buChar char="•"/>
            </a:pPr>
            <a:r>
              <a:rPr lang="en-US" sz="2500" b="1"/>
              <a:t>Entrepreneurship Activities Bundle </a:t>
            </a:r>
            <a:r>
              <a:rPr lang="en-US" sz="1500" u="sng">
                <a:solidFill>
                  <a:schemeClr val="hlink"/>
                </a:solidFill>
                <a:hlinkClick r:id="rId7"/>
              </a:rPr>
              <a:t>https://www.teacherspayteachers.com/Product/Entrepreneurship-Activities-BUNDLE-3436902</a:t>
            </a:r>
            <a:r>
              <a:rPr lang="en-US" sz="1500"/>
              <a:t> </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29">
                                            <p:txEl>
                                              <p:pRg st="0" end="0"/>
                                            </p:txEl>
                                          </p:spTgt>
                                        </p:tgtEl>
                                        <p:attrNameLst>
                                          <p:attrName>style.visibility</p:attrName>
                                        </p:attrNameLst>
                                      </p:cBhvr>
                                      <p:to>
                                        <p:strVal val="visible"/>
                                      </p:to>
                                    </p:set>
                                    <p:anim calcmode="lin" valueType="num">
                                      <p:cBhvr additive="base">
                                        <p:cTn id="7" dur="500"/>
                                        <p:tgtEl>
                                          <p:spTgt spid="32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29">
                                            <p:txEl>
                                              <p:pRg st="1" end="1"/>
                                            </p:txEl>
                                          </p:spTgt>
                                        </p:tgtEl>
                                        <p:attrNameLst>
                                          <p:attrName>style.visibility</p:attrName>
                                        </p:attrNameLst>
                                      </p:cBhvr>
                                      <p:to>
                                        <p:strVal val="visible"/>
                                      </p:to>
                                    </p:set>
                                    <p:anim calcmode="lin" valueType="num">
                                      <p:cBhvr additive="base">
                                        <p:cTn id="12" dur="500"/>
                                        <p:tgtEl>
                                          <p:spTgt spid="32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29">
                                            <p:txEl>
                                              <p:pRg st="2" end="2"/>
                                            </p:txEl>
                                          </p:spTgt>
                                        </p:tgtEl>
                                        <p:attrNameLst>
                                          <p:attrName>style.visibility</p:attrName>
                                        </p:attrNameLst>
                                      </p:cBhvr>
                                      <p:to>
                                        <p:strVal val="visible"/>
                                      </p:to>
                                    </p:set>
                                    <p:anim calcmode="lin" valueType="num">
                                      <p:cBhvr additive="base">
                                        <p:cTn id="17" dur="500"/>
                                        <p:tgtEl>
                                          <p:spTgt spid="32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29">
                                            <p:txEl>
                                              <p:pRg st="3" end="3"/>
                                            </p:txEl>
                                          </p:spTgt>
                                        </p:tgtEl>
                                        <p:attrNameLst>
                                          <p:attrName>style.visibility</p:attrName>
                                        </p:attrNameLst>
                                      </p:cBhvr>
                                      <p:to>
                                        <p:strVal val="visible"/>
                                      </p:to>
                                    </p:set>
                                    <p:anim calcmode="lin" valueType="num">
                                      <p:cBhvr additive="base">
                                        <p:cTn id="22" dur="500"/>
                                        <p:tgtEl>
                                          <p:spTgt spid="32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29">
                                            <p:txEl>
                                              <p:pRg st="4" end="4"/>
                                            </p:txEl>
                                          </p:spTgt>
                                        </p:tgtEl>
                                        <p:attrNameLst>
                                          <p:attrName>style.visibility</p:attrName>
                                        </p:attrNameLst>
                                      </p:cBhvr>
                                      <p:to>
                                        <p:strVal val="visible"/>
                                      </p:to>
                                    </p:set>
                                    <p:anim calcmode="lin" valueType="num">
                                      <p:cBhvr additive="base">
                                        <p:cTn id="27" dur="500"/>
                                        <p:tgtEl>
                                          <p:spTgt spid="32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4"/>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5500"/>
              <a:t>Bio of Presenter </a:t>
            </a:r>
            <a:endParaRPr sz="5500" b="1">
              <a:solidFill>
                <a:srgbClr val="005CB8"/>
              </a:solidFill>
              <a:latin typeface="Calibri"/>
              <a:ea typeface="Calibri"/>
              <a:cs typeface="Calibri"/>
              <a:sym typeface="Calibri"/>
            </a:endParaRPr>
          </a:p>
        </p:txBody>
      </p:sp>
      <p:sp>
        <p:nvSpPr>
          <p:cNvPr id="74" name="Google Shape;74;p4"/>
          <p:cNvSpPr txBox="1">
            <a:spLocks noGrp="1"/>
          </p:cNvSpPr>
          <p:nvPr>
            <p:ph type="body" idx="4294967295"/>
          </p:nvPr>
        </p:nvSpPr>
        <p:spPr>
          <a:xfrm>
            <a:off x="457200" y="1956335"/>
            <a:ext cx="8229600" cy="417576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6EA92C"/>
              </a:buClr>
              <a:buSzPts val="1800"/>
              <a:buFont typeface="Arial"/>
              <a:buChar char="•"/>
            </a:pPr>
            <a:r>
              <a:rPr lang="en-US" sz="2000" dirty="0"/>
              <a:t>Years of Teaching: 13 years</a:t>
            </a:r>
            <a:endParaRPr sz="2000" dirty="0"/>
          </a:p>
          <a:p>
            <a:pPr marL="742950" lvl="1" indent="-285750" algn="l" rtl="0">
              <a:spcBef>
                <a:spcPts val="0"/>
              </a:spcBef>
              <a:spcAft>
                <a:spcPts val="0"/>
              </a:spcAft>
              <a:buClr>
                <a:schemeClr val="dk1"/>
              </a:buClr>
              <a:buSzPts val="1800"/>
              <a:buChar char="–"/>
            </a:pPr>
            <a:r>
              <a:rPr lang="en-US" sz="2000" dirty="0"/>
              <a:t>New York City Department of Education (2012-Present) </a:t>
            </a:r>
            <a:endParaRPr sz="2000" dirty="0"/>
          </a:p>
          <a:p>
            <a:pPr marL="742950" lvl="1" indent="-285750" algn="l" rtl="0">
              <a:spcBef>
                <a:spcPts val="0"/>
              </a:spcBef>
              <a:spcAft>
                <a:spcPts val="0"/>
              </a:spcAft>
              <a:buClr>
                <a:schemeClr val="dk1"/>
              </a:buClr>
              <a:buSzPts val="1800"/>
              <a:buChar char="–"/>
            </a:pPr>
            <a:r>
              <a:rPr lang="en-US" sz="2000" dirty="0"/>
              <a:t>Fulton County, Atlanta, GA (2007-2012) 			</a:t>
            </a:r>
            <a:endParaRPr sz="2000" dirty="0"/>
          </a:p>
          <a:p>
            <a:pPr marL="342900" lvl="0" indent="-342900" algn="l" rtl="0">
              <a:spcBef>
                <a:spcPts val="360"/>
              </a:spcBef>
              <a:spcAft>
                <a:spcPts val="0"/>
              </a:spcAft>
              <a:buClr>
                <a:schemeClr val="dk1"/>
              </a:buClr>
              <a:buSzPts val="1800"/>
              <a:buChar char="•"/>
            </a:pPr>
            <a:r>
              <a:rPr lang="en-US" sz="2000" dirty="0"/>
              <a:t>Courses Taught: Career and Financial Management, General Business Management, Introduction to Computers, Principles of Hospitality and Tourism, Entrepreneurship</a:t>
            </a:r>
            <a:endParaRPr sz="2000" dirty="0"/>
          </a:p>
          <a:p>
            <a:pPr marL="342900" lvl="0" indent="-342900" algn="l" rtl="0">
              <a:spcBef>
                <a:spcPts val="360"/>
              </a:spcBef>
              <a:spcAft>
                <a:spcPts val="0"/>
              </a:spcAft>
              <a:buClr>
                <a:schemeClr val="dk1"/>
              </a:buClr>
              <a:buSzPts val="1800"/>
              <a:buChar char="•"/>
            </a:pPr>
            <a:r>
              <a:rPr lang="en-US" sz="2000" dirty="0"/>
              <a:t>Education</a:t>
            </a:r>
            <a:endParaRPr sz="2000" dirty="0"/>
          </a:p>
          <a:p>
            <a:pPr marL="742950" lvl="1" indent="-285750" algn="l" rtl="0">
              <a:spcBef>
                <a:spcPts val="360"/>
              </a:spcBef>
              <a:spcAft>
                <a:spcPts val="0"/>
              </a:spcAft>
              <a:buClr>
                <a:schemeClr val="dk1"/>
              </a:buClr>
              <a:buSzPts val="1800"/>
              <a:buChar char="–"/>
            </a:pPr>
            <a:r>
              <a:rPr lang="en-US" sz="2000" dirty="0"/>
              <a:t>B.S. in Marketing from Hampton University</a:t>
            </a:r>
            <a:endParaRPr sz="2000" dirty="0"/>
          </a:p>
          <a:p>
            <a:pPr marL="742950" lvl="1" indent="-285750" algn="l" rtl="0">
              <a:spcBef>
                <a:spcPts val="360"/>
              </a:spcBef>
              <a:spcAft>
                <a:spcPts val="0"/>
              </a:spcAft>
              <a:buClr>
                <a:schemeClr val="dk1"/>
              </a:buClr>
              <a:buSzPts val="1800"/>
              <a:buChar char="–"/>
            </a:pPr>
            <a:r>
              <a:rPr lang="en-US" sz="2000" dirty="0"/>
              <a:t>M.ED in Business Education from the University of West Georgia</a:t>
            </a:r>
            <a:endParaRPr sz="2000" dirty="0"/>
          </a:p>
          <a:p>
            <a:pPr marL="342900" lvl="0" indent="-342900" algn="l" rtl="0">
              <a:spcBef>
                <a:spcPts val="360"/>
              </a:spcBef>
              <a:spcAft>
                <a:spcPts val="0"/>
              </a:spcAft>
              <a:buClr>
                <a:schemeClr val="dk1"/>
              </a:buClr>
              <a:buSzPts val="1800"/>
              <a:buChar char="•"/>
            </a:pPr>
            <a:r>
              <a:rPr lang="en-US" sz="2000" dirty="0"/>
              <a:t>Mother of two teenage sons and a young daughter</a:t>
            </a:r>
            <a:endParaRPr sz="2000" dirty="0"/>
          </a:p>
          <a:p>
            <a:pPr marL="342900" lvl="0" indent="-342900" algn="l" rtl="0">
              <a:spcBef>
                <a:spcPts val="360"/>
              </a:spcBef>
              <a:spcAft>
                <a:spcPts val="0"/>
              </a:spcAft>
              <a:buClr>
                <a:schemeClr val="dk1"/>
              </a:buClr>
              <a:buSzPts val="1800"/>
              <a:buChar char="•"/>
            </a:pPr>
            <a:r>
              <a:rPr lang="en-US" sz="2000" dirty="0"/>
              <a:t>Entrepreneur/Owner of Mahogany Mommies</a:t>
            </a:r>
            <a:endParaRPr sz="2000" dirty="0"/>
          </a:p>
          <a:p>
            <a:pPr marL="342900" lvl="0" indent="-215900" algn="l" rtl="0">
              <a:spcBef>
                <a:spcPts val="0"/>
              </a:spcBef>
              <a:spcAft>
                <a:spcPts val="0"/>
              </a:spcAft>
              <a:buClr>
                <a:schemeClr val="dk1"/>
              </a:buClr>
              <a:buSzPts val="2000"/>
              <a:buNone/>
            </a:pPr>
            <a:endParaRPr sz="2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g71ab888718_0_192"/>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3636"/>
              </a:lnSpc>
              <a:spcBef>
                <a:spcPts val="0"/>
              </a:spcBef>
              <a:spcAft>
                <a:spcPts val="0"/>
              </a:spcAft>
              <a:buNone/>
            </a:pPr>
            <a:r>
              <a:rPr lang="en-US" sz="5500"/>
              <a:t>References</a:t>
            </a:r>
            <a:endParaRPr sz="5500" b="1"/>
          </a:p>
        </p:txBody>
      </p:sp>
      <p:sp>
        <p:nvSpPr>
          <p:cNvPr id="336" name="Google Shape;336;g71ab888718_0_192"/>
          <p:cNvSpPr txBox="1">
            <a:spLocks noGrp="1"/>
          </p:cNvSpPr>
          <p:nvPr>
            <p:ph type="body" idx="4294967295"/>
          </p:nvPr>
        </p:nvSpPr>
        <p:spPr>
          <a:xfrm>
            <a:off x="457200" y="2129566"/>
            <a:ext cx="8229600" cy="4175700"/>
          </a:xfrm>
          <a:prstGeom prst="rect">
            <a:avLst/>
          </a:prstGeom>
          <a:noFill/>
          <a:ln>
            <a:noFill/>
          </a:ln>
        </p:spPr>
        <p:txBody>
          <a:bodyPr spcFirstLastPara="1" wrap="square" lIns="91425" tIns="45700" rIns="91425" bIns="45700" anchor="t" anchorCtr="0">
            <a:noAutofit/>
          </a:bodyPr>
          <a:lstStyle/>
          <a:p>
            <a:pPr marL="342900" lvl="0" indent="-323850" algn="l" rtl="0">
              <a:spcBef>
                <a:spcPts val="1800"/>
              </a:spcBef>
              <a:spcAft>
                <a:spcPts val="0"/>
              </a:spcAft>
              <a:buSzPts val="2500"/>
              <a:buChar char="•"/>
            </a:pPr>
            <a:r>
              <a:rPr lang="en-US" sz="2000" u="sng">
                <a:solidFill>
                  <a:schemeClr val="hlink"/>
                </a:solidFill>
                <a:hlinkClick r:id="rId3"/>
              </a:rPr>
              <a:t>https://www.entrepreneur.com/article/245038</a:t>
            </a:r>
            <a:endParaRPr sz="1500">
              <a:latin typeface="Calibri"/>
              <a:ea typeface="Calibri"/>
              <a:cs typeface="Calibri"/>
              <a:sym typeface="Calibri"/>
            </a:endParaRPr>
          </a:p>
          <a:p>
            <a:pPr marL="342900" lvl="0" indent="-342900" algn="l" rtl="0">
              <a:spcBef>
                <a:spcPts val="1800"/>
              </a:spcBef>
              <a:spcAft>
                <a:spcPts val="0"/>
              </a:spcAft>
              <a:buClr>
                <a:schemeClr val="dk1"/>
              </a:buClr>
              <a:buSzPts val="2500"/>
              <a:buChar char="•"/>
            </a:pPr>
            <a:r>
              <a:rPr lang="en-US" sz="2000" u="sng">
                <a:solidFill>
                  <a:schemeClr val="hlink"/>
                </a:solidFill>
                <a:hlinkClick r:id="rId4"/>
              </a:rPr>
              <a:t>https://money.usnews.com/money/blogs/my-money/2010/11/03/10-reasons</a:t>
            </a:r>
            <a:r>
              <a:rPr lang="en-US" sz="1500" u="sng">
                <a:solidFill>
                  <a:schemeClr val="hlink"/>
                </a:solidFill>
                <a:hlinkClick r:id="rId5"/>
              </a:rPr>
              <a:t>t</a:t>
            </a:r>
            <a:endParaRPr sz="1500">
              <a:latin typeface="Calibri"/>
              <a:ea typeface="Calibri"/>
              <a:cs typeface="Calibri"/>
              <a:sym typeface="Calibri"/>
            </a:endParaRPr>
          </a:p>
          <a:p>
            <a:pPr marL="342900" lvl="0" indent="-342900" algn="l" rtl="0">
              <a:spcBef>
                <a:spcPts val="1800"/>
              </a:spcBef>
              <a:spcAft>
                <a:spcPts val="0"/>
              </a:spcAft>
              <a:buClr>
                <a:schemeClr val="dk1"/>
              </a:buClr>
              <a:buSzPts val="2500"/>
              <a:buChar char="•"/>
            </a:pPr>
            <a:r>
              <a:rPr lang="en-US" sz="2000" u="sng">
                <a:solidFill>
                  <a:schemeClr val="hlink"/>
                </a:solidFill>
                <a:hlinkClick r:id="rId6"/>
              </a:rPr>
              <a:t>https://www.unfinishedsuccess.com/the-importance-of-visualizing-your-goals/</a:t>
            </a:r>
            <a:r>
              <a:rPr lang="en-US" sz="2000" u="sng">
                <a:solidFill>
                  <a:schemeClr val="hlink"/>
                </a:solidFill>
              </a:rPr>
              <a:t> </a:t>
            </a:r>
            <a:endParaRPr sz="2000" u="sng">
              <a:solidFill>
                <a:schemeClr val="hlink"/>
              </a:solidFill>
            </a:endParaRPr>
          </a:p>
          <a:p>
            <a:pPr marL="342900" lvl="0" indent="-342900" algn="l" rtl="0">
              <a:spcBef>
                <a:spcPts val="1800"/>
              </a:spcBef>
              <a:spcAft>
                <a:spcPts val="0"/>
              </a:spcAft>
              <a:buClr>
                <a:schemeClr val="dk1"/>
              </a:buClr>
              <a:buSzPts val="2500"/>
              <a:buChar char="•"/>
            </a:pPr>
            <a:r>
              <a:rPr lang="en-US" sz="2000" b="1">
                <a:solidFill>
                  <a:srgbClr val="000000"/>
                </a:solidFill>
              </a:rPr>
              <a:t>Short-term and Long-term Activity: </a:t>
            </a:r>
            <a:r>
              <a:rPr lang="en-US" sz="2000" u="sng">
                <a:solidFill>
                  <a:schemeClr val="hlink"/>
                </a:solidFill>
              </a:rPr>
              <a:t>http://www.fldoe.org/core/fileparse.php/7531/urlt/short-long-term-goal-setting.pdf</a:t>
            </a:r>
            <a:endParaRPr sz="2750"/>
          </a:p>
          <a:p>
            <a:pPr marL="342900" lvl="0" indent="-342900" algn="l" rtl="0">
              <a:spcBef>
                <a:spcPts val="1800"/>
              </a:spcBef>
              <a:spcAft>
                <a:spcPts val="0"/>
              </a:spcAft>
              <a:buClr>
                <a:schemeClr val="dk1"/>
              </a:buClr>
              <a:buSzPts val="2500"/>
              <a:buChar char="•"/>
            </a:pPr>
            <a:r>
              <a:rPr lang="en-US" sz="2000" u="sng">
                <a:solidFill>
                  <a:schemeClr val="hlink"/>
                </a:solidFill>
              </a:rPr>
              <a:t>https://sharemylesson.com/teaching-resource/vision-board-252228</a:t>
            </a:r>
            <a:endParaRPr sz="2000" u="sng">
              <a:solidFill>
                <a:schemeClr val="hlink"/>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36">
                                            <p:txEl>
                                              <p:pRg st="0" end="0"/>
                                            </p:txEl>
                                          </p:spTgt>
                                        </p:tgtEl>
                                        <p:attrNameLst>
                                          <p:attrName>style.visibility</p:attrName>
                                        </p:attrNameLst>
                                      </p:cBhvr>
                                      <p:to>
                                        <p:strVal val="visible"/>
                                      </p:to>
                                    </p:set>
                                    <p:anim calcmode="lin" valueType="num">
                                      <p:cBhvr additive="base">
                                        <p:cTn id="7" dur="500"/>
                                        <p:tgtEl>
                                          <p:spTgt spid="33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36">
                                            <p:txEl>
                                              <p:pRg st="1" end="1"/>
                                            </p:txEl>
                                          </p:spTgt>
                                        </p:tgtEl>
                                        <p:attrNameLst>
                                          <p:attrName>style.visibility</p:attrName>
                                        </p:attrNameLst>
                                      </p:cBhvr>
                                      <p:to>
                                        <p:strVal val="visible"/>
                                      </p:to>
                                    </p:set>
                                    <p:anim calcmode="lin" valueType="num">
                                      <p:cBhvr additive="base">
                                        <p:cTn id="12" dur="500"/>
                                        <p:tgtEl>
                                          <p:spTgt spid="33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36">
                                            <p:txEl>
                                              <p:pRg st="2" end="2"/>
                                            </p:txEl>
                                          </p:spTgt>
                                        </p:tgtEl>
                                        <p:attrNameLst>
                                          <p:attrName>style.visibility</p:attrName>
                                        </p:attrNameLst>
                                      </p:cBhvr>
                                      <p:to>
                                        <p:strVal val="visible"/>
                                      </p:to>
                                    </p:set>
                                    <p:anim calcmode="lin" valueType="num">
                                      <p:cBhvr additive="base">
                                        <p:cTn id="17" dur="500"/>
                                        <p:tgtEl>
                                          <p:spTgt spid="33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36">
                                            <p:txEl>
                                              <p:pRg st="3" end="3"/>
                                            </p:txEl>
                                          </p:spTgt>
                                        </p:tgtEl>
                                        <p:attrNameLst>
                                          <p:attrName>style.visibility</p:attrName>
                                        </p:attrNameLst>
                                      </p:cBhvr>
                                      <p:to>
                                        <p:strVal val="visible"/>
                                      </p:to>
                                    </p:set>
                                    <p:anim calcmode="lin" valueType="num">
                                      <p:cBhvr additive="base">
                                        <p:cTn id="22" dur="500"/>
                                        <p:tgtEl>
                                          <p:spTgt spid="33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36">
                                            <p:txEl>
                                              <p:pRg st="4" end="4"/>
                                            </p:txEl>
                                          </p:spTgt>
                                        </p:tgtEl>
                                        <p:attrNameLst>
                                          <p:attrName>style.visibility</p:attrName>
                                        </p:attrNameLst>
                                      </p:cBhvr>
                                      <p:to>
                                        <p:strVal val="visible"/>
                                      </p:to>
                                    </p:set>
                                    <p:anim calcmode="lin" valueType="num">
                                      <p:cBhvr additive="base">
                                        <p:cTn id="27" dur="500"/>
                                        <p:tgtEl>
                                          <p:spTgt spid="33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g71ab888718_0_201"/>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3636"/>
              </a:lnSpc>
              <a:spcBef>
                <a:spcPts val="0"/>
              </a:spcBef>
              <a:spcAft>
                <a:spcPts val="0"/>
              </a:spcAft>
              <a:buNone/>
            </a:pPr>
            <a:r>
              <a:rPr lang="en-US" sz="5500"/>
              <a:t>References</a:t>
            </a:r>
            <a:endParaRPr sz="5500" b="1"/>
          </a:p>
        </p:txBody>
      </p:sp>
      <p:sp>
        <p:nvSpPr>
          <p:cNvPr id="343" name="Google Shape;343;g71ab888718_0_201"/>
          <p:cNvSpPr txBox="1">
            <a:spLocks noGrp="1"/>
          </p:cNvSpPr>
          <p:nvPr>
            <p:ph type="body" idx="4294967295"/>
          </p:nvPr>
        </p:nvSpPr>
        <p:spPr>
          <a:xfrm>
            <a:off x="457200" y="2377441"/>
            <a:ext cx="8229600" cy="4175700"/>
          </a:xfrm>
          <a:prstGeom prst="rect">
            <a:avLst/>
          </a:prstGeom>
          <a:noFill/>
          <a:ln>
            <a:noFill/>
          </a:ln>
        </p:spPr>
        <p:txBody>
          <a:bodyPr spcFirstLastPara="1" wrap="square" lIns="91425" tIns="45700" rIns="91425" bIns="45700" anchor="t" anchorCtr="0">
            <a:noAutofit/>
          </a:bodyPr>
          <a:lstStyle/>
          <a:p>
            <a:pPr marL="342900" lvl="0" indent="-342900" algn="l" rtl="0">
              <a:spcBef>
                <a:spcPts val="1800"/>
              </a:spcBef>
              <a:spcAft>
                <a:spcPts val="0"/>
              </a:spcAft>
              <a:buClr>
                <a:schemeClr val="dk1"/>
              </a:buClr>
              <a:buSzPts val="2500"/>
              <a:buChar char="•"/>
            </a:pPr>
            <a:r>
              <a:rPr lang="en-US" sz="2000" b="1">
                <a:solidFill>
                  <a:srgbClr val="000000"/>
                </a:solidFill>
              </a:rPr>
              <a:t>Famous Failures Activity: </a:t>
            </a:r>
            <a:r>
              <a:rPr lang="en-US" sz="2000" u="sng">
                <a:solidFill>
                  <a:schemeClr val="hlink"/>
                </a:solidFill>
                <a:latin typeface="Arial"/>
                <a:ea typeface="Arial"/>
                <a:cs typeface="Arial"/>
                <a:sym typeface="Arial"/>
                <a:hlinkClick r:id="rId3"/>
              </a:rPr>
              <a:t>https://www.teacherspayteachers.com/Product/Growth-Mindset-Lesson-Famous-Failures-2604022</a:t>
            </a:r>
            <a:endParaRPr sz="2000" u="sng">
              <a:solidFill>
                <a:schemeClr val="hlink"/>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43">
                                            <p:txEl>
                                              <p:pRg st="0" end="0"/>
                                            </p:txEl>
                                          </p:spTgt>
                                        </p:tgtEl>
                                        <p:attrNameLst>
                                          <p:attrName>style.visibility</p:attrName>
                                        </p:attrNameLst>
                                      </p:cBhvr>
                                      <p:to>
                                        <p:strVal val="visible"/>
                                      </p:to>
                                    </p:set>
                                    <p:anim calcmode="lin" valueType="num">
                                      <p:cBhvr additive="base">
                                        <p:cTn id="7" dur="500"/>
                                        <p:tgtEl>
                                          <p:spTgt spid="34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40"/>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5500">
                <a:latin typeface="Calibri"/>
                <a:ea typeface="Calibri"/>
                <a:cs typeface="Calibri"/>
                <a:sym typeface="Calibri"/>
              </a:rPr>
              <a:t>CEE Affiliates</a:t>
            </a:r>
            <a:endParaRPr sz="5500" b="1"/>
          </a:p>
        </p:txBody>
      </p:sp>
      <p:sp>
        <p:nvSpPr>
          <p:cNvPr id="350" name="Google Shape;350;p40"/>
          <p:cNvSpPr txBox="1"/>
          <p:nvPr/>
        </p:nvSpPr>
        <p:spPr>
          <a:xfrm>
            <a:off x="1501666" y="5134678"/>
            <a:ext cx="6140667"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u="sng">
                <a:solidFill>
                  <a:schemeClr val="dk1"/>
                </a:solidFill>
                <a:latin typeface="Arial"/>
                <a:ea typeface="Arial"/>
                <a:cs typeface="Arial"/>
                <a:sym typeface="Arial"/>
                <a:hlinkClick r:id="rId3"/>
              </a:rPr>
              <a:t>https://www.councilforeconed.org/resources/local-affiliates/</a:t>
            </a:r>
            <a:endParaRPr sz="1800">
              <a:solidFill>
                <a:schemeClr val="dk1"/>
              </a:solidFill>
              <a:latin typeface="Arial"/>
              <a:ea typeface="Arial"/>
              <a:cs typeface="Arial"/>
              <a:sym typeface="Arial"/>
            </a:endParaRPr>
          </a:p>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351" name="Google Shape;351;p40" descr="A picture containing bird&#10;&#10;Description generated with very high confidence"/>
          <p:cNvPicPr preferRelativeResize="0"/>
          <p:nvPr/>
        </p:nvPicPr>
        <p:blipFill rotWithShape="1">
          <a:blip r:embed="rId4">
            <a:alphaModFix/>
          </a:blip>
          <a:srcRect/>
          <a:stretch/>
        </p:blipFill>
        <p:spPr>
          <a:xfrm>
            <a:off x="1524001" y="2335947"/>
            <a:ext cx="6095999" cy="2403817"/>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5"/>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5500"/>
              <a:t>Agenda</a:t>
            </a:r>
            <a:endParaRPr sz="5500" b="1">
              <a:solidFill>
                <a:srgbClr val="005CB8"/>
              </a:solidFill>
              <a:latin typeface="Calibri"/>
              <a:ea typeface="Calibri"/>
              <a:cs typeface="Calibri"/>
              <a:sym typeface="Calibri"/>
            </a:endParaRPr>
          </a:p>
        </p:txBody>
      </p:sp>
      <p:sp>
        <p:nvSpPr>
          <p:cNvPr id="81" name="Google Shape;81;p5"/>
          <p:cNvSpPr txBox="1">
            <a:spLocks noGrp="1"/>
          </p:cNvSpPr>
          <p:nvPr>
            <p:ph type="body" idx="4294967295"/>
          </p:nvPr>
        </p:nvSpPr>
        <p:spPr>
          <a:xfrm>
            <a:off x="457200" y="1956335"/>
            <a:ext cx="8229600" cy="417576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500"/>
              <a:buChar char="•"/>
            </a:pPr>
            <a:r>
              <a:rPr lang="en-US" sz="2500"/>
              <a:t>Address various Lesson Components and Activities </a:t>
            </a:r>
            <a:endParaRPr/>
          </a:p>
          <a:p>
            <a:pPr marL="740664" lvl="1" indent="-285750" algn="l" rtl="0">
              <a:spcBef>
                <a:spcPts val="1800"/>
              </a:spcBef>
              <a:spcAft>
                <a:spcPts val="0"/>
              </a:spcAft>
              <a:buClr>
                <a:schemeClr val="dk1"/>
              </a:buClr>
              <a:buSzPts val="2500"/>
              <a:buChar char="–"/>
            </a:pPr>
            <a:r>
              <a:rPr lang="en-US" sz="2500"/>
              <a:t>Objectives </a:t>
            </a:r>
            <a:endParaRPr/>
          </a:p>
          <a:p>
            <a:pPr marL="740664" lvl="1" indent="-285750" algn="l" rtl="0">
              <a:spcBef>
                <a:spcPts val="600"/>
              </a:spcBef>
              <a:spcAft>
                <a:spcPts val="0"/>
              </a:spcAft>
              <a:buClr>
                <a:schemeClr val="dk1"/>
              </a:buClr>
              <a:buSzPts val="2500"/>
              <a:buChar char="–"/>
            </a:pPr>
            <a:r>
              <a:rPr lang="en-US" sz="2500"/>
              <a:t>Standards </a:t>
            </a:r>
            <a:endParaRPr/>
          </a:p>
          <a:p>
            <a:pPr marL="740664" lvl="1" indent="-285750" algn="l" rtl="0">
              <a:spcBef>
                <a:spcPts val="600"/>
              </a:spcBef>
              <a:spcAft>
                <a:spcPts val="0"/>
              </a:spcAft>
              <a:buClr>
                <a:schemeClr val="dk1"/>
              </a:buClr>
              <a:buSzPts val="2500"/>
              <a:buChar char="–"/>
            </a:pPr>
            <a:r>
              <a:rPr lang="en-US" sz="2500"/>
              <a:t>Lessons </a:t>
            </a:r>
            <a:endParaRPr/>
          </a:p>
          <a:p>
            <a:pPr marL="1140714" lvl="2" indent="-228600" algn="l" rtl="0">
              <a:spcBef>
                <a:spcPts val="600"/>
              </a:spcBef>
              <a:spcAft>
                <a:spcPts val="0"/>
              </a:spcAft>
              <a:buClr>
                <a:schemeClr val="dk1"/>
              </a:buClr>
              <a:buSzPts val="2500"/>
              <a:buChar char="•"/>
            </a:pPr>
            <a:r>
              <a:rPr lang="en-US" sz="2500"/>
              <a:t>Essential Questions Aims</a:t>
            </a:r>
            <a:endParaRPr/>
          </a:p>
          <a:p>
            <a:pPr marL="1140714" lvl="2" indent="-228600" algn="l" rtl="0">
              <a:spcBef>
                <a:spcPts val="600"/>
              </a:spcBef>
              <a:spcAft>
                <a:spcPts val="0"/>
              </a:spcAft>
              <a:buClr>
                <a:schemeClr val="dk1"/>
              </a:buClr>
              <a:buSzPts val="2500"/>
              <a:buChar char="•"/>
            </a:pPr>
            <a:r>
              <a:rPr lang="en-US" sz="2500"/>
              <a:t>Lesson Activities/Projects</a:t>
            </a:r>
            <a:endParaRPr/>
          </a:p>
          <a:p>
            <a:pPr marL="1140714" lvl="2" indent="-228600" algn="l" rtl="0">
              <a:spcBef>
                <a:spcPts val="600"/>
              </a:spcBef>
              <a:spcAft>
                <a:spcPts val="0"/>
              </a:spcAft>
              <a:buClr>
                <a:schemeClr val="dk1"/>
              </a:buClr>
              <a:buSzPts val="2500"/>
              <a:buChar char="•"/>
            </a:pPr>
            <a:r>
              <a:rPr lang="en-US" sz="2500"/>
              <a:t>Discussion Questions </a:t>
            </a:r>
            <a:endParaRPr/>
          </a:p>
          <a:p>
            <a:pPr marL="740664" lvl="1" indent="-285750" algn="l" rtl="0">
              <a:spcBef>
                <a:spcPts val="600"/>
              </a:spcBef>
              <a:spcAft>
                <a:spcPts val="0"/>
              </a:spcAft>
              <a:buClr>
                <a:schemeClr val="dk1"/>
              </a:buClr>
              <a:buSzPts val="2500"/>
              <a:buChar char="–"/>
            </a:pPr>
            <a:r>
              <a:rPr lang="en-US" sz="2500"/>
              <a:t>Additional Topics covered in Entrepreneurship</a:t>
            </a:r>
            <a:endParaRPr sz="2500"/>
          </a:p>
          <a:p>
            <a:pPr marL="740664" lvl="1" indent="-285750" algn="l" rtl="0">
              <a:spcBef>
                <a:spcPts val="600"/>
              </a:spcBef>
              <a:spcAft>
                <a:spcPts val="0"/>
              </a:spcAft>
              <a:buSzPts val="2500"/>
              <a:buChar char="–"/>
            </a:pPr>
            <a:r>
              <a:rPr lang="en-US" sz="2500"/>
              <a:t>Assessment Questions</a:t>
            </a:r>
            <a:endParaRPr sz="2500"/>
          </a:p>
          <a:p>
            <a:pPr marL="742950" lvl="0" indent="0" algn="l" rtl="0">
              <a:spcBef>
                <a:spcPts val="600"/>
              </a:spcBef>
              <a:spcAft>
                <a:spcPts val="0"/>
              </a:spcAft>
              <a:buNone/>
            </a:pP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6"/>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5500"/>
              <a:t>Key Objectives</a:t>
            </a:r>
            <a:endParaRPr sz="5500" b="1"/>
          </a:p>
        </p:txBody>
      </p:sp>
      <p:sp>
        <p:nvSpPr>
          <p:cNvPr id="88" name="Google Shape;88;p6"/>
          <p:cNvSpPr txBox="1">
            <a:spLocks noGrp="1"/>
          </p:cNvSpPr>
          <p:nvPr>
            <p:ph type="body" idx="4294967295"/>
          </p:nvPr>
        </p:nvSpPr>
        <p:spPr>
          <a:xfrm>
            <a:off x="457200" y="2076652"/>
            <a:ext cx="8229600" cy="417576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500"/>
              <a:buChar char="•"/>
            </a:pPr>
            <a:r>
              <a:rPr lang="en-US" sz="2500" b="1"/>
              <a:t>Description:</a:t>
            </a:r>
            <a:r>
              <a:rPr lang="en-US" sz="2500"/>
              <a:t> This webinar will provide lessons and activities that are geared at encouraging students to open their minds to the possibility of entrepreneurship and teaching them the needed skills to effectively launch a business.</a:t>
            </a:r>
            <a:endParaRPr/>
          </a:p>
          <a:p>
            <a:pPr marL="342900" lvl="0" indent="-342900" algn="l" rtl="0">
              <a:spcBef>
                <a:spcPts val="1800"/>
              </a:spcBef>
              <a:spcAft>
                <a:spcPts val="0"/>
              </a:spcAft>
              <a:buClr>
                <a:schemeClr val="dk1"/>
              </a:buClr>
              <a:buSzPts val="2500"/>
              <a:buChar char="•"/>
            </a:pPr>
            <a:r>
              <a:rPr lang="en-US" sz="2500" b="1"/>
              <a:t>Teachers will be able to:</a:t>
            </a:r>
            <a:endParaRPr/>
          </a:p>
          <a:p>
            <a:pPr marL="742950" lvl="1" indent="-285750" algn="l" rtl="0">
              <a:spcBef>
                <a:spcPts val="0"/>
              </a:spcBef>
              <a:spcAft>
                <a:spcPts val="0"/>
              </a:spcAft>
              <a:buClr>
                <a:schemeClr val="dk1"/>
              </a:buClr>
              <a:buSzPts val="2500"/>
              <a:buChar char="–"/>
            </a:pPr>
            <a:r>
              <a:rPr lang="en-US" sz="2500"/>
              <a:t>Learn how to implement activities to teach students entrepreneurial concepts.</a:t>
            </a:r>
            <a:endParaRPr/>
          </a:p>
          <a:p>
            <a:pPr marL="742950" lvl="1" indent="-285750" algn="l" rtl="0">
              <a:spcBef>
                <a:spcPts val="0"/>
              </a:spcBef>
              <a:spcAft>
                <a:spcPts val="0"/>
              </a:spcAft>
              <a:buClr>
                <a:schemeClr val="dk1"/>
              </a:buClr>
              <a:buSzPts val="2500"/>
              <a:buChar char="–"/>
            </a:pPr>
            <a:r>
              <a:rPr lang="en-US" sz="2500"/>
              <a:t>Examine different lesson plans in entrepreneurship.</a:t>
            </a:r>
            <a:endParaRPr/>
          </a:p>
          <a:p>
            <a:pPr marL="742950" lvl="1" indent="-285750" algn="l" rtl="0">
              <a:spcBef>
                <a:spcPts val="0"/>
              </a:spcBef>
              <a:spcAft>
                <a:spcPts val="0"/>
              </a:spcAft>
              <a:buClr>
                <a:schemeClr val="dk1"/>
              </a:buClr>
              <a:buSzPts val="2500"/>
              <a:buChar char="–"/>
            </a:pPr>
            <a:r>
              <a:rPr lang="en-US" sz="2500"/>
              <a:t>Learn how to evaluate soft skills in a classroom for business start ups.</a:t>
            </a:r>
            <a:endParaRPr/>
          </a:p>
          <a:p>
            <a:pPr marL="342900" lvl="0" indent="-184150" algn="l" rtl="0">
              <a:spcBef>
                <a:spcPts val="0"/>
              </a:spcBef>
              <a:spcAft>
                <a:spcPts val="0"/>
              </a:spcAft>
              <a:buClr>
                <a:schemeClr val="dk1"/>
              </a:buClr>
              <a:buSzPts val="2500"/>
              <a:buNone/>
            </a:pPr>
            <a:endParaRPr sz="2500"/>
          </a:p>
          <a:p>
            <a:pPr marL="342900" lvl="0" indent="-165100" algn="l" rtl="0">
              <a:spcBef>
                <a:spcPts val="1800"/>
              </a:spcBef>
              <a:spcAft>
                <a:spcPts val="0"/>
              </a:spcAft>
              <a:buClr>
                <a:schemeClr val="dk1"/>
              </a:buClr>
              <a:buSzPts val="2800"/>
              <a:buNone/>
            </a:pP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8">
                                            <p:txEl>
                                              <p:pRg st="0" end="0"/>
                                            </p:txEl>
                                          </p:spTgt>
                                        </p:tgtEl>
                                        <p:attrNameLst>
                                          <p:attrName>style.visibility</p:attrName>
                                        </p:attrNameLst>
                                      </p:cBhvr>
                                      <p:to>
                                        <p:strVal val="visible"/>
                                      </p:to>
                                    </p:set>
                                    <p:anim calcmode="lin" valueType="num">
                                      <p:cBhvr additive="base">
                                        <p:cTn id="7" dur="500"/>
                                        <p:tgtEl>
                                          <p:spTgt spid="8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88">
                                            <p:txEl>
                                              <p:pRg st="1" end="1"/>
                                            </p:txEl>
                                          </p:spTgt>
                                        </p:tgtEl>
                                        <p:attrNameLst>
                                          <p:attrName>style.visibility</p:attrName>
                                        </p:attrNameLst>
                                      </p:cBhvr>
                                      <p:to>
                                        <p:strVal val="visible"/>
                                      </p:to>
                                    </p:set>
                                    <p:anim calcmode="lin" valueType="num">
                                      <p:cBhvr additive="base">
                                        <p:cTn id="12" dur="500"/>
                                        <p:tgtEl>
                                          <p:spTgt spid="8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8">
                                            <p:txEl>
                                              <p:pRg st="2" end="2"/>
                                            </p:txEl>
                                          </p:spTgt>
                                        </p:tgtEl>
                                        <p:attrNameLst>
                                          <p:attrName>style.visibility</p:attrName>
                                        </p:attrNameLst>
                                      </p:cBhvr>
                                      <p:to>
                                        <p:strVal val="visible"/>
                                      </p:to>
                                    </p:set>
                                    <p:anim calcmode="lin" valueType="num">
                                      <p:cBhvr additive="base">
                                        <p:cTn id="17" dur="500"/>
                                        <p:tgtEl>
                                          <p:spTgt spid="8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88">
                                            <p:txEl>
                                              <p:pRg st="3" end="3"/>
                                            </p:txEl>
                                          </p:spTgt>
                                        </p:tgtEl>
                                        <p:attrNameLst>
                                          <p:attrName>style.visibility</p:attrName>
                                        </p:attrNameLst>
                                      </p:cBhvr>
                                      <p:to>
                                        <p:strVal val="visible"/>
                                      </p:to>
                                    </p:set>
                                    <p:anim calcmode="lin" valueType="num">
                                      <p:cBhvr additive="base">
                                        <p:cTn id="22" dur="500"/>
                                        <p:tgtEl>
                                          <p:spTgt spid="8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88">
                                            <p:txEl>
                                              <p:pRg st="4" end="4"/>
                                            </p:txEl>
                                          </p:spTgt>
                                        </p:tgtEl>
                                        <p:attrNameLst>
                                          <p:attrName>style.visibility</p:attrName>
                                        </p:attrNameLst>
                                      </p:cBhvr>
                                      <p:to>
                                        <p:strVal val="visible"/>
                                      </p:to>
                                    </p:set>
                                    <p:anim calcmode="lin" valueType="num">
                                      <p:cBhvr additive="base">
                                        <p:cTn id="27" dur="500"/>
                                        <p:tgtEl>
                                          <p:spTgt spid="8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88">
                                            <p:txEl>
                                              <p:pRg st="5" end="5"/>
                                            </p:txEl>
                                          </p:spTgt>
                                        </p:tgtEl>
                                        <p:attrNameLst>
                                          <p:attrName>style.visibility</p:attrName>
                                        </p:attrNameLst>
                                      </p:cBhvr>
                                      <p:to>
                                        <p:strVal val="visible"/>
                                      </p:to>
                                    </p:set>
                                    <p:anim calcmode="lin" valueType="num">
                                      <p:cBhvr additive="base">
                                        <p:cTn id="32" dur="500"/>
                                        <p:tgtEl>
                                          <p:spTgt spid="8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8">
                                            <p:txEl>
                                              <p:pRg st="6" end="6"/>
                                            </p:txEl>
                                          </p:spTgt>
                                        </p:tgtEl>
                                        <p:attrNameLst>
                                          <p:attrName>style.visibility</p:attrName>
                                        </p:attrNameLst>
                                      </p:cBhvr>
                                      <p:to>
                                        <p:strVal val="visible"/>
                                      </p:to>
                                    </p:set>
                                    <p:anim calcmode="lin" valueType="num">
                                      <p:cBhvr additive="base">
                                        <p:cTn id="37" dur="500"/>
                                        <p:tgtEl>
                                          <p:spTgt spid="88">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7"/>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5500"/>
              <a:t>National Standards</a:t>
            </a:r>
            <a:endParaRPr sz="5500" b="1"/>
          </a:p>
        </p:txBody>
      </p:sp>
      <p:sp>
        <p:nvSpPr>
          <p:cNvPr id="95" name="Google Shape;95;p7"/>
          <p:cNvSpPr txBox="1">
            <a:spLocks noGrp="1"/>
          </p:cNvSpPr>
          <p:nvPr>
            <p:ph type="body" idx="4294967295"/>
          </p:nvPr>
        </p:nvSpPr>
        <p:spPr>
          <a:xfrm>
            <a:off x="457200" y="2377441"/>
            <a:ext cx="8229600" cy="417576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Char char="•"/>
            </a:pPr>
            <a:r>
              <a:rPr lang="en-US" sz="2000"/>
              <a:t>Know unique characteristics of an entrepreneur (McREL Business Education Standards 1999, Standard 15)</a:t>
            </a:r>
            <a:endParaRPr/>
          </a:p>
          <a:p>
            <a:pPr marL="342900" lvl="0" indent="-342900" algn="l" rtl="0">
              <a:spcBef>
                <a:spcPts val="1800"/>
              </a:spcBef>
              <a:spcAft>
                <a:spcPts val="0"/>
              </a:spcAft>
              <a:buClr>
                <a:schemeClr val="dk1"/>
              </a:buClr>
              <a:buSzPts val="2000"/>
              <a:buChar char="•"/>
            </a:pPr>
            <a:r>
              <a:rPr lang="en-US" sz="2000"/>
              <a:t>Recognize that entrepreneurs possess unique characteristics and examine the role of innovation in entrepreneurial opportunities (NBEA National Standards for Business Education 2013, Entrepreneurship I. Entrepreneurs and Entrepreneurial Opportunities)</a:t>
            </a:r>
            <a:endParaRPr/>
          </a:p>
          <a:p>
            <a:pPr marL="342900" lvl="0" indent="-342900" algn="l" rtl="0">
              <a:spcBef>
                <a:spcPts val="1800"/>
              </a:spcBef>
              <a:spcAft>
                <a:spcPts val="0"/>
              </a:spcAft>
              <a:buClr>
                <a:schemeClr val="dk1"/>
              </a:buClr>
              <a:buSzPts val="2000"/>
              <a:buChar char="•"/>
            </a:pPr>
            <a:r>
              <a:rPr lang="en-US" sz="2000"/>
              <a:t>Recognize trends and social responsibilities can lead to entrepreneurial opportunities (NBEA National Standards for Business Education 2013, Entrepreneurship II. Entrepreneurial Trends)</a:t>
            </a:r>
            <a:endParaRPr/>
          </a:p>
          <a:p>
            <a:pPr marL="0" lvl="0" indent="0" algn="l" rtl="0">
              <a:spcBef>
                <a:spcPts val="1800"/>
              </a:spcBef>
              <a:spcAft>
                <a:spcPts val="0"/>
              </a:spcAft>
              <a:buClr>
                <a:schemeClr val="dk1"/>
              </a:buClr>
              <a:buSzPts val="2750"/>
              <a:buNone/>
            </a:pPr>
            <a:endParaRPr sz="275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5">
                                            <p:txEl>
                                              <p:pRg st="0" end="0"/>
                                            </p:txEl>
                                          </p:spTgt>
                                        </p:tgtEl>
                                        <p:attrNameLst>
                                          <p:attrName>style.visibility</p:attrName>
                                        </p:attrNameLst>
                                      </p:cBhvr>
                                      <p:to>
                                        <p:strVal val="visible"/>
                                      </p:to>
                                    </p:set>
                                    <p:anim calcmode="lin" valueType="num">
                                      <p:cBhvr additive="base">
                                        <p:cTn id="7" dur="500"/>
                                        <p:tgtEl>
                                          <p:spTgt spid="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95">
                                            <p:txEl>
                                              <p:pRg st="1" end="1"/>
                                            </p:txEl>
                                          </p:spTgt>
                                        </p:tgtEl>
                                        <p:attrNameLst>
                                          <p:attrName>style.visibility</p:attrName>
                                        </p:attrNameLst>
                                      </p:cBhvr>
                                      <p:to>
                                        <p:strVal val="visible"/>
                                      </p:to>
                                    </p:set>
                                    <p:anim calcmode="lin" valueType="num">
                                      <p:cBhvr additive="base">
                                        <p:cTn id="12" dur="500"/>
                                        <p:tgtEl>
                                          <p:spTgt spid="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95">
                                            <p:txEl>
                                              <p:pRg st="2" end="2"/>
                                            </p:txEl>
                                          </p:spTgt>
                                        </p:tgtEl>
                                        <p:attrNameLst>
                                          <p:attrName>style.visibility</p:attrName>
                                        </p:attrNameLst>
                                      </p:cBhvr>
                                      <p:to>
                                        <p:strVal val="visible"/>
                                      </p:to>
                                    </p:set>
                                    <p:anim calcmode="lin" valueType="num">
                                      <p:cBhvr additive="base">
                                        <p:cTn id="17" dur="500"/>
                                        <p:tgtEl>
                                          <p:spTgt spid="9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95">
                                            <p:txEl>
                                              <p:pRg st="3" end="3"/>
                                            </p:txEl>
                                          </p:spTgt>
                                        </p:tgtEl>
                                        <p:attrNameLst>
                                          <p:attrName>style.visibility</p:attrName>
                                        </p:attrNameLst>
                                      </p:cBhvr>
                                      <p:to>
                                        <p:strVal val="visible"/>
                                      </p:to>
                                    </p:set>
                                    <p:anim calcmode="lin" valueType="num">
                                      <p:cBhvr additive="base">
                                        <p:cTn id="22" dur="500"/>
                                        <p:tgtEl>
                                          <p:spTgt spid="9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8"/>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5500"/>
              <a:t>National Standards</a:t>
            </a:r>
            <a:endParaRPr sz="5500" b="1"/>
          </a:p>
        </p:txBody>
      </p:sp>
      <p:sp>
        <p:nvSpPr>
          <p:cNvPr id="102" name="Google Shape;102;p8"/>
          <p:cNvSpPr txBox="1">
            <a:spLocks noGrp="1"/>
          </p:cNvSpPr>
          <p:nvPr>
            <p:ph type="body" idx="4294967295"/>
          </p:nvPr>
        </p:nvSpPr>
        <p:spPr>
          <a:xfrm>
            <a:off x="457200" y="2377441"/>
            <a:ext cx="8229600" cy="417576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Char char="•"/>
            </a:pPr>
            <a:r>
              <a:rPr lang="en-US" sz="2000"/>
              <a:t>Know unique characteristics of an entrepreneur (McREL Business Education Standards 1999, Standard 15)</a:t>
            </a:r>
            <a:endParaRPr/>
          </a:p>
          <a:p>
            <a:pPr marL="342900" lvl="0" indent="-342900" algn="l" rtl="0">
              <a:spcBef>
                <a:spcPts val="1800"/>
              </a:spcBef>
              <a:spcAft>
                <a:spcPts val="0"/>
              </a:spcAft>
              <a:buClr>
                <a:schemeClr val="dk1"/>
              </a:buClr>
              <a:buSzPts val="2000"/>
              <a:buChar char="•"/>
            </a:pPr>
            <a:r>
              <a:rPr lang="en-US" sz="2000"/>
              <a:t>Recognize that entrepreneurs possess unique characteristics and examine the role of innovation in entrepreneurial opportunities (NBEA National Standards for Business Education 2013, Entrepreneurship I. Entrepreneurs and Entrepreneurial Opportunities)</a:t>
            </a:r>
            <a:endParaRPr/>
          </a:p>
          <a:p>
            <a:pPr marL="342900" lvl="0" indent="-342900" algn="l" rtl="0">
              <a:spcBef>
                <a:spcPts val="1800"/>
              </a:spcBef>
              <a:spcAft>
                <a:spcPts val="0"/>
              </a:spcAft>
              <a:buClr>
                <a:schemeClr val="dk1"/>
              </a:buClr>
              <a:buSzPts val="2000"/>
              <a:buChar char="•"/>
            </a:pPr>
            <a:r>
              <a:rPr lang="en-US" sz="2000"/>
              <a:t>Recognize trends and social responsibilities can lead to entrepreneurial opportunities (NBEA National Standards for Business Education 2013, Entrepreneurship II. Entrepreneurial Trends)</a:t>
            </a:r>
            <a:endParaRPr/>
          </a:p>
          <a:p>
            <a:pPr marL="0" lvl="0" indent="0" algn="l" rtl="0">
              <a:spcBef>
                <a:spcPts val="1800"/>
              </a:spcBef>
              <a:spcAft>
                <a:spcPts val="0"/>
              </a:spcAft>
              <a:buClr>
                <a:schemeClr val="dk1"/>
              </a:buClr>
              <a:buSzPts val="2750"/>
              <a:buNone/>
            </a:pPr>
            <a:endParaRPr sz="275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
                                            <p:txEl>
                                              <p:pRg st="0" end="0"/>
                                            </p:txEl>
                                          </p:spTgt>
                                        </p:tgtEl>
                                        <p:attrNameLst>
                                          <p:attrName>style.visibility</p:attrName>
                                        </p:attrNameLst>
                                      </p:cBhvr>
                                      <p:to>
                                        <p:strVal val="visible"/>
                                      </p:to>
                                    </p:set>
                                    <p:anim calcmode="lin" valueType="num">
                                      <p:cBhvr additive="base">
                                        <p:cTn id="7" dur="500"/>
                                        <p:tgtEl>
                                          <p:spTgt spid="10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02">
                                            <p:txEl>
                                              <p:pRg st="1" end="1"/>
                                            </p:txEl>
                                          </p:spTgt>
                                        </p:tgtEl>
                                        <p:attrNameLst>
                                          <p:attrName>style.visibility</p:attrName>
                                        </p:attrNameLst>
                                      </p:cBhvr>
                                      <p:to>
                                        <p:strVal val="visible"/>
                                      </p:to>
                                    </p:set>
                                    <p:anim calcmode="lin" valueType="num">
                                      <p:cBhvr additive="base">
                                        <p:cTn id="12" dur="500"/>
                                        <p:tgtEl>
                                          <p:spTgt spid="10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2">
                                            <p:txEl>
                                              <p:pRg st="2" end="2"/>
                                            </p:txEl>
                                          </p:spTgt>
                                        </p:tgtEl>
                                        <p:attrNameLst>
                                          <p:attrName>style.visibility</p:attrName>
                                        </p:attrNameLst>
                                      </p:cBhvr>
                                      <p:to>
                                        <p:strVal val="visible"/>
                                      </p:to>
                                    </p:set>
                                    <p:anim calcmode="lin" valueType="num">
                                      <p:cBhvr additive="base">
                                        <p:cTn id="17" dur="500"/>
                                        <p:tgtEl>
                                          <p:spTgt spid="10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02">
                                            <p:txEl>
                                              <p:pRg st="3" end="3"/>
                                            </p:txEl>
                                          </p:spTgt>
                                        </p:tgtEl>
                                        <p:attrNameLst>
                                          <p:attrName>style.visibility</p:attrName>
                                        </p:attrNameLst>
                                      </p:cBhvr>
                                      <p:to>
                                        <p:strVal val="visible"/>
                                      </p:to>
                                    </p:set>
                                    <p:anim calcmode="lin" valueType="num">
                                      <p:cBhvr additive="base">
                                        <p:cTn id="22" dur="500"/>
                                        <p:tgtEl>
                                          <p:spTgt spid="10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9"/>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5500"/>
              <a:t>New York State Standards</a:t>
            </a:r>
            <a:endParaRPr sz="5500" b="1"/>
          </a:p>
        </p:txBody>
      </p:sp>
      <p:sp>
        <p:nvSpPr>
          <p:cNvPr id="109" name="Google Shape;109;p9"/>
          <p:cNvSpPr txBox="1">
            <a:spLocks noGrp="1"/>
          </p:cNvSpPr>
          <p:nvPr>
            <p:ph type="body" idx="4294967295"/>
          </p:nvPr>
        </p:nvSpPr>
        <p:spPr>
          <a:xfrm>
            <a:off x="457200" y="2377441"/>
            <a:ext cx="8229600" cy="417576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1900"/>
              <a:buChar char="•"/>
            </a:pPr>
            <a:r>
              <a:rPr lang="en-US" sz="1900"/>
              <a:t>Standard 1: Career Development Students will be knowledgeable about the world of work, explore career options, and relate personal skills, aptitudes, and abilities to future career decisions. </a:t>
            </a:r>
            <a:endParaRPr/>
          </a:p>
          <a:p>
            <a:pPr marL="342900" lvl="0" indent="-342900" algn="l" rtl="0">
              <a:spcBef>
                <a:spcPts val="1800"/>
              </a:spcBef>
              <a:spcAft>
                <a:spcPts val="0"/>
              </a:spcAft>
              <a:buClr>
                <a:schemeClr val="dk1"/>
              </a:buClr>
              <a:buSzPts val="1900"/>
              <a:buChar char="•"/>
            </a:pPr>
            <a:r>
              <a:rPr lang="en-US" sz="1900"/>
              <a:t>Standard 2: Integrated Learning Students will demonstrate how academic knowledge and skills are applied in the workplace and other settings. </a:t>
            </a:r>
            <a:endParaRPr/>
          </a:p>
          <a:p>
            <a:pPr marL="342900" lvl="0" indent="-342900" algn="l" rtl="0">
              <a:spcBef>
                <a:spcPts val="1800"/>
              </a:spcBef>
              <a:spcAft>
                <a:spcPts val="0"/>
              </a:spcAft>
              <a:buClr>
                <a:schemeClr val="dk1"/>
              </a:buClr>
              <a:buSzPts val="1900"/>
              <a:buChar char="•"/>
            </a:pPr>
            <a:r>
              <a:rPr lang="en-US" sz="1900"/>
              <a:t>Standard 3a: Universal Foundation Skills Students will demonstrate mastery of the foundation skills and competencies essential for success in the workplace. </a:t>
            </a:r>
            <a:endParaRPr/>
          </a:p>
          <a:p>
            <a:pPr marL="342900" lvl="0" indent="-342900" algn="l" rtl="0">
              <a:spcBef>
                <a:spcPts val="1800"/>
              </a:spcBef>
              <a:spcAft>
                <a:spcPts val="0"/>
              </a:spcAft>
              <a:buClr>
                <a:schemeClr val="dk1"/>
              </a:buClr>
              <a:buSzPts val="1900"/>
              <a:buChar char="•"/>
            </a:pPr>
            <a:r>
              <a:rPr lang="en-US" sz="1900"/>
              <a:t> Standard 3b: Career Majors Students who choose a career major will acquire the career-specific technical knowledge/skills necessary to progress toward gainful employment, career advancement, and success in postsecondary programs.</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anim calcmode="lin" valueType="num">
                                      <p:cBhvr additive="base">
                                        <p:cTn id="7" dur="500"/>
                                        <p:tgtEl>
                                          <p:spTgt spid="10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09">
                                            <p:txEl>
                                              <p:pRg st="1" end="1"/>
                                            </p:txEl>
                                          </p:spTgt>
                                        </p:tgtEl>
                                        <p:attrNameLst>
                                          <p:attrName>style.visibility</p:attrName>
                                        </p:attrNameLst>
                                      </p:cBhvr>
                                      <p:to>
                                        <p:strVal val="visible"/>
                                      </p:to>
                                    </p:set>
                                    <p:anim calcmode="lin" valueType="num">
                                      <p:cBhvr additive="base">
                                        <p:cTn id="12" dur="500"/>
                                        <p:tgtEl>
                                          <p:spTgt spid="10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9">
                                            <p:txEl>
                                              <p:pRg st="2" end="2"/>
                                            </p:txEl>
                                          </p:spTgt>
                                        </p:tgtEl>
                                        <p:attrNameLst>
                                          <p:attrName>style.visibility</p:attrName>
                                        </p:attrNameLst>
                                      </p:cBhvr>
                                      <p:to>
                                        <p:strVal val="visible"/>
                                      </p:to>
                                    </p:set>
                                    <p:anim calcmode="lin" valueType="num">
                                      <p:cBhvr additive="base">
                                        <p:cTn id="17" dur="500"/>
                                        <p:tgtEl>
                                          <p:spTgt spid="10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09">
                                            <p:txEl>
                                              <p:pRg st="3" end="3"/>
                                            </p:txEl>
                                          </p:spTgt>
                                        </p:tgtEl>
                                        <p:attrNameLst>
                                          <p:attrName>style.visibility</p:attrName>
                                        </p:attrNameLst>
                                      </p:cBhvr>
                                      <p:to>
                                        <p:strVal val="visible"/>
                                      </p:to>
                                    </p:set>
                                    <p:anim calcmode="lin" valueType="num">
                                      <p:cBhvr additive="base">
                                        <p:cTn id="22" dur="500"/>
                                        <p:tgtEl>
                                          <p:spTgt spid="10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E3E1451-E885-48D0-B935-E6ADF6017E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4db11-c700-41fb-b639-f7e6b4e680b5"/>
    <ds:schemaRef ds:uri="9cd82c5b-74c9-4827-94f1-5bf219ae6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2472CD2-926D-4A18-9765-F21067400DDC}">
  <ds:schemaRefs>
    <ds:schemaRef ds:uri="9cd82c5b-74c9-4827-94f1-5bf219ae6b20"/>
    <ds:schemaRef ds:uri="http://schemas.microsoft.com/office/2006/metadata/properties"/>
    <ds:schemaRef ds:uri="http://purl.org/dc/terms/"/>
    <ds:schemaRef ds:uri="http://purl.org/dc/elements/1.1/"/>
    <ds:schemaRef ds:uri="http://schemas.microsoft.com/office/2006/documentManagement/types"/>
    <ds:schemaRef ds:uri="bfa4db11-c700-41fb-b639-f7e6b4e680b5"/>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5A87EC02-BEDB-47E1-9D47-FD42BA7FA1B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2384</Words>
  <Application>Microsoft Office PowerPoint</Application>
  <PresentationFormat>On-screen Show (4:3)</PresentationFormat>
  <Paragraphs>258</Paragraphs>
  <Slides>42</Slides>
  <Notes>42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42</vt:i4>
      </vt:variant>
    </vt:vector>
  </HeadingPairs>
  <TitlesOfParts>
    <vt:vector size="45" baseType="lpstr">
      <vt:lpstr>Arial</vt:lpstr>
      <vt:lpstr>Calibri</vt:lpstr>
      <vt:lpstr>Office Theme</vt:lpstr>
      <vt:lpstr>   Activating an Entrepreneurial Mindset  Presented by: Joi Cobb  March 19, 2020  jcobb@schools.nyc.gov </vt:lpstr>
      <vt:lpstr>EconEdLink Membership</vt:lpstr>
      <vt:lpstr>Professional Development Certificate</vt:lpstr>
      <vt:lpstr>Bio of Presenter </vt:lpstr>
      <vt:lpstr>Agenda</vt:lpstr>
      <vt:lpstr>Key Objectives</vt:lpstr>
      <vt:lpstr>National Standards</vt:lpstr>
      <vt:lpstr>National Standards</vt:lpstr>
      <vt:lpstr>New York State Standards</vt:lpstr>
      <vt:lpstr>Importance of Teaching Entrepreneurship</vt:lpstr>
      <vt:lpstr>Reasons for Multiple Streams of Income</vt:lpstr>
      <vt:lpstr>Lesson: Visualize Your Future </vt:lpstr>
      <vt:lpstr>Lesson: Visualize Your Future </vt:lpstr>
      <vt:lpstr>Lesson: Visualize Your Future </vt:lpstr>
      <vt:lpstr>Lesson: Goal Setting &amp; Vision Boards </vt:lpstr>
      <vt:lpstr>Lesson: Goal Setting and Vision Boards </vt:lpstr>
      <vt:lpstr>Lesson: Vision Boards </vt:lpstr>
      <vt:lpstr>Lesson: Growth Mindset </vt:lpstr>
      <vt:lpstr>Lesson: Growth Mindset </vt:lpstr>
      <vt:lpstr>Lesson: Growth Mindset </vt:lpstr>
      <vt:lpstr>Lesson: What is Entrepreneurship?</vt:lpstr>
      <vt:lpstr>Lesson: What is Entrepreneurship?</vt:lpstr>
      <vt:lpstr>Lesson: What is Entrepreneurship?</vt:lpstr>
      <vt:lpstr>Lesson: Characteristics of an Entrepreneur  </vt:lpstr>
      <vt:lpstr>Lesson: Characteristics of an Entrepreneur  </vt:lpstr>
      <vt:lpstr>Lesson: Characteristics of an Entrepreneur  </vt:lpstr>
      <vt:lpstr>Lesson: Are you an Entrepreneur?</vt:lpstr>
      <vt:lpstr>Lesson: Are you an Entrepreneur?</vt:lpstr>
      <vt:lpstr>Lesson: Are you an Entrepreneur?</vt:lpstr>
      <vt:lpstr>Lesson: Creating a Business Idea</vt:lpstr>
      <vt:lpstr>Lesson: Creating a Business Idea</vt:lpstr>
      <vt:lpstr>Lesson: Creating a Business Idea</vt:lpstr>
      <vt:lpstr>Lesson: Preparing a Business Plan</vt:lpstr>
      <vt:lpstr>Lesson: Preparing a Business Plan</vt:lpstr>
      <vt:lpstr>Lesson: Preparing a Business Plan</vt:lpstr>
      <vt:lpstr>Additional Topics for Entrepreneurship</vt:lpstr>
      <vt:lpstr>Assessment Questions</vt:lpstr>
      <vt:lpstr>Assessment Questions</vt:lpstr>
      <vt:lpstr>References</vt:lpstr>
      <vt:lpstr>References</vt:lpstr>
      <vt:lpstr>References</vt:lpstr>
      <vt:lpstr>CEE Affiliates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Activating an Entrepreneurial Mindset  Presented by: Joi Cobb  March 19, 2020  jcobb@schools.nyc.gov </dc:title>
  <dc:creator>Marsha Masters</dc:creator>
  <cp:lastModifiedBy>Jarvon Carson</cp:lastModifiedBy>
  <cp:revision>1</cp:revision>
  <dcterms:created xsi:type="dcterms:W3CDTF">2012-09-11T15:07:18Z</dcterms:created>
  <dcterms:modified xsi:type="dcterms:W3CDTF">2020-03-20T13:48:32Z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0x010100481A42C9A1FF0C4E8EFDD6E1EC68268E</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