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8" r:id="rId6"/>
    <p:sldId id="261" r:id="rId7"/>
    <p:sldId id="262" r:id="rId8"/>
    <p:sldId id="265" r:id="rId9"/>
    <p:sldId id="266" r:id="rId10"/>
    <p:sldId id="267" r:id="rId11"/>
    <p:sldId id="272" r:id="rId12"/>
    <p:sldId id="268" r:id="rId13"/>
    <p:sldId id="269" r:id="rId14"/>
    <p:sldId id="274" r:id="rId15"/>
    <p:sldId id="276" r:id="rId16"/>
    <p:sldId id="275" r:id="rId17"/>
    <p:sldId id="284" r:id="rId18"/>
    <p:sldId id="271" r:id="rId19"/>
    <p:sldId id="279" r:id="rId20"/>
    <p:sldId id="278" r:id="rId21"/>
    <p:sldId id="283" r:id="rId22"/>
    <p:sldId id="280" r:id="rId23"/>
    <p:sldId id="281" r:id="rId24"/>
    <p:sldId id="282" r:id="rId25"/>
    <p:sldId id="263" r:id="rId26"/>
    <p:sldId id="277" r:id="rId27"/>
    <p:sldId id="259" r:id="rId28"/>
    <p:sldId id="285" r:id="rId29"/>
    <p:sldId id="264"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8"/>
    <a:srgbClr val="8BAF00"/>
    <a:srgbClr val="7A99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4"/>
    <p:restoredTop sz="94204"/>
  </p:normalViewPr>
  <p:slideViewPr>
    <p:cSldViewPr>
      <p:cViewPr varScale="1">
        <p:scale>
          <a:sx n="50" d="100"/>
          <a:sy n="50" d="100"/>
        </p:scale>
        <p:origin x="171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4/29/2020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this for this lesson, or for an into to personal finance and investing lesson or when introducing the unit to your students.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5396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Roles: check cashing, checking, savings, ATM, lending (Mortgages, etc.)</a:t>
            </a:r>
          </a:p>
          <a:p>
            <a:r>
              <a:rPr lang="en-US" dirty="0"/>
              <a:t>HANDOUT: Role of banks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864924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banking apps, bill pay, P2P, etc.</a:t>
            </a:r>
          </a:p>
          <a:p>
            <a:r>
              <a:rPr lang="en-US" dirty="0"/>
              <a:t>Also, online savings bank accounts (differentiate from big banks).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11</a:t>
            </a:fld>
            <a:endParaRPr lang="en-US"/>
          </a:p>
        </p:txBody>
      </p:sp>
    </p:spTree>
    <p:extLst>
      <p:ext uri="{BB962C8B-B14F-4D97-AF65-F5344CB8AC3E}">
        <p14:creationId xmlns:p14="http://schemas.microsoft.com/office/powerpoint/2010/main" val="227985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interest rate data to analyze (online savings vs. brick-and-mortar bank commercial banks).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13</a:t>
            </a:fld>
            <a:endParaRPr lang="en-US"/>
          </a:p>
        </p:txBody>
      </p:sp>
    </p:spTree>
    <p:extLst>
      <p:ext uri="{BB962C8B-B14F-4D97-AF65-F5344CB8AC3E}">
        <p14:creationId xmlns:p14="http://schemas.microsoft.com/office/powerpoint/2010/main" val="44215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24</a:t>
            </a:fld>
            <a:endParaRPr lang="en-US"/>
          </a:p>
        </p:txBody>
      </p:sp>
    </p:spTree>
    <p:extLst>
      <p:ext uri="{BB962C8B-B14F-4D97-AF65-F5344CB8AC3E}">
        <p14:creationId xmlns:p14="http://schemas.microsoft.com/office/powerpoint/2010/main" val="406764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itchFamily="-108" charset="-128"/>
                <a:cs typeface="ＭＳ Ｐゴシック" pitchFamily="-108" charset="-128"/>
              </a:rPr>
              <a:t>Here is an example of an assignment posted on my Google Classroom stream. It can be given to students as homework, class participation, or as an extra credit opportunity. </a:t>
            </a:r>
          </a:p>
          <a:p>
            <a:r>
              <a:rPr lang="en-US" sz="1200" kern="1200" dirty="0">
                <a:solidFill>
                  <a:schemeClr val="tx1"/>
                </a:solidFill>
                <a:effectLst/>
                <a:latin typeface="+mn-lt"/>
                <a:ea typeface="ＭＳ Ｐゴシック" pitchFamily="-108" charset="-128"/>
                <a:cs typeface="ＭＳ Ｐゴシック" pitchFamily="-108" charset="-128"/>
              </a:rPr>
              <a:t>Note: I often use shorter video links and questions for daily DO NOWs.</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25</a:t>
            </a:fld>
            <a:endParaRPr lang="en-US"/>
          </a:p>
        </p:txBody>
      </p:sp>
    </p:spTree>
    <p:extLst>
      <p:ext uri="{BB962C8B-B14F-4D97-AF65-F5344CB8AC3E}">
        <p14:creationId xmlns:p14="http://schemas.microsoft.com/office/powerpoint/2010/main" val="85015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 id="{D5AAC16F-5B5D-3841-922A-C14EF88DDBC3}"/>
              </a:ext>
            </a:extLst>
          </p:cNvPr>
          <p:cNvSpPr txBox="1"/>
          <p:nvPr userDrawn="1"/>
        </p:nvSpPr>
        <p:spPr>
          <a:xfrm>
            <a:off x="3009900" y="6581001"/>
            <a:ext cx="3124200" cy="276999"/>
          </a:xfrm>
          <a:prstGeom prst="rect">
            <a:avLst/>
          </a:prstGeom>
          <a:noFill/>
        </p:spPr>
        <p:txBody>
          <a:bodyPr wrap="square" rtlCol="0">
            <a:spAutoFit/>
          </a:bodyPr>
          <a:lstStyle/>
          <a:p>
            <a:pPr algn="ctr"/>
            <a:r>
              <a:rPr lang="en-US" sz="1200" dirty="0">
                <a:solidFill>
                  <a:schemeClr val="bg1"/>
                </a:solidFill>
              </a:rPr>
              <a:t>Lesson</a:t>
            </a:r>
            <a:r>
              <a:rPr lang="en-US" sz="1200" baseline="0" dirty="0">
                <a:solidFill>
                  <a:schemeClr val="bg1"/>
                </a:solidFill>
              </a:rPr>
              <a:t> Plan Title</a:t>
            </a:r>
            <a:endParaRPr 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ssimi@bxscienc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nerdwallet.com/blog/banking/savings-calculator/"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consumerreports.org/video/view/money/banking/1674383787001/bank-overdraft-fees/" TargetMode="External"/><Relationship Id="rId3" Type="http://schemas.openxmlformats.org/officeDocument/2006/relationships/hyperlink" Target="https://thefinancialdiet.com/5-ways-to-actually-start-using-your-checking-account-properly/" TargetMode="External"/><Relationship Id="rId7" Type="http://schemas.openxmlformats.org/officeDocument/2006/relationships/hyperlink" Target="https://www.consumerreports.org/video/view/money/banking/1439202383001/avoiding-bank-fees/" TargetMode="External"/><Relationship Id="rId2" Type="http://schemas.openxmlformats.org/officeDocument/2006/relationships/hyperlink" Target="https://www.netcredit.com/blog/5-reasons-why-you-need-a-checking-account/" TargetMode="External"/><Relationship Id="rId1" Type="http://schemas.openxmlformats.org/officeDocument/2006/relationships/slideLayout" Target="../slideLayouts/slideLayout2.xml"/><Relationship Id="rId6" Type="http://schemas.openxmlformats.org/officeDocument/2006/relationships/hyperlink" Target="https://mashable.com/2015/12/10/finance-explained-checking-savings-video" TargetMode="External"/><Relationship Id="rId5" Type="http://schemas.openxmlformats.org/officeDocument/2006/relationships/hyperlink" Target="https://www.nytimes.com/2018/07/20/your-money/online-interest-rates-savings.html?searchResultPosition=1" TargetMode="External"/><Relationship Id="rId4" Type="http://schemas.openxmlformats.org/officeDocument/2006/relationships/hyperlink" Target="https://www.wsj.com/articles/how-to-squeeze-higher-returns-from-your-savings-11549825201?shareToken=stc5e0fc0ea68245dba88e958691571fd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nerdwallet.com/blog/banking/mobile-payment-app-survey/" TargetMode="External"/><Relationship Id="rId3" Type="http://schemas.openxmlformats.org/officeDocument/2006/relationships/hyperlink" Target="https://www.wsj.com/articles/how-should-you-play-the-digital-payment-boom-1498469582?shareToken=st2cd2945d39184f7b9ed1e49e2fde42b2" TargetMode="External"/><Relationship Id="rId7" Type="http://schemas.openxmlformats.org/officeDocument/2006/relationships/hyperlink" Target="https://digital.com/blog/mobile-payments/" TargetMode="External"/><Relationship Id="rId2" Type="http://schemas.openxmlformats.org/officeDocument/2006/relationships/hyperlink" Target="https://www.nytimes.com/2017/06/12/business/dealbook/mobile-banking-zelle-venmo-apple-pay.html?searchResultPosition=10" TargetMode="External"/><Relationship Id="rId1" Type="http://schemas.openxmlformats.org/officeDocument/2006/relationships/slideLayout" Target="../slideLayouts/slideLayout2.xml"/><Relationship Id="rId6" Type="http://schemas.openxmlformats.org/officeDocument/2006/relationships/hyperlink" Target="https://nyti.ms/2zsGbwN" TargetMode="External"/><Relationship Id="rId5" Type="http://schemas.openxmlformats.org/officeDocument/2006/relationships/hyperlink" Target="https://www.wsj.com/articles/the-new-rules-of-conduct-in-a-world-without-cash-11558635593?shareToken=std2c09e371cf74ea4b28c1d70add024f2" TargetMode="External"/><Relationship Id="rId4" Type="http://schemas.openxmlformats.org/officeDocument/2006/relationships/hyperlink" Target="https://www.wsj.com/articles/venmo-has-40-million-users-outnumbering-most-big-banks-11556142906?shareToken=st504e9ebdc4ea4cb58be4d1ffa737cdd4" TargetMode="External"/><Relationship Id="rId9" Type="http://schemas.openxmlformats.org/officeDocument/2006/relationships/hyperlink" Target="https://bettermoneyhabits.bankofamerica.com/en/privacy-security/online-security-privacy-tip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ashable.com/2015/12/10/finance-explained-checking-savings-video/?jwsource=c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5334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lnSpc>
                <a:spcPts val="4000"/>
              </a:lnSpc>
              <a:spcAft>
                <a:spcPts val="0"/>
              </a:spcAft>
              <a:defRPr/>
            </a:pPr>
            <a:r>
              <a:rPr lang="en-US" sz="6000" b="1" dirty="0">
                <a:ln w="11430"/>
                <a:solidFill>
                  <a:srgbClr val="005CB8"/>
                </a:solidFill>
                <a:effectLst>
                  <a:outerShdw blurRad="80000" dist="40000" dir="5040000" algn="tl">
                    <a:srgbClr val="000000">
                      <a:alpha val="0"/>
                    </a:srgbClr>
                  </a:outerShdw>
                </a:effectLst>
                <a:ea typeface="+mj-ea"/>
                <a:cs typeface="+mj-cs"/>
              </a:rPr>
              <a:t>Personal Finance </a:t>
            </a:r>
            <a:br>
              <a:rPr lang="en-US" sz="6000" b="1" dirty="0">
                <a:ln w="11430"/>
                <a:solidFill>
                  <a:srgbClr val="005CB8"/>
                </a:solidFill>
                <a:effectLst>
                  <a:outerShdw blurRad="80000" dist="40000" dir="5040000" algn="tl">
                    <a:srgbClr val="000000">
                      <a:alpha val="0"/>
                    </a:srgbClr>
                  </a:outerShdw>
                </a:effectLst>
                <a:ea typeface="+mj-ea"/>
                <a:cs typeface="+mj-cs"/>
              </a:rPr>
            </a:br>
            <a:r>
              <a:rPr lang="en-US" sz="3600" b="1" dirty="0">
                <a:ln w="11430"/>
                <a:solidFill>
                  <a:schemeClr val="tx1"/>
                </a:solidFill>
                <a:effectLst>
                  <a:outerShdw blurRad="80000" dist="40000" dir="5040000" algn="tl">
                    <a:srgbClr val="000000">
                      <a:alpha val="0"/>
                    </a:srgbClr>
                  </a:outerShdw>
                </a:effectLst>
                <a:ea typeface="+mj-ea"/>
                <a:cs typeface="+mj-cs"/>
              </a:rPr>
              <a:t>Savings, C</a:t>
            </a:r>
            <a:r>
              <a:rPr lang="en-US" sz="3600" dirty="0">
                <a:ln w="11430"/>
                <a:solidFill>
                  <a:schemeClr val="tx1"/>
                </a:solidFill>
                <a:effectLst>
                  <a:outerShdw blurRad="80000" dist="40000" dir="5040000" algn="tl">
                    <a:srgbClr val="000000">
                      <a:alpha val="0"/>
                    </a:srgbClr>
                  </a:outerShdw>
                </a:effectLst>
                <a:ea typeface="+mj-ea"/>
                <a:cs typeface="+mj-cs"/>
              </a:rPr>
              <a:t>hecking, and </a:t>
            </a:r>
            <a:br>
              <a:rPr lang="en-US" sz="3600" dirty="0">
                <a:ln w="11430"/>
                <a:solidFill>
                  <a:schemeClr val="tx1"/>
                </a:solidFill>
                <a:effectLst>
                  <a:outerShdw blurRad="80000" dist="40000" dir="5040000" algn="tl">
                    <a:srgbClr val="000000">
                      <a:alpha val="0"/>
                    </a:srgbClr>
                  </a:outerShdw>
                </a:effectLst>
                <a:ea typeface="+mj-ea"/>
                <a:cs typeface="+mj-cs"/>
              </a:rPr>
            </a:br>
            <a:r>
              <a:rPr lang="en-US" sz="3600" dirty="0">
                <a:ln w="11430"/>
                <a:solidFill>
                  <a:schemeClr val="tx1"/>
                </a:solidFill>
                <a:effectLst>
                  <a:outerShdw blurRad="80000" dist="40000" dir="5040000" algn="tl">
                    <a:srgbClr val="000000">
                      <a:alpha val="0"/>
                    </a:srgbClr>
                  </a:outerShdw>
                </a:effectLst>
                <a:ea typeface="+mj-ea"/>
                <a:cs typeface="+mj-cs"/>
              </a:rPr>
              <a:t>Digital Accounts </a:t>
            </a:r>
            <a:br>
              <a:rPr lang="en-US" sz="3600" dirty="0">
                <a:ln w="11430"/>
                <a:solidFill>
                  <a:schemeClr val="tx1"/>
                </a:solidFill>
                <a:effectLst>
                  <a:outerShdw blurRad="80000" dist="40000" dir="5040000" algn="tl">
                    <a:srgbClr val="000000">
                      <a:alpha val="0"/>
                    </a:srgbClr>
                  </a:outerShdw>
                </a:effectLst>
                <a:ea typeface="+mj-ea"/>
                <a:cs typeface="+mj-cs"/>
              </a:rPr>
            </a:br>
            <a:r>
              <a:rPr lang="en-US" sz="3600" dirty="0">
                <a:ln w="11430"/>
                <a:solidFill>
                  <a:schemeClr val="tx1"/>
                </a:solidFill>
                <a:effectLst>
                  <a:outerShdw blurRad="80000" dist="40000" dir="5040000" algn="tl">
                    <a:srgbClr val="000000">
                      <a:alpha val="0"/>
                    </a:srgbClr>
                  </a:outerShdw>
                </a:effectLst>
                <a:ea typeface="+mj-ea"/>
                <a:cs typeface="+mj-cs"/>
              </a:rPr>
              <a:t/>
            </a:r>
            <a:br>
              <a:rPr lang="en-US" sz="3600" dirty="0">
                <a:ln w="11430"/>
                <a:solidFill>
                  <a:schemeClr val="tx1"/>
                </a:solidFill>
                <a:effectLst>
                  <a:outerShdw blurRad="80000" dist="40000" dir="5040000" algn="tl">
                    <a:srgbClr val="000000">
                      <a:alpha val="0"/>
                    </a:srgbClr>
                  </a:outerShdw>
                </a:effectLst>
                <a:ea typeface="+mj-ea"/>
                <a:cs typeface="+mj-cs"/>
              </a:rPr>
            </a:br>
            <a:r>
              <a:rPr lang="en-US" sz="3600" dirty="0">
                <a:ln w="11430"/>
                <a:solidFill>
                  <a:schemeClr val="tx1"/>
                </a:solidFill>
                <a:effectLst>
                  <a:outerShdw blurRad="80000" dist="40000" dir="5040000" algn="tl">
                    <a:srgbClr val="000000">
                      <a:alpha val="0"/>
                    </a:srgbClr>
                  </a:outerShdw>
                </a:effectLst>
                <a:ea typeface="+mj-ea"/>
                <a:cs typeface="+mj-cs"/>
              </a:rPr>
              <a:t>April 30, 2020</a:t>
            </a:r>
            <a:br>
              <a:rPr lang="en-US" sz="3600" dirty="0">
                <a:ln w="11430"/>
                <a:solidFill>
                  <a:schemeClr val="tx1"/>
                </a:solidFill>
                <a:effectLst>
                  <a:outerShdw blurRad="80000" dist="40000" dir="5040000" algn="tl">
                    <a:srgbClr val="000000">
                      <a:alpha val="0"/>
                    </a:srgbClr>
                  </a:outerShdw>
                </a:effectLst>
                <a:ea typeface="+mj-ea"/>
                <a:cs typeface="+mj-cs"/>
              </a:rPr>
            </a:br>
            <a:r>
              <a:rPr lang="en-US" sz="3600" dirty="0">
                <a:ln w="11430"/>
                <a:solidFill>
                  <a:schemeClr val="tx1"/>
                </a:solidFill>
                <a:effectLst>
                  <a:outerShdw blurRad="80000" dist="40000" dir="5040000" algn="tl">
                    <a:srgbClr val="000000">
                      <a:alpha val="0"/>
                    </a:srgbClr>
                  </a:outerShdw>
                </a:effectLst>
                <a:ea typeface="+mj-ea"/>
                <a:cs typeface="+mj-cs"/>
              </a:rPr>
              <a:t/>
            </a:r>
            <a:br>
              <a:rPr lang="en-US" sz="3600" dirty="0">
                <a:ln w="11430"/>
                <a:solidFill>
                  <a:schemeClr val="tx1"/>
                </a:solidFill>
                <a:effectLst>
                  <a:outerShdw blurRad="80000" dist="40000" dir="5040000" algn="tl">
                    <a:srgbClr val="000000">
                      <a:alpha val="0"/>
                    </a:srgbClr>
                  </a:outerShdw>
                </a:effectLst>
                <a:ea typeface="+mj-ea"/>
                <a:cs typeface="+mj-cs"/>
              </a:rPr>
            </a:br>
            <a:r>
              <a:rPr lang="en-US" sz="2900" dirty="0">
                <a:ln w="11430"/>
                <a:solidFill>
                  <a:schemeClr val="tx1"/>
                </a:solidFill>
                <a:effectLst>
                  <a:outerShdw blurRad="80000" dist="40000" dir="5040000" algn="tl">
                    <a:srgbClr val="000000">
                      <a:alpha val="0"/>
                    </a:srgbClr>
                  </a:outerShdw>
                </a:effectLst>
                <a:ea typeface="+mj-ea"/>
                <a:cs typeface="+mj-cs"/>
              </a:rPr>
              <a:t>Presenter: Robert F. Massimi</a:t>
            </a:r>
            <a:br>
              <a:rPr lang="en-US" sz="2900" dirty="0">
                <a:ln w="11430"/>
                <a:solidFill>
                  <a:schemeClr val="tx1"/>
                </a:solidFill>
                <a:effectLst>
                  <a:outerShdw blurRad="80000" dist="40000" dir="5040000" algn="tl">
                    <a:srgbClr val="000000">
                      <a:alpha val="0"/>
                    </a:srgbClr>
                  </a:outerShdw>
                </a:effectLst>
                <a:ea typeface="+mj-ea"/>
                <a:cs typeface="+mj-cs"/>
              </a:rPr>
            </a:br>
            <a:r>
              <a:rPr lang="en-US" sz="2900" dirty="0">
                <a:ln w="11430"/>
                <a:solidFill>
                  <a:schemeClr val="tx1"/>
                </a:solidFill>
                <a:effectLst>
                  <a:outerShdw blurRad="80000" dist="40000" dir="5040000" algn="tl">
                    <a:srgbClr val="000000">
                      <a:alpha val="0"/>
                    </a:srgbClr>
                  </a:outerShdw>
                </a:effectLst>
                <a:ea typeface="+mj-ea"/>
                <a:cs typeface="+mj-cs"/>
              </a:rPr>
              <a:t>The Bronx High School of Science</a:t>
            </a:r>
            <a:br>
              <a:rPr lang="en-US" sz="2900" dirty="0">
                <a:ln w="11430"/>
                <a:solidFill>
                  <a:schemeClr val="tx1"/>
                </a:solidFill>
                <a:effectLst>
                  <a:outerShdw blurRad="80000" dist="40000" dir="5040000" algn="tl">
                    <a:srgbClr val="000000">
                      <a:alpha val="0"/>
                    </a:srgbClr>
                  </a:outerShdw>
                </a:effectLst>
                <a:ea typeface="+mj-ea"/>
                <a:cs typeface="+mj-cs"/>
              </a:rPr>
            </a:br>
            <a:r>
              <a:rPr lang="en-US" sz="2900" dirty="0">
                <a:ln w="11430"/>
                <a:solidFill>
                  <a:schemeClr val="tx1"/>
                </a:solidFill>
                <a:effectLst>
                  <a:outerShdw blurRad="80000" dist="40000" dir="5040000" algn="tl">
                    <a:srgbClr val="000000">
                      <a:alpha val="0"/>
                    </a:srgbClr>
                  </a:outerShdw>
                </a:effectLst>
                <a:ea typeface="+mj-ea"/>
                <a:cs typeface="+mj-cs"/>
              </a:rPr>
              <a:t>email: </a:t>
            </a:r>
            <a:r>
              <a:rPr lang="en-US" sz="2900" dirty="0">
                <a:ln w="11430"/>
                <a:solidFill>
                  <a:schemeClr val="tx1"/>
                </a:solidFill>
                <a:effectLst>
                  <a:outerShdw blurRad="80000" dist="40000" dir="5040000" algn="tl">
                    <a:srgbClr val="000000">
                      <a:alpha val="0"/>
                    </a:srgbClr>
                  </a:outerShdw>
                </a:effectLst>
                <a:ea typeface="+mj-ea"/>
                <a:cs typeface="+mj-cs"/>
                <a:hlinkClick r:id="rId3"/>
              </a:rPr>
              <a:t>massimi@bxscience.edu</a:t>
            </a:r>
            <a:endParaRPr lang="en-US" sz="2900" b="1" dirty="0">
              <a:ln w="11430"/>
              <a:solidFill>
                <a:schemeClr val="tx1"/>
              </a:solidFill>
              <a:effectLst>
                <a:outerShdw blurRad="80000" dist="40000" dir="5040000" algn="tl">
                  <a:srgbClr val="000000">
                    <a:alpha val="0"/>
                  </a:srgbClr>
                </a:outerShdw>
              </a:effectLs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F33F62-D11F-7249-92EF-71B663EBD781}"/>
              </a:ext>
            </a:extLst>
          </p:cNvPr>
          <p:cNvSpPr>
            <a:spLocks noGrp="1"/>
          </p:cNvSpPr>
          <p:nvPr>
            <p:ph type="title"/>
          </p:nvPr>
        </p:nvSpPr>
        <p:spPr/>
        <p:txBody>
          <a:bodyPr/>
          <a:lstStyle/>
          <a:p>
            <a:r>
              <a:rPr lang="en-US" sz="3400" dirty="0"/>
              <a:t>Video Discussion Questions: </a:t>
            </a:r>
          </a:p>
        </p:txBody>
      </p:sp>
      <p:sp>
        <p:nvSpPr>
          <p:cNvPr id="3" name="Content Placeholder 2">
            <a:extLst>
              <a:ext uri="{FF2B5EF4-FFF2-40B4-BE49-F238E27FC236}">
                <a16:creationId xmlns:a16="http://schemas.microsoft.com/office/drawing/2014/main" xmlns="" id="{9221AB71-996E-6549-90B4-6E130548B72D}"/>
              </a:ext>
            </a:extLst>
          </p:cNvPr>
          <p:cNvSpPr>
            <a:spLocks noGrp="1"/>
          </p:cNvSpPr>
          <p:nvPr>
            <p:ph idx="1"/>
          </p:nvPr>
        </p:nvSpPr>
        <p:spPr>
          <a:xfrm>
            <a:off x="438665" y="2057400"/>
            <a:ext cx="8229600" cy="4023360"/>
          </a:xfrm>
        </p:spPr>
        <p:txBody>
          <a:bodyPr/>
          <a:lstStyle/>
          <a:p>
            <a:pPr marL="0" indent="0">
              <a:buNone/>
            </a:pPr>
            <a:r>
              <a:rPr lang="en-US" sz="2200" b="1" dirty="0"/>
              <a:t>Q1: Why isn’t my checking account collecting interest?</a:t>
            </a:r>
          </a:p>
          <a:p>
            <a:pPr marL="0" indent="0">
              <a:buNone/>
            </a:pPr>
            <a:r>
              <a:rPr lang="en-US" sz="2200" b="1" dirty="0"/>
              <a:t>Q2: Which type of account makes your money more accessible, and easier to pay bills with? Explain. </a:t>
            </a:r>
          </a:p>
          <a:p>
            <a:pPr marL="0" indent="0" algn="just">
              <a:buNone/>
            </a:pPr>
            <a:r>
              <a:rPr lang="en-US" sz="1800" b="1" dirty="0">
                <a:solidFill>
                  <a:srgbClr val="FF0000"/>
                </a:solidFill>
              </a:rPr>
              <a:t>TEACHERS: An AP Econ class might build on the Financial Sector Unit, with a question about M1 or M2: “Which type of account is more liquid? Explain.”</a:t>
            </a:r>
          </a:p>
          <a:p>
            <a:pPr marL="0" indent="0">
              <a:buNone/>
            </a:pPr>
            <a:r>
              <a:rPr lang="en-US" sz="2200" b="1" dirty="0"/>
              <a:t>Q3: Why is a bank more willing to pay you a higher rate of interest on a savings account? </a:t>
            </a:r>
          </a:p>
          <a:p>
            <a:pPr marL="0" indent="0">
              <a:buNone/>
            </a:pPr>
            <a:r>
              <a:rPr lang="en-US" sz="2200" b="1" dirty="0"/>
              <a:t>Q4: How should decide how much money I should hold in my checking account vs. my savings account?</a:t>
            </a:r>
          </a:p>
        </p:txBody>
      </p:sp>
    </p:spTree>
    <p:extLst>
      <p:ext uri="{BB962C8B-B14F-4D97-AF65-F5344CB8AC3E}">
        <p14:creationId xmlns:p14="http://schemas.microsoft.com/office/powerpoint/2010/main" val="33411317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B17F7-561B-2C4D-BBBF-41B9F88D8F80}"/>
              </a:ext>
            </a:extLst>
          </p:cNvPr>
          <p:cNvSpPr>
            <a:spLocks noGrp="1"/>
          </p:cNvSpPr>
          <p:nvPr>
            <p:ph type="title"/>
          </p:nvPr>
        </p:nvSpPr>
        <p:spPr>
          <a:xfrm>
            <a:off x="457200" y="914400"/>
            <a:ext cx="8229600" cy="533400"/>
          </a:xfrm>
        </p:spPr>
        <p:txBody>
          <a:bodyPr/>
          <a:lstStyle/>
          <a:p>
            <a:r>
              <a:rPr lang="en-US" sz="2400" dirty="0"/>
              <a:t/>
            </a:r>
            <a:br>
              <a:rPr lang="en-US" sz="2400" dirty="0"/>
            </a:br>
            <a:r>
              <a:rPr lang="en-US" sz="2400" dirty="0"/>
              <a:t>Pivotal Question #3: </a:t>
            </a:r>
            <a:br>
              <a:rPr lang="en-US" sz="2400" dirty="0"/>
            </a:br>
            <a:endParaRPr lang="en-US" sz="2400" dirty="0"/>
          </a:p>
        </p:txBody>
      </p:sp>
      <p:sp>
        <p:nvSpPr>
          <p:cNvPr id="3" name="Content Placeholder 2">
            <a:extLst>
              <a:ext uri="{FF2B5EF4-FFF2-40B4-BE49-F238E27FC236}">
                <a16:creationId xmlns:a16="http://schemas.microsoft.com/office/drawing/2014/main" xmlns="" id="{43D40F57-ACF1-A24F-BA96-FA583031C797}"/>
              </a:ext>
            </a:extLst>
          </p:cNvPr>
          <p:cNvSpPr>
            <a:spLocks noGrp="1"/>
          </p:cNvSpPr>
          <p:nvPr>
            <p:ph idx="1"/>
          </p:nvPr>
        </p:nvSpPr>
        <p:spPr>
          <a:xfrm>
            <a:off x="228600" y="1600200"/>
            <a:ext cx="8458200" cy="4876800"/>
          </a:xfrm>
        </p:spPr>
        <p:txBody>
          <a:bodyPr/>
          <a:lstStyle/>
          <a:p>
            <a:pPr marL="0" indent="0">
              <a:buNone/>
            </a:pPr>
            <a:r>
              <a:rPr lang="en-US" sz="2400" b="1" dirty="0">
                <a:latin typeface="Calibri" panose="020F0502020204030204" pitchFamily="34" charset="0"/>
                <a:cs typeface="Calibri" panose="020F0502020204030204" pitchFamily="34" charset="0"/>
              </a:rPr>
              <a:t>How has technology and digital banking changed the way people store and move money?</a:t>
            </a:r>
          </a:p>
          <a:p>
            <a:r>
              <a:rPr lang="en-US" sz="2400" dirty="0">
                <a:latin typeface="Calibri" panose="020F0502020204030204" pitchFamily="34" charset="0"/>
                <a:cs typeface="Calibri" panose="020F0502020204030204" pitchFamily="34" charset="0"/>
              </a:rPr>
              <a:t>Define ‘digital banking’ </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1800" dirty="0">
              <a:solidFill>
                <a:srgbClr val="7030A0"/>
              </a:solidFill>
            </a:endParaRPr>
          </a:p>
          <a:p>
            <a:pPr marL="0" indent="0" algn="just">
              <a:buNone/>
            </a:pPr>
            <a:endParaRPr lang="en-US" sz="1800" dirty="0">
              <a:solidFill>
                <a:srgbClr val="7030A0"/>
              </a:solidFill>
            </a:endParaRPr>
          </a:p>
        </p:txBody>
      </p:sp>
      <p:pic>
        <p:nvPicPr>
          <p:cNvPr id="5" name="Picture 4" descr="A close up of a sign&#10;&#10;Description automatically generated">
            <a:extLst>
              <a:ext uri="{FF2B5EF4-FFF2-40B4-BE49-F238E27FC236}">
                <a16:creationId xmlns:a16="http://schemas.microsoft.com/office/drawing/2014/main" xmlns="" id="{3E80B276-B99E-304D-A625-80957EA57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399" y="3200400"/>
            <a:ext cx="3545531" cy="3154775"/>
          </a:xfrm>
          <a:prstGeom prst="rect">
            <a:avLst/>
          </a:prstGeom>
        </p:spPr>
      </p:pic>
      <p:pic>
        <p:nvPicPr>
          <p:cNvPr id="6" name="Content Placeholder 5" descr="A screenshot of a cell phone&#10;&#10;Description automatically generated">
            <a:extLst>
              <a:ext uri="{FF2B5EF4-FFF2-40B4-BE49-F238E27FC236}">
                <a16:creationId xmlns:a16="http://schemas.microsoft.com/office/drawing/2014/main" xmlns="" id="{5CF4E934-54A1-C34A-81CC-6A9E36CF8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14400" y="3271537"/>
            <a:ext cx="5105400" cy="2627154"/>
          </a:xfrm>
          <a:prstGeom prst="rect">
            <a:avLst/>
          </a:prstGeom>
          <a:noFill/>
          <a:ln w="9525">
            <a:noFill/>
            <a:miter lim="800000"/>
            <a:headEnd/>
            <a:tailEnd/>
          </a:ln>
        </p:spPr>
      </p:pic>
      <p:pic>
        <p:nvPicPr>
          <p:cNvPr id="7" name="Picture 6" descr="A picture containing black, sitting, computer, laptop&#10;&#10;Description automatically generated">
            <a:extLst>
              <a:ext uri="{FF2B5EF4-FFF2-40B4-BE49-F238E27FC236}">
                <a16:creationId xmlns:a16="http://schemas.microsoft.com/office/drawing/2014/main" xmlns="" id="{170372EB-6C70-8C49-B106-AD2855C5AD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97" y="3294191"/>
            <a:ext cx="4446977" cy="2958410"/>
          </a:xfrm>
          <a:prstGeom prst="rect">
            <a:avLst/>
          </a:prstGeom>
        </p:spPr>
      </p:pic>
    </p:spTree>
    <p:extLst>
      <p:ext uri="{BB962C8B-B14F-4D97-AF65-F5344CB8AC3E}">
        <p14:creationId xmlns:p14="http://schemas.microsoft.com/office/powerpoint/2010/main" val="86177628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C9B278-28C7-7740-993C-7D55073E8792}"/>
              </a:ext>
            </a:extLst>
          </p:cNvPr>
          <p:cNvSpPr>
            <a:spLocks noGrp="1"/>
          </p:cNvSpPr>
          <p:nvPr>
            <p:ph type="title"/>
          </p:nvPr>
        </p:nvSpPr>
        <p:spPr>
          <a:xfrm>
            <a:off x="457200" y="1223318"/>
            <a:ext cx="8229600" cy="457200"/>
          </a:xfrm>
        </p:spPr>
        <p:txBody>
          <a:bodyPr/>
          <a:lstStyle/>
          <a:p>
            <a:r>
              <a:rPr lang="en-US" sz="4400" dirty="0"/>
              <a:t>Discuss:</a:t>
            </a:r>
          </a:p>
        </p:txBody>
      </p:sp>
      <p:sp>
        <p:nvSpPr>
          <p:cNvPr id="3" name="Content Placeholder 2">
            <a:extLst>
              <a:ext uri="{FF2B5EF4-FFF2-40B4-BE49-F238E27FC236}">
                <a16:creationId xmlns:a16="http://schemas.microsoft.com/office/drawing/2014/main" xmlns="" id="{2AD5CB64-A38E-584E-A370-2B1C36A8B140}"/>
              </a:ext>
            </a:extLst>
          </p:cNvPr>
          <p:cNvSpPr>
            <a:spLocks noGrp="1"/>
          </p:cNvSpPr>
          <p:nvPr>
            <p:ph idx="1"/>
          </p:nvPr>
        </p:nvSpPr>
        <p:spPr>
          <a:xfrm>
            <a:off x="354227" y="1828799"/>
            <a:ext cx="8763000" cy="457200"/>
          </a:xfrm>
        </p:spPr>
        <p:txBody>
          <a:bodyPr/>
          <a:lstStyle/>
          <a:p>
            <a:pPr marL="0" indent="0" algn="ctr">
              <a:buNone/>
            </a:pPr>
            <a:r>
              <a:rPr lang="en-US" sz="2200" b="1" dirty="0">
                <a:latin typeface="Arial" panose="020B0604020202020204" pitchFamily="34" charset="0"/>
                <a:cs typeface="Arial" panose="020B0604020202020204" pitchFamily="34" charset="0"/>
              </a:rPr>
              <a:t>How are people using their mobile banking apps?</a:t>
            </a:r>
            <a:endParaRPr lang="en-US" b="1" dirty="0">
              <a:latin typeface="Arial" panose="020B0604020202020204" pitchFamily="34" charset="0"/>
              <a:cs typeface="Arial" panose="020B0604020202020204" pitchFamily="34" charset="0"/>
            </a:endParaRPr>
          </a:p>
          <a:p>
            <a:endParaRPr lang="en-US" dirty="0"/>
          </a:p>
        </p:txBody>
      </p:sp>
      <p:pic>
        <p:nvPicPr>
          <p:cNvPr id="5" name="Picture 4" descr="A screenshot of a cell phone&#10;&#10;Description automatically generated">
            <a:extLst>
              <a:ext uri="{FF2B5EF4-FFF2-40B4-BE49-F238E27FC236}">
                <a16:creationId xmlns:a16="http://schemas.microsoft.com/office/drawing/2014/main" xmlns="" id="{8F6AA1F4-577E-774F-9DC1-D0F3C2984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85999"/>
            <a:ext cx="7239000" cy="4062983"/>
          </a:xfrm>
          <a:prstGeom prst="rect">
            <a:avLst/>
          </a:prstGeom>
        </p:spPr>
      </p:pic>
    </p:spTree>
    <p:extLst>
      <p:ext uri="{BB962C8B-B14F-4D97-AF65-F5344CB8AC3E}">
        <p14:creationId xmlns:p14="http://schemas.microsoft.com/office/powerpoint/2010/main" val="351890752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B17F7-561B-2C4D-BBBF-41B9F88D8F80}"/>
              </a:ext>
            </a:extLst>
          </p:cNvPr>
          <p:cNvSpPr>
            <a:spLocks noGrp="1"/>
          </p:cNvSpPr>
          <p:nvPr>
            <p:ph type="title"/>
          </p:nvPr>
        </p:nvSpPr>
        <p:spPr>
          <a:xfrm>
            <a:off x="457200" y="914400"/>
            <a:ext cx="8229600" cy="533400"/>
          </a:xfrm>
        </p:spPr>
        <p:txBody>
          <a:bodyPr/>
          <a:lstStyle/>
          <a:p>
            <a:r>
              <a:rPr lang="en-US" sz="2400" dirty="0"/>
              <a:t/>
            </a:r>
            <a:br>
              <a:rPr lang="en-US" sz="2400" dirty="0"/>
            </a:br>
            <a:r>
              <a:rPr lang="en-US" sz="2400" dirty="0"/>
              <a:t/>
            </a:r>
            <a:br>
              <a:rPr lang="en-US" sz="2400" dirty="0"/>
            </a:br>
            <a:endParaRPr lang="en-US" sz="2400" dirty="0"/>
          </a:p>
        </p:txBody>
      </p:sp>
      <p:sp>
        <p:nvSpPr>
          <p:cNvPr id="3" name="Content Placeholder 2">
            <a:extLst>
              <a:ext uri="{FF2B5EF4-FFF2-40B4-BE49-F238E27FC236}">
                <a16:creationId xmlns:a16="http://schemas.microsoft.com/office/drawing/2014/main" xmlns="" id="{43D40F57-ACF1-A24F-BA96-FA583031C797}"/>
              </a:ext>
            </a:extLst>
          </p:cNvPr>
          <p:cNvSpPr>
            <a:spLocks noGrp="1"/>
          </p:cNvSpPr>
          <p:nvPr>
            <p:ph idx="1"/>
          </p:nvPr>
        </p:nvSpPr>
        <p:spPr>
          <a:xfrm>
            <a:off x="228600" y="1143000"/>
            <a:ext cx="8686800" cy="5334000"/>
          </a:xfrm>
        </p:spPr>
        <p:txBody>
          <a:bodyPr/>
          <a:lstStyle/>
          <a:p>
            <a:pPr marL="0" indent="0">
              <a:buNone/>
            </a:pPr>
            <a:r>
              <a:rPr lang="en-US" sz="2400" b="1" dirty="0">
                <a:latin typeface="Arial" panose="020B0604020202020204" pitchFamily="34" charset="0"/>
                <a:cs typeface="Arial" panose="020B0604020202020204" pitchFamily="34" charset="0"/>
              </a:rPr>
              <a:t>How have online savings accounts changed the way people bank?</a:t>
            </a:r>
          </a:p>
          <a:p>
            <a:pPr marL="0" indent="0">
              <a:buNone/>
            </a:pPr>
            <a:endParaRPr lang="en-US" sz="1800" dirty="0">
              <a:solidFill>
                <a:srgbClr val="7030A0"/>
              </a:solidFill>
            </a:endParaRPr>
          </a:p>
          <a:p>
            <a:pPr marL="0" indent="0" algn="just">
              <a:buNone/>
            </a:pPr>
            <a:endParaRPr lang="en-US" sz="1800" dirty="0">
              <a:solidFill>
                <a:srgbClr val="7030A0"/>
              </a:solidFill>
            </a:endParaRPr>
          </a:p>
        </p:txBody>
      </p:sp>
      <p:pic>
        <p:nvPicPr>
          <p:cNvPr id="4" name="Picture 3" descr="A screenshot of a cell phone&#10;&#10;Description automatically generated">
            <a:extLst>
              <a:ext uri="{FF2B5EF4-FFF2-40B4-BE49-F238E27FC236}">
                <a16:creationId xmlns:a16="http://schemas.microsoft.com/office/drawing/2014/main" xmlns="" id="{8FF1AA71-3982-1043-BB60-7CD5D06DE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05" y="1995616"/>
            <a:ext cx="5511800" cy="2514600"/>
          </a:xfrm>
          <a:prstGeom prst="rect">
            <a:avLst/>
          </a:prstGeom>
        </p:spPr>
      </p:pic>
      <p:pic>
        <p:nvPicPr>
          <p:cNvPr id="6" name="Picture 5" descr="A person holding a sign&#10;&#10;Description automatically generated">
            <a:extLst>
              <a:ext uri="{FF2B5EF4-FFF2-40B4-BE49-F238E27FC236}">
                <a16:creationId xmlns:a16="http://schemas.microsoft.com/office/drawing/2014/main" xmlns="" id="{E8FFFF66-B4F2-BE45-9704-6A8E8BC918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6215" y="1991497"/>
            <a:ext cx="2356088" cy="4495800"/>
          </a:xfrm>
          <a:prstGeom prst="rect">
            <a:avLst/>
          </a:prstGeom>
        </p:spPr>
      </p:pic>
      <p:sp>
        <p:nvSpPr>
          <p:cNvPr id="7" name="Rectangle 6">
            <a:extLst>
              <a:ext uri="{FF2B5EF4-FFF2-40B4-BE49-F238E27FC236}">
                <a16:creationId xmlns:a16="http://schemas.microsoft.com/office/drawing/2014/main" xmlns="" id="{D6778744-9132-8B4C-92D2-9F3BBC5BB7C9}"/>
              </a:ext>
            </a:extLst>
          </p:cNvPr>
          <p:cNvSpPr/>
          <p:nvPr/>
        </p:nvSpPr>
        <p:spPr>
          <a:xfrm>
            <a:off x="591786" y="4630340"/>
            <a:ext cx="4572000" cy="923330"/>
          </a:xfrm>
          <a:prstGeom prst="rect">
            <a:avLst/>
          </a:prstGeom>
        </p:spPr>
        <p:txBody>
          <a:bodyPr>
            <a:spAutoFit/>
          </a:bodyPr>
          <a:lstStyle/>
          <a:p>
            <a:r>
              <a:rPr lang="en-US" b="1" dirty="0">
                <a:solidFill>
                  <a:srgbClr val="000000"/>
                </a:solidFill>
                <a:latin typeface="Calibri" panose="020F0502020204030204" pitchFamily="34" charset="0"/>
                <a:cs typeface="Calibri" panose="020F0502020204030204" pitchFamily="34" charset="0"/>
              </a:rPr>
              <a:t>1. What are these rates based on?</a:t>
            </a:r>
          </a:p>
          <a:p>
            <a:r>
              <a:rPr lang="en-US" b="1" dirty="0">
                <a:solidFill>
                  <a:srgbClr val="000000"/>
                </a:solidFill>
                <a:latin typeface="Calibri" panose="020F0502020204030204" pitchFamily="34" charset="0"/>
                <a:cs typeface="Calibri" panose="020F0502020204030204" pitchFamily="34" charset="0"/>
              </a:rPr>
              <a:t>2. How much interest could you be earning? </a:t>
            </a:r>
          </a:p>
          <a:p>
            <a:endParaRPr lang="en-US" dirty="0"/>
          </a:p>
        </p:txBody>
      </p:sp>
      <p:sp>
        <p:nvSpPr>
          <p:cNvPr id="8" name="Rectangle 7">
            <a:extLst>
              <a:ext uri="{FF2B5EF4-FFF2-40B4-BE49-F238E27FC236}">
                <a16:creationId xmlns:a16="http://schemas.microsoft.com/office/drawing/2014/main" xmlns="" id="{8B69B143-3175-EB43-A077-4A8BD9ACC0F2}"/>
              </a:ext>
            </a:extLst>
          </p:cNvPr>
          <p:cNvSpPr/>
          <p:nvPr/>
        </p:nvSpPr>
        <p:spPr>
          <a:xfrm>
            <a:off x="575310" y="5362832"/>
            <a:ext cx="4572000" cy="923330"/>
          </a:xfrm>
          <a:prstGeom prst="rect">
            <a:avLst/>
          </a:prstGeom>
        </p:spPr>
        <p:txBody>
          <a:bodyPr>
            <a:spAutoFit/>
          </a:bodyPr>
          <a:lstStyle/>
          <a:p>
            <a:r>
              <a:rPr lang="en-US" b="1" dirty="0"/>
              <a:t>ONLINE SAVINGS CALCULATOR:</a:t>
            </a:r>
            <a:endParaRPr lang="en-US" b="1" dirty="0">
              <a:latin typeface="Calibri" panose="020F0502020204030204" pitchFamily="34" charset="0"/>
              <a:cs typeface="Calibri" panose="020F0502020204030204" pitchFamily="34" charset="0"/>
              <a:hlinkClick r:id="rId5"/>
            </a:endParaRPr>
          </a:p>
          <a:p>
            <a:r>
              <a:rPr lang="en-US" dirty="0">
                <a:latin typeface="Calibri" panose="020F0502020204030204" pitchFamily="34" charset="0"/>
                <a:cs typeface="Calibri" panose="020F0502020204030204" pitchFamily="34" charset="0"/>
                <a:hlinkClick r:id="rId5"/>
              </a:rPr>
              <a:t>https://www.nerdwallet.com/blog/banking/savings-calculator/</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1577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950BC-14C9-7247-9A98-E5B5EE336E5D}"/>
              </a:ext>
            </a:extLst>
          </p:cNvPr>
          <p:cNvSpPr>
            <a:spLocks noGrp="1"/>
          </p:cNvSpPr>
          <p:nvPr>
            <p:ph type="title"/>
          </p:nvPr>
        </p:nvSpPr>
        <p:spPr>
          <a:xfrm>
            <a:off x="457200" y="1295400"/>
            <a:ext cx="8229600" cy="533400"/>
          </a:xfrm>
        </p:spPr>
        <p:txBody>
          <a:bodyPr/>
          <a:lstStyle/>
          <a:p>
            <a:r>
              <a:rPr lang="en-US" sz="2800" dirty="0"/>
              <a:t>And, one step beyond online banks… Neobanks!</a:t>
            </a:r>
          </a:p>
        </p:txBody>
      </p:sp>
      <p:sp>
        <p:nvSpPr>
          <p:cNvPr id="3" name="Content Placeholder 2">
            <a:extLst>
              <a:ext uri="{FF2B5EF4-FFF2-40B4-BE49-F238E27FC236}">
                <a16:creationId xmlns:a16="http://schemas.microsoft.com/office/drawing/2014/main" xmlns="" id="{4748921A-87B3-CE44-B375-4E09650E45D0}"/>
              </a:ext>
            </a:extLst>
          </p:cNvPr>
          <p:cNvSpPr>
            <a:spLocks noGrp="1"/>
          </p:cNvSpPr>
          <p:nvPr>
            <p:ph idx="1"/>
          </p:nvPr>
        </p:nvSpPr>
        <p:spPr>
          <a:xfrm>
            <a:off x="457200" y="2133600"/>
            <a:ext cx="8229600" cy="4195119"/>
          </a:xfrm>
        </p:spPr>
        <p:txBody>
          <a:bodyPr/>
          <a:lstStyle/>
          <a:p>
            <a:r>
              <a:rPr lang="en-US" sz="2200" b="1" dirty="0"/>
              <a:t>Neobanks are digital or mobile-only banks with NO physical locations; provides users with basic financial services such as checking and savings accounts and money transfer services.</a:t>
            </a:r>
          </a:p>
          <a:p>
            <a:r>
              <a:rPr lang="en-US" sz="2200" b="1" dirty="0"/>
              <a:t>Strategically target tech-savvy millennials with their cost-effective structures such as no monthly fees, no withdrawal or overdraft costs</a:t>
            </a:r>
          </a:p>
          <a:p>
            <a:r>
              <a:rPr lang="en-US" sz="2200" b="1" dirty="0"/>
              <a:t>“An August 2019 </a:t>
            </a:r>
            <a:r>
              <a:rPr lang="en-US" sz="2200" b="1" dirty="0" err="1"/>
              <a:t>Finder.com</a:t>
            </a:r>
            <a:r>
              <a:rPr lang="en-US" sz="2200" b="1" dirty="0"/>
              <a:t> survey states that 21.4% of US internet users ages 18 to 91 already use </a:t>
            </a:r>
            <a:r>
              <a:rPr lang="en-US" sz="2200" b="1" dirty="0" err="1"/>
              <a:t>neobanks</a:t>
            </a:r>
            <a:r>
              <a:rPr lang="en-US" sz="2200" b="1" dirty="0"/>
              <a:t>. About 57% of the same respondents said they believe digital banking is more convenient than brick-and-mortars</a:t>
            </a:r>
            <a:r>
              <a:rPr lang="en-US" sz="2200" b="1" i="1" dirty="0"/>
              <a:t>…” </a:t>
            </a:r>
            <a:r>
              <a:rPr lang="en-US" sz="2200" i="1" dirty="0"/>
              <a:t>(Source: </a:t>
            </a:r>
            <a:r>
              <a:rPr lang="en-US" sz="2200" i="1" dirty="0" err="1"/>
              <a:t>Jeane</a:t>
            </a:r>
            <a:r>
              <a:rPr lang="en-US" sz="2200" i="1" dirty="0"/>
              <a:t> Han, </a:t>
            </a:r>
            <a:r>
              <a:rPr lang="en-US" sz="2200" i="1" dirty="0" err="1"/>
              <a:t>emarketer.com</a:t>
            </a:r>
            <a:r>
              <a:rPr lang="en-US" sz="2200" dirty="0"/>
              <a:t>)</a:t>
            </a:r>
          </a:p>
          <a:p>
            <a:pPr marL="0" indent="0">
              <a:buNone/>
            </a:pPr>
            <a:endParaRPr lang="en-US" sz="2200" b="1" dirty="0"/>
          </a:p>
          <a:p>
            <a:endParaRPr lang="en-US" b="1" dirty="0"/>
          </a:p>
        </p:txBody>
      </p:sp>
    </p:spTree>
    <p:extLst>
      <p:ext uri="{BB962C8B-B14F-4D97-AF65-F5344CB8AC3E}">
        <p14:creationId xmlns:p14="http://schemas.microsoft.com/office/powerpoint/2010/main" val="241876909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48E00-6266-6643-9D75-63F266BB72E6}"/>
              </a:ext>
            </a:extLst>
          </p:cNvPr>
          <p:cNvSpPr>
            <a:spLocks noGrp="1"/>
          </p:cNvSpPr>
          <p:nvPr>
            <p:ph type="title"/>
          </p:nvPr>
        </p:nvSpPr>
        <p:spPr>
          <a:xfrm>
            <a:off x="216858" y="1162437"/>
            <a:ext cx="8229600" cy="393442"/>
          </a:xfrm>
        </p:spPr>
        <p:txBody>
          <a:bodyPr/>
          <a:lstStyle/>
          <a:p>
            <a:r>
              <a:rPr lang="en-US" sz="3600" dirty="0"/>
              <a:t>Group Activity – Look up your bank!</a:t>
            </a:r>
          </a:p>
        </p:txBody>
      </p:sp>
      <p:sp>
        <p:nvSpPr>
          <p:cNvPr id="3" name="Content Placeholder 2">
            <a:extLst>
              <a:ext uri="{FF2B5EF4-FFF2-40B4-BE49-F238E27FC236}">
                <a16:creationId xmlns:a16="http://schemas.microsoft.com/office/drawing/2014/main" xmlns="" id="{AB80C605-17F0-9740-BCA4-7D70FB8DEEA8}"/>
              </a:ext>
            </a:extLst>
          </p:cNvPr>
          <p:cNvSpPr>
            <a:spLocks noGrp="1"/>
          </p:cNvSpPr>
          <p:nvPr>
            <p:ph idx="1"/>
          </p:nvPr>
        </p:nvSpPr>
        <p:spPr>
          <a:xfrm>
            <a:off x="216858" y="1752600"/>
            <a:ext cx="8759692" cy="4724400"/>
          </a:xfrm>
        </p:spPr>
        <p:txBody>
          <a:bodyPr/>
          <a:lstStyle/>
          <a:p>
            <a:pPr marL="0" indent="0" algn="just">
              <a:buNone/>
            </a:pPr>
            <a:r>
              <a:rPr lang="en-US" sz="1800" b="1" dirty="0">
                <a:solidFill>
                  <a:srgbClr val="FF0000"/>
                </a:solidFill>
              </a:rPr>
              <a:t>TEACHERS: Arrange students into groups of 3-4</a:t>
            </a:r>
          </a:p>
          <a:p>
            <a:pPr marL="0" indent="0" algn="just">
              <a:buNone/>
            </a:pPr>
            <a:r>
              <a:rPr lang="en-US" sz="1800" b="1" dirty="0">
                <a:solidFill>
                  <a:srgbClr val="FF0000"/>
                </a:solidFill>
              </a:rPr>
              <a:t>Each student in the group gets a card with the name of a bank written on it. For each group, ensure that 1 or 2 cards have traditional banks, and 1 or 2 cards are online only banks/per group. </a:t>
            </a:r>
          </a:p>
          <a:p>
            <a:pPr marL="0" indent="0">
              <a:buNone/>
            </a:pPr>
            <a:endParaRPr lang="en-US" sz="1800" b="1" dirty="0">
              <a:solidFill>
                <a:srgbClr val="FF0000"/>
              </a:solidFill>
            </a:endParaRPr>
          </a:p>
          <a:p>
            <a:pPr marL="0" indent="0">
              <a:buNone/>
            </a:pPr>
            <a:endParaRPr lang="en-US" sz="1600" b="1" dirty="0">
              <a:solidFill>
                <a:srgbClr val="FF0000"/>
              </a:solidFill>
            </a:endParaRPr>
          </a:p>
          <a:p>
            <a:pPr marL="0" indent="0">
              <a:buNone/>
            </a:pPr>
            <a:endParaRPr lang="en-US" sz="200" b="1" dirty="0">
              <a:solidFill>
                <a:srgbClr val="FF0000"/>
              </a:solidFill>
            </a:endParaRPr>
          </a:p>
          <a:p>
            <a:pPr marL="0" indent="0" algn="just">
              <a:buNone/>
            </a:pPr>
            <a:r>
              <a:rPr lang="en-US" sz="1800" b="1" dirty="0">
                <a:solidFill>
                  <a:srgbClr val="FF0000"/>
                </a:solidFill>
              </a:rPr>
              <a:t>Give each student some time on their mobile device to look up his/her assigned bank and answer the corresponding questions (See handout w. questions and cards). </a:t>
            </a:r>
          </a:p>
          <a:p>
            <a:pPr marL="0" indent="0" algn="just">
              <a:buNone/>
            </a:pPr>
            <a:r>
              <a:rPr lang="en-US" sz="1800" b="1" dirty="0">
                <a:solidFill>
                  <a:srgbClr val="FF0000"/>
                </a:solidFill>
              </a:rPr>
              <a:t>After 5-8 minutes, let the students share what they learned with their group. The students will compare and analyze similarities &amp; differences between the banks; and evaluate the pros and cons of different types of banks.</a:t>
            </a:r>
            <a:endParaRPr lang="en-US" sz="1600" b="1" dirty="0">
              <a:solidFill>
                <a:srgbClr val="FF0000"/>
              </a:solidFill>
            </a:endParaRPr>
          </a:p>
          <a:p>
            <a:pPr lvl="1">
              <a:buFontTx/>
              <a:buChar char="-"/>
            </a:pPr>
            <a:endParaRPr lang="en-US" sz="1600" dirty="0">
              <a:solidFill>
                <a:srgbClr val="FF0000"/>
              </a:solidFill>
            </a:endParaRPr>
          </a:p>
          <a:p>
            <a:pPr lvl="1">
              <a:buFontTx/>
              <a:buChar char="-"/>
            </a:pPr>
            <a:endParaRPr lang="en-US" sz="1600" dirty="0">
              <a:solidFill>
                <a:srgbClr val="FF0000"/>
              </a:solidFill>
            </a:endParaRPr>
          </a:p>
          <a:p>
            <a:pPr>
              <a:buFontTx/>
              <a:buChar char="-"/>
            </a:pPr>
            <a:endParaRPr lang="en-US" dirty="0">
              <a:solidFill>
                <a:srgbClr val="FF0000"/>
              </a:solidFill>
            </a:endParaRPr>
          </a:p>
          <a:p>
            <a:pPr marL="0" indent="0">
              <a:buNone/>
            </a:pPr>
            <a:endParaRPr lang="en-US" dirty="0">
              <a:solidFill>
                <a:srgbClr val="FF0000"/>
              </a:solidFill>
            </a:endParaRPr>
          </a:p>
        </p:txBody>
      </p:sp>
      <p:pic>
        <p:nvPicPr>
          <p:cNvPr id="5" name="Picture 4" descr="A picture containing airplane&#10;&#10;Description automatically generated">
            <a:extLst>
              <a:ext uri="{FF2B5EF4-FFF2-40B4-BE49-F238E27FC236}">
                <a16:creationId xmlns:a16="http://schemas.microsoft.com/office/drawing/2014/main" xmlns="" id="{32F263EF-B041-704B-BCEE-3FCD28E9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23" y="3352085"/>
            <a:ext cx="1504779" cy="121991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xmlns="" id="{544322CF-C338-2D42-ACFC-E380C9A19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174" y="3352085"/>
            <a:ext cx="1504779" cy="121991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98E959E4-5FCA-F54D-85FD-563938A34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900" y="3352085"/>
            <a:ext cx="1824063" cy="1219915"/>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623DE274-2C62-1946-BE5F-B8A922F3B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714" y="3352085"/>
            <a:ext cx="1905001" cy="121991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xmlns="" id="{5D5935E2-54AF-4B4D-82D9-F308D8043D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0786" y="3580685"/>
            <a:ext cx="1217738" cy="903388"/>
          </a:xfrm>
          <a:prstGeom prst="rect">
            <a:avLst/>
          </a:prstGeom>
        </p:spPr>
      </p:pic>
    </p:spTree>
    <p:extLst>
      <p:ext uri="{BB962C8B-B14F-4D97-AF65-F5344CB8AC3E}">
        <p14:creationId xmlns:p14="http://schemas.microsoft.com/office/powerpoint/2010/main" val="422858101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5FD96-2281-A24F-9D00-DF1434E92542}"/>
              </a:ext>
            </a:extLst>
          </p:cNvPr>
          <p:cNvSpPr>
            <a:spLocks noGrp="1"/>
          </p:cNvSpPr>
          <p:nvPr>
            <p:ph type="title"/>
          </p:nvPr>
        </p:nvSpPr>
        <p:spPr>
          <a:xfrm>
            <a:off x="457200" y="1143000"/>
            <a:ext cx="8229600" cy="609600"/>
          </a:xfrm>
        </p:spPr>
        <p:txBody>
          <a:bodyPr/>
          <a:lstStyle/>
          <a:p>
            <a:r>
              <a:rPr lang="en-US" sz="2400" dirty="0"/>
              <a:t>Group Activity – Look Up Your Bank! (Handout Questions)</a:t>
            </a:r>
          </a:p>
        </p:txBody>
      </p:sp>
      <p:sp>
        <p:nvSpPr>
          <p:cNvPr id="3" name="Content Placeholder 2">
            <a:extLst>
              <a:ext uri="{FF2B5EF4-FFF2-40B4-BE49-F238E27FC236}">
                <a16:creationId xmlns:a16="http://schemas.microsoft.com/office/drawing/2014/main" xmlns="" id="{50295BE9-9DDC-FF4A-90D9-EF5E27777611}"/>
              </a:ext>
            </a:extLst>
          </p:cNvPr>
          <p:cNvSpPr>
            <a:spLocks noGrp="1"/>
          </p:cNvSpPr>
          <p:nvPr>
            <p:ph idx="1"/>
          </p:nvPr>
        </p:nvSpPr>
        <p:spPr>
          <a:xfrm>
            <a:off x="457200" y="1905000"/>
            <a:ext cx="8229600" cy="4251960"/>
          </a:xfrm>
        </p:spPr>
        <p:txBody>
          <a:bodyPr/>
          <a:lstStyle/>
          <a:p>
            <a:pPr marL="0" indent="0" algn="just">
              <a:buNone/>
            </a:pPr>
            <a:r>
              <a:rPr lang="en-US" sz="1800" b="1" dirty="0">
                <a:solidFill>
                  <a:srgbClr val="FF0000"/>
                </a:solidFill>
              </a:rPr>
              <a:t>TEACHERS: Students can use mobile devices to look up assigned bank. Students respond to the following questions, as if opening a savings account with that bank:  </a:t>
            </a:r>
          </a:p>
          <a:p>
            <a:pPr marL="800100" lvl="1" indent="-342900">
              <a:buFont typeface="+mj-lt"/>
              <a:buAutoNum type="arabicPeriod"/>
            </a:pPr>
            <a:r>
              <a:rPr lang="en-US" sz="1800" b="1" dirty="0"/>
              <a:t>What is the current interest rate that the bank pays for a “savings account?”</a:t>
            </a:r>
          </a:p>
          <a:p>
            <a:pPr marL="800100" lvl="1" indent="-342900">
              <a:buFont typeface="+mj-lt"/>
              <a:buAutoNum type="arabicPeriod"/>
            </a:pPr>
            <a:r>
              <a:rPr lang="en-US" sz="1800" b="1" dirty="0"/>
              <a:t>Identify if “your” bank is a traditional, online, or neobank.</a:t>
            </a:r>
          </a:p>
          <a:p>
            <a:pPr marL="800100" lvl="1" indent="-342900">
              <a:buFont typeface="+mj-lt"/>
              <a:buAutoNum type="arabicPeriod"/>
            </a:pPr>
            <a:r>
              <a:rPr lang="en-US" sz="1800" b="1" dirty="0"/>
              <a:t>How can you make deposits into the account?</a:t>
            </a:r>
          </a:p>
          <a:p>
            <a:pPr marL="800100" lvl="1" indent="-342900">
              <a:buFont typeface="+mj-lt"/>
              <a:buAutoNum type="arabicPeriod"/>
            </a:pPr>
            <a:r>
              <a:rPr lang="en-US" sz="1800" b="1" dirty="0"/>
              <a:t>How can you access your money from this account? (Give at least 1-2 ways)</a:t>
            </a:r>
          </a:p>
          <a:p>
            <a:pPr marL="800100" lvl="1" indent="-342900">
              <a:buFont typeface="+mj-lt"/>
              <a:buAutoNum type="arabicPeriod"/>
            </a:pPr>
            <a:r>
              <a:rPr lang="en-US" sz="1800" b="1" dirty="0"/>
              <a:t>Is your account at this bank FDIC insured?</a:t>
            </a:r>
          </a:p>
          <a:p>
            <a:pPr marL="800100" lvl="1" indent="-342900">
              <a:buFont typeface="+mj-lt"/>
              <a:buAutoNum type="arabicPeriod"/>
            </a:pPr>
            <a:r>
              <a:rPr lang="en-US" sz="1800" b="1" dirty="0"/>
              <a:t>Are you limited in how many transactions you can make in a month?</a:t>
            </a:r>
          </a:p>
          <a:p>
            <a:pPr marL="800100" lvl="1" indent="-342900">
              <a:buFont typeface="+mj-lt"/>
              <a:buAutoNum type="arabicPeriod"/>
            </a:pPr>
            <a:r>
              <a:rPr lang="en-US" sz="1800" b="1" dirty="0"/>
              <a:t>In a t-chart, list the pros and cons of opening an account with this bank?</a:t>
            </a:r>
          </a:p>
          <a:p>
            <a:endParaRPr lang="en-US" dirty="0"/>
          </a:p>
        </p:txBody>
      </p:sp>
    </p:spTree>
    <p:extLst>
      <p:ext uri="{BB962C8B-B14F-4D97-AF65-F5344CB8AC3E}">
        <p14:creationId xmlns:p14="http://schemas.microsoft.com/office/powerpoint/2010/main" val="161686224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8BD87-3040-BA40-8E9C-416B8FE0CDDD}"/>
              </a:ext>
            </a:extLst>
          </p:cNvPr>
          <p:cNvSpPr>
            <a:spLocks noGrp="1"/>
          </p:cNvSpPr>
          <p:nvPr>
            <p:ph type="title"/>
          </p:nvPr>
        </p:nvSpPr>
        <p:spPr>
          <a:xfrm>
            <a:off x="457200" y="1066800"/>
            <a:ext cx="8229600" cy="1143000"/>
          </a:xfrm>
        </p:spPr>
        <p:txBody>
          <a:bodyPr/>
          <a:lstStyle/>
          <a:p>
            <a:r>
              <a:rPr lang="en-US" sz="4200" dirty="0"/>
              <a:t>Summary / Exit Questions:</a:t>
            </a:r>
          </a:p>
        </p:txBody>
      </p:sp>
      <p:sp>
        <p:nvSpPr>
          <p:cNvPr id="3" name="Content Placeholder 2">
            <a:extLst>
              <a:ext uri="{FF2B5EF4-FFF2-40B4-BE49-F238E27FC236}">
                <a16:creationId xmlns:a16="http://schemas.microsoft.com/office/drawing/2014/main" xmlns="" id="{910BE1C4-CBE6-A24E-98C9-1551D174348B}"/>
              </a:ext>
            </a:extLst>
          </p:cNvPr>
          <p:cNvSpPr>
            <a:spLocks noGrp="1"/>
          </p:cNvSpPr>
          <p:nvPr>
            <p:ph idx="1"/>
          </p:nvPr>
        </p:nvSpPr>
        <p:spPr/>
        <p:txBody>
          <a:bodyPr/>
          <a:lstStyle/>
          <a:p>
            <a:pPr marL="514350" indent="-514350">
              <a:buAutoNum type="arabicPeriod"/>
            </a:pPr>
            <a:r>
              <a:rPr lang="en-US" b="1" dirty="0"/>
              <a:t>Why do online bank savings accounts pay a higher (yield) interest rate than traditional branch banks?</a:t>
            </a:r>
          </a:p>
          <a:p>
            <a:pPr marL="514350" indent="-514350">
              <a:buAutoNum type="arabicPeriod"/>
            </a:pPr>
            <a:endParaRPr lang="en-US" b="1" dirty="0"/>
          </a:p>
          <a:p>
            <a:pPr marL="514350" indent="-514350">
              <a:buAutoNum type="arabicPeriod"/>
            </a:pPr>
            <a:r>
              <a:rPr lang="en-US" b="1" dirty="0"/>
              <a:t>Write down one thing about this lesson that you would like to learn more about.</a:t>
            </a:r>
          </a:p>
          <a:p>
            <a:pPr marL="0" indent="0">
              <a:buNone/>
            </a:pPr>
            <a:endParaRPr lang="en-US" dirty="0"/>
          </a:p>
        </p:txBody>
      </p:sp>
    </p:spTree>
    <p:extLst>
      <p:ext uri="{BB962C8B-B14F-4D97-AF65-F5344CB8AC3E}">
        <p14:creationId xmlns:p14="http://schemas.microsoft.com/office/powerpoint/2010/main" val="210293467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B2504-33DA-064F-9D7C-0D89FAE59772}"/>
              </a:ext>
            </a:extLst>
          </p:cNvPr>
          <p:cNvSpPr>
            <a:spLocks noGrp="1"/>
          </p:cNvSpPr>
          <p:nvPr>
            <p:ph type="title"/>
          </p:nvPr>
        </p:nvSpPr>
        <p:spPr>
          <a:xfrm>
            <a:off x="457200" y="914400"/>
            <a:ext cx="8229600" cy="609600"/>
          </a:xfrm>
        </p:spPr>
        <p:txBody>
          <a:bodyPr/>
          <a:lstStyle/>
          <a:p>
            <a:r>
              <a:rPr lang="en-US" sz="2200" dirty="0">
                <a:effectLst/>
              </a:rPr>
              <a:t>Additional topic ideas for student projects and advanced lessons: </a:t>
            </a:r>
            <a:endParaRPr lang="en-US" sz="2200" dirty="0"/>
          </a:p>
        </p:txBody>
      </p:sp>
      <p:sp>
        <p:nvSpPr>
          <p:cNvPr id="3" name="Content Placeholder 2">
            <a:extLst>
              <a:ext uri="{FF2B5EF4-FFF2-40B4-BE49-F238E27FC236}">
                <a16:creationId xmlns:a16="http://schemas.microsoft.com/office/drawing/2014/main" xmlns="" id="{5E09D682-53A3-E042-9A23-79792401ADEB}"/>
              </a:ext>
            </a:extLst>
          </p:cNvPr>
          <p:cNvSpPr>
            <a:spLocks noGrp="1"/>
          </p:cNvSpPr>
          <p:nvPr>
            <p:ph idx="1"/>
          </p:nvPr>
        </p:nvSpPr>
        <p:spPr>
          <a:xfrm>
            <a:off x="457200" y="1676400"/>
            <a:ext cx="8229600" cy="4724400"/>
          </a:xfrm>
        </p:spPr>
        <p:txBody>
          <a:bodyPr/>
          <a:lstStyle/>
          <a:p>
            <a:pPr lvl="0">
              <a:spcAft>
                <a:spcPts val="0"/>
              </a:spcAft>
            </a:pPr>
            <a:r>
              <a:rPr lang="en-US" sz="2200" b="1" dirty="0"/>
              <a:t>Why is bank lending important?</a:t>
            </a:r>
          </a:p>
          <a:p>
            <a:pPr lvl="0">
              <a:spcAft>
                <a:spcPts val="0"/>
              </a:spcAft>
            </a:pPr>
            <a:r>
              <a:rPr lang="en-US" sz="2200" b="1" dirty="0"/>
              <a:t>How to get a job in banking?</a:t>
            </a:r>
          </a:p>
          <a:p>
            <a:pPr lvl="0">
              <a:spcAft>
                <a:spcPts val="0"/>
              </a:spcAft>
            </a:pPr>
            <a:r>
              <a:rPr lang="en-US" sz="2200" b="1" dirty="0"/>
              <a:t>How to diversify your investment portfolio?</a:t>
            </a:r>
          </a:p>
          <a:p>
            <a:pPr lvl="0">
              <a:spcAft>
                <a:spcPts val="0"/>
              </a:spcAft>
            </a:pPr>
            <a:r>
              <a:rPr lang="en-US" sz="2200" b="1" dirty="0"/>
              <a:t>Issues in banking: redlining, protected lending, etc.</a:t>
            </a:r>
          </a:p>
          <a:p>
            <a:pPr lvl="0">
              <a:spcAft>
                <a:spcPts val="0"/>
              </a:spcAft>
            </a:pPr>
            <a:r>
              <a:rPr lang="en-US" sz="2200" b="1" dirty="0"/>
              <a:t>The history of banking</a:t>
            </a:r>
          </a:p>
          <a:p>
            <a:pPr lvl="0">
              <a:spcAft>
                <a:spcPts val="0"/>
              </a:spcAft>
            </a:pPr>
            <a:r>
              <a:rPr lang="en-US" sz="2200" b="1" dirty="0"/>
              <a:t>Banking &amp; Financial Crisis</a:t>
            </a:r>
          </a:p>
          <a:p>
            <a:pPr lvl="0">
              <a:spcAft>
                <a:spcPts val="0"/>
              </a:spcAft>
            </a:pPr>
            <a:r>
              <a:rPr lang="en-US" sz="2200" b="1" dirty="0"/>
              <a:t>Banking systems in other countries/emerging markets</a:t>
            </a:r>
          </a:p>
          <a:p>
            <a:pPr lvl="0">
              <a:spcAft>
                <a:spcPts val="0"/>
              </a:spcAft>
            </a:pPr>
            <a:r>
              <a:rPr lang="en-US" sz="2200" b="1" dirty="0"/>
              <a:t>Microfinance and microlending </a:t>
            </a:r>
          </a:p>
          <a:p>
            <a:pPr lvl="0">
              <a:spcAft>
                <a:spcPts val="0"/>
              </a:spcAft>
            </a:pPr>
            <a:r>
              <a:rPr lang="en-US" sz="2200" b="1" dirty="0"/>
              <a:t>The Federal Reserve System</a:t>
            </a:r>
          </a:p>
          <a:p>
            <a:pPr lvl="0">
              <a:spcAft>
                <a:spcPts val="0"/>
              </a:spcAft>
            </a:pPr>
            <a:r>
              <a:rPr lang="en-US" sz="2200" b="1" dirty="0"/>
              <a:t>Investment banking and hedge funds</a:t>
            </a:r>
          </a:p>
          <a:p>
            <a:pPr>
              <a:spcAft>
                <a:spcPts val="0"/>
              </a:spcAft>
            </a:pPr>
            <a:r>
              <a:rPr lang="en-US" sz="2200" b="1" dirty="0"/>
              <a:t>Emerging Technology in Banking (Fintech, AI, Blockchain, Robotics)</a:t>
            </a:r>
          </a:p>
          <a:p>
            <a:pPr lvl="0">
              <a:spcAft>
                <a:spcPts val="0"/>
              </a:spcAft>
            </a:pPr>
            <a:r>
              <a:rPr lang="en-US" sz="2200" b="1" dirty="0"/>
              <a:t>Security issues in the banking sector</a:t>
            </a:r>
          </a:p>
          <a:p>
            <a:pPr lvl="0">
              <a:spcAft>
                <a:spcPts val="0"/>
              </a:spcAft>
            </a:pPr>
            <a:r>
              <a:rPr lang="en-US" sz="2200" b="1" dirty="0"/>
              <a:t>The future of digital currency</a:t>
            </a:r>
          </a:p>
          <a:p>
            <a:pPr lvl="0">
              <a:spcAft>
                <a:spcPts val="0"/>
              </a:spcAft>
            </a:pPr>
            <a:r>
              <a:rPr lang="en-US" sz="2200" b="1" dirty="0"/>
              <a:t>Banking Laws, Regulation and Deregulation</a:t>
            </a:r>
          </a:p>
        </p:txBody>
      </p:sp>
    </p:spTree>
    <p:extLst>
      <p:ext uri="{BB962C8B-B14F-4D97-AF65-F5344CB8AC3E}">
        <p14:creationId xmlns:p14="http://schemas.microsoft.com/office/powerpoint/2010/main" val="163773474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E3067-88C3-054D-8686-AF5055363D7D}"/>
              </a:ext>
            </a:extLst>
          </p:cNvPr>
          <p:cNvSpPr>
            <a:spLocks noGrp="1"/>
          </p:cNvSpPr>
          <p:nvPr>
            <p:ph type="title"/>
          </p:nvPr>
        </p:nvSpPr>
        <p:spPr>
          <a:xfrm>
            <a:off x="438665" y="1143000"/>
            <a:ext cx="8229600" cy="533400"/>
          </a:xfrm>
        </p:spPr>
        <p:txBody>
          <a:bodyPr/>
          <a:lstStyle/>
          <a:p>
            <a:r>
              <a:rPr lang="en-US" sz="3200" u="sng" dirty="0">
                <a:effectLst/>
              </a:rPr>
              <a:t>Essential questions to consider for your lesson </a:t>
            </a:r>
            <a:endParaRPr lang="en-US" sz="3200" dirty="0"/>
          </a:p>
        </p:txBody>
      </p:sp>
      <p:sp>
        <p:nvSpPr>
          <p:cNvPr id="3" name="Content Placeholder 2">
            <a:extLst>
              <a:ext uri="{FF2B5EF4-FFF2-40B4-BE49-F238E27FC236}">
                <a16:creationId xmlns:a16="http://schemas.microsoft.com/office/drawing/2014/main" xmlns="" id="{CDE25684-C167-1D4F-9FA7-1170C406B27C}"/>
              </a:ext>
            </a:extLst>
          </p:cNvPr>
          <p:cNvSpPr>
            <a:spLocks noGrp="1"/>
          </p:cNvSpPr>
          <p:nvPr>
            <p:ph idx="1"/>
          </p:nvPr>
        </p:nvSpPr>
        <p:spPr>
          <a:xfrm>
            <a:off x="457200" y="1828800"/>
            <a:ext cx="8229600" cy="4328160"/>
          </a:xfrm>
        </p:spPr>
        <p:txBody>
          <a:bodyPr/>
          <a:lstStyle/>
          <a:p>
            <a:pPr lvl="0">
              <a:spcAft>
                <a:spcPts val="0"/>
              </a:spcAft>
              <a:buFont typeface="+mj-lt"/>
              <a:buAutoNum type="arabicPeriod"/>
            </a:pPr>
            <a:r>
              <a:rPr lang="en-US" sz="1400" b="1" dirty="0"/>
              <a:t>Why is it important to have a bank account?</a:t>
            </a:r>
          </a:p>
          <a:p>
            <a:pPr lvl="0">
              <a:spcAft>
                <a:spcPts val="0"/>
              </a:spcAft>
              <a:buFont typeface="+mj-lt"/>
              <a:buAutoNum type="arabicPeriod"/>
            </a:pPr>
            <a:r>
              <a:rPr lang="en-US" sz="1400" b="1" dirty="0"/>
              <a:t>How do we save our money?</a:t>
            </a:r>
          </a:p>
          <a:p>
            <a:pPr lvl="0">
              <a:spcAft>
                <a:spcPts val="0"/>
              </a:spcAft>
              <a:buFont typeface="+mj-lt"/>
              <a:buAutoNum type="arabicPeriod"/>
            </a:pPr>
            <a:r>
              <a:rPr lang="en-US" sz="1400" b="1" dirty="0"/>
              <a:t>What kind of accounts do banks offer? How are they different?</a:t>
            </a:r>
          </a:p>
          <a:p>
            <a:pPr lvl="0">
              <a:spcAft>
                <a:spcPts val="0"/>
              </a:spcAft>
              <a:buFont typeface="+mj-lt"/>
              <a:buAutoNum type="arabicPeriod"/>
            </a:pPr>
            <a:r>
              <a:rPr lang="en-US" sz="1400" b="1" dirty="0"/>
              <a:t>Why do some banks and accounts offer higher rates of return than others?</a:t>
            </a:r>
          </a:p>
          <a:p>
            <a:pPr lvl="0">
              <a:spcAft>
                <a:spcPts val="0"/>
              </a:spcAft>
              <a:buFont typeface="+mj-lt"/>
              <a:buAutoNum type="arabicPeriod"/>
            </a:pPr>
            <a:r>
              <a:rPr lang="en-US" sz="1400" b="1" dirty="0"/>
              <a:t>What are bank rates of return based on? (*Make connection to the Fed Funds Rate and the Discount Rate)</a:t>
            </a:r>
          </a:p>
          <a:p>
            <a:pPr lvl="0">
              <a:spcAft>
                <a:spcPts val="0"/>
              </a:spcAft>
              <a:buFont typeface="+mj-lt"/>
              <a:buAutoNum type="arabicPeriod"/>
            </a:pPr>
            <a:r>
              <a:rPr lang="en-US" sz="1400" b="1" dirty="0"/>
              <a:t>What do banks do with deposited money?</a:t>
            </a:r>
          </a:p>
          <a:p>
            <a:pPr lvl="0">
              <a:spcAft>
                <a:spcPts val="0"/>
              </a:spcAft>
              <a:buFont typeface="+mj-lt"/>
              <a:buAutoNum type="arabicPeriod"/>
            </a:pPr>
            <a:r>
              <a:rPr lang="en-US" sz="1400" b="1" dirty="0"/>
              <a:t>Why is having a checking and savings account important if I only want to borrow money from a bank?</a:t>
            </a:r>
          </a:p>
          <a:p>
            <a:pPr lvl="0">
              <a:spcAft>
                <a:spcPts val="0"/>
              </a:spcAft>
              <a:buFont typeface="+mj-lt"/>
              <a:buAutoNum type="arabicPeriod"/>
            </a:pPr>
            <a:r>
              <a:rPr lang="en-US" sz="1400" b="1" dirty="0"/>
              <a:t>What does a checking account help me to do?</a:t>
            </a:r>
          </a:p>
          <a:p>
            <a:pPr lvl="0">
              <a:spcAft>
                <a:spcPts val="0"/>
              </a:spcAft>
              <a:buFont typeface="+mj-lt"/>
              <a:buAutoNum type="arabicPeriod"/>
            </a:pPr>
            <a:r>
              <a:rPr lang="en-US" sz="1400" b="1" dirty="0"/>
              <a:t>Why is not good to “hold” a lot of cash in your pocket?</a:t>
            </a:r>
          </a:p>
          <a:p>
            <a:pPr lvl="0">
              <a:spcAft>
                <a:spcPts val="0"/>
              </a:spcAft>
              <a:buFont typeface="+mj-lt"/>
              <a:buAutoNum type="arabicPeriod"/>
            </a:pPr>
            <a:r>
              <a:rPr lang="en-US" sz="1400" b="1" dirty="0"/>
              <a:t>What benefits do I get from having direct deposit on my checking account?</a:t>
            </a:r>
          </a:p>
          <a:p>
            <a:pPr lvl="0">
              <a:spcAft>
                <a:spcPts val="0"/>
              </a:spcAft>
              <a:buFont typeface="+mj-lt"/>
              <a:buAutoNum type="arabicPeriod"/>
            </a:pPr>
            <a:r>
              <a:rPr lang="en-US" sz="1400" b="1" dirty="0"/>
              <a:t>How can I withdraw my money from the bank? (list at least 4 ways)</a:t>
            </a:r>
          </a:p>
          <a:p>
            <a:pPr lvl="0">
              <a:spcAft>
                <a:spcPts val="0"/>
              </a:spcAft>
              <a:buFont typeface="+mj-lt"/>
              <a:buAutoNum type="arabicPeriod"/>
            </a:pPr>
            <a:r>
              <a:rPr lang="en-US" sz="1400" b="1" dirty="0"/>
              <a:t>How can mobile ban king apps make my life easier?</a:t>
            </a:r>
          </a:p>
          <a:p>
            <a:pPr lvl="0">
              <a:spcAft>
                <a:spcPts val="0"/>
              </a:spcAft>
              <a:buFont typeface="+mj-lt"/>
              <a:buAutoNum type="arabicPeriod"/>
            </a:pPr>
            <a:r>
              <a:rPr lang="en-US" sz="1400" b="1" dirty="0"/>
              <a:t>How often should I monitor my checking/savings/credit card accounts?</a:t>
            </a:r>
          </a:p>
          <a:p>
            <a:pPr lvl="0">
              <a:spcAft>
                <a:spcPts val="0"/>
              </a:spcAft>
              <a:buFont typeface="+mj-lt"/>
              <a:buAutoNum type="arabicPeriod"/>
            </a:pPr>
            <a:r>
              <a:rPr lang="en-US" sz="1400" b="1" dirty="0"/>
              <a:t>What should I look out for on my monthly bank statement? What should we analyze?</a:t>
            </a:r>
          </a:p>
          <a:p>
            <a:pPr lvl="0">
              <a:spcAft>
                <a:spcPts val="0"/>
              </a:spcAft>
              <a:buFont typeface="+mj-lt"/>
              <a:buAutoNum type="arabicPeriod"/>
            </a:pPr>
            <a:r>
              <a:rPr lang="en-US" sz="1400" b="1" dirty="0"/>
              <a:t>What mobile banking app alerts should I activate? (i.e. low balance, mobile deposit, unusual activity)</a:t>
            </a:r>
          </a:p>
          <a:p>
            <a:pPr lvl="0">
              <a:spcAft>
                <a:spcPts val="0"/>
              </a:spcAft>
              <a:buFont typeface="+mj-lt"/>
              <a:buAutoNum type="arabicPeriod"/>
            </a:pPr>
            <a:r>
              <a:rPr lang="en-US" sz="1400" b="1" dirty="0"/>
              <a:t>Why is it important to understand the fees that my bank may charge me on my accounts (and how to avoid them)?</a:t>
            </a:r>
          </a:p>
          <a:p>
            <a:pPr lvl="0">
              <a:spcAft>
                <a:spcPts val="0"/>
              </a:spcAft>
              <a:buFont typeface="+mj-lt"/>
              <a:buAutoNum type="arabicPeriod"/>
            </a:pPr>
            <a:r>
              <a:rPr lang="en-US" sz="1400" b="1" dirty="0"/>
              <a:t>Did you know that you can deposit a check into your bank account by taking a picture of it on your bank’s mobile app? </a:t>
            </a:r>
          </a:p>
          <a:p>
            <a:pPr>
              <a:spcAft>
                <a:spcPts val="0"/>
              </a:spcAft>
              <a:buFont typeface="+mj-lt"/>
              <a:buAutoNum type="arabicPeriod"/>
            </a:pPr>
            <a:r>
              <a:rPr lang="en-US" sz="1400" b="1" dirty="0"/>
              <a:t>What government regulations protect me as a consumer?</a:t>
            </a:r>
          </a:p>
          <a:p>
            <a:pPr lvl="0">
              <a:spcAft>
                <a:spcPts val="0"/>
              </a:spcAft>
            </a:pPr>
            <a:endParaRPr lang="en-US" sz="1400" b="1" dirty="0"/>
          </a:p>
          <a:p>
            <a:pPr marL="0" indent="0">
              <a:buNone/>
            </a:pPr>
            <a:endParaRPr lang="en-US" dirty="0"/>
          </a:p>
        </p:txBody>
      </p:sp>
    </p:spTree>
    <p:extLst>
      <p:ext uri="{BB962C8B-B14F-4D97-AF65-F5344CB8AC3E}">
        <p14:creationId xmlns:p14="http://schemas.microsoft.com/office/powerpoint/2010/main" val="420508338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TEACHING GOALS:</a:t>
            </a:r>
            <a:endParaRPr lang="en-US" sz="55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212848"/>
            <a:ext cx="8229600" cy="4175760"/>
          </a:xfrm>
        </p:spPr>
        <p:txBody>
          <a:bodyPr/>
          <a:lstStyle/>
          <a:p>
            <a:r>
              <a:rPr lang="en-US" sz="2500" b="1" dirty="0"/>
              <a:t>Transfer </a:t>
            </a:r>
            <a:r>
              <a:rPr lang="en-US" sz="2500" b="1" u="sng" dirty="0"/>
              <a:t>content literacy </a:t>
            </a:r>
            <a:r>
              <a:rPr lang="en-US" sz="2500" b="1" dirty="0"/>
              <a:t>the students</a:t>
            </a:r>
          </a:p>
          <a:p>
            <a:pPr lvl="1"/>
            <a:r>
              <a:rPr lang="en-US" sz="2500" dirty="0"/>
              <a:t>Build on existing knowledge</a:t>
            </a:r>
          </a:p>
          <a:p>
            <a:pPr lvl="1"/>
            <a:r>
              <a:rPr lang="en-US" sz="2500" dirty="0"/>
              <a:t>Provide relatable &amp; relevant resources/activities</a:t>
            </a:r>
          </a:p>
          <a:p>
            <a:r>
              <a:rPr lang="en-US" sz="2500" b="1" dirty="0"/>
              <a:t>Foster high-level </a:t>
            </a:r>
            <a:r>
              <a:rPr lang="en-US" sz="2500" b="1" u="sng" dirty="0"/>
              <a:t>student engagement</a:t>
            </a:r>
          </a:p>
          <a:p>
            <a:pPr lvl="1"/>
            <a:r>
              <a:rPr lang="en-US" sz="2500" dirty="0"/>
              <a:t>Organize lesson around well-developed questions</a:t>
            </a:r>
          </a:p>
          <a:p>
            <a:pPr lvl="1"/>
            <a:r>
              <a:rPr lang="en-US" sz="2500" dirty="0"/>
              <a:t>Utilize Small Groups (discussions, activities, projects)</a:t>
            </a:r>
          </a:p>
          <a:p>
            <a:pPr marL="457200" lvl="1" indent="0">
              <a:buNone/>
            </a:pPr>
            <a:endParaRPr lang="en-US" sz="2500" dirty="0"/>
          </a:p>
          <a:p>
            <a:pPr lvl="1"/>
            <a:endParaRPr lang="en-US" sz="2500" dirty="0"/>
          </a:p>
          <a:p>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5E4BE-6EDC-6143-8328-7631699E7B1A}"/>
              </a:ext>
            </a:extLst>
          </p:cNvPr>
          <p:cNvSpPr>
            <a:spLocks noGrp="1"/>
          </p:cNvSpPr>
          <p:nvPr>
            <p:ph type="title"/>
          </p:nvPr>
        </p:nvSpPr>
        <p:spPr>
          <a:xfrm>
            <a:off x="442784" y="1180070"/>
            <a:ext cx="8229600" cy="533400"/>
          </a:xfrm>
        </p:spPr>
        <p:txBody>
          <a:bodyPr/>
          <a:lstStyle/>
          <a:p>
            <a:r>
              <a:rPr lang="en-US" sz="3200" u="sng" dirty="0">
                <a:effectLst/>
              </a:rPr>
              <a:t>Essential questions to consider for your lesson</a:t>
            </a:r>
            <a:endParaRPr lang="en-US" sz="3200" dirty="0"/>
          </a:p>
        </p:txBody>
      </p:sp>
      <p:sp>
        <p:nvSpPr>
          <p:cNvPr id="3" name="Content Placeholder 2">
            <a:extLst>
              <a:ext uri="{FF2B5EF4-FFF2-40B4-BE49-F238E27FC236}">
                <a16:creationId xmlns:a16="http://schemas.microsoft.com/office/drawing/2014/main" xmlns="" id="{1C255A66-BB1C-DB42-9509-85B8D310D19C}"/>
              </a:ext>
            </a:extLst>
          </p:cNvPr>
          <p:cNvSpPr>
            <a:spLocks noGrp="1"/>
          </p:cNvSpPr>
          <p:nvPr>
            <p:ph idx="1"/>
          </p:nvPr>
        </p:nvSpPr>
        <p:spPr>
          <a:xfrm>
            <a:off x="457200" y="1828800"/>
            <a:ext cx="8229600" cy="4328160"/>
          </a:xfrm>
        </p:spPr>
        <p:txBody>
          <a:bodyPr/>
          <a:lstStyle/>
          <a:p>
            <a:pPr marL="228600" lvl="0" indent="-228600">
              <a:spcAft>
                <a:spcPts val="0"/>
              </a:spcAft>
              <a:buFont typeface="+mj-lt"/>
              <a:buAutoNum type="arabicPeriod" startAt="19"/>
            </a:pPr>
            <a:endParaRPr lang="en-US" sz="1200" dirty="0"/>
          </a:p>
          <a:p>
            <a:pPr>
              <a:spcAft>
                <a:spcPts val="0"/>
              </a:spcAft>
              <a:buFont typeface="+mj-lt"/>
              <a:buAutoNum type="arabicPeriod" startAt="19"/>
            </a:pPr>
            <a:r>
              <a:rPr lang="en-US" sz="1400" b="1" dirty="0"/>
              <a:t>What are of the advantages and disadvantages of having a checking account? (suggest having the students make a T-chart)</a:t>
            </a:r>
          </a:p>
          <a:p>
            <a:pPr lvl="0">
              <a:spcAft>
                <a:spcPts val="0"/>
              </a:spcAft>
              <a:buFont typeface="+mj-lt"/>
              <a:buAutoNum type="arabicPeriod" startAt="19"/>
            </a:pPr>
            <a:r>
              <a:rPr lang="en-US" sz="1400" b="1" dirty="0"/>
              <a:t>What are of the advantages and disadvantages of having a savings account? </a:t>
            </a:r>
          </a:p>
          <a:p>
            <a:pPr lvl="0">
              <a:spcAft>
                <a:spcPts val="0"/>
              </a:spcAft>
              <a:buFont typeface="+mj-lt"/>
              <a:buAutoNum type="arabicPeriod" startAt="19"/>
            </a:pPr>
            <a:r>
              <a:rPr lang="en-US" sz="1400" b="1" dirty="0"/>
              <a:t>What are 4 methods of withdrawing money from your checking account? </a:t>
            </a:r>
          </a:p>
          <a:p>
            <a:pPr lvl="0">
              <a:spcAft>
                <a:spcPts val="0"/>
              </a:spcAft>
              <a:buFont typeface="+mj-lt"/>
              <a:buAutoNum type="arabicPeriod" startAt="19"/>
            </a:pPr>
            <a:r>
              <a:rPr lang="en-US" sz="1400" b="1" dirty="0"/>
              <a:t>List reasons why having a checking account is important for paying people, bills, and businesses.</a:t>
            </a:r>
          </a:p>
          <a:p>
            <a:pPr lvl="0">
              <a:spcAft>
                <a:spcPts val="0"/>
              </a:spcAft>
              <a:buFont typeface="+mj-lt"/>
              <a:buAutoNum type="arabicPeriod" startAt="19"/>
            </a:pPr>
            <a:r>
              <a:rPr lang="en-US" sz="1400" b="1" dirty="0"/>
              <a:t>Why is it important to manage (“balance”) your checking account?</a:t>
            </a:r>
          </a:p>
          <a:p>
            <a:pPr lvl="0">
              <a:spcAft>
                <a:spcPts val="0"/>
              </a:spcAft>
              <a:buFont typeface="+mj-lt"/>
              <a:buAutoNum type="arabicPeriod" startAt="19"/>
            </a:pPr>
            <a:r>
              <a:rPr lang="en-US" sz="1400" b="1" dirty="0"/>
              <a:t>How much money do you recommend keeping in your checking account? </a:t>
            </a:r>
          </a:p>
          <a:p>
            <a:pPr lvl="0">
              <a:spcAft>
                <a:spcPts val="0"/>
              </a:spcAft>
              <a:buFont typeface="+mj-lt"/>
              <a:buAutoNum type="arabicPeriod" startAt="19"/>
            </a:pPr>
            <a:r>
              <a:rPr lang="en-US" sz="1400" b="1" dirty="0"/>
              <a:t>How can you avoid taking more money out of your bank account than you have in it?</a:t>
            </a:r>
          </a:p>
          <a:p>
            <a:pPr lvl="0">
              <a:spcAft>
                <a:spcPts val="0"/>
              </a:spcAft>
              <a:buFont typeface="+mj-lt"/>
              <a:buAutoNum type="arabicPeriod" startAt="19"/>
            </a:pPr>
            <a:r>
              <a:rPr lang="en-US" sz="1400" b="1" dirty="0"/>
              <a:t>What is overdraft protection?</a:t>
            </a:r>
          </a:p>
          <a:p>
            <a:pPr lvl="0">
              <a:spcAft>
                <a:spcPts val="0"/>
              </a:spcAft>
              <a:buFont typeface="+mj-lt"/>
              <a:buAutoNum type="arabicPeriod" startAt="19"/>
            </a:pPr>
            <a:r>
              <a:rPr lang="en-US" sz="1400" b="1" dirty="0"/>
              <a:t>Why is it important to have an emergency fund savings account?</a:t>
            </a:r>
          </a:p>
          <a:p>
            <a:pPr lvl="0">
              <a:spcAft>
                <a:spcPts val="0"/>
              </a:spcAft>
              <a:buFont typeface="+mj-lt"/>
              <a:buAutoNum type="arabicPeriod" startAt="19"/>
            </a:pPr>
            <a:r>
              <a:rPr lang="en-US" sz="1400" b="1" dirty="0"/>
              <a:t>Why don’t checking accounts pay interest? </a:t>
            </a:r>
          </a:p>
          <a:p>
            <a:pPr lvl="0">
              <a:spcAft>
                <a:spcPts val="0"/>
              </a:spcAft>
              <a:buFont typeface="+mj-lt"/>
              <a:buAutoNum type="arabicPeriod" startAt="19"/>
            </a:pPr>
            <a:r>
              <a:rPr lang="en-US" sz="1400" b="1" dirty="0"/>
              <a:t>How can I avoid paying checking account fees?</a:t>
            </a:r>
          </a:p>
          <a:p>
            <a:pPr lvl="0">
              <a:spcAft>
                <a:spcPts val="0"/>
              </a:spcAft>
              <a:buFont typeface="+mj-lt"/>
              <a:buAutoNum type="arabicPeriod" startAt="19"/>
            </a:pPr>
            <a:r>
              <a:rPr lang="en-US" sz="1400" b="1" dirty="0"/>
              <a:t>What is the average fee to take money out of a non-network ATM?</a:t>
            </a:r>
          </a:p>
          <a:p>
            <a:pPr lvl="0">
              <a:spcAft>
                <a:spcPts val="0"/>
              </a:spcAft>
              <a:buFont typeface="+mj-lt"/>
              <a:buAutoNum type="arabicPeriod" startAt="19"/>
            </a:pPr>
            <a:r>
              <a:rPr lang="en-US" sz="1400" b="1" dirty="0"/>
              <a:t>How can I avoid paying ATM fees?</a:t>
            </a:r>
          </a:p>
          <a:p>
            <a:pPr lvl="0">
              <a:spcAft>
                <a:spcPts val="0"/>
              </a:spcAft>
              <a:buFont typeface="+mj-lt"/>
              <a:buAutoNum type="arabicPeriod" startAt="19"/>
            </a:pPr>
            <a:r>
              <a:rPr lang="en-US" sz="1400" b="1" dirty="0"/>
              <a:t>Why do checking accounts offer debit cards?</a:t>
            </a:r>
          </a:p>
          <a:p>
            <a:pPr lvl="0">
              <a:spcAft>
                <a:spcPts val="0"/>
              </a:spcAft>
              <a:buFont typeface="+mj-lt"/>
              <a:buAutoNum type="arabicPeriod" startAt="19"/>
            </a:pPr>
            <a:r>
              <a:rPr lang="en-US" sz="1400" b="1" dirty="0"/>
              <a:t>What is a debit card?</a:t>
            </a:r>
          </a:p>
          <a:p>
            <a:pPr lvl="0">
              <a:spcAft>
                <a:spcPts val="0"/>
              </a:spcAft>
              <a:buFont typeface="+mj-lt"/>
              <a:buAutoNum type="arabicPeriod" startAt="19"/>
            </a:pPr>
            <a:r>
              <a:rPr lang="en-US" sz="1400" b="1" dirty="0"/>
              <a:t>How are debit cards different from credit cards?</a:t>
            </a:r>
          </a:p>
          <a:p>
            <a:pPr lvl="0">
              <a:spcAft>
                <a:spcPts val="0"/>
              </a:spcAft>
              <a:buFont typeface="+mj-lt"/>
              <a:buAutoNum type="arabicPeriod" startAt="19"/>
            </a:pPr>
            <a:r>
              <a:rPr lang="en-US" sz="1400" b="1" dirty="0"/>
              <a:t>Why are checking accounts more “liquid” than savings accounts (M1 vs M2)?</a:t>
            </a:r>
          </a:p>
          <a:p>
            <a:pPr lvl="0">
              <a:spcAft>
                <a:spcPts val="0"/>
              </a:spcAft>
              <a:buFont typeface="+mj-lt"/>
              <a:buAutoNum type="arabicPeriod" startAt="19"/>
            </a:pPr>
            <a:r>
              <a:rPr lang="en-US" sz="1400" b="1" dirty="0"/>
              <a:t>What is a money market account? </a:t>
            </a:r>
          </a:p>
          <a:p>
            <a:pPr marL="0" indent="0">
              <a:buNone/>
            </a:pPr>
            <a:endParaRPr lang="en-US" dirty="0"/>
          </a:p>
        </p:txBody>
      </p:sp>
    </p:spTree>
    <p:extLst>
      <p:ext uri="{BB962C8B-B14F-4D97-AF65-F5344CB8AC3E}">
        <p14:creationId xmlns:p14="http://schemas.microsoft.com/office/powerpoint/2010/main" val="242019075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64E2B3-F047-6F4D-AFE6-1C82F2C4A31F}"/>
              </a:ext>
            </a:extLst>
          </p:cNvPr>
          <p:cNvSpPr>
            <a:spLocks noGrp="1"/>
          </p:cNvSpPr>
          <p:nvPr>
            <p:ph type="title"/>
          </p:nvPr>
        </p:nvSpPr>
        <p:spPr>
          <a:xfrm>
            <a:off x="457200" y="1143000"/>
            <a:ext cx="8229600" cy="609600"/>
          </a:xfrm>
        </p:spPr>
        <p:txBody>
          <a:bodyPr/>
          <a:lstStyle/>
          <a:p>
            <a:r>
              <a:rPr lang="en-US" sz="3200" u="sng" dirty="0">
                <a:effectLst/>
              </a:rPr>
              <a:t>Essential questions to consider for your lesson </a:t>
            </a:r>
            <a:endParaRPr lang="en-US" sz="3200" dirty="0"/>
          </a:p>
        </p:txBody>
      </p:sp>
      <p:sp>
        <p:nvSpPr>
          <p:cNvPr id="3" name="Content Placeholder 2">
            <a:extLst>
              <a:ext uri="{FF2B5EF4-FFF2-40B4-BE49-F238E27FC236}">
                <a16:creationId xmlns:a16="http://schemas.microsoft.com/office/drawing/2014/main" xmlns="" id="{AE6399D4-DBB5-A249-A13C-E9BC222FFE3A}"/>
              </a:ext>
            </a:extLst>
          </p:cNvPr>
          <p:cNvSpPr>
            <a:spLocks noGrp="1"/>
          </p:cNvSpPr>
          <p:nvPr>
            <p:ph idx="1"/>
          </p:nvPr>
        </p:nvSpPr>
        <p:spPr>
          <a:xfrm>
            <a:off x="457200" y="1828800"/>
            <a:ext cx="8229600" cy="4572000"/>
          </a:xfrm>
        </p:spPr>
        <p:txBody>
          <a:bodyPr/>
          <a:lstStyle/>
          <a:p>
            <a:pPr marL="0" lvl="0" indent="0">
              <a:spcAft>
                <a:spcPts val="0"/>
              </a:spcAft>
              <a:buNone/>
            </a:pPr>
            <a:endParaRPr lang="en-US" sz="1200" dirty="0"/>
          </a:p>
          <a:p>
            <a:pPr lvl="0">
              <a:spcAft>
                <a:spcPts val="0"/>
              </a:spcAft>
              <a:buFont typeface="+mj-lt"/>
              <a:buAutoNum type="arabicPeriod" startAt="37"/>
            </a:pPr>
            <a:r>
              <a:rPr lang="en-US" sz="1400" b="1" dirty="0"/>
              <a:t>Why do online savings banks (ex: Synchrony, Ally, Marcus, etc.) pay higher rates of return than traditional big banks (ex: Chase, Citi, Wells Fargo, </a:t>
            </a:r>
            <a:r>
              <a:rPr lang="en-US" sz="1400" b="1" dirty="0" err="1"/>
              <a:t>BofA</a:t>
            </a:r>
            <a:r>
              <a:rPr lang="en-US" sz="1400" b="1" dirty="0"/>
              <a:t>)?</a:t>
            </a:r>
          </a:p>
          <a:p>
            <a:pPr lvl="0">
              <a:spcAft>
                <a:spcPts val="0"/>
              </a:spcAft>
              <a:buFont typeface="+mj-lt"/>
              <a:buAutoNum type="arabicPeriod" startAt="37"/>
            </a:pPr>
            <a:r>
              <a:rPr lang="en-US" sz="1400" b="1" dirty="0"/>
              <a:t>Why is it important to always check that your bank accounts are FDIC insured?</a:t>
            </a:r>
          </a:p>
          <a:p>
            <a:pPr lvl="0">
              <a:spcAft>
                <a:spcPts val="0"/>
              </a:spcAft>
              <a:buFont typeface="+mj-lt"/>
              <a:buAutoNum type="arabicPeriod" startAt="37"/>
            </a:pPr>
            <a:r>
              <a:rPr lang="en-US" sz="1400" b="1" dirty="0"/>
              <a:t>What are the FDIC insurance limits? How can these be maximized?</a:t>
            </a:r>
          </a:p>
          <a:p>
            <a:pPr lvl="0">
              <a:spcAft>
                <a:spcPts val="0"/>
              </a:spcAft>
              <a:buFont typeface="+mj-lt"/>
              <a:buAutoNum type="arabicPeriod" startAt="37"/>
            </a:pPr>
            <a:r>
              <a:rPr lang="en-US" sz="1400" b="1" dirty="0"/>
              <a:t>How are money market and online savings accounts regulated?</a:t>
            </a:r>
          </a:p>
          <a:p>
            <a:pPr lvl="0">
              <a:spcAft>
                <a:spcPts val="0"/>
              </a:spcAft>
              <a:buFont typeface="+mj-lt"/>
              <a:buAutoNum type="arabicPeriod" startAt="37"/>
            </a:pPr>
            <a:r>
              <a:rPr lang="en-US" sz="1400" b="1" dirty="0"/>
              <a:t>How can I move money from an online savings account to my checking account?</a:t>
            </a:r>
          </a:p>
          <a:p>
            <a:pPr lvl="0">
              <a:spcAft>
                <a:spcPts val="0"/>
              </a:spcAft>
              <a:buFont typeface="+mj-lt"/>
              <a:buAutoNum type="arabicPeriod" startAt="37"/>
            </a:pPr>
            <a:r>
              <a:rPr lang="en-US" sz="1400" b="1" dirty="0"/>
              <a:t>What are P2P payments?</a:t>
            </a:r>
          </a:p>
          <a:p>
            <a:pPr lvl="0">
              <a:spcAft>
                <a:spcPts val="0"/>
              </a:spcAft>
              <a:buFont typeface="+mj-lt"/>
              <a:buAutoNum type="arabicPeriod" startAt="37"/>
            </a:pPr>
            <a:r>
              <a:rPr lang="en-US" sz="1400" b="1" dirty="0"/>
              <a:t>Who provides P2P services?</a:t>
            </a:r>
          </a:p>
          <a:p>
            <a:pPr lvl="0">
              <a:spcAft>
                <a:spcPts val="0"/>
              </a:spcAft>
              <a:buFont typeface="+mj-lt"/>
              <a:buAutoNum type="arabicPeriod" startAt="37"/>
            </a:pPr>
            <a:r>
              <a:rPr lang="en-US" sz="1400" b="1" dirty="0"/>
              <a:t>How is a digital wallet payment similar to using a credit card?</a:t>
            </a:r>
          </a:p>
          <a:p>
            <a:pPr lvl="0">
              <a:spcAft>
                <a:spcPts val="0"/>
              </a:spcAft>
              <a:buFont typeface="+mj-lt"/>
              <a:buAutoNum type="arabicPeriod" startAt="37"/>
            </a:pPr>
            <a:r>
              <a:rPr lang="en-US" sz="1400" b="1" dirty="0"/>
              <a:t>How safe are online and mobile bill payments?</a:t>
            </a:r>
          </a:p>
          <a:p>
            <a:pPr lvl="0">
              <a:spcAft>
                <a:spcPts val="0"/>
              </a:spcAft>
              <a:buFont typeface="+mj-lt"/>
              <a:buAutoNum type="arabicPeriod" startAt="37"/>
            </a:pPr>
            <a:r>
              <a:rPr lang="en-US" sz="1400" b="1" dirty="0"/>
              <a:t>What fees and security issues should you be aware of when using a mobile pay app?</a:t>
            </a:r>
          </a:p>
          <a:p>
            <a:pPr lvl="0">
              <a:spcAft>
                <a:spcPts val="0"/>
              </a:spcAft>
              <a:buFont typeface="+mj-lt"/>
              <a:buAutoNum type="arabicPeriod" startAt="37"/>
            </a:pPr>
            <a:r>
              <a:rPr lang="en-US" sz="1400" b="1" dirty="0"/>
              <a:t>Does my bank offer P2P and online/mobile bill pay services?</a:t>
            </a:r>
          </a:p>
          <a:p>
            <a:pPr lvl="0">
              <a:spcAft>
                <a:spcPts val="0"/>
              </a:spcAft>
              <a:buFont typeface="+mj-lt"/>
              <a:buAutoNum type="arabicPeriod" startAt="37"/>
            </a:pPr>
            <a:r>
              <a:rPr lang="en-US" sz="1400" b="1" dirty="0"/>
              <a:t>How secure is online banking? </a:t>
            </a:r>
          </a:p>
          <a:p>
            <a:pPr lvl="0">
              <a:spcAft>
                <a:spcPts val="0"/>
              </a:spcAft>
              <a:buFont typeface="+mj-lt"/>
              <a:buAutoNum type="arabicPeriod" startAt="37"/>
            </a:pPr>
            <a:r>
              <a:rPr lang="en-US" sz="1400" b="1" dirty="0"/>
              <a:t>How do thieves target bank cards?</a:t>
            </a:r>
          </a:p>
          <a:p>
            <a:pPr lvl="0">
              <a:spcAft>
                <a:spcPts val="0"/>
              </a:spcAft>
              <a:buFont typeface="+mj-lt"/>
              <a:buAutoNum type="arabicPeriod" startAt="37"/>
            </a:pPr>
            <a:r>
              <a:rPr lang="en-US" sz="1400" b="1" dirty="0"/>
              <a:t>How is my information being collected by banks and distributed to third parties?</a:t>
            </a:r>
          </a:p>
          <a:p>
            <a:pPr lvl="0">
              <a:spcAft>
                <a:spcPts val="0"/>
              </a:spcAft>
              <a:buFont typeface="+mj-lt"/>
              <a:buAutoNum type="arabicPeriod" startAt="37"/>
            </a:pPr>
            <a:r>
              <a:rPr lang="en-US" sz="1400" b="1" dirty="0"/>
              <a:t>How is fintech going to change the way we bank and use our currency over the next 5 years?</a:t>
            </a:r>
          </a:p>
          <a:p>
            <a:pPr lvl="0">
              <a:spcAft>
                <a:spcPts val="0"/>
              </a:spcAft>
              <a:buFont typeface="+mj-lt"/>
              <a:buAutoNum type="arabicPeriod" startAt="37"/>
            </a:pPr>
            <a:r>
              <a:rPr lang="en-US" sz="1400" b="1" dirty="0"/>
              <a:t>When can I open a checking or savings account? </a:t>
            </a:r>
          </a:p>
          <a:p>
            <a:pPr lvl="0">
              <a:spcAft>
                <a:spcPts val="0"/>
              </a:spcAft>
              <a:buFont typeface="+mj-lt"/>
              <a:buAutoNum type="arabicPeriod" startAt="37"/>
            </a:pPr>
            <a:r>
              <a:rPr lang="en-US" sz="1400" b="1" dirty="0"/>
              <a:t>When is a good time for me to get a bank credit card?</a:t>
            </a:r>
          </a:p>
          <a:p>
            <a:pPr lvl="0">
              <a:spcAft>
                <a:spcPts val="0"/>
              </a:spcAft>
              <a:buFont typeface="+mj-lt"/>
              <a:buAutoNum type="arabicPeriod" startAt="37"/>
            </a:pPr>
            <a:r>
              <a:rPr lang="en-US" sz="1400" b="1" dirty="0"/>
              <a:t>Why do we want to maintain a diversified investment portfolio (FDIC bank accounts, stocks, bonds, etc.)?</a:t>
            </a:r>
          </a:p>
          <a:p>
            <a:pPr marL="0" indent="0">
              <a:buNone/>
            </a:pPr>
            <a:endParaRPr lang="en-US" dirty="0"/>
          </a:p>
        </p:txBody>
      </p:sp>
    </p:spTree>
    <p:extLst>
      <p:ext uri="{BB962C8B-B14F-4D97-AF65-F5344CB8AC3E}">
        <p14:creationId xmlns:p14="http://schemas.microsoft.com/office/powerpoint/2010/main" val="72518291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EC9508-739A-7144-903E-EA7E7BA46C8A}"/>
              </a:ext>
            </a:extLst>
          </p:cNvPr>
          <p:cNvSpPr>
            <a:spLocks noGrp="1"/>
          </p:cNvSpPr>
          <p:nvPr>
            <p:ph type="title"/>
          </p:nvPr>
        </p:nvSpPr>
        <p:spPr>
          <a:xfrm>
            <a:off x="457200" y="914400"/>
            <a:ext cx="8001000" cy="838200"/>
          </a:xfrm>
        </p:spPr>
        <p:txBody>
          <a:bodyPr/>
          <a:lstStyle/>
          <a:p>
            <a:r>
              <a:rPr lang="en-US" sz="4400" dirty="0">
                <a:solidFill>
                  <a:srgbClr val="FF0000"/>
                </a:solidFill>
              </a:rPr>
              <a:t>Resources for teachers:</a:t>
            </a:r>
          </a:p>
        </p:txBody>
      </p:sp>
      <p:sp>
        <p:nvSpPr>
          <p:cNvPr id="3" name="Content Placeholder 2">
            <a:extLst>
              <a:ext uri="{FF2B5EF4-FFF2-40B4-BE49-F238E27FC236}">
                <a16:creationId xmlns:a16="http://schemas.microsoft.com/office/drawing/2014/main" xmlns="" id="{6CDBF4EF-EBC9-F74B-A61F-51B4771037D7}"/>
              </a:ext>
            </a:extLst>
          </p:cNvPr>
          <p:cNvSpPr>
            <a:spLocks noGrp="1"/>
          </p:cNvSpPr>
          <p:nvPr>
            <p:ph idx="1"/>
          </p:nvPr>
        </p:nvSpPr>
        <p:spPr>
          <a:xfrm>
            <a:off x="342900" y="1631092"/>
            <a:ext cx="8458200" cy="4800600"/>
          </a:xfrm>
        </p:spPr>
        <p:txBody>
          <a:bodyPr/>
          <a:lstStyle/>
          <a:p>
            <a:pPr marL="0" indent="0">
              <a:spcAft>
                <a:spcPts val="0"/>
              </a:spcAft>
              <a:buNone/>
            </a:pPr>
            <a:r>
              <a:rPr lang="en-US" sz="1400" b="1" u="sng" dirty="0"/>
              <a:t>Checking and (Online) Savings:</a:t>
            </a:r>
            <a:endParaRPr lang="en-US" sz="1400" dirty="0"/>
          </a:p>
          <a:p>
            <a:pPr marL="0" indent="0">
              <a:spcAft>
                <a:spcPts val="0"/>
              </a:spcAft>
              <a:buNone/>
            </a:pPr>
            <a:r>
              <a:rPr lang="en-US" sz="1400" b="1" dirty="0"/>
              <a:t>5 Reasons Why You Need A Checking Account </a:t>
            </a:r>
            <a:r>
              <a:rPr lang="en-US" sz="1400" b="1" i="1" dirty="0"/>
              <a:t>(Source: </a:t>
            </a:r>
            <a:r>
              <a:rPr lang="en-US" sz="1400" b="1" i="1" dirty="0" err="1"/>
              <a:t>NerdCredit.com</a:t>
            </a:r>
            <a:r>
              <a:rPr lang="en-US" sz="1400" b="1" i="1" dirty="0"/>
              <a:t>)</a:t>
            </a:r>
          </a:p>
          <a:p>
            <a:pPr marL="0" indent="0">
              <a:spcAft>
                <a:spcPts val="0"/>
              </a:spcAft>
              <a:buNone/>
            </a:pPr>
            <a:r>
              <a:rPr lang="en-US" sz="1400" u="sng" dirty="0">
                <a:hlinkClick r:id="rId2"/>
              </a:rPr>
              <a:t>https://www.netcredit.com/blog/5-reasons-why-you-need-a-checking-account/</a:t>
            </a:r>
            <a:r>
              <a:rPr lang="en-US" sz="1400" dirty="0"/>
              <a:t> </a:t>
            </a:r>
          </a:p>
          <a:p>
            <a:pPr marL="0" indent="0">
              <a:spcAft>
                <a:spcPts val="0"/>
              </a:spcAft>
              <a:buNone/>
            </a:pPr>
            <a:endParaRPr lang="en-US" sz="1400" dirty="0"/>
          </a:p>
          <a:p>
            <a:pPr marL="0" indent="0">
              <a:spcAft>
                <a:spcPts val="0"/>
              </a:spcAft>
              <a:buNone/>
            </a:pPr>
            <a:r>
              <a:rPr lang="en-US" sz="1400" b="1" dirty="0"/>
              <a:t>How to Start Using Your Checking Account Properly, by Lauren Ver </a:t>
            </a:r>
            <a:r>
              <a:rPr lang="en-US" sz="1400" b="1" dirty="0" err="1"/>
              <a:t>Hage</a:t>
            </a:r>
            <a:r>
              <a:rPr lang="en-US" sz="1400" b="1" dirty="0"/>
              <a:t>, July 6, 2016 (Source: The Financial Diet)</a:t>
            </a:r>
          </a:p>
          <a:p>
            <a:pPr marL="0" indent="0">
              <a:spcAft>
                <a:spcPts val="0"/>
              </a:spcAft>
              <a:buNone/>
            </a:pPr>
            <a:r>
              <a:rPr lang="en-US" sz="1400" u="sng" dirty="0">
                <a:hlinkClick r:id="rId3"/>
              </a:rPr>
              <a:t>https://thefinancialdiet.com/5-ways-to-actually-start-using-your-checking-account-properly/</a:t>
            </a:r>
            <a:endParaRPr lang="en-US" sz="1400" dirty="0"/>
          </a:p>
          <a:p>
            <a:pPr marL="0" indent="0">
              <a:spcAft>
                <a:spcPts val="0"/>
              </a:spcAft>
              <a:buNone/>
            </a:pPr>
            <a:r>
              <a:rPr lang="en-US" sz="1400" dirty="0"/>
              <a:t> </a:t>
            </a:r>
          </a:p>
          <a:p>
            <a:pPr marL="0" indent="0">
              <a:spcAft>
                <a:spcPts val="0"/>
              </a:spcAft>
              <a:buNone/>
            </a:pPr>
            <a:r>
              <a:rPr lang="en-US" sz="1400" b="1" dirty="0"/>
              <a:t>How to Squeeze Higher Returns From Your Savings, by Kevin McAllister, February 10, 2019 </a:t>
            </a:r>
            <a:r>
              <a:rPr lang="en-US" sz="1400" b="1" i="1" dirty="0"/>
              <a:t>(Source: </a:t>
            </a:r>
            <a:r>
              <a:rPr lang="en-US" sz="1400" b="1" i="1" dirty="0" err="1"/>
              <a:t>WSJ.com</a:t>
            </a:r>
            <a:r>
              <a:rPr lang="en-US" sz="1400" b="1" i="1" dirty="0"/>
              <a:t>)</a:t>
            </a:r>
            <a:endParaRPr lang="en-US" sz="1400" b="1" dirty="0"/>
          </a:p>
          <a:p>
            <a:pPr marL="0" indent="0">
              <a:spcAft>
                <a:spcPts val="0"/>
              </a:spcAft>
              <a:buNone/>
            </a:pPr>
            <a:r>
              <a:rPr lang="en-US" sz="1400" i="1" u="sng" dirty="0">
                <a:hlinkClick r:id="rId4"/>
              </a:rPr>
              <a:t>https://www.wsj.com/articles/how-to-squeeze-higher-returns-from-your-savings-11549825201?shareToken=stc5e0fc0ea68245dba88e958691571fde</a:t>
            </a:r>
            <a:endParaRPr lang="en-US" sz="1400" dirty="0"/>
          </a:p>
          <a:p>
            <a:pPr marL="0" indent="0">
              <a:spcAft>
                <a:spcPts val="0"/>
              </a:spcAft>
              <a:buNone/>
            </a:pPr>
            <a:r>
              <a:rPr lang="en-US" sz="1400" i="1" dirty="0"/>
              <a:t> </a:t>
            </a:r>
            <a:endParaRPr lang="en-US" sz="1400" dirty="0"/>
          </a:p>
          <a:p>
            <a:pPr marL="0" indent="0">
              <a:spcAft>
                <a:spcPts val="0"/>
              </a:spcAft>
              <a:buNone/>
            </a:pPr>
            <a:r>
              <a:rPr lang="en-US" sz="1400" b="1" i="1" dirty="0"/>
              <a:t>At Least Online, Interest Rates on Savings Finally Move Up</a:t>
            </a:r>
            <a:r>
              <a:rPr lang="en-US" sz="1400" b="1" dirty="0"/>
              <a:t>, by Ann </a:t>
            </a:r>
            <a:r>
              <a:rPr lang="en-US" sz="1400" b="1" dirty="0" err="1"/>
              <a:t>Carrns</a:t>
            </a:r>
            <a:r>
              <a:rPr lang="en-US" sz="1400" b="1" dirty="0"/>
              <a:t>, July 20, 2018 </a:t>
            </a:r>
            <a:r>
              <a:rPr lang="en-US" sz="1400" b="1" i="1" dirty="0"/>
              <a:t>(Source: </a:t>
            </a:r>
            <a:r>
              <a:rPr lang="en-US" sz="1400" b="1" i="1" dirty="0" err="1"/>
              <a:t>NYTimes.com</a:t>
            </a:r>
            <a:r>
              <a:rPr lang="en-US" sz="1400" b="1" i="1" dirty="0"/>
              <a:t>)</a:t>
            </a:r>
            <a:endParaRPr lang="en-US" sz="1400" b="1" dirty="0"/>
          </a:p>
          <a:p>
            <a:pPr marL="0" indent="0">
              <a:spcAft>
                <a:spcPts val="0"/>
              </a:spcAft>
              <a:buNone/>
            </a:pPr>
            <a:r>
              <a:rPr lang="en-US" sz="1400" u="sng" dirty="0">
                <a:hlinkClick r:id="rId5"/>
              </a:rPr>
              <a:t>https://www.nytimes.com/2018/07/20/your-money/online-interest-rates-savings.html?searchResultPosition=1</a:t>
            </a:r>
            <a:endParaRPr lang="en-US" sz="1400" dirty="0"/>
          </a:p>
          <a:p>
            <a:pPr marL="0" indent="0">
              <a:spcAft>
                <a:spcPts val="0"/>
              </a:spcAft>
              <a:buNone/>
            </a:pPr>
            <a:r>
              <a:rPr lang="en-US" sz="1400" dirty="0"/>
              <a:t> </a:t>
            </a:r>
          </a:p>
          <a:p>
            <a:pPr marL="0" indent="0">
              <a:spcAft>
                <a:spcPts val="0"/>
              </a:spcAft>
              <a:buNone/>
            </a:pPr>
            <a:r>
              <a:rPr lang="en-US" sz="1400" b="1" dirty="0" err="1"/>
              <a:t>Kal</a:t>
            </a:r>
            <a:r>
              <a:rPr lang="en-US" sz="1400" b="1" dirty="0"/>
              <a:t> Penn explains the difference between checking and savings accounts </a:t>
            </a:r>
            <a:r>
              <a:rPr lang="en-US" sz="1400" b="1" i="1" dirty="0"/>
              <a:t>(Source: </a:t>
            </a:r>
            <a:r>
              <a:rPr lang="en-US" sz="1400" b="1" i="1" dirty="0" err="1"/>
              <a:t>mashable.com</a:t>
            </a:r>
            <a:r>
              <a:rPr lang="en-US" sz="1400" b="1" i="1" dirty="0"/>
              <a:t>)</a:t>
            </a:r>
            <a:endParaRPr lang="en-US" sz="1400" b="1" dirty="0"/>
          </a:p>
          <a:p>
            <a:pPr marL="0" indent="0">
              <a:spcAft>
                <a:spcPts val="0"/>
              </a:spcAft>
              <a:buNone/>
            </a:pPr>
            <a:r>
              <a:rPr lang="en-US" sz="1400" dirty="0"/>
              <a:t>Video: </a:t>
            </a:r>
            <a:r>
              <a:rPr lang="en-US" sz="1400" u="sng" dirty="0">
                <a:hlinkClick r:id="rId6"/>
              </a:rPr>
              <a:t>https://mashable.com/2015/12/10/finance-explained-checking-savings-video</a:t>
            </a:r>
            <a:endParaRPr lang="en-US" sz="1400" dirty="0"/>
          </a:p>
          <a:p>
            <a:pPr marL="0" indent="0">
              <a:spcAft>
                <a:spcPts val="0"/>
              </a:spcAft>
              <a:buNone/>
            </a:pPr>
            <a:r>
              <a:rPr lang="en-US" sz="1400" dirty="0"/>
              <a:t> </a:t>
            </a:r>
          </a:p>
          <a:p>
            <a:pPr marL="0" indent="0">
              <a:spcAft>
                <a:spcPts val="0"/>
              </a:spcAft>
              <a:buNone/>
            </a:pPr>
            <a:r>
              <a:rPr lang="en-US" sz="1400" b="1" dirty="0"/>
              <a:t>Avoiding Bank Fees </a:t>
            </a:r>
            <a:r>
              <a:rPr lang="en-US" sz="1400" b="1" i="1" dirty="0"/>
              <a:t>(Source: </a:t>
            </a:r>
            <a:r>
              <a:rPr lang="en-US" sz="1400" b="1" i="1" dirty="0" err="1"/>
              <a:t>ConsumerReports.org</a:t>
            </a:r>
            <a:r>
              <a:rPr lang="en-US" sz="1400" b="1" i="1" dirty="0"/>
              <a:t>)</a:t>
            </a:r>
            <a:endParaRPr lang="en-US" sz="1400" b="1" dirty="0"/>
          </a:p>
          <a:p>
            <a:pPr marL="0" indent="0">
              <a:spcAft>
                <a:spcPts val="0"/>
              </a:spcAft>
              <a:buNone/>
            </a:pPr>
            <a:r>
              <a:rPr lang="en-US" sz="1400" dirty="0"/>
              <a:t>Video: </a:t>
            </a:r>
            <a:r>
              <a:rPr lang="en-US" sz="1400" u="sng" dirty="0">
                <a:hlinkClick r:id="rId7"/>
              </a:rPr>
              <a:t>https://www.consumerreports.org/video/view/money/banking/1439202383001/avoiding-bank-fees/</a:t>
            </a:r>
            <a:endParaRPr lang="en-US" sz="1400" dirty="0"/>
          </a:p>
          <a:p>
            <a:pPr marL="0" indent="0">
              <a:spcAft>
                <a:spcPts val="0"/>
              </a:spcAft>
              <a:buNone/>
            </a:pPr>
            <a:r>
              <a:rPr lang="en-US" sz="1400" dirty="0"/>
              <a:t> </a:t>
            </a:r>
          </a:p>
          <a:p>
            <a:pPr marL="0" indent="0">
              <a:spcAft>
                <a:spcPts val="0"/>
              </a:spcAft>
              <a:buNone/>
            </a:pPr>
            <a:r>
              <a:rPr lang="en-US" sz="1400" b="1" dirty="0"/>
              <a:t>Bank Overdraft Fees </a:t>
            </a:r>
            <a:r>
              <a:rPr lang="en-US" sz="1400" b="1" i="1" dirty="0"/>
              <a:t>(Source: </a:t>
            </a:r>
            <a:r>
              <a:rPr lang="en-US" sz="1400" b="1" i="1" dirty="0" err="1"/>
              <a:t>ConsumerReports.org</a:t>
            </a:r>
            <a:r>
              <a:rPr lang="en-US" sz="1400" b="1" i="1" dirty="0"/>
              <a:t>)</a:t>
            </a:r>
            <a:endParaRPr lang="en-US" sz="1400" b="1" dirty="0"/>
          </a:p>
          <a:p>
            <a:pPr marL="0" indent="0">
              <a:spcAft>
                <a:spcPts val="0"/>
              </a:spcAft>
              <a:buNone/>
            </a:pPr>
            <a:r>
              <a:rPr lang="en-US" sz="1400" dirty="0"/>
              <a:t>Video:</a:t>
            </a:r>
            <a:r>
              <a:rPr lang="en-US" sz="1400" u="sng" dirty="0"/>
              <a:t> </a:t>
            </a:r>
            <a:r>
              <a:rPr lang="en-US" sz="1400" u="sng" dirty="0">
                <a:hlinkClick r:id="rId8"/>
              </a:rPr>
              <a:t>https://www.consumerreports.org/video/view/money/banking/1674383787001/bank-overdraft-fees/</a:t>
            </a:r>
            <a:endParaRPr lang="en-US" sz="1400" dirty="0"/>
          </a:p>
          <a:p>
            <a:pPr marL="0" indent="0">
              <a:buNone/>
            </a:pPr>
            <a:endParaRPr lang="en-US" dirty="0"/>
          </a:p>
        </p:txBody>
      </p:sp>
    </p:spTree>
    <p:extLst>
      <p:ext uri="{BB962C8B-B14F-4D97-AF65-F5344CB8AC3E}">
        <p14:creationId xmlns:p14="http://schemas.microsoft.com/office/powerpoint/2010/main" val="317204977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098165C-0835-8846-A7A2-FB30F5CDF8CA}"/>
              </a:ext>
            </a:extLst>
          </p:cNvPr>
          <p:cNvSpPr>
            <a:spLocks noGrp="1"/>
          </p:cNvSpPr>
          <p:nvPr>
            <p:ph idx="1"/>
          </p:nvPr>
        </p:nvSpPr>
        <p:spPr>
          <a:xfrm>
            <a:off x="457200" y="1219200"/>
            <a:ext cx="8229600" cy="5181600"/>
          </a:xfrm>
        </p:spPr>
        <p:txBody>
          <a:bodyPr/>
          <a:lstStyle/>
          <a:p>
            <a:pPr marL="0" indent="0">
              <a:spcAft>
                <a:spcPts val="0"/>
              </a:spcAft>
              <a:buNone/>
            </a:pPr>
            <a:r>
              <a:rPr lang="en-US" sz="1200" b="1" u="sng" dirty="0"/>
              <a:t>Digital Banking and Mobile Pay:</a:t>
            </a:r>
            <a:endParaRPr lang="en-US" sz="1200" dirty="0"/>
          </a:p>
          <a:p>
            <a:pPr marL="0" indent="0">
              <a:spcAft>
                <a:spcPts val="0"/>
              </a:spcAft>
              <a:buNone/>
            </a:pPr>
            <a:r>
              <a:rPr lang="en-US" sz="1200" b="1" dirty="0"/>
              <a:t> </a:t>
            </a:r>
            <a:r>
              <a:rPr lang="en-US" sz="1200" b="1" i="1" dirty="0"/>
              <a:t>Cash Faces a New Challenger in </a:t>
            </a:r>
            <a:r>
              <a:rPr lang="en-US" sz="1200" b="1" i="1" dirty="0" err="1"/>
              <a:t>Zelle</a:t>
            </a:r>
            <a:r>
              <a:rPr lang="en-US" sz="1200" b="1" i="1" dirty="0"/>
              <a:t>, a Mobile Banking Service,</a:t>
            </a:r>
            <a:r>
              <a:rPr lang="en-US" sz="1200" b="1" dirty="0"/>
              <a:t> by Stacy Cowley, June 12, 2017 </a:t>
            </a:r>
            <a:r>
              <a:rPr lang="en-US" sz="1200" b="1" i="1" dirty="0"/>
              <a:t>(Source: </a:t>
            </a:r>
            <a:r>
              <a:rPr lang="en-US" sz="1200" b="1" i="1" dirty="0" err="1"/>
              <a:t>NYTimes.com</a:t>
            </a:r>
            <a:r>
              <a:rPr lang="en-US" sz="1200" b="1" i="1" dirty="0"/>
              <a:t>)</a:t>
            </a:r>
            <a:endParaRPr lang="en-US" sz="1200" b="1" dirty="0"/>
          </a:p>
          <a:p>
            <a:pPr marL="0" indent="0">
              <a:spcAft>
                <a:spcPts val="0"/>
              </a:spcAft>
              <a:buNone/>
            </a:pPr>
            <a:r>
              <a:rPr lang="en-US" sz="1200" u="sng" dirty="0">
                <a:hlinkClick r:id="rId2"/>
              </a:rPr>
              <a:t>https://www.nytimes.com/2017/06/12/business/dealbook/mobile-banking-zelle-venmo-apple-pay.html?searchResultPosition=10</a:t>
            </a:r>
            <a:endParaRPr lang="en-US" sz="1200" dirty="0"/>
          </a:p>
          <a:p>
            <a:pPr marL="0" indent="0">
              <a:spcAft>
                <a:spcPts val="0"/>
              </a:spcAft>
              <a:buNone/>
            </a:pPr>
            <a:r>
              <a:rPr lang="en-US" sz="1200" b="1" i="1" dirty="0"/>
              <a:t> </a:t>
            </a:r>
            <a:endParaRPr lang="en-US" sz="1200" dirty="0"/>
          </a:p>
          <a:p>
            <a:pPr marL="0" indent="0">
              <a:spcAft>
                <a:spcPts val="0"/>
              </a:spcAft>
              <a:buNone/>
            </a:pPr>
            <a:r>
              <a:rPr lang="en-US" sz="1200" b="1" i="1" dirty="0"/>
              <a:t>Which Payment App is Best for You: Venmo, Apple, ‘</a:t>
            </a:r>
            <a:r>
              <a:rPr lang="en-US" sz="1200" b="1" i="1" dirty="0" err="1"/>
              <a:t>Zelle</a:t>
            </a:r>
            <a:r>
              <a:rPr lang="en-US" sz="1200" b="1" i="1" dirty="0"/>
              <a:t>’? by Peter </a:t>
            </a:r>
            <a:r>
              <a:rPr lang="en-US" sz="1200" b="1" i="1" dirty="0" err="1"/>
              <a:t>Rudegeair</a:t>
            </a:r>
            <a:r>
              <a:rPr lang="en-US" sz="1200" b="1" i="1" dirty="0"/>
              <a:t>, </a:t>
            </a:r>
            <a:r>
              <a:rPr lang="en-US" sz="1200" b="1" dirty="0"/>
              <a:t>June 26, 2017 </a:t>
            </a:r>
            <a:r>
              <a:rPr lang="en-US" sz="1200" b="1" i="1" dirty="0"/>
              <a:t>(Source: </a:t>
            </a:r>
            <a:r>
              <a:rPr lang="en-US" sz="1200" b="1" dirty="0" err="1"/>
              <a:t>WSJ.com</a:t>
            </a:r>
            <a:r>
              <a:rPr lang="en-US" sz="1200" b="1" dirty="0"/>
              <a:t>)</a:t>
            </a:r>
          </a:p>
          <a:p>
            <a:pPr marL="0" indent="0">
              <a:spcAft>
                <a:spcPts val="0"/>
              </a:spcAft>
              <a:buNone/>
            </a:pPr>
            <a:r>
              <a:rPr lang="en-US" sz="1200" i="1" u="sng" dirty="0">
                <a:hlinkClick r:id="rId3"/>
              </a:rPr>
              <a:t>https://www.wsj.com/articles/how-should-you-play-the-digital-payment-boom-1498469582?shareToken=st2cd2945d39184f7b9ed1e49e2fde42b2</a:t>
            </a:r>
            <a:endParaRPr lang="en-US" sz="1200" dirty="0"/>
          </a:p>
          <a:p>
            <a:pPr marL="0" indent="0">
              <a:spcAft>
                <a:spcPts val="0"/>
              </a:spcAft>
              <a:buNone/>
            </a:pPr>
            <a:r>
              <a:rPr lang="en-US" sz="1200" i="1" dirty="0"/>
              <a:t> </a:t>
            </a:r>
            <a:endParaRPr lang="en-US" sz="1200" dirty="0"/>
          </a:p>
          <a:p>
            <a:pPr marL="0" indent="0">
              <a:spcAft>
                <a:spcPts val="0"/>
              </a:spcAft>
              <a:buNone/>
            </a:pPr>
            <a:r>
              <a:rPr lang="en-US" sz="1200" b="1" i="1" dirty="0"/>
              <a:t>Venmo Has 40 Million Users, Outnumbering Most Big banks by Peter </a:t>
            </a:r>
            <a:r>
              <a:rPr lang="en-US" sz="1200" b="1" i="1" dirty="0" err="1"/>
              <a:t>Rudegeair</a:t>
            </a:r>
            <a:r>
              <a:rPr lang="en-US" sz="1200" b="1" i="1" dirty="0"/>
              <a:t>, </a:t>
            </a:r>
            <a:r>
              <a:rPr lang="en-US" sz="1200" b="1" dirty="0"/>
              <a:t>April 24, 2019 </a:t>
            </a:r>
            <a:r>
              <a:rPr lang="en-US" sz="1200" b="1" i="1" dirty="0"/>
              <a:t>(Source: </a:t>
            </a:r>
            <a:r>
              <a:rPr lang="en-US" sz="1200" b="1" dirty="0" err="1"/>
              <a:t>WSJ.com</a:t>
            </a:r>
            <a:r>
              <a:rPr lang="en-US" sz="1200" b="1" dirty="0"/>
              <a:t>)</a:t>
            </a:r>
          </a:p>
          <a:p>
            <a:pPr marL="0" indent="0">
              <a:spcAft>
                <a:spcPts val="0"/>
              </a:spcAft>
              <a:buNone/>
            </a:pPr>
            <a:r>
              <a:rPr lang="en-US" sz="1200" i="1" u="sng" dirty="0">
                <a:hlinkClick r:id="rId4"/>
              </a:rPr>
              <a:t>https://www.wsj.com/articles/venmo-has-40-million-users-outnumbering-most-big-banks-11556142906?shareToken=st504e9ebdc4ea4cb58be4d1ffa737cdd4</a:t>
            </a:r>
            <a:endParaRPr lang="en-US" sz="1200" dirty="0"/>
          </a:p>
          <a:p>
            <a:pPr marL="0" indent="0">
              <a:spcAft>
                <a:spcPts val="0"/>
              </a:spcAft>
              <a:buNone/>
            </a:pPr>
            <a:r>
              <a:rPr lang="en-US" sz="1200" i="1" dirty="0"/>
              <a:t> </a:t>
            </a:r>
            <a:endParaRPr lang="en-US" sz="1200" dirty="0"/>
          </a:p>
          <a:p>
            <a:pPr marL="0" indent="0">
              <a:spcAft>
                <a:spcPts val="0"/>
              </a:spcAft>
              <a:buNone/>
            </a:pPr>
            <a:r>
              <a:rPr lang="en-US" sz="1200" b="1" i="1" dirty="0"/>
              <a:t>The New Rules of Conduct in a World Without Cash by Steven Melendez, </a:t>
            </a:r>
            <a:r>
              <a:rPr lang="en-US" sz="1200" b="1" dirty="0"/>
              <a:t>May 23, 2019 </a:t>
            </a:r>
            <a:r>
              <a:rPr lang="en-US" sz="1200" b="1" i="1" dirty="0"/>
              <a:t>(Source: </a:t>
            </a:r>
            <a:r>
              <a:rPr lang="en-US" sz="1200" b="1" dirty="0" err="1"/>
              <a:t>WSJ.com</a:t>
            </a:r>
            <a:r>
              <a:rPr lang="en-US" sz="1200" b="1" dirty="0"/>
              <a:t>)</a:t>
            </a:r>
          </a:p>
          <a:p>
            <a:pPr marL="0" indent="0">
              <a:spcAft>
                <a:spcPts val="0"/>
              </a:spcAft>
              <a:buNone/>
            </a:pPr>
            <a:r>
              <a:rPr lang="en-US" sz="1200" u="sng" dirty="0">
                <a:hlinkClick r:id="rId5"/>
              </a:rPr>
              <a:t>https://www.wsj.com/articles/the-new-rules-of-conduct-in-a-world-without-cash-11558635593?shareToken=std2c09e371cf74ea4b28c1d70add024f2</a:t>
            </a:r>
            <a:endParaRPr lang="en-US" sz="1200" u="sng" dirty="0"/>
          </a:p>
          <a:p>
            <a:pPr marL="0" indent="0">
              <a:spcAft>
                <a:spcPts val="0"/>
              </a:spcAft>
              <a:buNone/>
            </a:pPr>
            <a:r>
              <a:rPr lang="en-US" sz="1200" dirty="0"/>
              <a:t> </a:t>
            </a:r>
          </a:p>
          <a:p>
            <a:pPr marL="0" indent="0">
              <a:spcAft>
                <a:spcPts val="0"/>
              </a:spcAft>
              <a:buNone/>
            </a:pPr>
            <a:r>
              <a:rPr lang="en-US" sz="1200" b="1" i="1" dirty="0"/>
              <a:t>Beware the Fees That Come With Some Money Transfer Apps by Ann </a:t>
            </a:r>
            <a:r>
              <a:rPr lang="en-US" sz="1200" b="1" i="1" dirty="0" err="1"/>
              <a:t>Carrns</a:t>
            </a:r>
            <a:r>
              <a:rPr lang="en-US" sz="1200" b="1" i="1" dirty="0"/>
              <a:t>, April 24, 2020, (Source: </a:t>
            </a:r>
            <a:r>
              <a:rPr lang="en-US" sz="1200" b="1" i="1" dirty="0" err="1"/>
              <a:t>NYTimes.com</a:t>
            </a:r>
            <a:r>
              <a:rPr lang="en-US" sz="1200" b="1" i="1" dirty="0"/>
              <a:t>)</a:t>
            </a:r>
            <a:endParaRPr lang="en-US" sz="1200" b="1" dirty="0"/>
          </a:p>
          <a:p>
            <a:pPr marL="0" indent="0">
              <a:spcAft>
                <a:spcPts val="0"/>
              </a:spcAft>
              <a:buNone/>
            </a:pPr>
            <a:r>
              <a:rPr lang="en-US" sz="1200" i="1" u="sng" dirty="0">
                <a:hlinkClick r:id="rId6"/>
              </a:rPr>
              <a:t>https://nyti.ms/2zsGbwN</a:t>
            </a:r>
            <a:endParaRPr lang="en-US" sz="1200" dirty="0"/>
          </a:p>
          <a:p>
            <a:pPr marL="0" indent="0">
              <a:spcAft>
                <a:spcPts val="0"/>
              </a:spcAft>
              <a:buNone/>
            </a:pPr>
            <a:r>
              <a:rPr lang="en-US" sz="1200" i="1" dirty="0"/>
              <a:t> </a:t>
            </a:r>
            <a:endParaRPr lang="en-US" sz="1200" dirty="0"/>
          </a:p>
          <a:p>
            <a:pPr marL="0" indent="0">
              <a:spcAft>
                <a:spcPts val="0"/>
              </a:spcAft>
              <a:buNone/>
            </a:pPr>
            <a:r>
              <a:rPr lang="en-US" sz="1200" b="1" i="1" dirty="0"/>
              <a:t>9 Best Apps for Accepting Mobile Payments (Reviewed with Pros and Cons)</a:t>
            </a:r>
            <a:r>
              <a:rPr lang="en-US" sz="1200" b="1" dirty="0"/>
              <a:t> by Danielle Antosz, January 7, 2020,</a:t>
            </a:r>
            <a:r>
              <a:rPr lang="en-US" sz="1200" b="1" i="1" dirty="0"/>
              <a:t> (Source: </a:t>
            </a:r>
            <a:r>
              <a:rPr lang="en-US" sz="1200" b="1" i="1" dirty="0" err="1"/>
              <a:t>Digital.com</a:t>
            </a:r>
            <a:r>
              <a:rPr lang="en-US" sz="1200" b="1" i="1" dirty="0"/>
              <a:t>)</a:t>
            </a:r>
            <a:endParaRPr lang="en-US" sz="1200" b="1" dirty="0"/>
          </a:p>
          <a:p>
            <a:pPr marL="0" indent="0">
              <a:spcAft>
                <a:spcPts val="0"/>
              </a:spcAft>
              <a:buNone/>
            </a:pPr>
            <a:r>
              <a:rPr lang="en-US" sz="1200" u="sng" dirty="0">
                <a:hlinkClick r:id="rId7"/>
              </a:rPr>
              <a:t>https://digital.com/blog/mobile-payments/</a:t>
            </a:r>
            <a:endParaRPr lang="en-US" sz="1200" dirty="0"/>
          </a:p>
          <a:p>
            <a:pPr marL="0" indent="0">
              <a:spcAft>
                <a:spcPts val="0"/>
              </a:spcAft>
              <a:buNone/>
            </a:pPr>
            <a:r>
              <a:rPr lang="en-US" sz="1200" dirty="0"/>
              <a:t> </a:t>
            </a:r>
          </a:p>
          <a:p>
            <a:pPr marL="0" indent="0">
              <a:spcAft>
                <a:spcPts val="0"/>
              </a:spcAft>
              <a:buNone/>
            </a:pPr>
            <a:r>
              <a:rPr lang="en-US" sz="1200" b="1" i="1" dirty="0"/>
              <a:t>Most Americans Go Mobile With Payment Apps – Here’s How They Roll  </a:t>
            </a:r>
            <a:r>
              <a:rPr lang="en-US" sz="1200" b="1" dirty="0"/>
              <a:t>by Erin El Issa, February 26, 2020, </a:t>
            </a:r>
            <a:r>
              <a:rPr lang="en-US" sz="1200" b="1" i="1" dirty="0"/>
              <a:t>(Source: </a:t>
            </a:r>
            <a:r>
              <a:rPr lang="en-US" sz="1200" b="1" i="1" dirty="0" err="1"/>
              <a:t>nerdwallet.com</a:t>
            </a:r>
            <a:r>
              <a:rPr lang="en-US" sz="1200" b="1" i="1" dirty="0"/>
              <a:t>)</a:t>
            </a:r>
            <a:endParaRPr lang="en-US" sz="1200" b="1" dirty="0"/>
          </a:p>
          <a:p>
            <a:pPr marL="0" indent="0">
              <a:spcAft>
                <a:spcPts val="0"/>
              </a:spcAft>
              <a:buNone/>
            </a:pPr>
            <a:r>
              <a:rPr lang="en-US" sz="1200" u="sng" dirty="0">
                <a:hlinkClick r:id="rId8"/>
              </a:rPr>
              <a:t>https://www.nerdwallet.com/blog/banking/mobile-payment-app-survey/</a:t>
            </a:r>
            <a:endParaRPr lang="en-US" sz="1200" dirty="0"/>
          </a:p>
          <a:p>
            <a:pPr marL="0" indent="0">
              <a:spcAft>
                <a:spcPts val="0"/>
              </a:spcAft>
              <a:buNone/>
            </a:pPr>
            <a:r>
              <a:rPr lang="en-US" sz="1200" dirty="0"/>
              <a:t> </a:t>
            </a:r>
          </a:p>
          <a:p>
            <a:pPr marL="0" indent="0">
              <a:spcAft>
                <a:spcPts val="0"/>
              </a:spcAft>
              <a:buNone/>
            </a:pPr>
            <a:r>
              <a:rPr lang="en-US" sz="1200" b="1" dirty="0"/>
              <a:t>10 Online and Mobile Security Tips (Source: Bank of America)</a:t>
            </a:r>
          </a:p>
          <a:p>
            <a:pPr marL="0" indent="0">
              <a:spcAft>
                <a:spcPts val="0"/>
              </a:spcAft>
              <a:buNone/>
            </a:pPr>
            <a:r>
              <a:rPr lang="en-US" sz="1200" u="sng" dirty="0">
                <a:hlinkClick r:id="rId9"/>
              </a:rPr>
              <a:t>https://bettermoneyhabits.bankofamerica.com/en/privacy-security/online-security-privacy-tips</a:t>
            </a:r>
            <a:endParaRPr lang="en-US" sz="1200" dirty="0"/>
          </a:p>
        </p:txBody>
      </p:sp>
    </p:spTree>
    <p:extLst>
      <p:ext uri="{BB962C8B-B14F-4D97-AF65-F5344CB8AC3E}">
        <p14:creationId xmlns:p14="http://schemas.microsoft.com/office/powerpoint/2010/main" val="239749879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7448"/>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400" dirty="0"/>
              <a:t>(NEW!) Remote Learning</a:t>
            </a:r>
            <a:endParaRPr lang="en-US" sz="44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1984248"/>
            <a:ext cx="8229600" cy="4187952"/>
          </a:xfrm>
        </p:spPr>
        <p:txBody>
          <a:bodyPr>
            <a:noAutofit/>
          </a:bodyPr>
          <a:lstStyle/>
          <a:p>
            <a:pPr defTabSz="905255">
              <a:defRPr sz="3168"/>
            </a:pPr>
            <a:r>
              <a:rPr lang="en-US" sz="2200" b="1" dirty="0">
                <a:latin typeface="Calibri" panose="020F0502020204030204" pitchFamily="34" charset="0"/>
                <a:cs typeface="Calibri" panose="020F0502020204030204" pitchFamily="34" charset="0"/>
              </a:rPr>
              <a:t>Communicate</a:t>
            </a:r>
          </a:p>
          <a:p>
            <a:pPr defTabSz="905255">
              <a:defRPr sz="3168"/>
            </a:pPr>
            <a:r>
              <a:rPr lang="en-US" sz="2200" b="1" dirty="0">
                <a:latin typeface="Calibri" panose="020F0502020204030204" pitchFamily="34" charset="0"/>
                <a:cs typeface="Calibri" panose="020F0502020204030204" pitchFamily="34" charset="0"/>
              </a:rPr>
              <a:t>Education Technology</a:t>
            </a:r>
          </a:p>
          <a:p>
            <a:pPr defTabSz="905255">
              <a:defRPr sz="3168"/>
            </a:pPr>
            <a:r>
              <a:rPr lang="en-US" sz="2200" b="1" dirty="0">
                <a:latin typeface="Calibri" panose="020F0502020204030204" pitchFamily="34" charset="0"/>
                <a:cs typeface="Calibri" panose="020F0502020204030204" pitchFamily="34" charset="0"/>
              </a:rPr>
              <a:t>‘Modified’ Flipped Classroom </a:t>
            </a:r>
          </a:p>
          <a:p>
            <a:pPr lvl="1" defTabSz="905255">
              <a:defRPr sz="3168"/>
            </a:pPr>
            <a:r>
              <a:rPr lang="en-US" sz="2200" b="1" dirty="0">
                <a:latin typeface="Calibri" panose="020F0502020204030204" pitchFamily="34" charset="0"/>
                <a:cs typeface="Calibri" panose="020F0502020204030204" pitchFamily="34" charset="0"/>
              </a:rPr>
              <a:t>Provide students with excellent resources and guided questions</a:t>
            </a:r>
          </a:p>
          <a:p>
            <a:pPr lvl="1" defTabSz="905255">
              <a:defRPr sz="3168"/>
            </a:pPr>
            <a:r>
              <a:rPr lang="en-US" sz="2200" b="1" dirty="0">
                <a:latin typeface="Calibri" panose="020F0502020204030204" pitchFamily="34" charset="0"/>
                <a:cs typeface="Calibri" panose="020F0502020204030204" pitchFamily="34" charset="0"/>
              </a:rPr>
              <a:t>Differentiate material for individual students</a:t>
            </a:r>
          </a:p>
          <a:p>
            <a:pPr lvl="1" defTabSz="905255">
              <a:defRPr sz="3168"/>
            </a:pPr>
            <a:r>
              <a:rPr lang="en-US" sz="2200" b="1" dirty="0">
                <a:latin typeface="Calibri" panose="020F0502020204030204" pitchFamily="34" charset="0"/>
                <a:cs typeface="Calibri" panose="020F0502020204030204" pitchFamily="34" charset="0"/>
              </a:rPr>
              <a:t>Alternative assessment</a:t>
            </a:r>
            <a:r>
              <a:rPr lang="en-US" sz="2200" b="1" i="1" dirty="0">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opportunities (open-ended questions)</a:t>
            </a:r>
          </a:p>
          <a:p>
            <a:pPr defTabSz="905255">
              <a:defRPr sz="3168"/>
            </a:pPr>
            <a:r>
              <a:rPr lang="en-US" sz="2200" b="1" dirty="0">
                <a:latin typeface="Calibri" panose="020F0502020204030204" pitchFamily="34" charset="0"/>
                <a:cs typeface="Calibri" panose="020F0502020204030204" pitchFamily="34" charset="0"/>
              </a:rPr>
              <a:t>Small collaboration groups for students (Google Classroom)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32C82-5716-3042-A4D5-26931EDB8B23}"/>
              </a:ext>
            </a:extLst>
          </p:cNvPr>
          <p:cNvSpPr>
            <a:spLocks noGrp="1"/>
          </p:cNvSpPr>
          <p:nvPr>
            <p:ph type="title"/>
          </p:nvPr>
        </p:nvSpPr>
        <p:spPr/>
        <p:txBody>
          <a:bodyPr/>
          <a:lstStyle/>
          <a:p>
            <a:r>
              <a:rPr lang="en-US" sz="3200" dirty="0">
                <a:effectLst/>
              </a:rPr>
              <a:t>REMOTE LEARNING – SAMPLE ASSIGNMENT</a:t>
            </a:r>
            <a:endParaRPr lang="en-US" sz="3200" dirty="0"/>
          </a:p>
        </p:txBody>
      </p:sp>
      <p:pic>
        <p:nvPicPr>
          <p:cNvPr id="4" name="Content Placeholder 3" descr="A screenshot of a cell phone&#10;&#10;Description automatically generated">
            <a:extLst>
              <a:ext uri="{FF2B5EF4-FFF2-40B4-BE49-F238E27FC236}">
                <a16:creationId xmlns:a16="http://schemas.microsoft.com/office/drawing/2014/main" xmlns="" id="{21AD4424-85E9-A84F-AA22-EBACC3FA6890}"/>
              </a:ext>
            </a:extLst>
          </p:cNvPr>
          <p:cNvPicPr>
            <a:picLocks noGrp="1"/>
          </p:cNvPicPr>
          <p:nvPr>
            <p:ph idx="1"/>
          </p:nvPr>
        </p:nvPicPr>
        <p:blipFill>
          <a:blip r:embed="rId3"/>
          <a:stretch>
            <a:fillRect/>
          </a:stretch>
        </p:blipFill>
        <p:spPr>
          <a:xfrm>
            <a:off x="817970" y="1828800"/>
            <a:ext cx="7564030" cy="4327525"/>
          </a:xfrm>
          <a:prstGeom prst="rect">
            <a:avLst/>
          </a:prstGeom>
        </p:spPr>
      </p:pic>
    </p:spTree>
    <p:extLst>
      <p:ext uri="{BB962C8B-B14F-4D97-AF65-F5344CB8AC3E}">
        <p14:creationId xmlns:p14="http://schemas.microsoft.com/office/powerpoint/2010/main" val="359111755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F4F20-5EA8-8840-8C8F-F4E4B30A8DA4}"/>
              </a:ext>
            </a:extLst>
          </p:cNvPr>
          <p:cNvSpPr>
            <a:spLocks noGrp="1"/>
          </p:cNvSpPr>
          <p:nvPr>
            <p:ph type="title"/>
          </p:nvPr>
        </p:nvSpPr>
        <p:spPr/>
        <p:txBody>
          <a:bodyPr/>
          <a:lstStyle/>
          <a:p>
            <a:r>
              <a:rPr lang="en-US" sz="4400" dirty="0"/>
              <a:t>Financial Literacy End-Goal:</a:t>
            </a:r>
          </a:p>
        </p:txBody>
      </p:sp>
      <p:sp>
        <p:nvSpPr>
          <p:cNvPr id="3" name="Content Placeholder 2">
            <a:extLst>
              <a:ext uri="{FF2B5EF4-FFF2-40B4-BE49-F238E27FC236}">
                <a16:creationId xmlns:a16="http://schemas.microsoft.com/office/drawing/2014/main" xmlns="" id="{F08A5166-6FC6-624D-9050-D5FB166925F9}"/>
              </a:ext>
            </a:extLst>
          </p:cNvPr>
          <p:cNvSpPr>
            <a:spLocks noGrp="1"/>
          </p:cNvSpPr>
          <p:nvPr>
            <p:ph idx="1"/>
          </p:nvPr>
        </p:nvSpPr>
        <p:spPr>
          <a:xfrm>
            <a:off x="457200" y="1905000"/>
            <a:ext cx="8229600" cy="4495800"/>
          </a:xfrm>
        </p:spPr>
        <p:txBody>
          <a:bodyPr/>
          <a:lstStyle/>
          <a:p>
            <a:pPr marL="0" indent="0">
              <a:buNone/>
            </a:pPr>
            <a:r>
              <a:rPr lang="en-US" b="1" dirty="0"/>
              <a:t>We want to provide students with basic information and knowledge to understand money and how it works.</a:t>
            </a:r>
          </a:p>
          <a:p>
            <a:pPr marL="0" indent="0">
              <a:buNone/>
            </a:pPr>
            <a:r>
              <a:rPr lang="en-US" b="1" dirty="0"/>
              <a:t>We want students to acquire basic financial tools and skills to help their families make better and more informed individual economic decisions.</a:t>
            </a:r>
          </a:p>
          <a:p>
            <a:pPr marL="0" indent="0">
              <a:buNone/>
            </a:pPr>
            <a:r>
              <a:rPr lang="en-US" b="1" dirty="0"/>
              <a:t>We want to give ALL STUDENTS the depth of knowledge and understanding needed in financial literacy that will give them the confidence and ability to pursue higher level careers in capital markets and business.</a:t>
            </a:r>
          </a:p>
        </p:txBody>
      </p:sp>
    </p:spTree>
    <p:extLst>
      <p:ext uri="{BB962C8B-B14F-4D97-AF65-F5344CB8AC3E}">
        <p14:creationId xmlns:p14="http://schemas.microsoft.com/office/powerpoint/2010/main" val="21903062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A9F9E-9BC2-7546-9AB6-7CF7490804C0}"/>
              </a:ext>
            </a:extLst>
          </p:cNvPr>
          <p:cNvSpPr>
            <a:spLocks noGrp="1"/>
          </p:cNvSpPr>
          <p:nvPr>
            <p:ph type="title"/>
          </p:nvPr>
        </p:nvSpPr>
        <p:spPr>
          <a:xfrm>
            <a:off x="457200" y="1219200"/>
            <a:ext cx="8229600" cy="838200"/>
          </a:xfrm>
        </p:spPr>
        <p:txBody>
          <a:bodyPr/>
          <a:lstStyle/>
          <a:p>
            <a:r>
              <a:rPr lang="en-US" sz="4400" dirty="0"/>
              <a:t>Financial Literacy in the Classroom</a:t>
            </a:r>
          </a:p>
        </p:txBody>
      </p:sp>
      <p:sp>
        <p:nvSpPr>
          <p:cNvPr id="3" name="Content Placeholder 2">
            <a:extLst>
              <a:ext uri="{FF2B5EF4-FFF2-40B4-BE49-F238E27FC236}">
                <a16:creationId xmlns:a16="http://schemas.microsoft.com/office/drawing/2014/main" xmlns="" id="{28580A09-304E-2649-A2B0-A8C8638F9C01}"/>
              </a:ext>
            </a:extLst>
          </p:cNvPr>
          <p:cNvSpPr>
            <a:spLocks noGrp="1"/>
          </p:cNvSpPr>
          <p:nvPr>
            <p:ph idx="1"/>
          </p:nvPr>
        </p:nvSpPr>
        <p:spPr/>
        <p:txBody>
          <a:bodyPr/>
          <a:lstStyle/>
          <a:p>
            <a:r>
              <a:rPr lang="en-US" dirty="0"/>
              <a:t>AP and non-AP Economics &amp; Government, 12</a:t>
            </a:r>
            <a:r>
              <a:rPr lang="en-US" baseline="30000" dirty="0"/>
              <a:t>th</a:t>
            </a:r>
            <a:r>
              <a:rPr lang="en-US" dirty="0"/>
              <a:t> Grade</a:t>
            </a:r>
          </a:p>
          <a:p>
            <a:r>
              <a:rPr lang="en-US" dirty="0"/>
              <a:t>Integrate financial literacy into curriculum</a:t>
            </a:r>
          </a:p>
          <a:p>
            <a:pPr lvl="1" algn="just"/>
            <a:r>
              <a:rPr lang="en-US" dirty="0"/>
              <a:t>Overlapping curriculum (interest rates, inflation, government policies, etc.)</a:t>
            </a:r>
          </a:p>
          <a:p>
            <a:pPr lvl="1" algn="just"/>
            <a:r>
              <a:rPr lang="en-US" dirty="0"/>
              <a:t>Mini - Financial Literacy Modules (Personal Finance and Investing, Budgeting, Credit, Taxes, Banking &amp; Capital Markets)</a:t>
            </a:r>
          </a:p>
          <a:p>
            <a:pPr lvl="1"/>
            <a:endParaRPr lang="en-US" dirty="0"/>
          </a:p>
        </p:txBody>
      </p:sp>
    </p:spTree>
    <p:extLst>
      <p:ext uri="{BB962C8B-B14F-4D97-AF65-F5344CB8AC3E}">
        <p14:creationId xmlns:p14="http://schemas.microsoft.com/office/powerpoint/2010/main" val="148820141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0F3947-5CFE-DD49-B441-62B74C69929E}"/>
              </a:ext>
            </a:extLst>
          </p:cNvPr>
          <p:cNvSpPr>
            <a:spLocks noGrp="1"/>
          </p:cNvSpPr>
          <p:nvPr>
            <p:ph type="title"/>
          </p:nvPr>
        </p:nvSpPr>
        <p:spPr/>
        <p:txBody>
          <a:bodyPr/>
          <a:lstStyle/>
          <a:p>
            <a:r>
              <a:rPr lang="en-US" sz="3000" dirty="0"/>
              <a:t>Lesson: Savings, Checking, and Digital Banking</a:t>
            </a:r>
          </a:p>
        </p:txBody>
      </p:sp>
      <p:sp>
        <p:nvSpPr>
          <p:cNvPr id="3" name="Content Placeholder 2">
            <a:extLst>
              <a:ext uri="{FF2B5EF4-FFF2-40B4-BE49-F238E27FC236}">
                <a16:creationId xmlns:a16="http://schemas.microsoft.com/office/drawing/2014/main" xmlns="" id="{E69BA530-473B-8241-A111-C8B1778DD4A2}"/>
              </a:ext>
            </a:extLst>
          </p:cNvPr>
          <p:cNvSpPr>
            <a:spLocks noGrp="1"/>
          </p:cNvSpPr>
          <p:nvPr>
            <p:ph idx="1"/>
          </p:nvPr>
        </p:nvSpPr>
        <p:spPr>
          <a:xfrm>
            <a:off x="1295400" y="1905000"/>
            <a:ext cx="6553200" cy="3779520"/>
          </a:xfrm>
        </p:spPr>
        <p:txBody>
          <a:bodyPr/>
          <a:lstStyle/>
          <a:p>
            <a:pPr marL="0" indent="0">
              <a:buNone/>
            </a:pPr>
            <a:r>
              <a:rPr lang="en-US" sz="2600" dirty="0"/>
              <a:t>Suggested pre-requisite lessons/topic areas:</a:t>
            </a:r>
          </a:p>
          <a:p>
            <a:r>
              <a:rPr lang="en-US" sz="2600" b="1" dirty="0"/>
              <a:t>Types of Investments/financial assets</a:t>
            </a:r>
          </a:p>
          <a:p>
            <a:r>
              <a:rPr lang="en-US" sz="2600" b="1" dirty="0"/>
              <a:t>Interest Rates</a:t>
            </a:r>
          </a:p>
          <a:p>
            <a:r>
              <a:rPr lang="en-US" sz="2600" b="1" dirty="0"/>
              <a:t>Inflation</a:t>
            </a:r>
          </a:p>
          <a:p>
            <a:r>
              <a:rPr lang="en-US" sz="2600" b="1" dirty="0"/>
              <a:t>Money / currency (M1 and M2) </a:t>
            </a:r>
          </a:p>
          <a:p>
            <a:r>
              <a:rPr lang="en-US" sz="2600" b="1" dirty="0"/>
              <a:t>FDIC Insured Accounts</a:t>
            </a:r>
          </a:p>
        </p:txBody>
      </p:sp>
      <p:sp>
        <p:nvSpPr>
          <p:cNvPr id="4" name="TextBox 3">
            <a:extLst>
              <a:ext uri="{FF2B5EF4-FFF2-40B4-BE49-F238E27FC236}">
                <a16:creationId xmlns:a16="http://schemas.microsoft.com/office/drawing/2014/main" xmlns="" id="{32DAA38E-78F9-E64A-B6CF-796BF9D06CB4}"/>
              </a:ext>
            </a:extLst>
          </p:cNvPr>
          <p:cNvSpPr txBox="1"/>
          <p:nvPr/>
        </p:nvSpPr>
        <p:spPr>
          <a:xfrm>
            <a:off x="457200" y="5598435"/>
            <a:ext cx="8229600" cy="830997"/>
          </a:xfrm>
          <a:prstGeom prst="rect">
            <a:avLst/>
          </a:prstGeom>
          <a:noFill/>
        </p:spPr>
        <p:txBody>
          <a:bodyPr wrap="square" rtlCol="0">
            <a:spAutoFit/>
          </a:bodyPr>
          <a:lstStyle/>
          <a:p>
            <a:pPr algn="just"/>
            <a:r>
              <a:rPr lang="en-US" sz="1600" b="1" dirty="0">
                <a:solidFill>
                  <a:srgbClr val="FF0000"/>
                </a:solidFill>
              </a:rPr>
              <a:t>TEACHERS: Consider administering a short diagnostic quiz/test prior to starting a personal finance unit to assess the appropriate instruction materials and resources required to design your lesson. </a:t>
            </a:r>
          </a:p>
        </p:txBody>
      </p:sp>
    </p:spTree>
    <p:extLst>
      <p:ext uri="{BB962C8B-B14F-4D97-AF65-F5344CB8AC3E}">
        <p14:creationId xmlns:p14="http://schemas.microsoft.com/office/powerpoint/2010/main" val="106684354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11540-3D12-994F-99B0-BC729E29A821}"/>
              </a:ext>
            </a:extLst>
          </p:cNvPr>
          <p:cNvSpPr>
            <a:spLocks noGrp="1"/>
          </p:cNvSpPr>
          <p:nvPr>
            <p:ph type="title"/>
          </p:nvPr>
        </p:nvSpPr>
        <p:spPr>
          <a:xfrm>
            <a:off x="457200" y="1371600"/>
            <a:ext cx="8229600" cy="304800"/>
          </a:xfrm>
        </p:spPr>
        <p:txBody>
          <a:bodyPr/>
          <a:lstStyle/>
          <a:p>
            <a:r>
              <a:rPr lang="en-US" sz="3400" dirty="0"/>
              <a:t>Personal Finance &amp; Investment “Warm-Up”</a:t>
            </a:r>
          </a:p>
        </p:txBody>
      </p:sp>
      <p:sp>
        <p:nvSpPr>
          <p:cNvPr id="3" name="Content Placeholder 2">
            <a:extLst>
              <a:ext uri="{FF2B5EF4-FFF2-40B4-BE49-F238E27FC236}">
                <a16:creationId xmlns:a16="http://schemas.microsoft.com/office/drawing/2014/main" xmlns="" id="{450E89B9-0BF0-7C41-AC63-09AC85772BD5}"/>
              </a:ext>
            </a:extLst>
          </p:cNvPr>
          <p:cNvSpPr>
            <a:spLocks noGrp="1"/>
          </p:cNvSpPr>
          <p:nvPr>
            <p:ph idx="1"/>
          </p:nvPr>
        </p:nvSpPr>
        <p:spPr>
          <a:xfrm>
            <a:off x="457200" y="2133600"/>
            <a:ext cx="8229600" cy="4343400"/>
          </a:xfrm>
        </p:spPr>
        <p:txBody>
          <a:bodyPr/>
          <a:lstStyle/>
          <a:p>
            <a:r>
              <a:rPr lang="en-US" sz="2400" b="1" dirty="0"/>
              <a:t>What are different ways in which people can save (or invest) their money? </a:t>
            </a:r>
          </a:p>
          <a:p>
            <a:pPr algn="just"/>
            <a:r>
              <a:rPr lang="en-US" sz="2400" b="1" dirty="0"/>
              <a:t>What are possible investment goals?</a:t>
            </a:r>
          </a:p>
          <a:p>
            <a:pPr marL="0" indent="0" algn="just">
              <a:buNone/>
            </a:pPr>
            <a:r>
              <a:rPr lang="en-US" sz="2000" b="1" dirty="0">
                <a:solidFill>
                  <a:srgbClr val="FF0000"/>
                </a:solidFill>
              </a:rPr>
              <a:t>TEACHERS: Students can work in groups of 2-4 and generate a list of responses amongst themselves. After a few minutes have all the groups in the room share out to the whole class. Compile a comprehensive list of student responses on the board.</a:t>
            </a:r>
          </a:p>
          <a:p>
            <a:pPr marL="0" indent="0" algn="just">
              <a:buNone/>
            </a:pPr>
            <a:r>
              <a:rPr lang="en-US" sz="2000" b="1" dirty="0">
                <a:solidFill>
                  <a:srgbClr val="FF0000"/>
                </a:solidFill>
              </a:rPr>
              <a:t>Teachers should help to organize the “assets” on the list into different investment groupings (i.e.: bank accounts, stocks, bonds…); Ask students copy and save the list into their notebooks, as it can serve as a reference throughout the entire personal finance unit/course.</a:t>
            </a:r>
          </a:p>
        </p:txBody>
      </p:sp>
    </p:spTree>
    <p:extLst>
      <p:ext uri="{BB962C8B-B14F-4D97-AF65-F5344CB8AC3E}">
        <p14:creationId xmlns:p14="http://schemas.microsoft.com/office/powerpoint/2010/main" val="216424548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F0C878-2219-9942-BFD0-99EC629A9D95}"/>
              </a:ext>
            </a:extLst>
          </p:cNvPr>
          <p:cNvSpPr>
            <a:spLocks noGrp="1"/>
          </p:cNvSpPr>
          <p:nvPr>
            <p:ph type="title"/>
          </p:nvPr>
        </p:nvSpPr>
        <p:spPr>
          <a:xfrm>
            <a:off x="457200" y="914400"/>
            <a:ext cx="5943600" cy="914400"/>
          </a:xfrm>
        </p:spPr>
        <p:txBody>
          <a:bodyPr/>
          <a:lstStyle/>
          <a:p>
            <a:r>
              <a:rPr lang="en-US" sz="2400" dirty="0"/>
              <a:t>Sample list generated by students on board:</a:t>
            </a:r>
          </a:p>
        </p:txBody>
      </p:sp>
      <p:sp>
        <p:nvSpPr>
          <p:cNvPr id="3" name="Content Placeholder 2">
            <a:extLst>
              <a:ext uri="{FF2B5EF4-FFF2-40B4-BE49-F238E27FC236}">
                <a16:creationId xmlns:a16="http://schemas.microsoft.com/office/drawing/2014/main" xmlns="" id="{682A6202-A943-BE4D-B8DC-B4DB85C0A51B}"/>
              </a:ext>
            </a:extLst>
          </p:cNvPr>
          <p:cNvSpPr>
            <a:spLocks noGrp="1"/>
          </p:cNvSpPr>
          <p:nvPr>
            <p:ph idx="1"/>
          </p:nvPr>
        </p:nvSpPr>
        <p:spPr>
          <a:xfrm>
            <a:off x="457200" y="1981200"/>
            <a:ext cx="2590800" cy="4343400"/>
          </a:xfrm>
        </p:spPr>
        <p:txBody>
          <a:bodyPr/>
          <a:lstStyle/>
          <a:p>
            <a:r>
              <a:rPr lang="en-US" sz="2000" dirty="0"/>
              <a:t>Piggy bank </a:t>
            </a:r>
          </a:p>
          <a:p>
            <a:r>
              <a:rPr lang="en-US" sz="2000" dirty="0"/>
              <a:t>Bank (Commercial)</a:t>
            </a:r>
          </a:p>
          <a:p>
            <a:r>
              <a:rPr lang="en-US" sz="2000" dirty="0"/>
              <a:t>Stocks</a:t>
            </a:r>
          </a:p>
          <a:p>
            <a:r>
              <a:rPr lang="en-US" sz="2000" dirty="0"/>
              <a:t>Bonds</a:t>
            </a:r>
          </a:p>
          <a:p>
            <a:r>
              <a:rPr lang="en-US" sz="2000" dirty="0"/>
              <a:t>Real Estate </a:t>
            </a:r>
          </a:p>
          <a:p>
            <a:r>
              <a:rPr lang="en-US" sz="2000" dirty="0"/>
              <a:t>Small business</a:t>
            </a:r>
          </a:p>
          <a:p>
            <a:r>
              <a:rPr lang="en-US" sz="2000" dirty="0"/>
              <a:t>Gold</a:t>
            </a:r>
          </a:p>
          <a:p>
            <a:r>
              <a:rPr lang="en-US" sz="2000" dirty="0"/>
              <a:t>Bitcoin</a:t>
            </a:r>
          </a:p>
        </p:txBody>
      </p:sp>
      <p:sp>
        <p:nvSpPr>
          <p:cNvPr id="4" name="TextBox 3">
            <a:extLst>
              <a:ext uri="{FF2B5EF4-FFF2-40B4-BE49-F238E27FC236}">
                <a16:creationId xmlns:a16="http://schemas.microsoft.com/office/drawing/2014/main" xmlns="" id="{7748FB39-A6F4-CD4D-BDF4-C75E8A286C80}"/>
              </a:ext>
            </a:extLst>
          </p:cNvPr>
          <p:cNvSpPr txBox="1"/>
          <p:nvPr/>
        </p:nvSpPr>
        <p:spPr>
          <a:xfrm>
            <a:off x="3657600" y="1991497"/>
            <a:ext cx="4724399" cy="4524315"/>
          </a:xfrm>
          <a:prstGeom prst="rect">
            <a:avLst/>
          </a:prstGeom>
          <a:noFill/>
        </p:spPr>
        <p:txBody>
          <a:bodyPr wrap="square" rtlCol="0">
            <a:spAutoFit/>
          </a:bodyPr>
          <a:lstStyle/>
          <a:p>
            <a:r>
              <a:rPr lang="en-US" u="sng" dirty="0">
                <a:solidFill>
                  <a:srgbClr val="FF0000"/>
                </a:solidFill>
              </a:rPr>
              <a:t>Teachers:</a:t>
            </a:r>
          </a:p>
          <a:p>
            <a:pPr algn="just"/>
            <a:r>
              <a:rPr lang="en-US" dirty="0">
                <a:solidFill>
                  <a:srgbClr val="FF0000"/>
                </a:solidFill>
              </a:rPr>
              <a:t>For each of these terms on the board, think about related questions that you can ask your students.</a:t>
            </a:r>
          </a:p>
          <a:p>
            <a:pPr algn="just"/>
            <a:endParaRPr lang="en-US" dirty="0">
              <a:solidFill>
                <a:srgbClr val="FF0000"/>
              </a:solidFill>
            </a:endParaRPr>
          </a:p>
          <a:p>
            <a:pPr algn="just"/>
            <a:r>
              <a:rPr lang="en-US" dirty="0">
                <a:solidFill>
                  <a:srgbClr val="FF0000"/>
                </a:solidFill>
              </a:rPr>
              <a:t>Example: Why is it not a good idea to put your money in a piggy bank? (Inflation, security, etc.)</a:t>
            </a:r>
          </a:p>
          <a:p>
            <a:pPr algn="just"/>
            <a:endParaRPr lang="en-US" dirty="0">
              <a:solidFill>
                <a:srgbClr val="FF0000"/>
              </a:solidFill>
            </a:endParaRPr>
          </a:p>
          <a:p>
            <a:pPr algn="just"/>
            <a:r>
              <a:rPr lang="en-US" dirty="0">
                <a:solidFill>
                  <a:srgbClr val="FF0000"/>
                </a:solidFill>
              </a:rPr>
              <a:t>Each question that you ask should be designed to draw on prior knowledge, and to promote critical thinking, as well as to help develop a framework for students to help fit the pieces on this list together.  </a:t>
            </a:r>
          </a:p>
          <a:p>
            <a:endParaRPr lang="en-US" dirty="0">
              <a:solidFill>
                <a:srgbClr val="FF0000"/>
              </a:solidFill>
            </a:endParaRPr>
          </a:p>
          <a:p>
            <a:endParaRPr lang="en-US" dirty="0">
              <a:solidFill>
                <a:srgbClr val="FF0000"/>
              </a:solidFill>
            </a:endParaRPr>
          </a:p>
        </p:txBody>
      </p:sp>
      <p:sp>
        <p:nvSpPr>
          <p:cNvPr id="6" name="Oval 5">
            <a:extLst>
              <a:ext uri="{FF2B5EF4-FFF2-40B4-BE49-F238E27FC236}">
                <a16:creationId xmlns:a16="http://schemas.microsoft.com/office/drawing/2014/main" xmlns="" id="{77F57656-A686-9948-BF17-3CF74C3F6ABC}"/>
              </a:ext>
            </a:extLst>
          </p:cNvPr>
          <p:cNvSpPr/>
          <p:nvPr/>
        </p:nvSpPr>
        <p:spPr>
          <a:xfrm>
            <a:off x="495300" y="2438400"/>
            <a:ext cx="2514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66160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76DAD-4F96-B142-B624-A66BBD04E07C}"/>
              </a:ext>
            </a:extLst>
          </p:cNvPr>
          <p:cNvSpPr>
            <a:spLocks noGrp="1"/>
          </p:cNvSpPr>
          <p:nvPr>
            <p:ph type="title"/>
          </p:nvPr>
        </p:nvSpPr>
        <p:spPr>
          <a:xfrm>
            <a:off x="457200" y="914400"/>
            <a:ext cx="8229600" cy="685800"/>
          </a:xfrm>
        </p:spPr>
        <p:txBody>
          <a:bodyPr/>
          <a:lstStyle/>
          <a:p>
            <a:r>
              <a:rPr lang="en-US" sz="3200" dirty="0"/>
              <a:t>Lesson: Savings, Checking, and Digital Banking</a:t>
            </a:r>
          </a:p>
        </p:txBody>
      </p:sp>
      <p:sp>
        <p:nvSpPr>
          <p:cNvPr id="3" name="Content Placeholder 2">
            <a:extLst>
              <a:ext uri="{FF2B5EF4-FFF2-40B4-BE49-F238E27FC236}">
                <a16:creationId xmlns:a16="http://schemas.microsoft.com/office/drawing/2014/main" xmlns="" id="{08022B72-BC99-AB48-85F2-0F18E3A34768}"/>
              </a:ext>
            </a:extLst>
          </p:cNvPr>
          <p:cNvSpPr>
            <a:spLocks noGrp="1"/>
          </p:cNvSpPr>
          <p:nvPr>
            <p:ph idx="1"/>
          </p:nvPr>
        </p:nvSpPr>
        <p:spPr>
          <a:xfrm>
            <a:off x="228600" y="1676400"/>
            <a:ext cx="8686800" cy="4724400"/>
          </a:xfrm>
        </p:spPr>
        <p:txBody>
          <a:bodyPr/>
          <a:lstStyle/>
          <a:p>
            <a:pPr marL="0" indent="0">
              <a:buNone/>
            </a:pPr>
            <a:r>
              <a:rPr lang="en-US" sz="2000" b="1" u="sng" dirty="0"/>
              <a:t>AIM</a:t>
            </a:r>
            <a:r>
              <a:rPr lang="en-US" sz="2000" b="1" dirty="0"/>
              <a:t>: How can we use different types of bank accounts to help manage our money?</a:t>
            </a:r>
            <a:endParaRPr lang="en-US" sz="2000" dirty="0"/>
          </a:p>
          <a:p>
            <a:pPr marL="0" indent="0">
              <a:buNone/>
            </a:pPr>
            <a:r>
              <a:rPr lang="en-US" sz="2000" b="1" u="sng" dirty="0"/>
              <a:t>DO NOW</a:t>
            </a:r>
            <a:r>
              <a:rPr lang="en-US" sz="2000" b="1" dirty="0"/>
              <a:t>: Do you or anyone in your family have a bank checking or savings account? Does anyone use a mobile banking app??</a:t>
            </a:r>
            <a:r>
              <a:rPr lang="en-US" sz="2000" dirty="0"/>
              <a:t> </a:t>
            </a:r>
          </a:p>
          <a:p>
            <a:pPr marL="0" indent="0">
              <a:buNone/>
            </a:pPr>
            <a:r>
              <a:rPr lang="en-US" sz="2000" b="1" u="sng" dirty="0"/>
              <a:t>Pivotal Questions:</a:t>
            </a:r>
            <a:r>
              <a:rPr lang="en-US" sz="2000" b="1" dirty="0"/>
              <a:t>  </a:t>
            </a:r>
            <a:r>
              <a:rPr lang="en-US" sz="2000" b="1" dirty="0">
                <a:solidFill>
                  <a:srgbClr val="FF0000"/>
                </a:solidFill>
              </a:rPr>
              <a:t>TEACHERS: Please see my lesson plan and additional materials: essential questions, related articles, video links, activities, and a mini-assessment.</a:t>
            </a:r>
            <a:endParaRPr lang="en-US" sz="2000" b="1" dirty="0"/>
          </a:p>
          <a:p>
            <a:pPr marL="457200" indent="-457200">
              <a:buAutoNum type="arabicPeriod"/>
            </a:pPr>
            <a:r>
              <a:rPr lang="en-US" sz="2000" b="1" dirty="0"/>
              <a:t>Why do people need bank accounts?</a:t>
            </a:r>
          </a:p>
          <a:p>
            <a:pPr marL="457200" indent="-457200">
              <a:buAutoNum type="arabicPeriod"/>
            </a:pPr>
            <a:r>
              <a:rPr lang="en-US" sz="2000" b="1" dirty="0"/>
              <a:t>How is a checking account different from a savings account?</a:t>
            </a:r>
          </a:p>
          <a:p>
            <a:pPr marL="457200" indent="-457200">
              <a:buAutoNum type="arabicPeriod"/>
            </a:pPr>
            <a:r>
              <a:rPr lang="en-US" sz="2000" b="1" dirty="0"/>
              <a:t>How has technology and digital banking changed the way people store and move money?</a:t>
            </a:r>
          </a:p>
          <a:p>
            <a:pPr marL="0" indent="0">
              <a:buNone/>
            </a:pPr>
            <a:r>
              <a:rPr lang="en-US" sz="2000" b="1" u="sng" dirty="0"/>
              <a:t>Summary/Exit Question</a:t>
            </a:r>
            <a:r>
              <a:rPr lang="en-US" sz="2000" b="1" dirty="0"/>
              <a:t>: Why do rates of return vary on different types of bank accounts? </a:t>
            </a:r>
          </a:p>
          <a:p>
            <a:pPr marL="0" indent="0">
              <a:buNone/>
            </a:pPr>
            <a:endParaRPr lang="en-US" sz="2000" b="1" dirty="0"/>
          </a:p>
        </p:txBody>
      </p:sp>
    </p:spTree>
    <p:extLst>
      <p:ext uri="{BB962C8B-B14F-4D97-AF65-F5344CB8AC3E}">
        <p14:creationId xmlns:p14="http://schemas.microsoft.com/office/powerpoint/2010/main" val="34669089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D8F3215-D12B-344D-B37F-22BED33AF3D1}"/>
              </a:ext>
            </a:extLst>
          </p:cNvPr>
          <p:cNvSpPr>
            <a:spLocks noGrp="1"/>
          </p:cNvSpPr>
          <p:nvPr>
            <p:ph idx="1"/>
          </p:nvPr>
        </p:nvSpPr>
        <p:spPr>
          <a:xfrm>
            <a:off x="103829" y="2271822"/>
            <a:ext cx="8852349" cy="3290777"/>
          </a:xfrm>
        </p:spPr>
        <p:txBody>
          <a:bodyPr/>
          <a:lstStyle/>
          <a:p>
            <a:pPr marL="0" indent="0" algn="ctr">
              <a:buNone/>
            </a:pPr>
            <a:r>
              <a:rPr lang="en-US" sz="2200" b="1" dirty="0">
                <a:solidFill>
                  <a:srgbClr val="005CB8"/>
                </a:solidFill>
              </a:rPr>
              <a:t>Do you recognize any of these banks your city or community?</a:t>
            </a:r>
          </a:p>
          <a:p>
            <a:pPr marL="0" indent="0">
              <a:buNone/>
            </a:pPr>
            <a:endParaRPr lang="en-US" b="1" dirty="0"/>
          </a:p>
          <a:p>
            <a:pPr marL="0" indent="0">
              <a:buNone/>
            </a:pPr>
            <a:endParaRPr lang="en-US" b="1" dirty="0"/>
          </a:p>
        </p:txBody>
      </p:sp>
      <p:pic>
        <p:nvPicPr>
          <p:cNvPr id="5" name="Picture 4" descr="A close up of a store&#10;&#10;Description automatically generated">
            <a:extLst>
              <a:ext uri="{FF2B5EF4-FFF2-40B4-BE49-F238E27FC236}">
                <a16:creationId xmlns:a16="http://schemas.microsoft.com/office/drawing/2014/main" xmlns="" id="{70E98A13-BA70-D040-98F6-290001193ECE}"/>
              </a:ext>
            </a:extLst>
          </p:cNvPr>
          <p:cNvPicPr>
            <a:picLocks noChangeAspect="1"/>
          </p:cNvPicPr>
          <p:nvPr/>
        </p:nvPicPr>
        <p:blipFill rotWithShape="1">
          <a:blip r:embed="rId3">
            <a:extLst>
              <a:ext uri="{28A0092B-C50C-407E-A947-70E740481C1C}">
                <a14:useLocalDpi xmlns:a14="http://schemas.microsoft.com/office/drawing/2010/main" val="0"/>
              </a:ext>
            </a:extLst>
          </a:blip>
          <a:srcRect l="19209" r="19188"/>
          <a:stretch/>
        </p:blipFill>
        <p:spPr>
          <a:xfrm>
            <a:off x="3756816" y="2747625"/>
            <a:ext cx="981353" cy="1247482"/>
          </a:xfrm>
          <a:prstGeom prst="rect">
            <a:avLst/>
          </a:prstGeom>
        </p:spPr>
      </p:pic>
      <p:pic>
        <p:nvPicPr>
          <p:cNvPr id="7" name="Picture 6" descr="A store front at day&#10;&#10;Description automatically generated">
            <a:extLst>
              <a:ext uri="{FF2B5EF4-FFF2-40B4-BE49-F238E27FC236}">
                <a16:creationId xmlns:a16="http://schemas.microsoft.com/office/drawing/2014/main" xmlns="" id="{EDA96F3D-626E-8B43-BD1C-4B98328DF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22" y="2750506"/>
            <a:ext cx="1887159" cy="1244600"/>
          </a:xfrm>
          <a:prstGeom prst="rect">
            <a:avLst/>
          </a:prstGeom>
        </p:spPr>
      </p:pic>
      <p:pic>
        <p:nvPicPr>
          <p:cNvPr id="9" name="Picture 8" descr="A close up of a logo&#10;&#10;Description automatically generated">
            <a:extLst>
              <a:ext uri="{FF2B5EF4-FFF2-40B4-BE49-F238E27FC236}">
                <a16:creationId xmlns:a16="http://schemas.microsoft.com/office/drawing/2014/main" xmlns="" id="{795C19AA-7E6E-2A4A-8ABC-316A63340F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169" y="2628240"/>
            <a:ext cx="1422400" cy="1366866"/>
          </a:xfrm>
          <a:prstGeom prst="rect">
            <a:avLst/>
          </a:prstGeom>
        </p:spPr>
      </p:pic>
      <p:pic>
        <p:nvPicPr>
          <p:cNvPr id="11" name="Picture 10" descr="A store inside of a building&#10;&#10;Description automatically generated">
            <a:extLst>
              <a:ext uri="{FF2B5EF4-FFF2-40B4-BE49-F238E27FC236}">
                <a16:creationId xmlns:a16="http://schemas.microsoft.com/office/drawing/2014/main" xmlns="" id="{1CB31FB1-1EB5-2947-BDFE-A23A4C3935D1}"/>
              </a:ext>
            </a:extLst>
          </p:cNvPr>
          <p:cNvPicPr>
            <a:picLocks noChangeAspect="1"/>
          </p:cNvPicPr>
          <p:nvPr/>
        </p:nvPicPr>
        <p:blipFill rotWithShape="1">
          <a:blip r:embed="rId6">
            <a:extLst>
              <a:ext uri="{28A0092B-C50C-407E-A947-70E740481C1C}">
                <a14:useLocalDpi xmlns:a14="http://schemas.microsoft.com/office/drawing/2010/main" val="0"/>
              </a:ext>
            </a:extLst>
          </a:blip>
          <a:srcRect r="31891"/>
          <a:stretch/>
        </p:blipFill>
        <p:spPr>
          <a:xfrm>
            <a:off x="2128769" y="2747625"/>
            <a:ext cx="1422400" cy="1247482"/>
          </a:xfrm>
          <a:prstGeom prst="rect">
            <a:avLst/>
          </a:prstGeom>
        </p:spPr>
      </p:pic>
      <p:sp>
        <p:nvSpPr>
          <p:cNvPr id="12" name="TextBox 11">
            <a:extLst>
              <a:ext uri="{FF2B5EF4-FFF2-40B4-BE49-F238E27FC236}">
                <a16:creationId xmlns:a16="http://schemas.microsoft.com/office/drawing/2014/main" xmlns="" id="{7293FF31-F34B-1843-8811-696A84486982}"/>
              </a:ext>
            </a:extLst>
          </p:cNvPr>
          <p:cNvSpPr txBox="1"/>
          <p:nvPr/>
        </p:nvSpPr>
        <p:spPr>
          <a:xfrm>
            <a:off x="448650" y="5576223"/>
            <a:ext cx="8229601" cy="584775"/>
          </a:xfrm>
          <a:prstGeom prst="rect">
            <a:avLst/>
          </a:prstGeom>
          <a:noFill/>
        </p:spPr>
        <p:txBody>
          <a:bodyPr wrap="square" rtlCol="0">
            <a:spAutoFit/>
          </a:bodyPr>
          <a:lstStyle/>
          <a:p>
            <a:pPr algn="just"/>
            <a:r>
              <a:rPr lang="en-US" sz="1600" b="1" dirty="0">
                <a:solidFill>
                  <a:srgbClr val="FF0000"/>
                </a:solidFill>
              </a:rPr>
              <a:t>Teachers: You may want to define what a ‘commercial bank’ is for your students, and/or explain the difference between a commercial bank and an investment bank. </a:t>
            </a:r>
          </a:p>
        </p:txBody>
      </p:sp>
      <p:sp>
        <p:nvSpPr>
          <p:cNvPr id="13" name="TextBox 12">
            <a:extLst>
              <a:ext uri="{FF2B5EF4-FFF2-40B4-BE49-F238E27FC236}">
                <a16:creationId xmlns:a16="http://schemas.microsoft.com/office/drawing/2014/main" xmlns="" id="{BB84559C-72D6-5B45-926E-A736B11399F2}"/>
              </a:ext>
            </a:extLst>
          </p:cNvPr>
          <p:cNvSpPr txBox="1"/>
          <p:nvPr/>
        </p:nvSpPr>
        <p:spPr>
          <a:xfrm>
            <a:off x="245944" y="4112392"/>
            <a:ext cx="8652112" cy="1384995"/>
          </a:xfrm>
          <a:prstGeom prst="rect">
            <a:avLst/>
          </a:prstGeom>
          <a:noFill/>
        </p:spPr>
        <p:txBody>
          <a:bodyPr wrap="none" rtlCol="0">
            <a:spAutoFit/>
          </a:bodyPr>
          <a:lstStyle/>
          <a:p>
            <a:endParaRPr lang="en-US" b="1" dirty="0"/>
          </a:p>
          <a:p>
            <a:r>
              <a:rPr lang="en-US" sz="2200" b="1" dirty="0">
                <a:latin typeface="Calibri" panose="020F0502020204030204" pitchFamily="34" charset="0"/>
                <a:cs typeface="Calibri" panose="020F0502020204030204" pitchFamily="34" charset="0"/>
              </a:rPr>
              <a:t>What role do these banks play?</a:t>
            </a:r>
          </a:p>
          <a:p>
            <a:r>
              <a:rPr lang="en-US" sz="2200" b="1" dirty="0">
                <a:latin typeface="Calibri" panose="020F0502020204030204" pitchFamily="34" charset="0"/>
                <a:cs typeface="Calibri" panose="020F0502020204030204" pitchFamily="34" charset="0"/>
              </a:rPr>
              <a:t>What are different types of bank accounts?</a:t>
            </a:r>
          </a:p>
          <a:p>
            <a:r>
              <a:rPr lang="en-US" sz="2200" b="1" dirty="0">
                <a:latin typeface="Calibri" panose="020F0502020204030204" pitchFamily="34" charset="0"/>
                <a:cs typeface="Calibri" panose="020F0502020204030204" pitchFamily="34" charset="0"/>
              </a:rPr>
              <a:t>What services do they provide customers? Explain why this is important</a:t>
            </a:r>
            <a:r>
              <a:rPr lang="en-US" b="1" dirty="0"/>
              <a:t>.</a:t>
            </a:r>
          </a:p>
        </p:txBody>
      </p:sp>
      <p:sp>
        <p:nvSpPr>
          <p:cNvPr id="14" name="TextBox 13">
            <a:extLst>
              <a:ext uri="{FF2B5EF4-FFF2-40B4-BE49-F238E27FC236}">
                <a16:creationId xmlns:a16="http://schemas.microsoft.com/office/drawing/2014/main" xmlns="" id="{9A08789F-9AB5-E449-AA2A-AC942EA793A1}"/>
              </a:ext>
            </a:extLst>
          </p:cNvPr>
          <p:cNvSpPr txBox="1"/>
          <p:nvPr/>
        </p:nvSpPr>
        <p:spPr>
          <a:xfrm>
            <a:off x="1918769" y="1493690"/>
            <a:ext cx="5638800" cy="492443"/>
          </a:xfrm>
          <a:prstGeom prst="rect">
            <a:avLst/>
          </a:prstGeom>
          <a:noFill/>
        </p:spPr>
        <p:txBody>
          <a:bodyPr wrap="square" rtlCol="0">
            <a:spAutoFit/>
          </a:bodyPr>
          <a:lstStyle/>
          <a:p>
            <a:r>
              <a:rPr lang="en-US" sz="2600" b="1" dirty="0">
                <a:latin typeface="Calibri" panose="020F0502020204030204" pitchFamily="34" charset="0"/>
                <a:cs typeface="Calibri" panose="020F0502020204030204" pitchFamily="34" charset="0"/>
              </a:rPr>
              <a:t>Why do people need bank accounts?</a:t>
            </a:r>
          </a:p>
        </p:txBody>
      </p:sp>
      <p:sp>
        <p:nvSpPr>
          <p:cNvPr id="15" name="Title 1">
            <a:extLst>
              <a:ext uri="{FF2B5EF4-FFF2-40B4-BE49-F238E27FC236}">
                <a16:creationId xmlns:a16="http://schemas.microsoft.com/office/drawing/2014/main" xmlns="" id="{0DB11E78-9021-9044-9531-5BD38AB25670}"/>
              </a:ext>
            </a:extLst>
          </p:cNvPr>
          <p:cNvSpPr>
            <a:spLocks noGrp="1"/>
          </p:cNvSpPr>
          <p:nvPr>
            <p:ph type="title"/>
          </p:nvPr>
        </p:nvSpPr>
        <p:spPr>
          <a:xfrm>
            <a:off x="3484632" y="941860"/>
            <a:ext cx="2819400" cy="533400"/>
          </a:xfrm>
        </p:spPr>
        <p:txBody>
          <a:bodyPr/>
          <a:lstStyle/>
          <a:p>
            <a:r>
              <a:rPr lang="en-US" sz="2400" dirty="0"/>
              <a:t/>
            </a:r>
            <a:br>
              <a:rPr lang="en-US" sz="2400" dirty="0"/>
            </a:br>
            <a:r>
              <a:rPr lang="en-US" sz="2400" dirty="0"/>
              <a:t/>
            </a:r>
            <a:br>
              <a:rPr lang="en-US" sz="2400" dirty="0"/>
            </a:br>
            <a:endParaRPr lang="en-US" sz="2400" dirty="0"/>
          </a:p>
        </p:txBody>
      </p:sp>
      <p:pic>
        <p:nvPicPr>
          <p:cNvPr id="17" name="Picture 16" descr="A close up of a sign&#10;&#10;Description automatically generated">
            <a:extLst>
              <a:ext uri="{FF2B5EF4-FFF2-40B4-BE49-F238E27FC236}">
                <a16:creationId xmlns:a16="http://schemas.microsoft.com/office/drawing/2014/main" xmlns="" id="{BBC5BE11-08D6-6B48-ABCE-DBDA98730E03}"/>
              </a:ext>
            </a:extLst>
          </p:cNvPr>
          <p:cNvPicPr>
            <a:picLocks noChangeAspect="1"/>
          </p:cNvPicPr>
          <p:nvPr/>
        </p:nvPicPr>
        <p:blipFill rotWithShape="1">
          <a:blip r:embed="rId7">
            <a:extLst>
              <a:ext uri="{28A0092B-C50C-407E-A947-70E740481C1C}">
                <a14:useLocalDpi xmlns:a14="http://schemas.microsoft.com/office/drawing/2010/main" val="0"/>
              </a:ext>
            </a:extLst>
          </a:blip>
          <a:srcRect l="6639" r="20909"/>
          <a:stretch/>
        </p:blipFill>
        <p:spPr>
          <a:xfrm>
            <a:off x="6146153" y="2747625"/>
            <a:ext cx="1544879" cy="1247481"/>
          </a:xfrm>
          <a:prstGeom prst="rect">
            <a:avLst/>
          </a:prstGeom>
        </p:spPr>
      </p:pic>
      <p:pic>
        <p:nvPicPr>
          <p:cNvPr id="19" name="Picture 18" descr="A person standing in a room&#10;&#10;Description automatically generated">
            <a:extLst>
              <a:ext uri="{FF2B5EF4-FFF2-40B4-BE49-F238E27FC236}">
                <a16:creationId xmlns:a16="http://schemas.microsoft.com/office/drawing/2014/main" xmlns="" id="{EB49103C-622C-2545-99E5-07FCDCA9D26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000" r="27500"/>
          <a:stretch/>
        </p:blipFill>
        <p:spPr>
          <a:xfrm>
            <a:off x="7760622" y="2745525"/>
            <a:ext cx="1279549" cy="1247482"/>
          </a:xfrm>
          <a:prstGeom prst="rect">
            <a:avLst/>
          </a:prstGeom>
        </p:spPr>
      </p:pic>
      <p:sp>
        <p:nvSpPr>
          <p:cNvPr id="2" name="Rectangle 1">
            <a:extLst>
              <a:ext uri="{FF2B5EF4-FFF2-40B4-BE49-F238E27FC236}">
                <a16:creationId xmlns:a16="http://schemas.microsoft.com/office/drawing/2014/main" xmlns="" id="{66EE446E-CF28-DB4F-A83C-3ECFE4E423D0}"/>
              </a:ext>
            </a:extLst>
          </p:cNvPr>
          <p:cNvSpPr/>
          <p:nvPr/>
        </p:nvSpPr>
        <p:spPr>
          <a:xfrm>
            <a:off x="3447333" y="1119552"/>
            <a:ext cx="2071914"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Pivotal Question #1:</a:t>
            </a:r>
          </a:p>
        </p:txBody>
      </p:sp>
    </p:spTree>
    <p:extLst>
      <p:ext uri="{BB962C8B-B14F-4D97-AF65-F5344CB8AC3E}">
        <p14:creationId xmlns:p14="http://schemas.microsoft.com/office/powerpoint/2010/main" val="231709303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B17F7-561B-2C4D-BBBF-41B9F88D8F80}"/>
              </a:ext>
            </a:extLst>
          </p:cNvPr>
          <p:cNvSpPr>
            <a:spLocks noGrp="1"/>
          </p:cNvSpPr>
          <p:nvPr>
            <p:ph type="title"/>
          </p:nvPr>
        </p:nvSpPr>
        <p:spPr>
          <a:xfrm>
            <a:off x="457200" y="914400"/>
            <a:ext cx="8229600" cy="533400"/>
          </a:xfrm>
        </p:spPr>
        <p:txBody>
          <a:bodyPr/>
          <a:lstStyle/>
          <a:p>
            <a:r>
              <a:rPr lang="en-US" sz="2400" dirty="0"/>
              <a:t/>
            </a:r>
            <a:br>
              <a:rPr lang="en-US" sz="2400" dirty="0"/>
            </a:br>
            <a:r>
              <a:rPr lang="en-US" sz="1800" b="0" dirty="0">
                <a:solidFill>
                  <a:schemeClr val="tx1"/>
                </a:solidFill>
                <a:latin typeface="Arial" panose="020B0604020202020204" pitchFamily="34" charset="0"/>
                <a:cs typeface="Arial" panose="020B0604020202020204" pitchFamily="34" charset="0"/>
              </a:rPr>
              <a:t>Pivotal Question #2:</a:t>
            </a:r>
            <a:r>
              <a:rPr lang="en-US" sz="2400" b="0" dirty="0"/>
              <a:t/>
            </a:r>
            <a:br>
              <a:rPr lang="en-US" sz="2400" b="0" dirty="0"/>
            </a:br>
            <a:endParaRPr lang="en-US" sz="2400" b="0" dirty="0">
              <a:solidFill>
                <a:schemeClr val="tx1"/>
              </a:solidFill>
            </a:endParaRPr>
          </a:p>
        </p:txBody>
      </p:sp>
      <p:sp>
        <p:nvSpPr>
          <p:cNvPr id="3" name="Content Placeholder 2">
            <a:extLst>
              <a:ext uri="{FF2B5EF4-FFF2-40B4-BE49-F238E27FC236}">
                <a16:creationId xmlns:a16="http://schemas.microsoft.com/office/drawing/2014/main" xmlns="" id="{43D40F57-ACF1-A24F-BA96-FA583031C797}"/>
              </a:ext>
            </a:extLst>
          </p:cNvPr>
          <p:cNvSpPr>
            <a:spLocks noGrp="1"/>
          </p:cNvSpPr>
          <p:nvPr>
            <p:ph idx="1"/>
          </p:nvPr>
        </p:nvSpPr>
        <p:spPr>
          <a:xfrm>
            <a:off x="228600" y="1447800"/>
            <a:ext cx="8686800" cy="3352800"/>
          </a:xfrm>
        </p:spPr>
        <p:txBody>
          <a:bodyPr/>
          <a:lstStyle/>
          <a:p>
            <a:pPr marL="0" indent="0">
              <a:buNone/>
            </a:pPr>
            <a:r>
              <a:rPr lang="en-US" sz="2200" b="1" dirty="0">
                <a:latin typeface="Arial" panose="020B0604020202020204" pitchFamily="34" charset="0"/>
                <a:cs typeface="Arial" panose="020B0604020202020204" pitchFamily="34" charset="0"/>
              </a:rPr>
              <a:t>How is a checking account different from a savings account?</a:t>
            </a:r>
          </a:p>
          <a:p>
            <a:pPr marL="0" indent="0">
              <a:buNone/>
            </a:pPr>
            <a:endParaRPr lang="en-US" sz="1800" dirty="0">
              <a:solidFill>
                <a:srgbClr val="7030A0"/>
              </a:solidFill>
            </a:endParaRPr>
          </a:p>
          <a:p>
            <a:pPr marL="0" indent="0">
              <a:buNone/>
            </a:pPr>
            <a:endParaRPr lang="en-US" sz="1800" dirty="0">
              <a:solidFill>
                <a:srgbClr val="7030A0"/>
              </a:solidFill>
            </a:endParaRPr>
          </a:p>
          <a:p>
            <a:pPr marL="0" indent="0" algn="just">
              <a:buNone/>
            </a:pPr>
            <a:endParaRPr lang="en-US" sz="1800" b="1" dirty="0">
              <a:solidFill>
                <a:srgbClr val="7030A0"/>
              </a:solidFill>
            </a:endParaRPr>
          </a:p>
          <a:p>
            <a:pPr marL="0" indent="0" algn="just">
              <a:spcAft>
                <a:spcPts val="600"/>
              </a:spcAft>
              <a:buNone/>
            </a:pPr>
            <a:r>
              <a:rPr lang="en-US" sz="1800" b="1" dirty="0">
                <a:solidFill>
                  <a:srgbClr val="7030A0"/>
                </a:solidFill>
              </a:rPr>
              <a:t>Watch the video link that explains the difference between a checking and savings account (</a:t>
            </a:r>
            <a:r>
              <a:rPr lang="en-US" sz="1800" b="1" i="1" dirty="0">
                <a:solidFill>
                  <a:srgbClr val="7030A0"/>
                </a:solidFill>
              </a:rPr>
              <a:t>Source: </a:t>
            </a:r>
            <a:r>
              <a:rPr lang="en-US" sz="1800" b="1" i="1" dirty="0" err="1">
                <a:solidFill>
                  <a:srgbClr val="7030A0"/>
                </a:solidFill>
              </a:rPr>
              <a:t>Mashable.com</a:t>
            </a:r>
            <a:r>
              <a:rPr lang="en-US" sz="1800" b="1" dirty="0">
                <a:solidFill>
                  <a:srgbClr val="7030A0"/>
                </a:solidFill>
              </a:rPr>
              <a:t>) (Time: 2m:49s)  </a:t>
            </a:r>
            <a:r>
              <a:rPr lang="en-US" sz="1800" b="1" dirty="0">
                <a:solidFill>
                  <a:srgbClr val="FF0000"/>
                </a:solidFill>
              </a:rPr>
              <a:t>TEACHERS: See my handout with guided questions.</a:t>
            </a:r>
            <a:endParaRPr lang="en-US" sz="1800" b="1" dirty="0">
              <a:solidFill>
                <a:srgbClr val="FF0000"/>
              </a:solidFill>
              <a:hlinkClick r:id="rId2">
                <a:extLst>
                  <a:ext uri="{A12FA001-AC4F-418D-AE19-62706E023703}">
                    <ahyp:hlinkClr xmlns:ahyp="http://schemas.microsoft.com/office/drawing/2018/hyperlinkcolor" xmlns="" val="tx"/>
                  </a:ext>
                </a:extLst>
              </a:hlinkClick>
            </a:endParaRPr>
          </a:p>
          <a:p>
            <a:pPr marL="0" indent="0" algn="just">
              <a:spcAft>
                <a:spcPts val="600"/>
              </a:spcAft>
              <a:buNone/>
            </a:pPr>
            <a:r>
              <a:rPr lang="en-US" sz="1800" dirty="0">
                <a:solidFill>
                  <a:srgbClr val="0000FF"/>
                </a:solidFill>
                <a:hlinkClick r:id="rId2">
                  <a:extLst>
                    <a:ext uri="{A12FA001-AC4F-418D-AE19-62706E023703}">
                      <ahyp:hlinkClr xmlns:ahyp="http://schemas.microsoft.com/office/drawing/2018/hyperlinkcolor" xmlns="" val="tx"/>
                    </a:ext>
                  </a:extLst>
                </a:hlinkClick>
              </a:rPr>
              <a:t>https://mashable.com/2015/12/10/finance-explained-checking-savings-video/?jwsource=cl</a:t>
            </a:r>
            <a:endParaRPr lang="en-US" sz="1800" dirty="0">
              <a:solidFill>
                <a:srgbClr val="7030A0"/>
              </a:solidFill>
            </a:endParaRPr>
          </a:p>
        </p:txBody>
      </p:sp>
      <p:pic>
        <p:nvPicPr>
          <p:cNvPr id="5" name="Picture 4" descr="A picture containing hitting, player, racket, court&#10;&#10;Description automatically generated">
            <a:extLst>
              <a:ext uri="{FF2B5EF4-FFF2-40B4-BE49-F238E27FC236}">
                <a16:creationId xmlns:a16="http://schemas.microsoft.com/office/drawing/2014/main" xmlns="" id="{E8E3C288-A99A-174A-BE0D-07CE11689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970902"/>
            <a:ext cx="3449960" cy="1458097"/>
          </a:xfrm>
          <a:prstGeom prst="rect">
            <a:avLst/>
          </a:prstGeom>
        </p:spPr>
      </p:pic>
      <p:sp>
        <p:nvSpPr>
          <p:cNvPr id="4" name="Rectangle 3">
            <a:extLst>
              <a:ext uri="{FF2B5EF4-FFF2-40B4-BE49-F238E27FC236}">
                <a16:creationId xmlns:a16="http://schemas.microsoft.com/office/drawing/2014/main" xmlns="" id="{B0A42CCE-D8B5-454D-BC1C-1A93AF5133E9}"/>
              </a:ext>
            </a:extLst>
          </p:cNvPr>
          <p:cNvSpPr/>
          <p:nvPr/>
        </p:nvSpPr>
        <p:spPr>
          <a:xfrm>
            <a:off x="228600" y="4648200"/>
            <a:ext cx="8686800" cy="1846659"/>
          </a:xfrm>
          <a:prstGeom prst="rect">
            <a:avLst/>
          </a:prstGeom>
        </p:spPr>
        <p:txBody>
          <a:bodyPr wrap="square">
            <a:spAutoFit/>
          </a:bodyPr>
          <a:lstStyle/>
          <a:p>
            <a:r>
              <a:rPr lang="en-US" b="1" dirty="0">
                <a:solidFill>
                  <a:srgbClr val="FF0000"/>
                </a:solidFill>
                <a:latin typeface="Calibri" panose="020F0502020204030204" pitchFamily="34" charset="0"/>
                <a:cs typeface="Calibri" panose="020F0502020204030204" pitchFamily="34" charset="0"/>
              </a:rPr>
              <a:t>Teachers: </a:t>
            </a:r>
          </a:p>
          <a:p>
            <a:pPr algn="just"/>
            <a:r>
              <a:rPr lang="en-US" sz="1600" b="1" dirty="0">
                <a:solidFill>
                  <a:srgbClr val="FF0000"/>
                </a:solidFill>
                <a:latin typeface="Calibri" panose="020F0502020204030204" pitchFamily="34" charset="0"/>
                <a:cs typeface="Calibri" panose="020F0502020204030204" pitchFamily="34" charset="0"/>
              </a:rPr>
              <a:t>Differentiate material for individual students. Ex: Provide students with either a note sheet, Venn diagram, or graphic organizer to fill out and/or guided questions while/after they watch the video.</a:t>
            </a:r>
          </a:p>
          <a:p>
            <a:pPr algn="just"/>
            <a:endParaRPr lang="en-US" sz="1600" b="1" dirty="0">
              <a:solidFill>
                <a:srgbClr val="FF0000"/>
              </a:solidFill>
              <a:latin typeface="Calibri" panose="020F0502020204030204" pitchFamily="34" charset="0"/>
              <a:cs typeface="Calibri" panose="020F0502020204030204" pitchFamily="34" charset="0"/>
            </a:endParaRPr>
          </a:p>
          <a:p>
            <a:pPr algn="just"/>
            <a:r>
              <a:rPr lang="en-US" sz="1600" b="1" dirty="0">
                <a:solidFill>
                  <a:srgbClr val="FF0000"/>
                </a:solidFill>
                <a:latin typeface="Calibri" panose="020F0502020204030204" pitchFamily="34" charset="0"/>
                <a:cs typeface="Calibri" panose="020F0502020204030204" pitchFamily="34" charset="0"/>
              </a:rPr>
              <a:t>See my resource page for more in-depth videos and articles about checking and savings accounts. Many short excerpts can be spliced from articles and can be adapted for DO NOWs, homework, group discussion, the “flipped” classroom, activities/projects; either in-class or with remote learning.</a:t>
            </a:r>
          </a:p>
        </p:txBody>
      </p:sp>
    </p:spTree>
    <p:extLst>
      <p:ext uri="{BB962C8B-B14F-4D97-AF65-F5344CB8AC3E}">
        <p14:creationId xmlns:p14="http://schemas.microsoft.com/office/powerpoint/2010/main" val="2595256113"/>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2" ma:contentTypeDescription="Create a new document." ma:contentTypeScope="" ma:versionID="ad2fc0d4fa62e1968d7a1186eb6b8bb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55f388ed21565ea9d77dc5deb097c60f"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Props1.xml><?xml version="1.0" encoding="utf-8"?>
<ds:datastoreItem xmlns:ds="http://schemas.openxmlformats.org/officeDocument/2006/customXml" ds:itemID="{B2B16B7E-E8C3-4B6F-BF03-0E4C0BF21E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7F8332A4-542C-494D-8506-1C720B46413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475455f-c69b-4ff8-acf7-75612f4dc189"/>
    <ds:schemaRef ds:uri="aa0c1190-56bd-4797-9cf7-4990489609e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2365</TotalTime>
  <Words>2474</Words>
  <Application>Microsoft Office PowerPoint</Application>
  <PresentationFormat>On-screen Show (4:3)</PresentationFormat>
  <Paragraphs>266</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Calibri Light</vt:lpstr>
      <vt:lpstr>Office Theme</vt:lpstr>
      <vt:lpstr>Personal Finance  Savings, Checking, and  Digital Accounts   April 30, 2020  Presenter: Robert F. Massimi The Bronx High School of Science email: massimi@bxscience.edu</vt:lpstr>
      <vt:lpstr>TEACHING GOALS:</vt:lpstr>
      <vt:lpstr>Financial Literacy in the Classroom</vt:lpstr>
      <vt:lpstr>Lesson: Savings, Checking, and Digital Banking</vt:lpstr>
      <vt:lpstr>Personal Finance &amp; Investment “Warm-Up”</vt:lpstr>
      <vt:lpstr>Sample list generated by students on board:</vt:lpstr>
      <vt:lpstr>Lesson: Savings, Checking, and Digital Banking</vt:lpstr>
      <vt:lpstr>  </vt:lpstr>
      <vt:lpstr> Pivotal Question #2: </vt:lpstr>
      <vt:lpstr>Video Discussion Questions: </vt:lpstr>
      <vt:lpstr> Pivotal Question #3:  </vt:lpstr>
      <vt:lpstr>Discuss:</vt:lpstr>
      <vt:lpstr>  </vt:lpstr>
      <vt:lpstr>And, one step beyond online banks… Neobanks!</vt:lpstr>
      <vt:lpstr>Group Activity – Look up your bank!</vt:lpstr>
      <vt:lpstr>Group Activity – Look Up Your Bank! (Handout Questions)</vt:lpstr>
      <vt:lpstr>Summary / Exit Questions:</vt:lpstr>
      <vt:lpstr>Additional topic ideas for student projects and advanced lessons: </vt:lpstr>
      <vt:lpstr>Essential questions to consider for your lesson </vt:lpstr>
      <vt:lpstr>Essential questions to consider for your lesson</vt:lpstr>
      <vt:lpstr>Essential questions to consider for your lesson </vt:lpstr>
      <vt:lpstr>Resources for teachers:</vt:lpstr>
      <vt:lpstr>PowerPoint Presentation</vt:lpstr>
      <vt:lpstr>(NEW!) Remote Learning</vt:lpstr>
      <vt:lpstr>REMOTE LEARNING – SAMPLE ASSIGNMENT</vt:lpstr>
      <vt:lpstr>Financial Literacy End-Goal: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Conference3 NoteBook</cp:lastModifiedBy>
  <cp:revision>272</cp:revision>
  <dcterms:created xsi:type="dcterms:W3CDTF">2012-09-11T15:07:18Z</dcterms:created>
  <dcterms:modified xsi:type="dcterms:W3CDTF">2020-04-29T20:59:10Z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