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6" r:id="rId21"/>
    <p:sldId id="277"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7426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14530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23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03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01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33f6a7e9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5" name="Google Shape;225;g733f6a7e9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85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340a9f835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340a9f835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g7340a9f835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04955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340a9f835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340a9f835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g7340a9f835_0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406975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33f6a7e9d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g733f6a7e9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824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340a9f835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340a9f835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5" name="Google Shape;255;g7340a9f835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16800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11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340a9f835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340a9f835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g7340a9f835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111706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7377ec05_1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737377ec05_1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737377ec05_1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301244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340a9f835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7340a9f835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7340a9f835_0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65107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340a9f835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340a9f835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7340a9f835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19604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37377ec05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737377ec05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158" name="Google Shape;158;g737377ec05_1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5818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40a9f835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40a9f835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5" name="Google Shape;165;g7340a9f835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92405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340a9f83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340a9f83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g7340a9f83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70417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340a9f835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340a9f835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0" name="Google Shape;180;g7340a9f835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63866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340a9f835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340a9f83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g7340a9f835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12587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2" name="Google Shape;1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6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27272"/>
              </a:lnSpc>
              <a:spcBef>
                <a:spcPts val="0"/>
              </a:spcBef>
              <a:spcAft>
                <a:spcPts val="0"/>
              </a:spcAft>
              <a:buClr>
                <a:srgbClr val="888888"/>
              </a:buClr>
              <a:buSzPts val="2200"/>
              <a:buNone/>
              <a:defRPr>
                <a:solidFill>
                  <a:srgbClr val="888888"/>
                </a:solidFill>
              </a:defRPr>
            </a:lvl1pPr>
            <a:lvl2pPr lvl="1" algn="ctr">
              <a:lnSpc>
                <a:spcPct val="127272"/>
              </a:lnSpc>
              <a:spcBef>
                <a:spcPts val="1200"/>
              </a:spcBef>
              <a:spcAft>
                <a:spcPts val="0"/>
              </a:spcAft>
              <a:buClr>
                <a:srgbClr val="888888"/>
              </a:buClr>
              <a:buSzPts val="2200"/>
              <a:buNone/>
              <a:defRPr>
                <a:solidFill>
                  <a:srgbClr val="888888"/>
                </a:solidFill>
              </a:defRPr>
            </a:lvl2pPr>
            <a:lvl3pPr lvl="2" algn="ctr">
              <a:lnSpc>
                <a:spcPct val="127272"/>
              </a:lnSpc>
              <a:spcBef>
                <a:spcPts val="1200"/>
              </a:spcBef>
              <a:spcAft>
                <a:spcPts val="0"/>
              </a:spcAft>
              <a:buClr>
                <a:srgbClr val="888888"/>
              </a:buClr>
              <a:buSzPts val="2200"/>
              <a:buNone/>
              <a:defRPr>
                <a:solidFill>
                  <a:srgbClr val="888888"/>
                </a:solidFill>
              </a:defRPr>
            </a:lvl3pPr>
            <a:lvl4pPr lvl="3" algn="ctr">
              <a:lnSpc>
                <a:spcPct val="127272"/>
              </a:lnSpc>
              <a:spcBef>
                <a:spcPts val="1200"/>
              </a:spcBef>
              <a:spcAft>
                <a:spcPts val="0"/>
              </a:spcAft>
              <a:buClr>
                <a:srgbClr val="888888"/>
              </a:buClr>
              <a:buSzPts val="2200"/>
              <a:buNone/>
              <a:defRPr>
                <a:solidFill>
                  <a:srgbClr val="888888"/>
                </a:solidFill>
              </a:defRPr>
            </a:lvl4pPr>
            <a:lvl5pPr lvl="4" algn="ctr">
              <a:lnSpc>
                <a:spcPct val="127272"/>
              </a:lnSpc>
              <a:spcBef>
                <a:spcPts val="1200"/>
              </a:spcBef>
              <a:spcAft>
                <a:spcPts val="0"/>
              </a:spcAft>
              <a:buClr>
                <a:srgbClr val="888888"/>
              </a:buClr>
              <a:buSzPts val="2200"/>
              <a:buNone/>
              <a:defRPr>
                <a:solidFill>
                  <a:srgbClr val="888888"/>
                </a:solidFill>
              </a:defRPr>
            </a:lvl5pPr>
            <a:lvl6pPr lvl="5" algn="ctr">
              <a:spcBef>
                <a:spcPts val="12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txBox="1">
            <a:spLocks noGrp="1"/>
          </p:cNvSpPr>
          <p:nvPr>
            <p:ph type="body" idx="1"/>
          </p:nvPr>
        </p:nvSpPr>
        <p:spPr>
          <a:xfrm rot="5400000">
            <a:off x="2309018" y="617062"/>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55555"/>
              </a:lnSpc>
              <a:spcBef>
                <a:spcPts val="0"/>
              </a:spcBef>
              <a:spcAft>
                <a:spcPts val="0"/>
              </a:spcAft>
              <a:buClr>
                <a:schemeClr val="dk1"/>
              </a:buClr>
              <a:buSzPts val="1800"/>
              <a:buChar char="•"/>
              <a:defRPr/>
            </a:lvl1pPr>
            <a:lvl2pPr marL="914400" lvl="1" indent="-342900" algn="l">
              <a:lnSpc>
                <a:spcPct val="155555"/>
              </a:lnSpc>
              <a:spcBef>
                <a:spcPts val="1200"/>
              </a:spcBef>
              <a:spcAft>
                <a:spcPts val="0"/>
              </a:spcAft>
              <a:buClr>
                <a:schemeClr val="dk1"/>
              </a:buClr>
              <a:buSzPts val="1800"/>
              <a:buChar char="–"/>
              <a:defRPr/>
            </a:lvl2pPr>
            <a:lvl3pPr marL="1371600" lvl="2" indent="-342900" algn="l">
              <a:lnSpc>
                <a:spcPct val="155555"/>
              </a:lnSpc>
              <a:spcBef>
                <a:spcPts val="1200"/>
              </a:spcBef>
              <a:spcAft>
                <a:spcPts val="0"/>
              </a:spcAft>
              <a:buClr>
                <a:schemeClr val="dk1"/>
              </a:buClr>
              <a:buSzPts val="1800"/>
              <a:buChar char="•"/>
              <a:defRPr/>
            </a:lvl3pPr>
            <a:lvl4pPr marL="1828800" lvl="3" indent="-342900" algn="l">
              <a:lnSpc>
                <a:spcPct val="155555"/>
              </a:lnSpc>
              <a:spcBef>
                <a:spcPts val="1200"/>
              </a:spcBef>
              <a:spcAft>
                <a:spcPts val="0"/>
              </a:spcAft>
              <a:buClr>
                <a:schemeClr val="dk1"/>
              </a:buClr>
              <a:buSzPts val="1800"/>
              <a:buChar char="–"/>
              <a:defRPr/>
            </a:lvl4pPr>
            <a:lvl5pPr marL="2286000" lvl="4" indent="-342900" algn="l">
              <a:lnSpc>
                <a:spcPct val="155555"/>
              </a:lnSpc>
              <a:spcBef>
                <a:spcPts val="1200"/>
              </a:spcBef>
              <a:spcAft>
                <a:spcPts val="0"/>
              </a:spcAft>
              <a:buClr>
                <a:schemeClr val="dk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55555"/>
              </a:lnSpc>
              <a:spcBef>
                <a:spcPts val="0"/>
              </a:spcBef>
              <a:spcAft>
                <a:spcPts val="0"/>
              </a:spcAft>
              <a:buClr>
                <a:schemeClr val="dk1"/>
              </a:buClr>
              <a:buSzPts val="1800"/>
              <a:buChar char="•"/>
              <a:defRPr/>
            </a:lvl1pPr>
            <a:lvl2pPr marL="914400" lvl="1" indent="-342900" algn="l">
              <a:lnSpc>
                <a:spcPct val="155555"/>
              </a:lnSpc>
              <a:spcBef>
                <a:spcPts val="1200"/>
              </a:spcBef>
              <a:spcAft>
                <a:spcPts val="0"/>
              </a:spcAft>
              <a:buClr>
                <a:schemeClr val="dk1"/>
              </a:buClr>
              <a:buSzPts val="1800"/>
              <a:buChar char="–"/>
              <a:defRPr/>
            </a:lvl2pPr>
            <a:lvl3pPr marL="1371600" lvl="2" indent="-342900" algn="l">
              <a:lnSpc>
                <a:spcPct val="155555"/>
              </a:lnSpc>
              <a:spcBef>
                <a:spcPts val="1200"/>
              </a:spcBef>
              <a:spcAft>
                <a:spcPts val="0"/>
              </a:spcAft>
              <a:buClr>
                <a:schemeClr val="dk1"/>
              </a:buClr>
              <a:buSzPts val="1800"/>
              <a:buChar char="•"/>
              <a:defRPr/>
            </a:lvl3pPr>
            <a:lvl4pPr marL="1828800" lvl="3" indent="-342900" algn="l">
              <a:lnSpc>
                <a:spcPct val="155555"/>
              </a:lnSpc>
              <a:spcBef>
                <a:spcPts val="1200"/>
              </a:spcBef>
              <a:spcAft>
                <a:spcPts val="0"/>
              </a:spcAft>
              <a:buClr>
                <a:schemeClr val="dk1"/>
              </a:buClr>
              <a:buSzPts val="1800"/>
              <a:buChar char="–"/>
              <a:defRPr/>
            </a:lvl4pPr>
            <a:lvl5pPr marL="2286000" lvl="4" indent="-342900" algn="l">
              <a:lnSpc>
                <a:spcPct val="155555"/>
              </a:lnSpc>
              <a:spcBef>
                <a:spcPts val="1200"/>
              </a:spcBef>
              <a:spcAft>
                <a:spcPts val="0"/>
              </a:spcAft>
              <a:buClr>
                <a:schemeClr val="dk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2" name="Google Shape;72;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3" name="Google Shape;73;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5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7200" y="2514600"/>
            <a:ext cx="8229600" cy="3779520"/>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0"/>
              </a:spcBef>
              <a:spcAft>
                <a:spcPts val="0"/>
              </a:spcAft>
              <a:buClr>
                <a:schemeClr val="dk1"/>
              </a:buClr>
              <a:buSzPts val="2200"/>
              <a:buChar char="•"/>
              <a:defRPr sz="2200"/>
            </a:lvl1pPr>
            <a:lvl2pPr marL="914400" lvl="1" indent="-368300" algn="l">
              <a:lnSpc>
                <a:spcPct val="100000"/>
              </a:lnSpc>
              <a:spcBef>
                <a:spcPts val="800"/>
              </a:spcBef>
              <a:spcAft>
                <a:spcPts val="0"/>
              </a:spcAft>
              <a:buClr>
                <a:schemeClr val="dk1"/>
              </a:buClr>
              <a:buSzPts val="2200"/>
              <a:buChar char="–"/>
              <a:defRPr sz="2200"/>
            </a:lvl2pPr>
            <a:lvl3pPr marL="1371600" lvl="2" indent="-368300" algn="l">
              <a:lnSpc>
                <a:spcPct val="100000"/>
              </a:lnSpc>
              <a:spcBef>
                <a:spcPts val="800"/>
              </a:spcBef>
              <a:spcAft>
                <a:spcPts val="0"/>
              </a:spcAft>
              <a:buClr>
                <a:schemeClr val="dk1"/>
              </a:buClr>
              <a:buSzPts val="2200"/>
              <a:buChar char="•"/>
              <a:defRPr sz="2200"/>
            </a:lvl3pPr>
            <a:lvl4pPr marL="1828800" lvl="3" indent="-368300" algn="l">
              <a:lnSpc>
                <a:spcPct val="100000"/>
              </a:lnSpc>
              <a:spcBef>
                <a:spcPts val="800"/>
              </a:spcBef>
              <a:spcAft>
                <a:spcPts val="0"/>
              </a:spcAft>
              <a:buClr>
                <a:schemeClr val="dk1"/>
              </a:buClr>
              <a:buSzPts val="2200"/>
              <a:buChar char="–"/>
              <a:defRPr sz="2200"/>
            </a:lvl4pPr>
            <a:lvl5pPr marL="2286000" lvl="4" indent="-368300" algn="l">
              <a:lnSpc>
                <a:spcPct val="100000"/>
              </a:lnSpc>
              <a:spcBef>
                <a:spcPts val="800"/>
              </a:spcBef>
              <a:spcAft>
                <a:spcPts val="0"/>
              </a:spcAft>
              <a:buClr>
                <a:schemeClr val="dk1"/>
              </a:buClr>
              <a:buSzPts val="2200"/>
              <a:buChar char="»"/>
              <a:defRPr sz="2200"/>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23"/>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40000"/>
              </a:lnSpc>
              <a:spcBef>
                <a:spcPts val="0"/>
              </a:spcBef>
              <a:spcAft>
                <a:spcPts val="0"/>
              </a:spcAft>
              <a:buClr>
                <a:srgbClr val="888888"/>
              </a:buClr>
              <a:buSzPts val="2000"/>
              <a:buNone/>
              <a:defRPr sz="2000">
                <a:solidFill>
                  <a:srgbClr val="888888"/>
                </a:solidFill>
              </a:defRPr>
            </a:lvl1pPr>
            <a:lvl2pPr marL="914400" lvl="1" indent="-228600" algn="l">
              <a:lnSpc>
                <a:spcPct val="155555"/>
              </a:lnSpc>
              <a:spcBef>
                <a:spcPts val="1200"/>
              </a:spcBef>
              <a:spcAft>
                <a:spcPts val="0"/>
              </a:spcAft>
              <a:buClr>
                <a:srgbClr val="888888"/>
              </a:buClr>
              <a:buSzPts val="1800"/>
              <a:buNone/>
              <a:defRPr sz="1800">
                <a:solidFill>
                  <a:srgbClr val="888888"/>
                </a:solidFill>
              </a:defRPr>
            </a:lvl2pPr>
            <a:lvl3pPr marL="1371600" lvl="2" indent="-228600" algn="l">
              <a:lnSpc>
                <a:spcPct val="175000"/>
              </a:lnSpc>
              <a:spcBef>
                <a:spcPts val="1200"/>
              </a:spcBef>
              <a:spcAft>
                <a:spcPts val="0"/>
              </a:spcAft>
              <a:buClr>
                <a:srgbClr val="888888"/>
              </a:buClr>
              <a:buSzPts val="1600"/>
              <a:buNone/>
              <a:defRPr sz="1600">
                <a:solidFill>
                  <a:srgbClr val="888888"/>
                </a:solidFill>
              </a:defRPr>
            </a:lvl3pPr>
            <a:lvl4pPr marL="1828800" lvl="3" indent="-228600" algn="l">
              <a:lnSpc>
                <a:spcPct val="200000"/>
              </a:lnSpc>
              <a:spcBef>
                <a:spcPts val="1200"/>
              </a:spcBef>
              <a:spcAft>
                <a:spcPts val="0"/>
              </a:spcAft>
              <a:buClr>
                <a:srgbClr val="888888"/>
              </a:buClr>
              <a:buSzPts val="1400"/>
              <a:buNone/>
              <a:defRPr sz="1400">
                <a:solidFill>
                  <a:srgbClr val="888888"/>
                </a:solidFill>
              </a:defRPr>
            </a:lvl4pPr>
            <a:lvl5pPr marL="2286000" lvl="4" indent="-228600" algn="l">
              <a:lnSpc>
                <a:spcPct val="200000"/>
              </a:lnSpc>
              <a:spcBef>
                <a:spcPts val="1200"/>
              </a:spcBef>
              <a:spcAft>
                <a:spcPts val="0"/>
              </a:spcAft>
              <a:buClr>
                <a:srgbClr val="888888"/>
              </a:buClr>
              <a:buSzPts val="1400"/>
              <a:buNone/>
              <a:defRPr sz="1400">
                <a:solidFill>
                  <a:srgbClr val="888888"/>
                </a:solidFill>
              </a:defRPr>
            </a:lvl5pPr>
            <a:lvl6pPr marL="2743200" lvl="5" indent="-228600" algn="l">
              <a:spcBef>
                <a:spcPts val="12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16666"/>
              </a:lnSpc>
              <a:spcBef>
                <a:spcPts val="1200"/>
              </a:spcBef>
              <a:spcAft>
                <a:spcPts val="0"/>
              </a:spcAft>
              <a:buClr>
                <a:schemeClr val="dk1"/>
              </a:buClr>
              <a:buSzPts val="2400"/>
              <a:buChar char="–"/>
              <a:defRPr sz="2400"/>
            </a:lvl2pPr>
            <a:lvl3pPr marL="1371600" lvl="2" indent="-355600" algn="l">
              <a:lnSpc>
                <a:spcPct val="140000"/>
              </a:lnSpc>
              <a:spcBef>
                <a:spcPts val="1200"/>
              </a:spcBef>
              <a:spcAft>
                <a:spcPts val="0"/>
              </a:spcAft>
              <a:buClr>
                <a:schemeClr val="dk1"/>
              </a:buClr>
              <a:buSzPts val="2000"/>
              <a:buChar char="•"/>
              <a:defRPr sz="2000"/>
            </a:lvl3pPr>
            <a:lvl4pPr marL="1828800" lvl="3" indent="-342900" algn="l">
              <a:lnSpc>
                <a:spcPct val="155555"/>
              </a:lnSpc>
              <a:spcBef>
                <a:spcPts val="1200"/>
              </a:spcBef>
              <a:spcAft>
                <a:spcPts val="0"/>
              </a:spcAft>
              <a:buClr>
                <a:schemeClr val="dk1"/>
              </a:buClr>
              <a:buSzPts val="1800"/>
              <a:buChar char="–"/>
              <a:defRPr sz="1800"/>
            </a:lvl4pPr>
            <a:lvl5pPr marL="2286000" lvl="4" indent="-342900" algn="l">
              <a:lnSpc>
                <a:spcPct val="155555"/>
              </a:lnSpc>
              <a:spcBef>
                <a:spcPts val="1200"/>
              </a:spcBef>
              <a:spcAft>
                <a:spcPts val="0"/>
              </a:spcAft>
              <a:buClr>
                <a:schemeClr val="dk1"/>
              </a:buClr>
              <a:buSzPts val="1800"/>
              <a:buChar char="»"/>
              <a:defRPr sz="18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 name="Google Shape;25;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16666"/>
              </a:lnSpc>
              <a:spcBef>
                <a:spcPts val="1200"/>
              </a:spcBef>
              <a:spcAft>
                <a:spcPts val="0"/>
              </a:spcAft>
              <a:buClr>
                <a:schemeClr val="dk1"/>
              </a:buClr>
              <a:buSzPts val="2400"/>
              <a:buChar char="–"/>
              <a:defRPr sz="2400"/>
            </a:lvl2pPr>
            <a:lvl3pPr marL="1371600" lvl="2" indent="-355600" algn="l">
              <a:lnSpc>
                <a:spcPct val="140000"/>
              </a:lnSpc>
              <a:spcBef>
                <a:spcPts val="1200"/>
              </a:spcBef>
              <a:spcAft>
                <a:spcPts val="0"/>
              </a:spcAft>
              <a:buClr>
                <a:schemeClr val="dk1"/>
              </a:buClr>
              <a:buSzPts val="2000"/>
              <a:buChar char="•"/>
              <a:defRPr sz="2000"/>
            </a:lvl3pPr>
            <a:lvl4pPr marL="1828800" lvl="3" indent="-342900" algn="l">
              <a:lnSpc>
                <a:spcPct val="155555"/>
              </a:lnSpc>
              <a:spcBef>
                <a:spcPts val="1200"/>
              </a:spcBef>
              <a:spcAft>
                <a:spcPts val="0"/>
              </a:spcAft>
              <a:buClr>
                <a:schemeClr val="dk1"/>
              </a:buClr>
              <a:buSzPts val="1800"/>
              <a:buChar char="–"/>
              <a:defRPr sz="1800"/>
            </a:lvl4pPr>
            <a:lvl5pPr marL="2286000" lvl="4" indent="-342900" algn="l">
              <a:lnSpc>
                <a:spcPct val="155555"/>
              </a:lnSpc>
              <a:spcBef>
                <a:spcPts val="1200"/>
              </a:spcBef>
              <a:spcAft>
                <a:spcPts val="0"/>
              </a:spcAft>
              <a:buClr>
                <a:schemeClr val="dk1"/>
              </a:buClr>
              <a:buSzPts val="1800"/>
              <a:buChar char="»"/>
              <a:defRPr sz="18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16666"/>
              </a:lnSpc>
              <a:spcBef>
                <a:spcPts val="0"/>
              </a:spcBef>
              <a:spcAft>
                <a:spcPts val="0"/>
              </a:spcAft>
              <a:buClr>
                <a:schemeClr val="dk1"/>
              </a:buClr>
              <a:buSzPts val="2400"/>
              <a:buNone/>
              <a:defRPr sz="2400" b="1"/>
            </a:lvl1pPr>
            <a:lvl2pPr marL="914400" lvl="1" indent="-228600" algn="l">
              <a:lnSpc>
                <a:spcPct val="140000"/>
              </a:lnSpc>
              <a:spcBef>
                <a:spcPts val="1200"/>
              </a:spcBef>
              <a:spcAft>
                <a:spcPts val="0"/>
              </a:spcAft>
              <a:buClr>
                <a:schemeClr val="dk1"/>
              </a:buClr>
              <a:buSzPts val="2000"/>
              <a:buNone/>
              <a:defRPr sz="2000" b="1"/>
            </a:lvl2pPr>
            <a:lvl3pPr marL="1371600" lvl="2" indent="-228600" algn="l">
              <a:lnSpc>
                <a:spcPct val="155555"/>
              </a:lnSpc>
              <a:spcBef>
                <a:spcPts val="1200"/>
              </a:spcBef>
              <a:spcAft>
                <a:spcPts val="0"/>
              </a:spcAft>
              <a:buClr>
                <a:schemeClr val="dk1"/>
              </a:buClr>
              <a:buSzPts val="1800"/>
              <a:buNone/>
              <a:defRPr sz="1800" b="1"/>
            </a:lvl3pPr>
            <a:lvl4pPr marL="1828800" lvl="3" indent="-228600" algn="l">
              <a:lnSpc>
                <a:spcPct val="175000"/>
              </a:lnSpc>
              <a:spcBef>
                <a:spcPts val="1200"/>
              </a:spcBef>
              <a:spcAft>
                <a:spcPts val="0"/>
              </a:spcAft>
              <a:buClr>
                <a:schemeClr val="dk1"/>
              </a:buClr>
              <a:buSzPts val="1600"/>
              <a:buNone/>
              <a:defRPr sz="1600" b="1"/>
            </a:lvl4pPr>
            <a:lvl5pPr marL="2286000" lvl="4" indent="-228600" algn="l">
              <a:lnSpc>
                <a:spcPct val="175000"/>
              </a:lnSpc>
              <a:spcBef>
                <a:spcPts val="1200"/>
              </a:spcBef>
              <a:spcAft>
                <a:spcPts val="0"/>
              </a:spcAft>
              <a:buClr>
                <a:schemeClr val="dk1"/>
              </a:buClr>
              <a:buSzPts val="1600"/>
              <a:buNone/>
              <a:defRPr sz="1600" b="1"/>
            </a:lvl5pPr>
            <a:lvl6pPr marL="2743200" lvl="5" indent="-228600" algn="l">
              <a:spcBef>
                <a:spcPts val="12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 name="Google Shape;2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16666"/>
              </a:lnSpc>
              <a:spcBef>
                <a:spcPts val="0"/>
              </a:spcBef>
              <a:spcAft>
                <a:spcPts val="0"/>
              </a:spcAft>
              <a:buClr>
                <a:schemeClr val="dk1"/>
              </a:buClr>
              <a:buSzPts val="2400"/>
              <a:buChar char="•"/>
              <a:defRPr sz="2400"/>
            </a:lvl1pPr>
            <a:lvl2pPr marL="914400" lvl="1" indent="-355600" algn="l">
              <a:lnSpc>
                <a:spcPct val="140000"/>
              </a:lnSpc>
              <a:spcBef>
                <a:spcPts val="1200"/>
              </a:spcBef>
              <a:spcAft>
                <a:spcPts val="0"/>
              </a:spcAft>
              <a:buClr>
                <a:schemeClr val="dk1"/>
              </a:buClr>
              <a:buSzPts val="2000"/>
              <a:buChar char="–"/>
              <a:defRPr sz="2000"/>
            </a:lvl2pPr>
            <a:lvl3pPr marL="1371600" lvl="2" indent="-342900" algn="l">
              <a:lnSpc>
                <a:spcPct val="155555"/>
              </a:lnSpc>
              <a:spcBef>
                <a:spcPts val="1200"/>
              </a:spcBef>
              <a:spcAft>
                <a:spcPts val="0"/>
              </a:spcAft>
              <a:buClr>
                <a:schemeClr val="dk1"/>
              </a:buClr>
              <a:buSzPts val="1800"/>
              <a:buChar char="•"/>
              <a:defRPr sz="1800"/>
            </a:lvl3pPr>
            <a:lvl4pPr marL="1828800" lvl="3" indent="-330200" algn="l">
              <a:lnSpc>
                <a:spcPct val="175000"/>
              </a:lnSpc>
              <a:spcBef>
                <a:spcPts val="1200"/>
              </a:spcBef>
              <a:spcAft>
                <a:spcPts val="0"/>
              </a:spcAft>
              <a:buClr>
                <a:schemeClr val="dk1"/>
              </a:buClr>
              <a:buSzPts val="1600"/>
              <a:buChar char="–"/>
              <a:defRPr sz="1600"/>
            </a:lvl4pPr>
            <a:lvl5pPr marL="2286000" lvl="4" indent="-330200" algn="l">
              <a:lnSpc>
                <a:spcPct val="175000"/>
              </a:lnSpc>
              <a:spcBef>
                <a:spcPts val="1200"/>
              </a:spcBef>
              <a:spcAft>
                <a:spcPts val="0"/>
              </a:spcAft>
              <a:buClr>
                <a:schemeClr val="dk1"/>
              </a:buClr>
              <a:buSzPts val="1600"/>
              <a:buChar char="»"/>
              <a:defRPr sz="1600"/>
            </a:lvl5pPr>
            <a:lvl6pPr marL="2743200" lvl="5" indent="-330200" algn="l">
              <a:spcBef>
                <a:spcPts val="12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0" name="Google Shape;3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16666"/>
              </a:lnSpc>
              <a:spcBef>
                <a:spcPts val="0"/>
              </a:spcBef>
              <a:spcAft>
                <a:spcPts val="0"/>
              </a:spcAft>
              <a:buClr>
                <a:schemeClr val="dk1"/>
              </a:buClr>
              <a:buSzPts val="2400"/>
              <a:buNone/>
              <a:defRPr sz="2400" b="1"/>
            </a:lvl1pPr>
            <a:lvl2pPr marL="914400" lvl="1" indent="-228600" algn="l">
              <a:lnSpc>
                <a:spcPct val="140000"/>
              </a:lnSpc>
              <a:spcBef>
                <a:spcPts val="1200"/>
              </a:spcBef>
              <a:spcAft>
                <a:spcPts val="0"/>
              </a:spcAft>
              <a:buClr>
                <a:schemeClr val="dk1"/>
              </a:buClr>
              <a:buSzPts val="2000"/>
              <a:buNone/>
              <a:defRPr sz="2000" b="1"/>
            </a:lvl2pPr>
            <a:lvl3pPr marL="1371600" lvl="2" indent="-228600" algn="l">
              <a:lnSpc>
                <a:spcPct val="155555"/>
              </a:lnSpc>
              <a:spcBef>
                <a:spcPts val="1200"/>
              </a:spcBef>
              <a:spcAft>
                <a:spcPts val="0"/>
              </a:spcAft>
              <a:buClr>
                <a:schemeClr val="dk1"/>
              </a:buClr>
              <a:buSzPts val="1800"/>
              <a:buNone/>
              <a:defRPr sz="1800" b="1"/>
            </a:lvl3pPr>
            <a:lvl4pPr marL="1828800" lvl="3" indent="-228600" algn="l">
              <a:lnSpc>
                <a:spcPct val="175000"/>
              </a:lnSpc>
              <a:spcBef>
                <a:spcPts val="1200"/>
              </a:spcBef>
              <a:spcAft>
                <a:spcPts val="0"/>
              </a:spcAft>
              <a:buClr>
                <a:schemeClr val="dk1"/>
              </a:buClr>
              <a:buSzPts val="1600"/>
              <a:buNone/>
              <a:defRPr sz="1600" b="1"/>
            </a:lvl4pPr>
            <a:lvl5pPr marL="2286000" lvl="4" indent="-228600" algn="l">
              <a:lnSpc>
                <a:spcPct val="175000"/>
              </a:lnSpc>
              <a:spcBef>
                <a:spcPts val="1200"/>
              </a:spcBef>
              <a:spcAft>
                <a:spcPts val="0"/>
              </a:spcAft>
              <a:buClr>
                <a:schemeClr val="dk1"/>
              </a:buClr>
              <a:buSzPts val="1600"/>
              <a:buNone/>
              <a:defRPr sz="1600" b="1"/>
            </a:lvl5pPr>
            <a:lvl6pPr marL="2743200" lvl="5" indent="-228600" algn="l">
              <a:spcBef>
                <a:spcPts val="12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 name="Google Shape;3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16666"/>
              </a:lnSpc>
              <a:spcBef>
                <a:spcPts val="0"/>
              </a:spcBef>
              <a:spcAft>
                <a:spcPts val="0"/>
              </a:spcAft>
              <a:buClr>
                <a:schemeClr val="dk1"/>
              </a:buClr>
              <a:buSzPts val="2400"/>
              <a:buChar char="•"/>
              <a:defRPr sz="2400"/>
            </a:lvl1pPr>
            <a:lvl2pPr marL="914400" lvl="1" indent="-355600" algn="l">
              <a:lnSpc>
                <a:spcPct val="140000"/>
              </a:lnSpc>
              <a:spcBef>
                <a:spcPts val="1200"/>
              </a:spcBef>
              <a:spcAft>
                <a:spcPts val="0"/>
              </a:spcAft>
              <a:buClr>
                <a:schemeClr val="dk1"/>
              </a:buClr>
              <a:buSzPts val="2000"/>
              <a:buChar char="–"/>
              <a:defRPr sz="2000"/>
            </a:lvl2pPr>
            <a:lvl3pPr marL="1371600" lvl="2" indent="-342900" algn="l">
              <a:lnSpc>
                <a:spcPct val="155555"/>
              </a:lnSpc>
              <a:spcBef>
                <a:spcPts val="1200"/>
              </a:spcBef>
              <a:spcAft>
                <a:spcPts val="0"/>
              </a:spcAft>
              <a:buClr>
                <a:schemeClr val="dk1"/>
              </a:buClr>
              <a:buSzPts val="1800"/>
              <a:buChar char="•"/>
              <a:defRPr sz="1800"/>
            </a:lvl3pPr>
            <a:lvl4pPr marL="1828800" lvl="3" indent="-330200" algn="l">
              <a:lnSpc>
                <a:spcPct val="175000"/>
              </a:lnSpc>
              <a:spcBef>
                <a:spcPts val="1200"/>
              </a:spcBef>
              <a:spcAft>
                <a:spcPts val="0"/>
              </a:spcAft>
              <a:buClr>
                <a:schemeClr val="dk1"/>
              </a:buClr>
              <a:buSzPts val="1600"/>
              <a:buChar char="–"/>
              <a:defRPr sz="1600"/>
            </a:lvl4pPr>
            <a:lvl5pPr marL="2286000" lvl="4" indent="-330200" algn="l">
              <a:lnSpc>
                <a:spcPct val="175000"/>
              </a:lnSpc>
              <a:spcBef>
                <a:spcPts val="1200"/>
              </a:spcBef>
              <a:spcAft>
                <a:spcPts val="0"/>
              </a:spcAft>
              <a:buClr>
                <a:schemeClr val="dk1"/>
              </a:buClr>
              <a:buSzPts val="1600"/>
              <a:buChar char="»"/>
              <a:defRPr sz="1600"/>
            </a:lvl5pPr>
            <a:lvl6pPr marL="2743200" lvl="5" indent="-330200" algn="l">
              <a:spcBef>
                <a:spcPts val="12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87500"/>
              </a:lnSpc>
              <a:spcBef>
                <a:spcPts val="0"/>
              </a:spcBef>
              <a:spcAft>
                <a:spcPts val="0"/>
              </a:spcAft>
              <a:buClr>
                <a:schemeClr val="dk1"/>
              </a:buClr>
              <a:buSzPts val="3200"/>
              <a:buChar char="•"/>
              <a:defRPr sz="3200"/>
            </a:lvl1pPr>
            <a:lvl2pPr marL="914400" lvl="1" indent="-406400" algn="l">
              <a:lnSpc>
                <a:spcPct val="100000"/>
              </a:lnSpc>
              <a:spcBef>
                <a:spcPts val="1200"/>
              </a:spcBef>
              <a:spcAft>
                <a:spcPts val="0"/>
              </a:spcAft>
              <a:buClr>
                <a:schemeClr val="dk1"/>
              </a:buClr>
              <a:buSzPts val="2800"/>
              <a:buChar char="–"/>
              <a:defRPr sz="2800"/>
            </a:lvl2pPr>
            <a:lvl3pPr marL="1371600" lvl="2" indent="-381000" algn="l">
              <a:lnSpc>
                <a:spcPct val="116666"/>
              </a:lnSpc>
              <a:spcBef>
                <a:spcPts val="1200"/>
              </a:spcBef>
              <a:spcAft>
                <a:spcPts val="0"/>
              </a:spcAft>
              <a:buClr>
                <a:schemeClr val="dk1"/>
              </a:buClr>
              <a:buSzPts val="2400"/>
              <a:buChar char="•"/>
              <a:defRPr sz="2400"/>
            </a:lvl3pPr>
            <a:lvl4pPr marL="1828800" lvl="3" indent="-355600" algn="l">
              <a:lnSpc>
                <a:spcPct val="140000"/>
              </a:lnSpc>
              <a:spcBef>
                <a:spcPts val="1200"/>
              </a:spcBef>
              <a:spcAft>
                <a:spcPts val="0"/>
              </a:spcAft>
              <a:buClr>
                <a:schemeClr val="dk1"/>
              </a:buClr>
              <a:buSzPts val="2000"/>
              <a:buChar char="–"/>
              <a:defRPr sz="2000"/>
            </a:lvl4pPr>
            <a:lvl5pPr marL="2286000" lvl="4" indent="-355600" algn="l">
              <a:lnSpc>
                <a:spcPct val="140000"/>
              </a:lnSpc>
              <a:spcBef>
                <a:spcPts val="1200"/>
              </a:spcBef>
              <a:spcAft>
                <a:spcPts val="0"/>
              </a:spcAft>
              <a:buClr>
                <a:schemeClr val="dk1"/>
              </a:buClr>
              <a:buSzPts val="2000"/>
              <a:buChar char="»"/>
              <a:defRPr sz="2000"/>
            </a:lvl5pPr>
            <a:lvl6pPr marL="2743200" lvl="5" indent="-355600" algn="l">
              <a:spcBef>
                <a:spcPts val="12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8" name="Google Shape;38;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Clr>
                <a:schemeClr val="dk1"/>
              </a:buClr>
              <a:buSzPts val="1400"/>
              <a:buNone/>
              <a:defRPr sz="1400"/>
            </a:lvl1pPr>
            <a:lvl2pPr marL="914400" lvl="1" indent="-228600" algn="l">
              <a:lnSpc>
                <a:spcPct val="233333"/>
              </a:lnSpc>
              <a:spcBef>
                <a:spcPts val="1200"/>
              </a:spcBef>
              <a:spcAft>
                <a:spcPts val="0"/>
              </a:spcAft>
              <a:buClr>
                <a:schemeClr val="dk1"/>
              </a:buClr>
              <a:buSzPts val="1200"/>
              <a:buNone/>
              <a:defRPr sz="1200"/>
            </a:lvl2pPr>
            <a:lvl3pPr marL="1371600" lvl="2" indent="-228600" algn="l">
              <a:lnSpc>
                <a:spcPct val="280000"/>
              </a:lnSpc>
              <a:spcBef>
                <a:spcPts val="1200"/>
              </a:spcBef>
              <a:spcAft>
                <a:spcPts val="0"/>
              </a:spcAft>
              <a:buClr>
                <a:schemeClr val="dk1"/>
              </a:buClr>
              <a:buSzPts val="1000"/>
              <a:buNone/>
              <a:defRPr sz="1000"/>
            </a:lvl3pPr>
            <a:lvl4pPr marL="1828800" lvl="3" indent="-228600" algn="l">
              <a:lnSpc>
                <a:spcPct val="311111"/>
              </a:lnSpc>
              <a:spcBef>
                <a:spcPts val="1200"/>
              </a:spcBef>
              <a:spcAft>
                <a:spcPts val="0"/>
              </a:spcAft>
              <a:buClr>
                <a:schemeClr val="dk1"/>
              </a:buClr>
              <a:buSzPts val="900"/>
              <a:buNone/>
              <a:defRPr sz="900"/>
            </a:lvl4pPr>
            <a:lvl5pPr marL="2286000" lvl="4" indent="-228600" algn="l">
              <a:lnSpc>
                <a:spcPct val="311111"/>
              </a:lnSpc>
              <a:spcBef>
                <a:spcPts val="1200"/>
              </a:spcBef>
              <a:spcAft>
                <a:spcPts val="0"/>
              </a:spcAft>
              <a:buClr>
                <a:schemeClr val="dk1"/>
              </a:buClr>
              <a:buSzPts val="900"/>
              <a:buNone/>
              <a:defRPr sz="900"/>
            </a:lvl5pPr>
            <a:lvl6pPr marL="2743200" lvl="5" indent="-228600" algn="l">
              <a:spcBef>
                <a:spcPts val="12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87500"/>
              </a:lnSpc>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12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16666"/>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4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4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Clr>
                <a:schemeClr val="dk1"/>
              </a:buClr>
              <a:buSzPts val="1400"/>
              <a:buNone/>
              <a:defRPr sz="1400"/>
            </a:lvl1pPr>
            <a:lvl2pPr marL="914400" lvl="1" indent="-228600" algn="l">
              <a:lnSpc>
                <a:spcPct val="233333"/>
              </a:lnSpc>
              <a:spcBef>
                <a:spcPts val="1200"/>
              </a:spcBef>
              <a:spcAft>
                <a:spcPts val="0"/>
              </a:spcAft>
              <a:buClr>
                <a:schemeClr val="dk1"/>
              </a:buClr>
              <a:buSzPts val="1200"/>
              <a:buNone/>
              <a:defRPr sz="1200"/>
            </a:lvl2pPr>
            <a:lvl3pPr marL="1371600" lvl="2" indent="-228600" algn="l">
              <a:lnSpc>
                <a:spcPct val="280000"/>
              </a:lnSpc>
              <a:spcBef>
                <a:spcPts val="1200"/>
              </a:spcBef>
              <a:spcAft>
                <a:spcPts val="0"/>
              </a:spcAft>
              <a:buClr>
                <a:schemeClr val="dk1"/>
              </a:buClr>
              <a:buSzPts val="1000"/>
              <a:buNone/>
              <a:defRPr sz="1000"/>
            </a:lvl3pPr>
            <a:lvl4pPr marL="1828800" lvl="3" indent="-228600" algn="l">
              <a:lnSpc>
                <a:spcPct val="311111"/>
              </a:lnSpc>
              <a:spcBef>
                <a:spcPts val="1200"/>
              </a:spcBef>
              <a:spcAft>
                <a:spcPts val="0"/>
              </a:spcAft>
              <a:buClr>
                <a:schemeClr val="dk1"/>
              </a:buClr>
              <a:buSzPts val="900"/>
              <a:buNone/>
              <a:defRPr sz="900"/>
            </a:lvl4pPr>
            <a:lvl5pPr marL="2286000" lvl="4" indent="-228600" algn="l">
              <a:lnSpc>
                <a:spcPct val="311111"/>
              </a:lnSpc>
              <a:spcBef>
                <a:spcPts val="1200"/>
              </a:spcBef>
              <a:spcAft>
                <a:spcPts val="0"/>
              </a:spcAft>
              <a:buClr>
                <a:schemeClr val="dk1"/>
              </a:buClr>
              <a:buSzPts val="900"/>
              <a:buNone/>
              <a:defRPr sz="900"/>
            </a:lvl5pPr>
            <a:lvl6pPr marL="2743200" lvl="5" indent="-228600" algn="l">
              <a:spcBef>
                <a:spcPts val="12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2468880"/>
            <a:ext cx="8229600" cy="4525963"/>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27272"/>
              </a:lnSpc>
              <a:spcBef>
                <a:spcPts val="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68300" algn="l" rtl="0">
              <a:lnSpc>
                <a:spcPct val="127272"/>
              </a:lnSpc>
              <a:spcBef>
                <a:spcPts val="12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27272"/>
              </a:lnSpc>
              <a:spcBef>
                <a:spcPts val="12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127272"/>
              </a:lnSpc>
              <a:spcBef>
                <a:spcPts val="12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27272"/>
              </a:lnSpc>
              <a:spcBef>
                <a:spcPts val="12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p:nvPr/>
        </p:nvSpPr>
        <p:spPr>
          <a:xfrm>
            <a:off x="457200" y="6574536"/>
            <a:ext cx="8229600"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0" i="0" u="none" strike="noStrike" cap="none">
                <a:solidFill>
                  <a:schemeClr val="lt1"/>
                </a:solidFill>
                <a:latin typeface="Arial"/>
                <a:ea typeface="Arial"/>
                <a:cs typeface="Arial"/>
                <a:sym typeface="Arial"/>
              </a:rPr>
              <a:t>The History of Social Security</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1" name="Google Shape;51;p13"/>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s://archive.org/details/YourSoci19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hueylong.com/programs/share-our-wealth.php" TargetMode="External"/><Relationship Id="rId4" Type="http://schemas.openxmlformats.org/officeDocument/2006/relationships/hyperlink" Target="https://www.youtube.com/watch?v=0HFSYXYfDc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dE_EV3wnX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balance.com/current-federal-mandatory-spending-330577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ctrTitle"/>
          </p:nvPr>
        </p:nvSpPr>
        <p:spPr>
          <a:xfrm>
            <a:off x="685800" y="2286000"/>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Understanding Fiscal Responsibility: Revisions to U.S. History Lessons </a:t>
            </a:r>
            <a:endParaRPr sz="3600"/>
          </a:p>
          <a:p>
            <a:pPr marL="0" lvl="0" indent="0" algn="ctr" rtl="0">
              <a:spcBef>
                <a:spcPts val="0"/>
              </a:spcBef>
              <a:spcAft>
                <a:spcPts val="0"/>
              </a:spcAft>
              <a:buNone/>
            </a:pPr>
            <a:r>
              <a:rPr lang="en-US" sz="3600"/>
              <a:t>The History of Social Security</a:t>
            </a:r>
            <a:endParaRPr sz="3600"/>
          </a:p>
        </p:txBody>
      </p:sp>
      <p:sp>
        <p:nvSpPr>
          <p:cNvPr id="139" name="Google Shape;139;p37"/>
          <p:cNvSpPr txBox="1"/>
          <p:nvPr/>
        </p:nvSpPr>
        <p:spPr>
          <a:xfrm>
            <a:off x="685800" y="4190762"/>
            <a:ext cx="7772400" cy="16004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979" b="1">
                <a:solidFill>
                  <a:schemeClr val="dk1"/>
                </a:solidFill>
                <a:latin typeface="Calibri"/>
                <a:ea typeface="Calibri"/>
                <a:cs typeface="Calibri"/>
                <a:sym typeface="Calibri"/>
              </a:rPr>
              <a:t>Presented by</a:t>
            </a:r>
            <a:r>
              <a:rPr lang="en-US" sz="1979" b="1">
                <a:solidFill>
                  <a:srgbClr val="005CB8"/>
                </a:solidFill>
                <a:latin typeface="Calibri"/>
                <a:ea typeface="Calibri"/>
                <a:cs typeface="Calibri"/>
                <a:sym typeface="Calibri"/>
              </a:rPr>
              <a:t> Amanda Stiglbauer</a:t>
            </a:r>
            <a:br>
              <a:rPr lang="en-US" sz="1979" b="1">
                <a:solidFill>
                  <a:srgbClr val="005CB8"/>
                </a:solidFill>
                <a:latin typeface="Calibri"/>
                <a:ea typeface="Calibri"/>
                <a:cs typeface="Calibri"/>
                <a:sym typeface="Calibri"/>
              </a:rPr>
            </a:br>
            <a:r>
              <a:rPr lang="en-US" sz="1979" b="1">
                <a:solidFill>
                  <a:srgbClr val="005CB8"/>
                </a:solidFill>
                <a:latin typeface="Calibri"/>
                <a:ea typeface="Calibri"/>
                <a:cs typeface="Calibri"/>
                <a:sym typeface="Calibri"/>
              </a:rPr>
              <a:t>SC Economics</a:t>
            </a:r>
            <a:br>
              <a:rPr lang="en-US" sz="1979" b="1">
                <a:solidFill>
                  <a:srgbClr val="005CB8"/>
                </a:solidFill>
                <a:latin typeface="Calibri"/>
                <a:ea typeface="Calibri"/>
                <a:cs typeface="Calibri"/>
                <a:sym typeface="Calibri"/>
              </a:rPr>
            </a:br>
            <a:r>
              <a:rPr lang="en-US" sz="1979" b="1">
                <a:solidFill>
                  <a:srgbClr val="005CB8"/>
                </a:solidFill>
                <a:latin typeface="Calibri"/>
                <a:ea typeface="Calibri"/>
                <a:cs typeface="Calibri"/>
                <a:sym typeface="Calibri"/>
              </a:rPr>
              <a:t>Blythewood High School</a:t>
            </a:r>
            <a:br>
              <a:rPr lang="en-US" sz="1979" b="1">
                <a:solidFill>
                  <a:srgbClr val="005CB8"/>
                </a:solidFill>
                <a:latin typeface="Calibri"/>
                <a:ea typeface="Calibri"/>
                <a:cs typeface="Calibri"/>
                <a:sym typeface="Calibri"/>
              </a:rPr>
            </a:br>
            <a:r>
              <a:rPr lang="en-US" sz="1979" b="1" u="sng">
                <a:solidFill>
                  <a:schemeClr val="hlink"/>
                </a:solidFill>
                <a:latin typeface="Calibri"/>
                <a:ea typeface="Calibri"/>
                <a:cs typeface="Calibri"/>
                <a:sym typeface="Calibri"/>
                <a:hlinkClick r:id="rId3"/>
              </a:rPr>
              <a:t>Amanda.Stiglbauer@moore.sc.edu</a:t>
            </a:r>
            <a:r>
              <a:rPr lang="en-US" sz="1979" b="1">
                <a:solidFill>
                  <a:schemeClr val="dk1"/>
                </a:solidFill>
                <a:latin typeface="Calibri"/>
                <a:ea typeface="Calibri"/>
                <a:cs typeface="Calibri"/>
                <a:sym typeface="Calibri"/>
              </a:rPr>
              <a:t/>
            </a:r>
            <a:br>
              <a:rPr lang="en-US" sz="1979" b="1">
                <a:solidFill>
                  <a:schemeClr val="dk1"/>
                </a:solidFill>
                <a:latin typeface="Calibri"/>
                <a:ea typeface="Calibri"/>
                <a:cs typeface="Calibri"/>
                <a:sym typeface="Calibri"/>
              </a:rPr>
            </a:br>
            <a:r>
              <a:rPr lang="en-US" sz="1979" b="1">
                <a:solidFill>
                  <a:schemeClr val="dk1"/>
                </a:solidFill>
                <a:latin typeface="Calibri"/>
                <a:ea typeface="Calibri"/>
                <a:cs typeface="Calibri"/>
                <a:sym typeface="Calibri"/>
              </a:rPr>
              <a:t>April 14, 2020</a:t>
            </a:r>
            <a:endParaRPr sz="1979" b="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6"/>
          <p:cNvSpPr txBox="1">
            <a:spLocks noGrp="1"/>
          </p:cNvSpPr>
          <p:nvPr>
            <p:ph type="title"/>
          </p:nvPr>
        </p:nvSpPr>
        <p:spPr>
          <a:xfrm>
            <a:off x="457200" y="1295400"/>
            <a:ext cx="83058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4000"/>
              <a:t>Social Security: Visualizing the Debate</a:t>
            </a:r>
            <a:endParaRPr/>
          </a:p>
        </p:txBody>
      </p:sp>
      <p:pic>
        <p:nvPicPr>
          <p:cNvPr id="201" name="Google Shape;201;p46"/>
          <p:cNvPicPr preferRelativeResize="0"/>
          <p:nvPr/>
        </p:nvPicPr>
        <p:blipFill rotWithShape="1">
          <a:blip r:embed="rId3">
            <a:alphaModFix/>
          </a:blip>
          <a:srcRect/>
          <a:stretch/>
        </p:blipFill>
        <p:spPr>
          <a:xfrm>
            <a:off x="1663700" y="2196536"/>
            <a:ext cx="5892800" cy="428046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7"/>
          <p:cNvSpPr txBox="1">
            <a:spLocks noGrp="1"/>
          </p:cNvSpPr>
          <p:nvPr>
            <p:ph type="title"/>
          </p:nvPr>
        </p:nvSpPr>
        <p:spPr>
          <a:xfrm>
            <a:off x="457200" y="1295400"/>
            <a:ext cx="83058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4000"/>
              <a:t>Social Security: Visualizing the Debate</a:t>
            </a:r>
            <a:endParaRPr/>
          </a:p>
        </p:txBody>
      </p:sp>
      <p:pic>
        <p:nvPicPr>
          <p:cNvPr id="207" name="Google Shape;207;p47"/>
          <p:cNvPicPr preferRelativeResize="0"/>
          <p:nvPr/>
        </p:nvPicPr>
        <p:blipFill rotWithShape="1">
          <a:blip r:embed="rId3">
            <a:alphaModFix/>
          </a:blip>
          <a:srcRect/>
          <a:stretch/>
        </p:blipFill>
        <p:spPr>
          <a:xfrm>
            <a:off x="1397616" y="2221934"/>
            <a:ext cx="6424968" cy="440746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8"/>
          <p:cNvSpPr txBox="1">
            <a:spLocks noGrp="1"/>
          </p:cNvSpPr>
          <p:nvPr>
            <p:ph type="title"/>
          </p:nvPr>
        </p:nvSpPr>
        <p:spPr>
          <a:xfrm>
            <a:off x="457200" y="1295400"/>
            <a:ext cx="83058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4000"/>
              <a:t>Social Security: Visualizing the Debate</a:t>
            </a:r>
            <a:endParaRPr/>
          </a:p>
        </p:txBody>
      </p:sp>
      <p:pic>
        <p:nvPicPr>
          <p:cNvPr id="213" name="Google Shape;213;p48"/>
          <p:cNvPicPr preferRelativeResize="0"/>
          <p:nvPr/>
        </p:nvPicPr>
        <p:blipFill rotWithShape="1">
          <a:blip r:embed="rId3">
            <a:alphaModFix/>
          </a:blip>
          <a:srcRect/>
          <a:stretch/>
        </p:blipFill>
        <p:spPr>
          <a:xfrm>
            <a:off x="1701800" y="2353313"/>
            <a:ext cx="5816600" cy="413257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50"/>
          <p:cNvPicPr preferRelativeResize="0"/>
          <p:nvPr/>
        </p:nvPicPr>
        <p:blipFill>
          <a:blip r:embed="rId3">
            <a:alphaModFix/>
          </a:blip>
          <a:stretch>
            <a:fillRect/>
          </a:stretch>
        </p:blipFill>
        <p:spPr>
          <a:xfrm>
            <a:off x="74525" y="1082500"/>
            <a:ext cx="5949601" cy="5477324"/>
          </a:xfrm>
          <a:prstGeom prst="rect">
            <a:avLst/>
          </a:prstGeom>
          <a:noFill/>
          <a:ln>
            <a:noFill/>
          </a:ln>
        </p:spPr>
      </p:pic>
      <p:sp>
        <p:nvSpPr>
          <p:cNvPr id="228" name="Google Shape;228;p50"/>
          <p:cNvSpPr txBox="1"/>
          <p:nvPr/>
        </p:nvSpPr>
        <p:spPr>
          <a:xfrm>
            <a:off x="5822675" y="1598550"/>
            <a:ext cx="3031500" cy="42573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0000FF"/>
              </a:buClr>
              <a:buSzPts val="1600"/>
              <a:buFont typeface="Calibri"/>
              <a:buChar char="●"/>
            </a:pPr>
            <a:r>
              <a:rPr lang="en-US" sz="1600">
                <a:solidFill>
                  <a:srgbClr val="0000FF"/>
                </a:solidFill>
                <a:latin typeface="Calibri"/>
                <a:ea typeface="Calibri"/>
                <a:cs typeface="Calibri"/>
                <a:sym typeface="Calibri"/>
              </a:rPr>
              <a:t>Mrs. Zoller is begging President FDR for assistance in establishing old age pension. </a:t>
            </a:r>
            <a:endParaRPr sz="1600">
              <a:solidFill>
                <a:srgbClr val="0000FF"/>
              </a:solidFill>
              <a:latin typeface="Calibri"/>
              <a:ea typeface="Calibri"/>
              <a:cs typeface="Calibri"/>
              <a:sym typeface="Calibri"/>
            </a:endParaRPr>
          </a:p>
          <a:p>
            <a:pPr marL="457200" lvl="0" indent="0" algn="l" rtl="0">
              <a:spcBef>
                <a:spcPts val="0"/>
              </a:spcBef>
              <a:spcAft>
                <a:spcPts val="0"/>
              </a:spcAft>
              <a:buNone/>
            </a:pPr>
            <a:endParaRPr sz="1600">
              <a:solidFill>
                <a:srgbClr val="0000FF"/>
              </a:solidFill>
              <a:latin typeface="Calibri"/>
              <a:ea typeface="Calibri"/>
              <a:cs typeface="Calibri"/>
              <a:sym typeface="Calibri"/>
            </a:endParaRPr>
          </a:p>
          <a:p>
            <a:pPr marL="457200" lvl="0" indent="-330200" algn="l" rtl="0">
              <a:spcBef>
                <a:spcPts val="0"/>
              </a:spcBef>
              <a:spcAft>
                <a:spcPts val="0"/>
              </a:spcAft>
              <a:buClr>
                <a:srgbClr val="0000FF"/>
              </a:buClr>
              <a:buSzPts val="1600"/>
              <a:buFont typeface="Calibri"/>
              <a:buChar char="●"/>
            </a:pPr>
            <a:r>
              <a:rPr lang="en-US" sz="1600">
                <a:solidFill>
                  <a:srgbClr val="0000FF"/>
                </a:solidFill>
                <a:latin typeface="Calibri"/>
                <a:ea typeface="Calibri"/>
                <a:cs typeface="Calibri"/>
                <a:sym typeface="Calibri"/>
              </a:rPr>
              <a:t>Sole caretaker for mother who must be cared for like an infant. </a:t>
            </a:r>
            <a:endParaRPr sz="1600">
              <a:solidFill>
                <a:srgbClr val="0000FF"/>
              </a:solidFill>
              <a:latin typeface="Calibri"/>
              <a:ea typeface="Calibri"/>
              <a:cs typeface="Calibri"/>
              <a:sym typeface="Calibri"/>
            </a:endParaRPr>
          </a:p>
          <a:p>
            <a:pPr marL="457200" lvl="0" indent="0" algn="l" rtl="0">
              <a:spcBef>
                <a:spcPts val="0"/>
              </a:spcBef>
              <a:spcAft>
                <a:spcPts val="0"/>
              </a:spcAft>
              <a:buNone/>
            </a:pPr>
            <a:endParaRPr sz="1600">
              <a:solidFill>
                <a:srgbClr val="0000FF"/>
              </a:solidFill>
              <a:latin typeface="Calibri"/>
              <a:ea typeface="Calibri"/>
              <a:cs typeface="Calibri"/>
              <a:sym typeface="Calibri"/>
            </a:endParaRPr>
          </a:p>
          <a:p>
            <a:pPr marL="457200" lvl="0" indent="-330200" algn="l" rtl="0">
              <a:spcBef>
                <a:spcPts val="0"/>
              </a:spcBef>
              <a:spcAft>
                <a:spcPts val="0"/>
              </a:spcAft>
              <a:buClr>
                <a:srgbClr val="0000FF"/>
              </a:buClr>
              <a:buSzPts val="1600"/>
              <a:buFont typeface="Calibri"/>
              <a:buChar char="●"/>
            </a:pPr>
            <a:r>
              <a:rPr lang="en-US" sz="1600">
                <a:solidFill>
                  <a:srgbClr val="0000FF"/>
                </a:solidFill>
                <a:latin typeface="Calibri"/>
                <a:ea typeface="Calibri"/>
                <a:cs typeface="Calibri"/>
                <a:sym typeface="Calibri"/>
              </a:rPr>
              <a:t>Out of funds, has tried to help herself by renting rooms to boarders </a:t>
            </a:r>
            <a:endParaRPr sz="1600">
              <a:solidFill>
                <a:srgbClr val="0000FF"/>
              </a:solidFill>
              <a:latin typeface="Calibri"/>
              <a:ea typeface="Calibri"/>
              <a:cs typeface="Calibri"/>
              <a:sym typeface="Calibri"/>
            </a:endParaRPr>
          </a:p>
          <a:p>
            <a:pPr marL="457200" lvl="0" indent="0" algn="l" rtl="0">
              <a:spcBef>
                <a:spcPts val="0"/>
              </a:spcBef>
              <a:spcAft>
                <a:spcPts val="0"/>
              </a:spcAft>
              <a:buNone/>
            </a:pPr>
            <a:r>
              <a:rPr lang="en-US" sz="1600">
                <a:solidFill>
                  <a:srgbClr val="0000FF"/>
                </a:solidFill>
                <a:latin typeface="Calibri"/>
                <a:ea typeface="Calibri"/>
                <a:cs typeface="Calibri"/>
                <a:sym typeface="Calibri"/>
              </a:rPr>
              <a:t/>
            </a:r>
            <a:br>
              <a:rPr lang="en-US" sz="1600">
                <a:solidFill>
                  <a:srgbClr val="0000FF"/>
                </a:solidFill>
                <a:latin typeface="Calibri"/>
                <a:ea typeface="Calibri"/>
                <a:cs typeface="Calibri"/>
                <a:sym typeface="Calibri"/>
              </a:rPr>
            </a:br>
            <a:endParaRPr sz="1600">
              <a:solidFill>
                <a:srgbClr val="0000FF"/>
              </a:solidFill>
              <a:latin typeface="Calibri"/>
              <a:ea typeface="Calibri"/>
              <a:cs typeface="Calibri"/>
              <a:sym typeface="Calibri"/>
            </a:endParaRPr>
          </a:p>
          <a:p>
            <a:pPr marL="457200" lvl="0" indent="-330200" algn="l" rtl="0">
              <a:spcBef>
                <a:spcPts val="0"/>
              </a:spcBef>
              <a:spcAft>
                <a:spcPts val="0"/>
              </a:spcAft>
              <a:buClr>
                <a:srgbClr val="0000FF"/>
              </a:buClr>
              <a:buSzPts val="1600"/>
              <a:buFont typeface="Calibri"/>
              <a:buChar char="●"/>
            </a:pPr>
            <a:r>
              <a:rPr lang="en-US" sz="1600">
                <a:solidFill>
                  <a:srgbClr val="0000FF"/>
                </a:solidFill>
                <a:latin typeface="Calibri"/>
                <a:ea typeface="Calibri"/>
                <a:cs typeface="Calibri"/>
                <a:sym typeface="Calibri"/>
              </a:rPr>
              <a:t>Depleted savings taking care of her. </a:t>
            </a:r>
            <a:endParaRPr sz="1600">
              <a:solidFill>
                <a:srgbClr val="0000FF"/>
              </a:solidFill>
              <a:latin typeface="Calibri"/>
              <a:ea typeface="Calibri"/>
              <a:cs typeface="Calibri"/>
              <a:sym typeface="Calibri"/>
            </a:endParaRPr>
          </a:p>
          <a:p>
            <a:pPr marL="457200" lvl="0" indent="0" algn="l" rtl="0">
              <a:spcBef>
                <a:spcPts val="0"/>
              </a:spcBef>
              <a:spcAft>
                <a:spcPts val="0"/>
              </a:spcAft>
              <a:buNone/>
            </a:pPr>
            <a:endParaRPr sz="1600">
              <a:solidFill>
                <a:srgbClr val="0000FF"/>
              </a:solidFill>
              <a:latin typeface="Calibri"/>
              <a:ea typeface="Calibri"/>
              <a:cs typeface="Calibri"/>
              <a:sym typeface="Calibri"/>
            </a:endParaRPr>
          </a:p>
          <a:p>
            <a:pPr marL="457200" lvl="0" indent="-330200" algn="l" rtl="0">
              <a:spcBef>
                <a:spcPts val="0"/>
              </a:spcBef>
              <a:spcAft>
                <a:spcPts val="0"/>
              </a:spcAft>
              <a:buClr>
                <a:srgbClr val="0000FF"/>
              </a:buClr>
              <a:buSzPts val="1600"/>
              <a:buFont typeface="Calibri"/>
              <a:buChar char="●"/>
            </a:pPr>
            <a:r>
              <a:rPr lang="en-US" sz="1600">
                <a:solidFill>
                  <a:srgbClr val="0000FF"/>
                </a:solidFill>
                <a:latin typeface="Calibri"/>
                <a:ea typeface="Calibri"/>
                <a:cs typeface="Calibri"/>
                <a:sym typeface="Calibri"/>
              </a:rPr>
              <a:t>Evokes sense of empathy </a:t>
            </a:r>
            <a:endParaRPr sz="1600">
              <a:solidFill>
                <a:srgbClr val="0000FF"/>
              </a:solidFill>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1"/>
          <p:cNvSpPr txBox="1">
            <a:spLocks noGrp="1"/>
          </p:cNvSpPr>
          <p:nvPr>
            <p:ph type="title"/>
          </p:nvPr>
        </p:nvSpPr>
        <p:spPr>
          <a:xfrm>
            <a:off x="457200" y="11430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Primary Source #2</a:t>
            </a:r>
            <a:endParaRPr/>
          </a:p>
          <a:p>
            <a:pPr marL="0" lvl="0" indent="0" algn="ctr" rtl="0">
              <a:spcBef>
                <a:spcPts val="0"/>
              </a:spcBef>
              <a:spcAft>
                <a:spcPts val="0"/>
              </a:spcAft>
              <a:buNone/>
            </a:pPr>
            <a:r>
              <a:rPr lang="en-US"/>
              <a:t>Social Security Pamphlet 1936</a:t>
            </a:r>
            <a:endParaRPr/>
          </a:p>
        </p:txBody>
      </p:sp>
      <p:sp>
        <p:nvSpPr>
          <p:cNvPr id="235" name="Google Shape;235;p51"/>
          <p:cNvSpPr txBox="1">
            <a:spLocks noGrp="1"/>
          </p:cNvSpPr>
          <p:nvPr>
            <p:ph type="body" idx="1"/>
          </p:nvPr>
        </p:nvSpPr>
        <p:spPr>
          <a:xfrm>
            <a:off x="457200" y="2670225"/>
            <a:ext cx="8229600" cy="36237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SzPts val="2200"/>
              <a:buChar char="•"/>
            </a:pPr>
            <a:r>
              <a:rPr lang="en-US" b="1" u="sng"/>
              <a:t>What it means</a:t>
            </a:r>
            <a:r>
              <a:rPr lang="en-US"/>
              <a:t>: . Retired workers 65 years old or older will receive a government check every month </a:t>
            </a:r>
            <a:endParaRPr/>
          </a:p>
          <a:p>
            <a:pPr marL="457200" lvl="0" indent="-368300" algn="l" rtl="0">
              <a:spcBef>
                <a:spcPts val="0"/>
              </a:spcBef>
              <a:spcAft>
                <a:spcPts val="0"/>
              </a:spcAft>
              <a:buSzPts val="2200"/>
              <a:buChar char="•"/>
            </a:pPr>
            <a:r>
              <a:rPr lang="en-US" b="1" u="sng"/>
              <a:t>Amount of checks</a:t>
            </a:r>
            <a:r>
              <a:rPr lang="en-US"/>
              <a:t>: Depends on how much you earn. As much as $85, as little as $10 per month.</a:t>
            </a:r>
            <a:endParaRPr/>
          </a:p>
          <a:p>
            <a:pPr marL="457200" lvl="0" indent="-368300" algn="l" rtl="0">
              <a:spcBef>
                <a:spcPts val="0"/>
              </a:spcBef>
              <a:spcAft>
                <a:spcPts val="0"/>
              </a:spcAft>
              <a:buSzPts val="2200"/>
              <a:buChar char="•"/>
            </a:pPr>
            <a:r>
              <a:rPr lang="en-US" b="1" u="sng"/>
              <a:t>New taxes </a:t>
            </a:r>
            <a:r>
              <a:rPr lang="en-US"/>
              <a:t>will be paid to the U.S. Government</a:t>
            </a:r>
            <a:endParaRPr/>
          </a:p>
          <a:p>
            <a:pPr marL="457200" lvl="0" indent="-368300" algn="l" rtl="0">
              <a:spcBef>
                <a:spcPts val="0"/>
              </a:spcBef>
              <a:spcAft>
                <a:spcPts val="0"/>
              </a:spcAft>
              <a:buSzPts val="2200"/>
              <a:buChar char="•"/>
            </a:pPr>
            <a:r>
              <a:rPr lang="en-US"/>
              <a:t>Your portion:</a:t>
            </a:r>
            <a:endParaRPr/>
          </a:p>
          <a:p>
            <a:pPr marL="914400" lvl="1" indent="-368300" algn="l" rtl="0">
              <a:spcBef>
                <a:spcPts val="0"/>
              </a:spcBef>
              <a:spcAft>
                <a:spcPts val="0"/>
              </a:spcAft>
              <a:buSzPts val="2200"/>
              <a:buChar char="–"/>
            </a:pPr>
            <a:r>
              <a:rPr lang="en-US"/>
              <a:t>beginning 1937 - 1% of wages by employee and employer</a:t>
            </a:r>
            <a:endParaRPr/>
          </a:p>
          <a:p>
            <a:pPr marL="914400" lvl="1" indent="-368300" algn="l" rtl="0">
              <a:spcBef>
                <a:spcPts val="0"/>
              </a:spcBef>
              <a:spcAft>
                <a:spcPts val="0"/>
              </a:spcAft>
              <a:buSzPts val="2200"/>
              <a:buChar char="–"/>
            </a:pPr>
            <a:r>
              <a:rPr lang="en-US"/>
              <a:t>beginning 1940 - 1.5% of wages by employee and employer</a:t>
            </a:r>
            <a:endParaRPr/>
          </a:p>
          <a:p>
            <a:pPr marL="914400" lvl="1" indent="-368300" algn="l" rtl="0">
              <a:spcBef>
                <a:spcPts val="0"/>
              </a:spcBef>
              <a:spcAft>
                <a:spcPts val="0"/>
              </a:spcAft>
              <a:buSzPts val="2200"/>
              <a:buChar char="–"/>
            </a:pPr>
            <a:r>
              <a:rPr lang="en-US"/>
              <a:t>graduated to 3% in 1949 </a:t>
            </a:r>
            <a:endParaRPr/>
          </a:p>
          <a:p>
            <a:pPr marL="914400" lvl="1" indent="-368300" algn="l" rtl="0">
              <a:spcBef>
                <a:spcPts val="0"/>
              </a:spcBef>
              <a:spcAft>
                <a:spcPts val="0"/>
              </a:spcAft>
              <a:buSzPts val="2200"/>
              <a:buChar char="–"/>
            </a:pPr>
            <a:r>
              <a:rPr lang="en-US"/>
              <a:t>All of these are capped at $3,000 </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2"/>
          <p:cNvSpPr txBox="1">
            <a:spLocks noGrp="1"/>
          </p:cNvSpPr>
          <p:nvPr>
            <p:ph type="title"/>
          </p:nvPr>
        </p:nvSpPr>
        <p:spPr>
          <a:xfrm>
            <a:off x="457200" y="106984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Alternative Plans</a:t>
            </a:r>
            <a:endParaRPr/>
          </a:p>
        </p:txBody>
      </p:sp>
      <p:sp>
        <p:nvSpPr>
          <p:cNvPr id="242" name="Google Shape;242;p52"/>
          <p:cNvSpPr txBox="1">
            <a:spLocks noGrp="1"/>
          </p:cNvSpPr>
          <p:nvPr>
            <p:ph type="body" idx="1"/>
          </p:nvPr>
        </p:nvSpPr>
        <p:spPr>
          <a:xfrm>
            <a:off x="399075" y="2212838"/>
            <a:ext cx="4040100" cy="639900"/>
          </a:xfrm>
          <a:prstGeom prst="rect">
            <a:avLst/>
          </a:prstGeom>
        </p:spPr>
        <p:txBody>
          <a:bodyPr spcFirstLastPara="1" wrap="square" lIns="91425" tIns="45700" rIns="91425" bIns="45700" anchor="b" anchorCtr="0">
            <a:noAutofit/>
          </a:bodyPr>
          <a:lstStyle/>
          <a:p>
            <a:pPr marL="0" lvl="0" indent="0" algn="l" rtl="0">
              <a:spcBef>
                <a:spcPts val="0"/>
              </a:spcBef>
              <a:spcAft>
                <a:spcPts val="1200"/>
              </a:spcAft>
              <a:buNone/>
            </a:pPr>
            <a:r>
              <a:rPr lang="en-US"/>
              <a:t>Townsend Plan</a:t>
            </a:r>
            <a:endParaRPr/>
          </a:p>
        </p:txBody>
      </p:sp>
      <p:sp>
        <p:nvSpPr>
          <p:cNvPr id="243" name="Google Shape;243;p52"/>
          <p:cNvSpPr txBox="1">
            <a:spLocks noGrp="1"/>
          </p:cNvSpPr>
          <p:nvPr>
            <p:ph type="body" idx="2"/>
          </p:nvPr>
        </p:nvSpPr>
        <p:spPr>
          <a:xfrm>
            <a:off x="259425" y="2614925"/>
            <a:ext cx="4319400" cy="39513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sz="2000"/>
              <a:t>immediate payments in 1935</a:t>
            </a:r>
            <a:endParaRPr sz="2000"/>
          </a:p>
          <a:p>
            <a:pPr marL="457200" lvl="0" indent="-355600" algn="l" rtl="0">
              <a:spcBef>
                <a:spcPts val="0"/>
              </a:spcBef>
              <a:spcAft>
                <a:spcPts val="0"/>
              </a:spcAft>
              <a:buSzPts val="2000"/>
              <a:buChar char="•"/>
            </a:pPr>
            <a:r>
              <a:rPr lang="en-US" sz="2000"/>
              <a:t>did not require that people work and make contributions - incentivized people to quit jobs and free up opportunities</a:t>
            </a:r>
            <a:endParaRPr sz="2000"/>
          </a:p>
          <a:p>
            <a:pPr marL="457200" lvl="0" indent="-355600" algn="l" rtl="0">
              <a:spcBef>
                <a:spcPts val="0"/>
              </a:spcBef>
              <a:spcAft>
                <a:spcPts val="0"/>
              </a:spcAft>
              <a:buSzPts val="2000"/>
              <a:buChar char="•"/>
            </a:pPr>
            <a:r>
              <a:rPr lang="en-US" sz="2000"/>
              <a:t>funded by a 2% national sales tax </a:t>
            </a:r>
            <a:endParaRPr sz="2000"/>
          </a:p>
          <a:p>
            <a:pPr marL="457200" lvl="0" indent="-355600" algn="l" rtl="0">
              <a:spcBef>
                <a:spcPts val="0"/>
              </a:spcBef>
              <a:spcAft>
                <a:spcPts val="0"/>
              </a:spcAft>
              <a:buSzPts val="2000"/>
              <a:buChar char="•"/>
            </a:pPr>
            <a:r>
              <a:rPr lang="en-US" sz="2000"/>
              <a:t>everyone eligible for $200 a month</a:t>
            </a:r>
            <a:endParaRPr sz="2000"/>
          </a:p>
          <a:p>
            <a:pPr marL="457200" lvl="0" indent="-355600" algn="l" rtl="0">
              <a:spcBef>
                <a:spcPts val="0"/>
              </a:spcBef>
              <a:spcAft>
                <a:spcPts val="0"/>
              </a:spcAft>
              <a:buSzPts val="2000"/>
              <a:buChar char="•"/>
            </a:pPr>
            <a:r>
              <a:rPr lang="en-US" sz="2000"/>
              <a:t>must be spent within the month</a:t>
            </a:r>
            <a:endParaRPr sz="2000"/>
          </a:p>
          <a:p>
            <a:pPr marL="457200" lvl="0" indent="-381000" algn="l" rtl="0">
              <a:spcBef>
                <a:spcPts val="0"/>
              </a:spcBef>
              <a:spcAft>
                <a:spcPts val="0"/>
              </a:spcAft>
              <a:buSzPts val="2400"/>
              <a:buChar char="•"/>
            </a:pPr>
            <a:r>
              <a:rPr lang="en-US" sz="2000"/>
              <a:t>2.2 million people supported </a:t>
            </a:r>
            <a:r>
              <a:rPr lang="en-US"/>
              <a:t>- </a:t>
            </a:r>
            <a:r>
              <a:rPr lang="en-US" sz="2000"/>
              <a:t>Townsend Clubs</a:t>
            </a:r>
            <a:endParaRPr sz="2000"/>
          </a:p>
        </p:txBody>
      </p:sp>
      <p:sp>
        <p:nvSpPr>
          <p:cNvPr id="244" name="Google Shape;244;p52"/>
          <p:cNvSpPr txBox="1">
            <a:spLocks noGrp="1"/>
          </p:cNvSpPr>
          <p:nvPr>
            <p:ph type="body" idx="3"/>
          </p:nvPr>
        </p:nvSpPr>
        <p:spPr>
          <a:xfrm>
            <a:off x="4678250" y="2049813"/>
            <a:ext cx="4041900" cy="639900"/>
          </a:xfrm>
          <a:prstGeom prst="rect">
            <a:avLst/>
          </a:prstGeom>
        </p:spPr>
        <p:txBody>
          <a:bodyPr spcFirstLastPara="1" wrap="square" lIns="91425" tIns="45700" rIns="91425" bIns="45700" anchor="b" anchorCtr="0">
            <a:noAutofit/>
          </a:bodyPr>
          <a:lstStyle/>
          <a:p>
            <a:pPr marL="0" lvl="0" indent="0" algn="l" rtl="0">
              <a:spcBef>
                <a:spcPts val="0"/>
              </a:spcBef>
              <a:spcAft>
                <a:spcPts val="1200"/>
              </a:spcAft>
              <a:buNone/>
            </a:pPr>
            <a:r>
              <a:rPr lang="en-US"/>
              <a:t>Share Our Wealth Plan</a:t>
            </a:r>
            <a:endParaRPr/>
          </a:p>
        </p:txBody>
      </p:sp>
      <p:sp>
        <p:nvSpPr>
          <p:cNvPr id="245" name="Google Shape;245;p52"/>
          <p:cNvSpPr txBox="1">
            <a:spLocks noGrp="1"/>
          </p:cNvSpPr>
          <p:nvPr>
            <p:ph type="body" idx="4"/>
          </p:nvPr>
        </p:nvSpPr>
        <p:spPr>
          <a:xfrm>
            <a:off x="4678250" y="2614925"/>
            <a:ext cx="4319400" cy="39513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sz="2000"/>
              <a:t>Cap wealth at $50 million each (later $5-$8 million)</a:t>
            </a:r>
            <a:endParaRPr sz="2000"/>
          </a:p>
          <a:p>
            <a:pPr marL="457200" lvl="0" indent="-355600" algn="l" rtl="0">
              <a:spcBef>
                <a:spcPts val="0"/>
              </a:spcBef>
              <a:spcAft>
                <a:spcPts val="0"/>
              </a:spcAft>
              <a:buSzPts val="2000"/>
              <a:buChar char="•"/>
            </a:pPr>
            <a:r>
              <a:rPr lang="en-US" sz="2000"/>
              <a:t>Limit annual income to $1 million</a:t>
            </a:r>
            <a:endParaRPr sz="2000"/>
          </a:p>
          <a:p>
            <a:pPr marL="457200" lvl="0" indent="-355600" algn="l" rtl="0">
              <a:spcBef>
                <a:spcPts val="0"/>
              </a:spcBef>
              <a:spcAft>
                <a:spcPts val="0"/>
              </a:spcAft>
              <a:buSzPts val="2000"/>
              <a:buChar char="•"/>
            </a:pPr>
            <a:r>
              <a:rPr lang="en-US" sz="2000"/>
              <a:t>guarantee every family annual income of $2,000 (⅓ of national average)</a:t>
            </a:r>
            <a:endParaRPr sz="2000"/>
          </a:p>
          <a:p>
            <a:pPr marL="457200" lvl="0" indent="-355600" algn="l" rtl="0">
              <a:spcBef>
                <a:spcPts val="0"/>
              </a:spcBef>
              <a:spcAft>
                <a:spcPts val="0"/>
              </a:spcAft>
              <a:buSzPts val="2000"/>
              <a:buChar char="•"/>
            </a:pPr>
            <a:r>
              <a:rPr lang="en-US" sz="2000"/>
              <a:t>free college &amp; vocational education</a:t>
            </a:r>
            <a:endParaRPr sz="2000"/>
          </a:p>
          <a:p>
            <a:pPr marL="457200" lvl="0" indent="-355600" algn="l" rtl="0">
              <a:spcBef>
                <a:spcPts val="0"/>
              </a:spcBef>
              <a:spcAft>
                <a:spcPts val="0"/>
              </a:spcAft>
              <a:buSzPts val="2000"/>
              <a:buChar char="•"/>
            </a:pPr>
            <a:r>
              <a:rPr lang="en-US" sz="2000"/>
              <a:t>veterans benefits</a:t>
            </a:r>
            <a:endParaRPr sz="2000"/>
          </a:p>
          <a:p>
            <a:pPr marL="457200" lvl="0" indent="-355600" algn="l" rtl="0">
              <a:spcBef>
                <a:spcPts val="0"/>
              </a:spcBef>
              <a:spcAft>
                <a:spcPts val="0"/>
              </a:spcAft>
              <a:buSzPts val="2000"/>
              <a:buChar char="•"/>
            </a:pPr>
            <a:r>
              <a:rPr lang="en-US" sz="2000"/>
              <a:t>pensions for 60+</a:t>
            </a:r>
            <a:endParaRPr sz="2000"/>
          </a:p>
          <a:p>
            <a:pPr marL="457200" lvl="0" indent="-355600" algn="l" rtl="0">
              <a:spcBef>
                <a:spcPts val="0"/>
              </a:spcBef>
              <a:spcAft>
                <a:spcPts val="0"/>
              </a:spcAft>
              <a:buSzPts val="2000"/>
              <a:buChar char="•"/>
            </a:pPr>
            <a:r>
              <a:rPr lang="en-US" sz="2000"/>
              <a:t>30 hour work week</a:t>
            </a:r>
            <a:endParaRPr sz="2000"/>
          </a:p>
          <a:p>
            <a:pPr marL="457200" lvl="0" indent="-355600" algn="l" rtl="0">
              <a:spcBef>
                <a:spcPts val="0"/>
              </a:spcBef>
              <a:spcAft>
                <a:spcPts val="0"/>
              </a:spcAft>
              <a:buSzPts val="2000"/>
              <a:buChar char="•"/>
            </a:pPr>
            <a:r>
              <a:rPr lang="en-US" sz="2000"/>
              <a:t>4 weeks vacation</a:t>
            </a:r>
            <a:endParaRPr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3"/>
          <p:cNvSpPr txBox="1">
            <a:spLocks noGrp="1"/>
          </p:cNvSpPr>
          <p:nvPr>
            <p:ph type="title"/>
          </p:nvPr>
        </p:nvSpPr>
        <p:spPr>
          <a:xfrm>
            <a:off x="457200" y="1295400"/>
            <a:ext cx="8305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FDR’s Speech on August 14, 1935 </a:t>
            </a:r>
            <a:endParaRPr/>
          </a:p>
        </p:txBody>
      </p:sp>
      <p:pic>
        <p:nvPicPr>
          <p:cNvPr id="251" name="Google Shape;251;p53"/>
          <p:cNvPicPr preferRelativeResize="0"/>
          <p:nvPr/>
        </p:nvPicPr>
        <p:blipFill>
          <a:blip r:embed="rId3">
            <a:alphaModFix/>
          </a:blip>
          <a:stretch>
            <a:fillRect/>
          </a:stretch>
        </p:blipFill>
        <p:spPr>
          <a:xfrm>
            <a:off x="152400" y="2590800"/>
            <a:ext cx="8839201" cy="316864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4"/>
          <p:cNvSpPr txBox="1">
            <a:spLocks noGrp="1"/>
          </p:cNvSpPr>
          <p:nvPr>
            <p:ph type="title"/>
          </p:nvPr>
        </p:nvSpPr>
        <p:spPr>
          <a:xfrm>
            <a:off x="457200" y="94029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000"/>
              <a:t>Comparing the Plans</a:t>
            </a:r>
            <a:endParaRPr sz="5000"/>
          </a:p>
        </p:txBody>
      </p:sp>
      <p:pic>
        <p:nvPicPr>
          <p:cNvPr id="258" name="Google Shape;258;p54"/>
          <p:cNvPicPr preferRelativeResize="0"/>
          <p:nvPr/>
        </p:nvPicPr>
        <p:blipFill>
          <a:blip r:embed="rId3">
            <a:alphaModFix/>
          </a:blip>
          <a:stretch>
            <a:fillRect/>
          </a:stretch>
        </p:blipFill>
        <p:spPr>
          <a:xfrm>
            <a:off x="2208975" y="1851100"/>
            <a:ext cx="4452700" cy="4567401"/>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5"/>
          <p:cNvSpPr txBox="1">
            <a:spLocks noGrp="1"/>
          </p:cNvSpPr>
          <p:nvPr>
            <p:ph type="title"/>
          </p:nvPr>
        </p:nvSpPr>
        <p:spPr>
          <a:xfrm>
            <a:off x="457200" y="1219200"/>
            <a:ext cx="8305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Conflicting Points of View</a:t>
            </a:r>
            <a:endParaRPr/>
          </a:p>
        </p:txBody>
      </p:sp>
      <p:sp>
        <p:nvSpPr>
          <p:cNvPr id="264" name="Google Shape;264;p55"/>
          <p:cNvSpPr txBox="1">
            <a:spLocks noGrp="1"/>
          </p:cNvSpPr>
          <p:nvPr>
            <p:ph type="body" idx="1"/>
          </p:nvPr>
        </p:nvSpPr>
        <p:spPr>
          <a:xfrm>
            <a:off x="457201" y="2188030"/>
            <a:ext cx="6400800" cy="377952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Clr>
                <a:schemeClr val="dk1"/>
              </a:buClr>
              <a:buSzPts val="1550"/>
              <a:buNone/>
            </a:pPr>
            <a:r>
              <a:rPr lang="en-US" sz="1550"/>
              <a:t>…security was attained in the earlier days through the interdependence of members of families upon each other and of the families within a small community upon each other. The complexities of great communities and of organized industry make less real these simple means of security. Therefore, we are compelled to employ the active interest of the Nation as a whole through government in order to encourage a greater security for each individual who composes it.</a:t>
            </a:r>
            <a:endParaRPr/>
          </a:p>
          <a:p>
            <a:pPr marL="836930" lvl="1" indent="0" algn="r" rtl="0">
              <a:lnSpc>
                <a:spcPct val="100000"/>
              </a:lnSpc>
              <a:spcBef>
                <a:spcPts val="800"/>
              </a:spcBef>
              <a:spcAft>
                <a:spcPts val="0"/>
              </a:spcAft>
              <a:buClr>
                <a:schemeClr val="dk1"/>
              </a:buClr>
              <a:buSzPts val="1550"/>
              <a:buNone/>
            </a:pPr>
            <a:r>
              <a:rPr lang="en-US" sz="1550"/>
              <a:t>—</a:t>
            </a:r>
            <a:r>
              <a:rPr lang="en-US" sz="1550" b="1">
                <a:latin typeface="Calibri"/>
                <a:ea typeface="Calibri"/>
                <a:cs typeface="Calibri"/>
                <a:sym typeface="Calibri"/>
              </a:rPr>
              <a:t>President Franklin Roosevelt</a:t>
            </a:r>
            <a:r>
              <a:rPr lang="en-US" sz="1550"/>
              <a:t>, Message to Congress, June 8, 1934 (Social Security Administration, n.d.e.)</a:t>
            </a:r>
            <a:endParaRPr/>
          </a:p>
          <a:p>
            <a:pPr marL="228600" lvl="0" indent="0" algn="l" rtl="0">
              <a:lnSpc>
                <a:spcPct val="100000"/>
              </a:lnSpc>
              <a:spcBef>
                <a:spcPts val="2000"/>
              </a:spcBef>
              <a:spcAft>
                <a:spcPts val="0"/>
              </a:spcAft>
              <a:buClr>
                <a:schemeClr val="dk1"/>
              </a:buClr>
              <a:buSzPts val="1550"/>
              <a:buNone/>
            </a:pPr>
            <a:r>
              <a:rPr lang="en-US" sz="1550"/>
              <a:t> I fear [Roosevelt’s Social Security policies] may end the progress of a great country and bring its people to the level of the average European… It will discourage and defeat the American trait of thrift. It will go a long way toward destroying American initiative and courage.</a:t>
            </a:r>
            <a:endParaRPr/>
          </a:p>
          <a:p>
            <a:pPr marL="628650" lvl="1" indent="0" algn="r" rtl="0">
              <a:lnSpc>
                <a:spcPct val="100000"/>
              </a:lnSpc>
              <a:spcBef>
                <a:spcPts val="1600"/>
              </a:spcBef>
              <a:spcAft>
                <a:spcPts val="0"/>
              </a:spcAft>
              <a:buClr>
                <a:schemeClr val="dk1"/>
              </a:buClr>
              <a:buSzPts val="1550"/>
              <a:buNone/>
            </a:pPr>
            <a:r>
              <a:rPr lang="en-US" sz="1550"/>
              <a:t>—</a:t>
            </a:r>
            <a:r>
              <a:rPr lang="en-US" sz="1550" b="1">
                <a:latin typeface="Calibri"/>
                <a:ea typeface="Calibri"/>
                <a:cs typeface="Calibri"/>
                <a:sym typeface="Calibri"/>
              </a:rPr>
              <a:t>Senator Daniel O. Hastings </a:t>
            </a:r>
            <a:r>
              <a:rPr lang="en-US" sz="1550"/>
              <a:t>(R-DE), 1935</a:t>
            </a:r>
            <a:br>
              <a:rPr lang="en-US" sz="1550"/>
            </a:br>
            <a:r>
              <a:rPr lang="en-US" sz="1550"/>
              <a:t>(Williams, 2011)</a:t>
            </a:r>
            <a:endParaRPr/>
          </a:p>
          <a:p>
            <a:pPr marL="0" lvl="0" indent="0" algn="l" rtl="0">
              <a:lnSpc>
                <a:spcPct val="100000"/>
              </a:lnSpc>
              <a:spcBef>
                <a:spcPts val="800"/>
              </a:spcBef>
              <a:spcAft>
                <a:spcPts val="0"/>
              </a:spcAft>
              <a:buClr>
                <a:schemeClr val="dk1"/>
              </a:buClr>
              <a:buSzPts val="1550"/>
              <a:buNone/>
            </a:pPr>
            <a:r>
              <a:rPr lang="en-US" sz="1550"/>
              <a:t> </a:t>
            </a:r>
            <a:endParaRPr/>
          </a:p>
        </p:txBody>
      </p:sp>
      <p:pic>
        <p:nvPicPr>
          <p:cNvPr id="265" name="Google Shape;265;p55" descr="https://upload.wikimedia.org/wikipedia/commons/d/d8/HastingsDanielO.jpg"/>
          <p:cNvPicPr preferRelativeResize="0"/>
          <p:nvPr/>
        </p:nvPicPr>
        <p:blipFill rotWithShape="1">
          <a:blip r:embed="rId3">
            <a:alphaModFix/>
          </a:blip>
          <a:srcRect/>
          <a:stretch/>
        </p:blipFill>
        <p:spPr>
          <a:xfrm>
            <a:off x="7326578" y="4702630"/>
            <a:ext cx="1232697" cy="1621970"/>
          </a:xfrm>
          <a:prstGeom prst="rect">
            <a:avLst/>
          </a:prstGeom>
          <a:noFill/>
          <a:ln>
            <a:noFill/>
          </a:ln>
        </p:spPr>
      </p:pic>
      <p:pic>
        <p:nvPicPr>
          <p:cNvPr id="266" name="Google Shape;266;p55" descr="http://content.answcdn.com/main/content/img/getty/5/7/803457.jpg"/>
          <p:cNvPicPr preferRelativeResize="0"/>
          <p:nvPr/>
        </p:nvPicPr>
        <p:blipFill rotWithShape="1">
          <a:blip r:embed="rId4">
            <a:alphaModFix/>
          </a:blip>
          <a:srcRect/>
          <a:stretch/>
        </p:blipFill>
        <p:spPr>
          <a:xfrm>
            <a:off x="7326579" y="2264230"/>
            <a:ext cx="1232697" cy="1614181"/>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 calcmode="lin" valueType="num">
                                      <p:cBhvr additive="base">
                                        <p:cTn id="7" dur="500"/>
                                        <p:tgtEl>
                                          <p:spTgt spid="2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 calcmode="lin" valueType="num">
                                      <p:cBhvr additive="base">
                                        <p:cTn id="12" dur="500"/>
                                        <p:tgtEl>
                                          <p:spTgt spid="2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 calcmode="lin" valueType="num">
                                      <p:cBhvr additive="base">
                                        <p:cTn id="17" dur="500"/>
                                        <p:tgtEl>
                                          <p:spTgt spid="2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4">
                                            <p:txEl>
                                              <p:pRg st="3" end="3"/>
                                            </p:txEl>
                                          </p:spTgt>
                                        </p:tgtEl>
                                        <p:attrNameLst>
                                          <p:attrName>style.visibility</p:attrName>
                                        </p:attrNameLst>
                                      </p:cBhvr>
                                      <p:to>
                                        <p:strVal val="visible"/>
                                      </p:to>
                                    </p:set>
                                    <p:anim calcmode="lin" valueType="num">
                                      <p:cBhvr additive="base">
                                        <p:cTn id="22" dur="500"/>
                                        <p:tgtEl>
                                          <p:spTgt spid="2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4">
                                            <p:txEl>
                                              <p:pRg st="4" end="4"/>
                                            </p:txEl>
                                          </p:spTgt>
                                        </p:tgtEl>
                                        <p:attrNameLst>
                                          <p:attrName>style.visibility</p:attrName>
                                        </p:attrNameLst>
                                      </p:cBhvr>
                                      <p:to>
                                        <p:strVal val="visible"/>
                                      </p:to>
                                    </p:set>
                                    <p:anim calcmode="lin" valueType="num">
                                      <p:cBhvr additive="base">
                                        <p:cTn id="27" dur="500"/>
                                        <p:tgtEl>
                                          <p:spTgt spid="264">
                                            <p:txEl>
                                              <p:pRg st="4" end="4"/>
                                            </p:txEl>
                                          </p:spTgt>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66"/>
                                        </p:tgtEl>
                                        <p:attrNameLst>
                                          <p:attrName>style.visibility</p:attrName>
                                        </p:attrNameLst>
                                      </p:cBhvr>
                                      <p:to>
                                        <p:strVal val="visible"/>
                                      </p:to>
                                    </p:set>
                                    <p:anim calcmode="lin" valueType="num">
                                      <p:cBhvr additive="base">
                                        <p:cTn id="30" dur="500"/>
                                        <p:tgtEl>
                                          <p:spTgt spid="26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5"/>
                                        </p:tgtEl>
                                        <p:attrNameLst>
                                          <p:attrName>style.visibility</p:attrName>
                                        </p:attrNameLst>
                                      </p:cBhvr>
                                      <p:to>
                                        <p:strVal val="visible"/>
                                      </p:to>
                                    </p:set>
                                    <p:anim calcmode="lin" valueType="num">
                                      <p:cBhvr additive="base">
                                        <p:cTn id="35" dur="500"/>
                                        <p:tgtEl>
                                          <p:spTgt spid="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7"/>
          <p:cNvSpPr txBox="1">
            <a:spLocks noGrp="1"/>
          </p:cNvSpPr>
          <p:nvPr>
            <p:ph type="title"/>
          </p:nvPr>
        </p:nvSpPr>
        <p:spPr>
          <a:xfrm>
            <a:off x="457200" y="11430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Additional Resources</a:t>
            </a:r>
            <a:endParaRPr/>
          </a:p>
        </p:txBody>
      </p:sp>
      <p:sp>
        <p:nvSpPr>
          <p:cNvPr id="281" name="Google Shape;281;p57"/>
          <p:cNvSpPr txBox="1">
            <a:spLocks noGrp="1"/>
          </p:cNvSpPr>
          <p:nvPr>
            <p:ph type="body" idx="1"/>
          </p:nvPr>
        </p:nvSpPr>
        <p:spPr>
          <a:xfrm>
            <a:off x="457200" y="2440075"/>
            <a:ext cx="8229600" cy="377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Your Social Security (1940s Film)</a:t>
            </a:r>
            <a:endParaRPr/>
          </a:p>
          <a:p>
            <a:pPr marL="0" lvl="0" indent="0" algn="l" rtl="0">
              <a:spcBef>
                <a:spcPts val="800"/>
              </a:spcBef>
              <a:spcAft>
                <a:spcPts val="0"/>
              </a:spcAft>
              <a:buNone/>
            </a:pPr>
            <a:r>
              <a:rPr lang="en-US" u="sng">
                <a:solidFill>
                  <a:schemeClr val="hlink"/>
                </a:solidFill>
                <a:hlinkClick r:id="rId4"/>
              </a:rPr>
              <a:t>Crash Course- Social Security</a:t>
            </a:r>
            <a:endParaRPr/>
          </a:p>
          <a:p>
            <a:pPr marL="0" lvl="0" indent="0" algn="l" rtl="0">
              <a:spcBef>
                <a:spcPts val="800"/>
              </a:spcBef>
              <a:spcAft>
                <a:spcPts val="0"/>
              </a:spcAft>
              <a:buNone/>
            </a:pPr>
            <a:r>
              <a:rPr lang="en-US" u="sng">
                <a:solidFill>
                  <a:schemeClr val="hlink"/>
                </a:solidFill>
                <a:hlinkClick r:id="rId5"/>
              </a:rPr>
              <a:t>Huey Long’s Share our Wealth Program</a:t>
            </a:r>
            <a:r>
              <a:rPr lang="en-US"/>
              <a:t> </a:t>
            </a:r>
            <a:endParaRPr/>
          </a:p>
          <a:p>
            <a:pPr marL="0" lvl="0" indent="0" algn="l" rtl="0">
              <a:spcBef>
                <a:spcPts val="800"/>
              </a:spcBef>
              <a:spcAft>
                <a:spcPts val="80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t>Objectives</a:t>
            </a:r>
            <a:endParaRPr sz="5500" b="1"/>
          </a:p>
        </p:txBody>
      </p:sp>
      <p:sp>
        <p:nvSpPr>
          <p:cNvPr id="146" name="Google Shape;146;p38"/>
          <p:cNvSpPr txBox="1">
            <a:spLocks noGrp="1"/>
          </p:cNvSpPr>
          <p:nvPr>
            <p:ph type="body" idx="4294967295"/>
          </p:nvPr>
        </p:nvSpPr>
        <p:spPr>
          <a:xfrm>
            <a:off x="4648199" y="1971675"/>
            <a:ext cx="4405313" cy="4175760"/>
          </a:xfrm>
          <a:prstGeom prst="rect">
            <a:avLst/>
          </a:prstGeom>
          <a:noFill/>
          <a:ln>
            <a:noFill/>
          </a:ln>
        </p:spPr>
        <p:txBody>
          <a:bodyPr spcFirstLastPara="1" wrap="square" lIns="91425" tIns="45700" rIns="91425" bIns="45700" anchor="t" anchorCtr="0">
            <a:noAutofit/>
          </a:bodyPr>
          <a:lstStyle/>
          <a:p>
            <a:pPr marL="342900" lvl="0" indent="-374650" algn="l" rtl="0">
              <a:spcBef>
                <a:spcPts val="1800"/>
              </a:spcBef>
              <a:spcAft>
                <a:spcPts val="0"/>
              </a:spcAft>
              <a:buClr>
                <a:schemeClr val="dk1"/>
              </a:buClr>
              <a:buSzPts val="3000"/>
              <a:buChar char="•"/>
            </a:pPr>
            <a:r>
              <a:rPr lang="en-US" sz="3000">
                <a:solidFill>
                  <a:srgbClr val="545454"/>
                </a:solidFill>
                <a:latin typeface="Arial"/>
                <a:ea typeface="Arial"/>
                <a:cs typeface="Arial"/>
                <a:sym typeface="Arial"/>
              </a:rPr>
              <a:t>I can examine primary and secondary sources for information and interpretations.</a:t>
            </a:r>
            <a:endParaRPr sz="3000">
              <a:solidFill>
                <a:srgbClr val="545454"/>
              </a:solidFill>
              <a:latin typeface="Arial"/>
              <a:ea typeface="Arial"/>
              <a:cs typeface="Arial"/>
              <a:sym typeface="Arial"/>
            </a:endParaRPr>
          </a:p>
          <a:p>
            <a:pPr marL="342900" lvl="0" indent="-374650" algn="l" rtl="0">
              <a:spcBef>
                <a:spcPts val="1800"/>
              </a:spcBef>
              <a:spcAft>
                <a:spcPts val="0"/>
              </a:spcAft>
              <a:buClr>
                <a:srgbClr val="545454"/>
              </a:buClr>
              <a:buSzPts val="3000"/>
              <a:buFont typeface="Arial"/>
              <a:buChar char="•"/>
            </a:pPr>
            <a:r>
              <a:rPr lang="en-US" sz="3000">
                <a:solidFill>
                  <a:srgbClr val="545454"/>
                </a:solidFill>
                <a:latin typeface="Arial"/>
                <a:ea typeface="Arial"/>
                <a:cs typeface="Arial"/>
                <a:sym typeface="Arial"/>
              </a:rPr>
              <a:t>I can outline the reasons for establishing Social Security in 1935. </a:t>
            </a:r>
            <a:endParaRPr sz="3000">
              <a:solidFill>
                <a:srgbClr val="545454"/>
              </a:solidFill>
              <a:latin typeface="Arial"/>
              <a:ea typeface="Arial"/>
              <a:cs typeface="Arial"/>
              <a:sym typeface="Arial"/>
            </a:endParaRPr>
          </a:p>
          <a:p>
            <a:pPr marL="0" lvl="0" indent="0" algn="l" rtl="0">
              <a:spcBef>
                <a:spcPts val="1800"/>
              </a:spcBef>
              <a:spcAft>
                <a:spcPts val="0"/>
              </a:spcAft>
              <a:buClr>
                <a:schemeClr val="dk1"/>
              </a:buClr>
              <a:buSzPts val="2750"/>
              <a:buNone/>
            </a:pPr>
            <a:endParaRPr sz="2750"/>
          </a:p>
        </p:txBody>
      </p:sp>
      <p:pic>
        <p:nvPicPr>
          <p:cNvPr id="147" name="Google Shape;147;p38" descr="Target Arrow Shooting - Free vector graphic on Pixabay"/>
          <p:cNvPicPr preferRelativeResize="0"/>
          <p:nvPr/>
        </p:nvPicPr>
        <p:blipFill rotWithShape="1">
          <a:blip r:embed="rId3">
            <a:alphaModFix/>
          </a:blip>
          <a:srcRect/>
          <a:stretch/>
        </p:blipFill>
        <p:spPr>
          <a:xfrm>
            <a:off x="90488" y="2092262"/>
            <a:ext cx="4242456" cy="41757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p:tgtEl>
                                          <p:spTgt spid="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 calcmode="lin" valueType="num">
                                      <p:cBhvr additive="base">
                                        <p:cTn id="12" dur="500"/>
                                        <p:tgtEl>
                                          <p:spTgt spid="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 calcmode="lin" valueType="num">
                                      <p:cBhvr additive="base">
                                        <p:cTn id="17" dur="500"/>
                                        <p:tgtEl>
                                          <p:spTgt spid="1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8"/>
          <p:cNvSpPr txBox="1">
            <a:spLocks noGrp="1"/>
          </p:cNvSpPr>
          <p:nvPr>
            <p:ph type="ctrTitle"/>
          </p:nvPr>
        </p:nvSpPr>
        <p:spPr>
          <a:xfrm>
            <a:off x="685800" y="2286000"/>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Understanding Fiscal Responsibility: Revisions to U.S. History Lessons </a:t>
            </a:r>
            <a:endParaRPr sz="3600"/>
          </a:p>
          <a:p>
            <a:pPr marL="0" lvl="0" indent="0" algn="ctr" rtl="0">
              <a:spcBef>
                <a:spcPts val="0"/>
              </a:spcBef>
              <a:spcAft>
                <a:spcPts val="0"/>
              </a:spcAft>
              <a:buNone/>
            </a:pPr>
            <a:r>
              <a:rPr lang="en-US" sz="3600"/>
              <a:t>The History of Social Security</a:t>
            </a:r>
            <a:endParaRPr sz="3600"/>
          </a:p>
        </p:txBody>
      </p:sp>
      <p:sp>
        <p:nvSpPr>
          <p:cNvPr id="288" name="Google Shape;288;p58"/>
          <p:cNvSpPr txBox="1"/>
          <p:nvPr/>
        </p:nvSpPr>
        <p:spPr>
          <a:xfrm>
            <a:off x="685800" y="4190762"/>
            <a:ext cx="7772400" cy="1600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1979" b="1">
                <a:solidFill>
                  <a:schemeClr val="dk1"/>
                </a:solidFill>
                <a:latin typeface="Calibri"/>
                <a:ea typeface="Calibri"/>
                <a:cs typeface="Calibri"/>
                <a:sym typeface="Calibri"/>
              </a:rPr>
              <a:t>Presented by</a:t>
            </a:r>
            <a:r>
              <a:rPr lang="en-US" sz="1979" b="1">
                <a:solidFill>
                  <a:srgbClr val="005CB8"/>
                </a:solidFill>
                <a:latin typeface="Calibri"/>
                <a:ea typeface="Calibri"/>
                <a:cs typeface="Calibri"/>
                <a:sym typeface="Calibri"/>
              </a:rPr>
              <a:t> Amanda Stiglbauer</a:t>
            </a:r>
            <a:br>
              <a:rPr lang="en-US" sz="1979" b="1">
                <a:solidFill>
                  <a:srgbClr val="005CB8"/>
                </a:solidFill>
                <a:latin typeface="Calibri"/>
                <a:ea typeface="Calibri"/>
                <a:cs typeface="Calibri"/>
                <a:sym typeface="Calibri"/>
              </a:rPr>
            </a:br>
            <a:r>
              <a:rPr lang="en-US" sz="1979" b="1">
                <a:solidFill>
                  <a:srgbClr val="005CB8"/>
                </a:solidFill>
                <a:latin typeface="Calibri"/>
                <a:ea typeface="Calibri"/>
                <a:cs typeface="Calibri"/>
                <a:sym typeface="Calibri"/>
              </a:rPr>
              <a:t>SC Economics</a:t>
            </a:r>
            <a:br>
              <a:rPr lang="en-US" sz="1979" b="1">
                <a:solidFill>
                  <a:srgbClr val="005CB8"/>
                </a:solidFill>
                <a:latin typeface="Calibri"/>
                <a:ea typeface="Calibri"/>
                <a:cs typeface="Calibri"/>
                <a:sym typeface="Calibri"/>
              </a:rPr>
            </a:br>
            <a:r>
              <a:rPr lang="en-US" sz="1979" b="1">
                <a:solidFill>
                  <a:srgbClr val="005CB8"/>
                </a:solidFill>
                <a:latin typeface="Calibri"/>
                <a:ea typeface="Calibri"/>
                <a:cs typeface="Calibri"/>
                <a:sym typeface="Calibri"/>
              </a:rPr>
              <a:t>Blythewood High School</a:t>
            </a:r>
            <a:br>
              <a:rPr lang="en-US" sz="1979" b="1">
                <a:solidFill>
                  <a:srgbClr val="005CB8"/>
                </a:solidFill>
                <a:latin typeface="Calibri"/>
                <a:ea typeface="Calibri"/>
                <a:cs typeface="Calibri"/>
                <a:sym typeface="Calibri"/>
              </a:rPr>
            </a:br>
            <a:r>
              <a:rPr lang="en-US" sz="1979" b="1" u="sng">
                <a:solidFill>
                  <a:schemeClr val="hlink"/>
                </a:solidFill>
                <a:latin typeface="Calibri"/>
                <a:ea typeface="Calibri"/>
                <a:cs typeface="Calibri"/>
                <a:sym typeface="Calibri"/>
                <a:hlinkClick r:id="rId3"/>
              </a:rPr>
              <a:t>Amanda.Stiglbauer@moore.sc.edu</a:t>
            </a:r>
            <a:r>
              <a:rPr lang="en-US" sz="1979" b="1">
                <a:solidFill>
                  <a:schemeClr val="dk1"/>
                </a:solidFill>
                <a:latin typeface="Calibri"/>
                <a:ea typeface="Calibri"/>
                <a:cs typeface="Calibri"/>
                <a:sym typeface="Calibri"/>
              </a:rPr>
              <a:t/>
            </a:r>
            <a:br>
              <a:rPr lang="en-US" sz="1979" b="1">
                <a:solidFill>
                  <a:schemeClr val="dk1"/>
                </a:solidFill>
                <a:latin typeface="Calibri"/>
                <a:ea typeface="Calibri"/>
                <a:cs typeface="Calibri"/>
                <a:sym typeface="Calibri"/>
              </a:rPr>
            </a:br>
            <a:r>
              <a:rPr lang="en-US" sz="1979" b="1">
                <a:solidFill>
                  <a:schemeClr val="dk1"/>
                </a:solidFill>
                <a:latin typeface="Calibri"/>
                <a:ea typeface="Calibri"/>
                <a:cs typeface="Calibri"/>
                <a:sym typeface="Calibri"/>
              </a:rPr>
              <a:t>April 14, 2020</a:t>
            </a:r>
            <a:endParaRPr sz="1979" b="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9"/>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Essential Dilemma</a:t>
            </a:r>
            <a:endParaRPr/>
          </a:p>
        </p:txBody>
      </p:sp>
      <p:sp>
        <p:nvSpPr>
          <p:cNvPr id="154" name="Google Shape;154;p39"/>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Autofit/>
          </a:bodyPr>
          <a:lstStyle/>
          <a:p>
            <a:pPr marL="0" lvl="0" indent="0" algn="ctr" rtl="0">
              <a:lnSpc>
                <a:spcPct val="100000"/>
              </a:lnSpc>
              <a:spcBef>
                <a:spcPts val="1200"/>
              </a:spcBef>
              <a:spcAft>
                <a:spcPts val="0"/>
              </a:spcAft>
              <a:buClr>
                <a:schemeClr val="dk1"/>
              </a:buClr>
              <a:buFont typeface="Arial"/>
              <a:buNone/>
            </a:pPr>
            <a:r>
              <a:rPr lang="en-US" b="1">
                <a:solidFill>
                  <a:schemeClr val="dk1"/>
                </a:solidFill>
              </a:rPr>
              <a:t>Social Security Act of 1935: </a:t>
            </a:r>
            <a:r>
              <a:rPr lang="en-US">
                <a:solidFill>
                  <a:schemeClr val="dk1"/>
                </a:solidFill>
              </a:rPr>
              <a:t>Did the creation of a federally administered old-age pension program support or threaten American values and traditions?</a:t>
            </a:r>
            <a:endParaRPr sz="1400">
              <a:solidFill>
                <a:schemeClr val="dk1"/>
              </a:solidFill>
              <a:latin typeface="Arial"/>
              <a:ea typeface="Arial"/>
              <a:cs typeface="Arial"/>
              <a:sym typeface="Arial"/>
            </a:endParaRPr>
          </a:p>
          <a:p>
            <a:pPr marL="0" lvl="0" indent="0" algn="ctr" rtl="0">
              <a:spcBef>
                <a:spcPts val="0"/>
              </a:spcBef>
              <a:spcAft>
                <a:spcPts val="120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0"/>
          <p:cNvSpPr txBox="1">
            <a:spLocks noGrp="1"/>
          </p:cNvSpPr>
          <p:nvPr>
            <p:ph type="title"/>
          </p:nvPr>
        </p:nvSpPr>
        <p:spPr>
          <a:xfrm>
            <a:off x="457200" y="81277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t>Agenda</a:t>
            </a:r>
            <a:endParaRPr sz="5500" b="1">
              <a:solidFill>
                <a:srgbClr val="005CB8"/>
              </a:solidFill>
              <a:latin typeface="Calibri"/>
              <a:ea typeface="Calibri"/>
              <a:cs typeface="Calibri"/>
              <a:sym typeface="Calibri"/>
            </a:endParaRPr>
          </a:p>
        </p:txBody>
      </p:sp>
      <p:sp>
        <p:nvSpPr>
          <p:cNvPr id="161" name="Google Shape;161;p40"/>
          <p:cNvSpPr txBox="1">
            <a:spLocks noGrp="1"/>
          </p:cNvSpPr>
          <p:nvPr>
            <p:ph type="body" idx="4294967295"/>
          </p:nvPr>
        </p:nvSpPr>
        <p:spPr>
          <a:xfrm>
            <a:off x="457200" y="1955766"/>
            <a:ext cx="8229600" cy="41757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500"/>
              <a:buFont typeface="Calibri"/>
              <a:buAutoNum type="romanUcPeriod"/>
            </a:pPr>
            <a:r>
              <a:rPr lang="en-US" sz="2500"/>
              <a:t>Overview - Background and Status of Social Security</a:t>
            </a:r>
            <a:endParaRPr sz="2500"/>
          </a:p>
          <a:p>
            <a:pPr marL="742950" lvl="1" indent="-266700" algn="l" rtl="0">
              <a:spcBef>
                <a:spcPts val="0"/>
              </a:spcBef>
              <a:spcAft>
                <a:spcPts val="0"/>
              </a:spcAft>
              <a:buSzPts val="2500"/>
              <a:buAutoNum type="romanUcPeriod"/>
            </a:pPr>
            <a:r>
              <a:rPr lang="en-US" sz="2500"/>
              <a:t>History Channel Video Clip </a:t>
            </a:r>
            <a:endParaRPr sz="2500"/>
          </a:p>
          <a:p>
            <a:pPr marL="742950" lvl="1" indent="-266700" algn="l" rtl="0">
              <a:spcBef>
                <a:spcPts val="0"/>
              </a:spcBef>
              <a:spcAft>
                <a:spcPts val="0"/>
              </a:spcAft>
              <a:buSzPts val="2500"/>
              <a:buAutoNum type="romanUcPeriod"/>
            </a:pPr>
            <a:r>
              <a:rPr lang="en-US" sz="2500"/>
              <a:t>Kahoot!</a:t>
            </a:r>
            <a:endParaRPr sz="2500"/>
          </a:p>
          <a:p>
            <a:pPr marL="342900" lvl="0" indent="-323850" algn="l" rtl="0">
              <a:spcBef>
                <a:spcPts val="1800"/>
              </a:spcBef>
              <a:spcAft>
                <a:spcPts val="0"/>
              </a:spcAft>
              <a:buSzPts val="2500"/>
              <a:buFont typeface="Calibri"/>
              <a:buAutoNum type="romanUcPeriod"/>
            </a:pPr>
            <a:r>
              <a:rPr lang="en-US" sz="2500"/>
              <a:t>Political Cartoon Analysis</a:t>
            </a:r>
            <a:endParaRPr/>
          </a:p>
          <a:p>
            <a:pPr marL="514350" lvl="0" indent="-514350" algn="l" rtl="0">
              <a:spcBef>
                <a:spcPts val="1800"/>
              </a:spcBef>
              <a:spcAft>
                <a:spcPts val="0"/>
              </a:spcAft>
              <a:buClr>
                <a:schemeClr val="dk1"/>
              </a:buClr>
              <a:buSzPts val="2500"/>
              <a:buFont typeface="Calibri"/>
              <a:buAutoNum type="romanUcPeriod"/>
            </a:pPr>
            <a:r>
              <a:rPr lang="en-US"/>
              <a:t>Primary Source Analysis &amp; Collaboration</a:t>
            </a:r>
            <a:endParaRPr/>
          </a:p>
          <a:p>
            <a:pPr marL="514350" lvl="0" indent="-514350" algn="l" rtl="0">
              <a:spcBef>
                <a:spcPts val="1800"/>
              </a:spcBef>
              <a:spcAft>
                <a:spcPts val="0"/>
              </a:spcAft>
              <a:buClr>
                <a:schemeClr val="dk1"/>
              </a:buClr>
              <a:buSzPts val="2500"/>
              <a:buFont typeface="Calibri"/>
              <a:buAutoNum type="romanUcPeriod"/>
            </a:pPr>
            <a:r>
              <a:rPr lang="en-US" sz="2500">
                <a:highlight>
                  <a:srgbClr val="FFFFFF"/>
                </a:highlight>
              </a:rPr>
              <a:t>Discussion of Plans - Townsend, Long, Roosevelt</a:t>
            </a:r>
            <a:endParaRPr>
              <a:highlight>
                <a:srgbClr val="FFFFFF"/>
              </a:highlight>
            </a:endParaRPr>
          </a:p>
          <a:p>
            <a:pPr marL="914400" lvl="1" indent="-514350" algn="l" rtl="0">
              <a:spcBef>
                <a:spcPts val="1800"/>
              </a:spcBef>
              <a:spcAft>
                <a:spcPts val="0"/>
              </a:spcAft>
              <a:buClr>
                <a:schemeClr val="dk1"/>
              </a:buClr>
              <a:buSzPts val="2500"/>
              <a:buFont typeface="Calibri"/>
              <a:buAutoNum type="romanUcPeriod"/>
            </a:pPr>
            <a:r>
              <a:rPr lang="en-US" sz="2500">
                <a:highlight>
                  <a:srgbClr val="FFFFFF"/>
                </a:highlight>
              </a:rPr>
              <a:t>Student Activity Intro</a:t>
            </a:r>
            <a:endParaRPr sz="2500">
              <a:highlight>
                <a:srgbClr val="FFFFFF"/>
              </a:highlight>
            </a:endParaRPr>
          </a:p>
          <a:p>
            <a:pPr marL="342900" lvl="0" indent="-323850" algn="l" rtl="0">
              <a:spcBef>
                <a:spcPts val="1800"/>
              </a:spcBef>
              <a:spcAft>
                <a:spcPts val="0"/>
              </a:spcAft>
              <a:buSzPts val="2500"/>
              <a:buAutoNum type="romanUcPeriod"/>
            </a:pPr>
            <a:r>
              <a:rPr lang="en-US" sz="2500">
                <a:highlight>
                  <a:srgbClr val="FFFFFF"/>
                </a:highlight>
              </a:rPr>
              <a:t>Debrief</a:t>
            </a:r>
            <a:endParaRPr sz="2500">
              <a:highlight>
                <a:srgbClr val="FFFFFF"/>
              </a:highlight>
            </a:endParaRPr>
          </a:p>
          <a:p>
            <a:pPr marL="514350" lvl="0" indent="-355600" algn="l" rtl="0">
              <a:spcBef>
                <a:spcPts val="1800"/>
              </a:spcBef>
              <a:spcAft>
                <a:spcPts val="0"/>
              </a:spcAft>
              <a:buClr>
                <a:schemeClr val="dk1"/>
              </a:buClr>
              <a:buSzPts val="2500"/>
              <a:buFont typeface="Calibri"/>
              <a:buNone/>
            </a:pPr>
            <a:endParaRPr sz="2500"/>
          </a:p>
          <a:p>
            <a:pPr marL="514350" lvl="0" indent="-355600" algn="l" rtl="0">
              <a:spcBef>
                <a:spcPts val="1800"/>
              </a:spcBef>
              <a:spcAft>
                <a:spcPts val="0"/>
              </a:spcAft>
              <a:buClr>
                <a:schemeClr val="dk1"/>
              </a:buClr>
              <a:buSzPts val="2500"/>
              <a:buFont typeface="Calibri"/>
              <a:buNone/>
            </a:pPr>
            <a:endParaRPr sz="2500"/>
          </a:p>
          <a:p>
            <a:pPr marL="514350" lvl="0" indent="-355600" algn="l" rtl="0">
              <a:spcBef>
                <a:spcPts val="1800"/>
              </a:spcBef>
              <a:spcAft>
                <a:spcPts val="0"/>
              </a:spcAft>
              <a:buClr>
                <a:schemeClr val="dk1"/>
              </a:buClr>
              <a:buSzPts val="2500"/>
              <a:buFont typeface="Calibri"/>
              <a:buNone/>
            </a:pPr>
            <a:endParaRPr sz="2500"/>
          </a:p>
          <a:p>
            <a:pPr marL="158750" lvl="0" indent="0" algn="l" rtl="0">
              <a:spcBef>
                <a:spcPts val="1800"/>
              </a:spcBef>
              <a:spcAft>
                <a:spcPts val="0"/>
              </a:spcAft>
              <a:buClr>
                <a:schemeClr val="dk1"/>
              </a:buClr>
              <a:buSzPts val="2500"/>
              <a:buFont typeface="Calibri"/>
              <a:buNone/>
            </a:pPr>
            <a:endParaRPr sz="2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1"/>
          <p:cNvSpPr txBox="1">
            <a:spLocks noGrp="1"/>
          </p:cNvSpPr>
          <p:nvPr>
            <p:ph type="title"/>
          </p:nvPr>
        </p:nvSpPr>
        <p:spPr>
          <a:xfrm>
            <a:off x="457200" y="11430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History Channel Overview</a:t>
            </a:r>
            <a:endParaRPr/>
          </a:p>
        </p:txBody>
      </p:sp>
      <p:sp>
        <p:nvSpPr>
          <p:cNvPr id="168" name="Google Shape;168;p41"/>
          <p:cNvSpPr txBox="1">
            <a:spLocks noGrp="1"/>
          </p:cNvSpPr>
          <p:nvPr>
            <p:ph type="body" idx="1"/>
          </p:nvPr>
        </p:nvSpPr>
        <p:spPr>
          <a:xfrm>
            <a:off x="1306650" y="5257525"/>
            <a:ext cx="6530700" cy="1264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800"/>
              </a:spcAft>
              <a:buNone/>
            </a:pPr>
            <a:r>
              <a:rPr lang="en-US" sz="1100" u="sng">
                <a:solidFill>
                  <a:schemeClr val="hlink"/>
                </a:solidFill>
                <a:latin typeface="Arial"/>
                <a:ea typeface="Arial"/>
                <a:cs typeface="Arial"/>
                <a:sym typeface="Arial"/>
                <a:hlinkClick r:id="rId3"/>
              </a:rPr>
              <a:t>https://www.youtube.com/watch?v=cdE_EV3wnXM</a:t>
            </a:r>
            <a:r>
              <a:rPr lang="en-US"/>
              <a:t> </a:t>
            </a:r>
            <a:endParaRPr/>
          </a:p>
        </p:txBody>
      </p:sp>
      <p:pic>
        <p:nvPicPr>
          <p:cNvPr id="169" name="Google Shape;169;p41">
            <a:hlinkClick r:id="rId3"/>
          </p:cNvPr>
          <p:cNvPicPr preferRelativeResize="0"/>
          <p:nvPr/>
        </p:nvPicPr>
        <p:blipFill>
          <a:blip r:embed="rId4">
            <a:alphaModFix/>
          </a:blip>
          <a:stretch>
            <a:fillRect/>
          </a:stretch>
        </p:blipFill>
        <p:spPr>
          <a:xfrm>
            <a:off x="1231638" y="2222800"/>
            <a:ext cx="6680724" cy="371500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2"/>
          <p:cNvSpPr txBox="1">
            <a:spLocks noGrp="1"/>
          </p:cNvSpPr>
          <p:nvPr>
            <p:ph type="title"/>
          </p:nvPr>
        </p:nvSpPr>
        <p:spPr>
          <a:xfrm>
            <a:off x="457200" y="11430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Overview</a:t>
            </a:r>
            <a:endParaRPr/>
          </a:p>
        </p:txBody>
      </p:sp>
      <p:sp>
        <p:nvSpPr>
          <p:cNvPr id="176" name="Google Shape;176;p42"/>
          <p:cNvSpPr txBox="1">
            <a:spLocks noGrp="1"/>
          </p:cNvSpPr>
          <p:nvPr>
            <p:ph type="body" idx="1"/>
          </p:nvPr>
        </p:nvSpPr>
        <p:spPr>
          <a:xfrm>
            <a:off x="457200" y="2174600"/>
            <a:ext cx="8229600" cy="377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solidFill>
                  <a:srgbClr val="474747"/>
                </a:solidFill>
                <a:latin typeface="Arial"/>
                <a:ea typeface="Arial"/>
                <a:cs typeface="Arial"/>
                <a:sym typeface="Arial"/>
              </a:rPr>
              <a:t>Social Security - topic of frequent debate</a:t>
            </a:r>
            <a:endParaRPr sz="1400">
              <a:solidFill>
                <a:srgbClr val="474747"/>
              </a:solidFill>
              <a:latin typeface="Arial"/>
              <a:ea typeface="Arial"/>
              <a:cs typeface="Arial"/>
              <a:sym typeface="Arial"/>
            </a:endParaRPr>
          </a:p>
          <a:p>
            <a:pPr marL="457200" lvl="0" indent="-317500" algn="l" rtl="0">
              <a:spcBef>
                <a:spcPts val="800"/>
              </a:spcBef>
              <a:spcAft>
                <a:spcPts val="0"/>
              </a:spcAft>
              <a:buClr>
                <a:srgbClr val="474747"/>
              </a:buClr>
              <a:buSzPts val="1400"/>
              <a:buFont typeface="Arial"/>
              <a:buChar char="•"/>
            </a:pPr>
            <a:r>
              <a:rPr lang="en-US" sz="1400" b="1" u="sng">
                <a:solidFill>
                  <a:srgbClr val="474747"/>
                </a:solidFill>
                <a:latin typeface="Arial"/>
                <a:ea typeface="Arial"/>
                <a:cs typeface="Arial"/>
                <a:sym typeface="Arial"/>
              </a:rPr>
              <a:t>Historically</a:t>
            </a:r>
            <a:r>
              <a:rPr lang="en-US" sz="1400">
                <a:solidFill>
                  <a:srgbClr val="474747"/>
                </a:solidFill>
                <a:latin typeface="Arial"/>
                <a:ea typeface="Arial"/>
                <a:cs typeface="Arial"/>
                <a:sym typeface="Arial"/>
              </a:rPr>
              <a:t>: Social Security Act of 1935 </a:t>
            </a:r>
            <a:endParaRPr sz="1400">
              <a:solidFill>
                <a:srgbClr val="474747"/>
              </a:solidFill>
              <a:latin typeface="Arial"/>
              <a:ea typeface="Arial"/>
              <a:cs typeface="Arial"/>
              <a:sym typeface="Arial"/>
            </a:endParaRPr>
          </a:p>
          <a:p>
            <a:pPr marL="914400" lvl="1" indent="-317500" algn="l" rtl="0">
              <a:spcBef>
                <a:spcPts val="0"/>
              </a:spcBef>
              <a:spcAft>
                <a:spcPts val="0"/>
              </a:spcAft>
              <a:buClr>
                <a:srgbClr val="474747"/>
              </a:buClr>
              <a:buSzPts val="1400"/>
              <a:buFont typeface="Arial"/>
              <a:buChar char="–"/>
            </a:pPr>
            <a:r>
              <a:rPr lang="en-US" sz="1400">
                <a:solidFill>
                  <a:srgbClr val="474747"/>
                </a:solidFill>
                <a:latin typeface="Arial"/>
                <a:ea typeface="Arial"/>
                <a:cs typeface="Arial"/>
                <a:sym typeface="Arial"/>
              </a:rPr>
              <a:t>Created by Congress at the height of the Great Depression in 1935</a:t>
            </a:r>
            <a:endParaRPr sz="1400">
              <a:solidFill>
                <a:srgbClr val="474747"/>
              </a:solidFill>
              <a:latin typeface="Arial"/>
              <a:ea typeface="Arial"/>
              <a:cs typeface="Arial"/>
              <a:sym typeface="Arial"/>
            </a:endParaRPr>
          </a:p>
          <a:p>
            <a:pPr marL="914400" lvl="1" indent="-317500" algn="l" rtl="0">
              <a:spcBef>
                <a:spcPts val="0"/>
              </a:spcBef>
              <a:spcAft>
                <a:spcPts val="0"/>
              </a:spcAft>
              <a:buClr>
                <a:srgbClr val="474747"/>
              </a:buClr>
              <a:buSzPts val="1400"/>
              <a:buChar char="–"/>
            </a:pPr>
            <a:r>
              <a:rPr lang="en-US" sz="1400">
                <a:solidFill>
                  <a:srgbClr val="222222"/>
                </a:solidFill>
                <a:highlight>
                  <a:srgbClr val="FFFFFF"/>
                </a:highlight>
                <a:latin typeface="Arial"/>
                <a:ea typeface="Arial"/>
                <a:cs typeface="Arial"/>
                <a:sym typeface="Arial"/>
              </a:rPr>
              <a:t>guaranteed that workers would receive benefits after they retired. </a:t>
            </a:r>
            <a:endParaRPr sz="1400">
              <a:solidFill>
                <a:srgbClr val="222222"/>
              </a:solidFill>
              <a:highlight>
                <a:srgbClr val="FFFFFF"/>
              </a:highlight>
              <a:latin typeface="Arial"/>
              <a:ea typeface="Arial"/>
              <a:cs typeface="Arial"/>
              <a:sym typeface="Arial"/>
            </a:endParaRPr>
          </a:p>
          <a:p>
            <a:pPr marL="914400" lvl="1" indent="-317500" algn="l" rtl="0">
              <a:spcBef>
                <a:spcPts val="0"/>
              </a:spcBef>
              <a:spcAft>
                <a:spcPts val="0"/>
              </a:spcAft>
              <a:buClr>
                <a:srgbClr val="474747"/>
              </a:buClr>
              <a:buSzPts val="1400"/>
              <a:buChar char="–"/>
            </a:pPr>
            <a:r>
              <a:rPr lang="en-US" sz="1400">
                <a:solidFill>
                  <a:srgbClr val="222222"/>
                </a:solidFill>
                <a:highlight>
                  <a:srgbClr val="FFFFFF"/>
                </a:highlight>
                <a:latin typeface="Arial"/>
                <a:ea typeface="Arial"/>
                <a:cs typeface="Arial"/>
                <a:sym typeface="Arial"/>
              </a:rPr>
              <a:t>funded by payroll taxes that went into a trust fund used to pay out the benefits</a:t>
            </a:r>
            <a:endParaRPr sz="1400">
              <a:solidFill>
                <a:srgbClr val="474747"/>
              </a:solidFill>
              <a:latin typeface="Arial"/>
              <a:ea typeface="Arial"/>
              <a:cs typeface="Arial"/>
              <a:sym typeface="Arial"/>
            </a:endParaRPr>
          </a:p>
          <a:p>
            <a:pPr marL="457200" lvl="0" indent="-317500" algn="l" rtl="0">
              <a:spcBef>
                <a:spcPts val="0"/>
              </a:spcBef>
              <a:spcAft>
                <a:spcPts val="0"/>
              </a:spcAft>
              <a:buClr>
                <a:srgbClr val="474747"/>
              </a:buClr>
              <a:buSzPts val="1400"/>
              <a:buFont typeface="Arial"/>
              <a:buChar char="•"/>
            </a:pPr>
            <a:r>
              <a:rPr lang="en-US" sz="1400" b="1" u="sng">
                <a:solidFill>
                  <a:srgbClr val="474747"/>
                </a:solidFill>
                <a:latin typeface="Arial"/>
                <a:ea typeface="Arial"/>
                <a:cs typeface="Arial"/>
                <a:sym typeface="Arial"/>
              </a:rPr>
              <a:t>Presently: </a:t>
            </a:r>
            <a:r>
              <a:rPr lang="en-US" sz="1400">
                <a:solidFill>
                  <a:srgbClr val="474747"/>
                </a:solidFill>
                <a:latin typeface="Arial"/>
                <a:ea typeface="Arial"/>
                <a:cs typeface="Arial"/>
                <a:sym typeface="Arial"/>
              </a:rPr>
              <a:t> about 25% of the federal budget</a:t>
            </a:r>
            <a:endParaRPr sz="1400">
              <a:solidFill>
                <a:srgbClr val="222222"/>
              </a:solidFill>
              <a:highlight>
                <a:srgbClr val="FFFFFF"/>
              </a:highlight>
              <a:latin typeface="Arial"/>
              <a:ea typeface="Arial"/>
              <a:cs typeface="Arial"/>
              <a:sym typeface="Arial"/>
            </a:endParaRPr>
          </a:p>
          <a:p>
            <a:pPr marL="914400" lvl="1"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latin typeface="Arial"/>
                <a:ea typeface="Arial"/>
                <a:cs typeface="Arial"/>
                <a:sym typeface="Arial"/>
              </a:rPr>
              <a:t>At first, more healthy workers paying into the fund than retirees taking benefits. </a:t>
            </a:r>
            <a:endParaRPr sz="1400">
              <a:solidFill>
                <a:srgbClr val="222222"/>
              </a:solidFill>
              <a:highlight>
                <a:srgbClr val="FFFFFF"/>
              </a:highlight>
              <a:latin typeface="Arial"/>
              <a:ea typeface="Arial"/>
              <a:cs typeface="Arial"/>
              <a:sym typeface="Arial"/>
            </a:endParaRPr>
          </a:p>
          <a:p>
            <a:pPr marL="914400" lvl="1"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latin typeface="Arial"/>
                <a:ea typeface="Arial"/>
                <a:cs typeface="Arial"/>
                <a:sym typeface="Arial"/>
              </a:rPr>
              <a:t>In 2008, the first of 78 million baby boomers turned 62 and eligible to draw benefits.</a:t>
            </a:r>
            <a:endParaRPr sz="1400">
              <a:solidFill>
                <a:srgbClr val="222222"/>
              </a:solidFill>
              <a:highlight>
                <a:srgbClr val="FFFFFF"/>
              </a:highlight>
              <a:latin typeface="Arial"/>
              <a:ea typeface="Arial"/>
              <a:cs typeface="Arial"/>
              <a:sym typeface="Arial"/>
            </a:endParaRPr>
          </a:p>
          <a:p>
            <a:pPr marL="914400" lvl="1"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latin typeface="Arial"/>
                <a:ea typeface="Arial"/>
                <a:cs typeface="Arial"/>
                <a:sym typeface="Arial"/>
              </a:rPr>
              <a:t>Until 2010, Social Security collected more in tax revenues than it paid out in benefits. That's because for every beneficiary withdrawing from the fund, there were 3.3 younger workers paying into it. </a:t>
            </a:r>
            <a:endParaRPr sz="1400">
              <a:solidFill>
                <a:srgbClr val="222222"/>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Char char="•"/>
            </a:pPr>
            <a:r>
              <a:rPr lang="en-US" sz="1400" b="1" u="sng">
                <a:solidFill>
                  <a:srgbClr val="222222"/>
                </a:solidFill>
                <a:highlight>
                  <a:srgbClr val="FFFFFF"/>
                </a:highlight>
                <a:latin typeface="Arial"/>
                <a:ea typeface="Arial"/>
                <a:cs typeface="Arial"/>
                <a:sym typeface="Arial"/>
              </a:rPr>
              <a:t>Future outlook</a:t>
            </a:r>
            <a:endParaRPr sz="1400" b="1" u="sng">
              <a:solidFill>
                <a:srgbClr val="222222"/>
              </a:solidFill>
              <a:highlight>
                <a:srgbClr val="FFFFFF"/>
              </a:highlight>
              <a:latin typeface="Arial"/>
              <a:ea typeface="Arial"/>
              <a:cs typeface="Arial"/>
              <a:sym typeface="Arial"/>
            </a:endParaRPr>
          </a:p>
          <a:p>
            <a:pPr marL="914400" lvl="1"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latin typeface="Arial"/>
                <a:ea typeface="Arial"/>
                <a:cs typeface="Arial"/>
                <a:sym typeface="Arial"/>
              </a:rPr>
              <a:t>Over the next 30 years - fewer and fewer workers per retiree to support Social Security </a:t>
            </a:r>
            <a:endParaRPr sz="1400">
              <a:solidFill>
                <a:srgbClr val="222222"/>
              </a:solidFill>
              <a:highlight>
                <a:srgbClr val="FFFFFF"/>
              </a:highlight>
              <a:latin typeface="Arial"/>
              <a:ea typeface="Arial"/>
              <a:cs typeface="Arial"/>
              <a:sym typeface="Arial"/>
            </a:endParaRPr>
          </a:p>
          <a:p>
            <a:pPr marL="914400" lvl="1"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latin typeface="Arial"/>
                <a:ea typeface="Arial"/>
                <a:cs typeface="Arial"/>
                <a:sym typeface="Arial"/>
              </a:rPr>
              <a:t>Surplus will be depleted by 2034. </a:t>
            </a:r>
            <a:endParaRPr sz="1400">
              <a:solidFill>
                <a:srgbClr val="222222"/>
              </a:solidFill>
              <a:highlight>
                <a:srgbClr val="FFFFFF"/>
              </a:highlight>
              <a:latin typeface="Arial"/>
              <a:ea typeface="Arial"/>
              <a:cs typeface="Arial"/>
              <a:sym typeface="Arial"/>
            </a:endParaRPr>
          </a:p>
          <a:p>
            <a:pPr marL="914400" lvl="1"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latin typeface="Arial"/>
                <a:ea typeface="Arial"/>
                <a:cs typeface="Arial"/>
                <a:sym typeface="Arial"/>
              </a:rPr>
              <a:t>Social Security payroll taxes and interest from the trust fund will only be able to pay 79% of the projected benefits. </a:t>
            </a:r>
            <a:endParaRPr sz="1400">
              <a:solidFill>
                <a:srgbClr val="222222"/>
              </a:solidFill>
              <a:highlight>
                <a:srgbClr val="FFFFFF"/>
              </a:highlight>
              <a:latin typeface="Arial"/>
              <a:ea typeface="Arial"/>
              <a:cs typeface="Arial"/>
              <a:sym typeface="Arial"/>
            </a:endParaRPr>
          </a:p>
          <a:p>
            <a:pPr marL="914400" lvl="1"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latin typeface="Arial"/>
                <a:ea typeface="Arial"/>
                <a:cs typeface="Arial"/>
                <a:sym typeface="Arial"/>
              </a:rPr>
              <a:t>Experts believe shortfall could be covered by a 2.22% increase in payroll taxes.</a:t>
            </a:r>
            <a:endParaRPr sz="1400">
              <a:solidFill>
                <a:srgbClr val="222222"/>
              </a:solidFill>
              <a:highlight>
                <a:srgbClr val="FFFFFF"/>
              </a:highlight>
              <a:latin typeface="Arial"/>
              <a:ea typeface="Arial"/>
              <a:cs typeface="Arial"/>
              <a:sym typeface="Arial"/>
            </a:endParaRPr>
          </a:p>
          <a:p>
            <a:pPr marL="457200" lvl="0" indent="0" algn="l" rtl="0">
              <a:spcBef>
                <a:spcPts val="1100"/>
              </a:spcBef>
              <a:spcAft>
                <a:spcPts val="800"/>
              </a:spcAft>
              <a:buNone/>
            </a:pPr>
            <a:endParaRPr sz="1300">
              <a:solidFill>
                <a:srgbClr val="222222"/>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3"/>
          <p:cNvPicPr preferRelativeResize="0"/>
          <p:nvPr/>
        </p:nvPicPr>
        <p:blipFill>
          <a:blip r:embed="rId3">
            <a:alphaModFix/>
          </a:blip>
          <a:stretch>
            <a:fillRect/>
          </a:stretch>
        </p:blipFill>
        <p:spPr>
          <a:xfrm>
            <a:off x="-746425" y="1413375"/>
            <a:ext cx="10023100" cy="50115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4"/>
          <p:cNvSpPr txBox="1">
            <a:spLocks noGrp="1"/>
          </p:cNvSpPr>
          <p:nvPr>
            <p:ph type="title"/>
          </p:nvPr>
        </p:nvSpPr>
        <p:spPr>
          <a:xfrm>
            <a:off x="457200" y="11430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a:t>Potential Results of Boomers Entering Retirement</a:t>
            </a:r>
            <a:endParaRPr sz="4400"/>
          </a:p>
        </p:txBody>
      </p:sp>
      <p:sp>
        <p:nvSpPr>
          <p:cNvPr id="189" name="Google Shape;189;p44"/>
          <p:cNvSpPr txBox="1">
            <a:spLocks noGrp="1"/>
          </p:cNvSpPr>
          <p:nvPr>
            <p:ph type="body" idx="1"/>
          </p:nvPr>
        </p:nvSpPr>
        <p:spPr>
          <a:xfrm>
            <a:off x="457200" y="2514600"/>
            <a:ext cx="8229600" cy="3779400"/>
          </a:xfrm>
          <a:prstGeom prst="rect">
            <a:avLst/>
          </a:prstGeom>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US" sz="1800">
                <a:solidFill>
                  <a:srgbClr val="222222"/>
                </a:solidFill>
                <a:highlight>
                  <a:srgbClr val="FFFFFF"/>
                </a:highlight>
                <a:latin typeface="Arial"/>
                <a:ea typeface="Arial"/>
                <a:cs typeface="Arial"/>
                <a:sym typeface="Arial"/>
              </a:rPr>
              <a:t>By 2025, those over 65 will comprise 20% of the population. </a:t>
            </a:r>
            <a:endParaRPr sz="1800">
              <a:solidFill>
                <a:srgbClr val="222222"/>
              </a:solidFill>
              <a:highlight>
                <a:srgbClr val="FFFFFF"/>
              </a:highlight>
              <a:latin typeface="Arial"/>
              <a:ea typeface="Arial"/>
              <a:cs typeface="Arial"/>
              <a:sym typeface="Arial"/>
            </a:endParaRPr>
          </a:p>
          <a:p>
            <a:pPr marL="457200" lvl="0" indent="-342900" algn="l" rtl="0">
              <a:lnSpc>
                <a:spcPct val="115000"/>
              </a:lnSpc>
              <a:spcBef>
                <a:spcPts val="1100"/>
              </a:spcBef>
              <a:spcAft>
                <a:spcPts val="0"/>
              </a:spcAft>
              <a:buClr>
                <a:srgbClr val="222222"/>
              </a:buClr>
              <a:buSzPts val="1800"/>
              <a:buFont typeface="Arial"/>
              <a:buAutoNum type="arabicPeriod"/>
            </a:pPr>
            <a:r>
              <a:rPr lang="en-US" sz="1800">
                <a:solidFill>
                  <a:srgbClr val="222222"/>
                </a:solidFill>
                <a:highlight>
                  <a:srgbClr val="FFFFFF"/>
                </a:highlight>
                <a:latin typeface="Arial"/>
                <a:ea typeface="Arial"/>
                <a:cs typeface="Arial"/>
                <a:sym typeface="Arial"/>
              </a:rPr>
              <a:t>Labor force age 55 and under will not provide enough income to fund Social Security benefits.</a:t>
            </a:r>
            <a:endParaRPr sz="1800">
              <a:solidFill>
                <a:srgbClr val="222222"/>
              </a:solidFill>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rgbClr val="222222"/>
              </a:buClr>
              <a:buSzPts val="1800"/>
              <a:buFont typeface="Arial"/>
              <a:buAutoNum type="arabicPeriod"/>
            </a:pPr>
            <a:r>
              <a:rPr lang="en-US" sz="1800">
                <a:solidFill>
                  <a:srgbClr val="222222"/>
                </a:solidFill>
                <a:highlight>
                  <a:srgbClr val="FFFFFF"/>
                </a:highlight>
                <a:latin typeface="Arial"/>
                <a:ea typeface="Arial"/>
                <a:cs typeface="Arial"/>
                <a:sym typeface="Arial"/>
              </a:rPr>
              <a:t>Slowdown in economic growth, as government spending will be focused more on paying benefits to these mandated programs.</a:t>
            </a:r>
            <a:endParaRPr sz="1800">
              <a:solidFill>
                <a:srgbClr val="222222"/>
              </a:solidFill>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rgbClr val="222222"/>
              </a:buClr>
              <a:buSzPts val="1800"/>
              <a:buFont typeface="Arial"/>
              <a:buAutoNum type="arabicPeriod"/>
            </a:pPr>
            <a:r>
              <a:rPr lang="en-US" sz="1800">
                <a:solidFill>
                  <a:srgbClr val="222222"/>
                </a:solidFill>
                <a:highlight>
                  <a:srgbClr val="FFFFFF"/>
                </a:highlight>
                <a:latin typeface="Arial"/>
                <a:ea typeface="Arial"/>
                <a:cs typeface="Arial"/>
                <a:sym typeface="Arial"/>
              </a:rPr>
              <a:t>Increase in U.S. debt to GDP ratio. </a:t>
            </a:r>
            <a:endParaRPr sz="1800">
              <a:solidFill>
                <a:srgbClr val="222222"/>
              </a:solidFill>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rgbClr val="222222"/>
              </a:buClr>
              <a:buSzPts val="1800"/>
              <a:buFont typeface="Arial"/>
              <a:buAutoNum type="arabicPeriod"/>
            </a:pPr>
            <a:r>
              <a:rPr lang="en-US" sz="1800">
                <a:solidFill>
                  <a:srgbClr val="222222"/>
                </a:solidFill>
                <a:highlight>
                  <a:srgbClr val="FFFFFF"/>
                </a:highlight>
                <a:latin typeface="Arial"/>
                <a:ea typeface="Arial"/>
                <a:cs typeface="Arial"/>
                <a:sym typeface="Arial"/>
              </a:rPr>
              <a:t>Weakening of the dollar, which may lead investors to switch to countries with more promising growth prospects.</a:t>
            </a:r>
            <a:endParaRPr sz="1800">
              <a:solidFill>
                <a:srgbClr val="222222"/>
              </a:solidFill>
              <a:highlight>
                <a:srgbClr val="FFFFFF"/>
              </a:highlight>
              <a:latin typeface="Arial"/>
              <a:ea typeface="Arial"/>
              <a:cs typeface="Arial"/>
              <a:sym typeface="Arial"/>
            </a:endParaRPr>
          </a:p>
          <a:p>
            <a:pPr marL="0" lvl="0" indent="0" algn="l" rtl="0">
              <a:lnSpc>
                <a:spcPct val="115000"/>
              </a:lnSpc>
              <a:spcBef>
                <a:spcPts val="1100"/>
              </a:spcBef>
              <a:spcAft>
                <a:spcPts val="1100"/>
              </a:spcAft>
              <a:buNone/>
            </a:pPr>
            <a:r>
              <a:rPr lang="en-US" sz="1300" i="1">
                <a:solidFill>
                  <a:srgbClr val="222222"/>
                </a:solidFill>
                <a:highlight>
                  <a:srgbClr val="FFFFFF"/>
                </a:highlight>
                <a:latin typeface="Arial"/>
                <a:ea typeface="Arial"/>
                <a:cs typeface="Arial"/>
                <a:sym typeface="Arial"/>
              </a:rPr>
              <a:t>Source: The Balance  </a:t>
            </a:r>
            <a:r>
              <a:rPr lang="en-US" sz="1100" u="sng">
                <a:solidFill>
                  <a:schemeClr val="hlink"/>
                </a:solidFill>
                <a:latin typeface="Arial"/>
                <a:ea typeface="Arial"/>
                <a:cs typeface="Arial"/>
                <a:sym typeface="Arial"/>
                <a:hlinkClick r:id="rId3"/>
              </a:rPr>
              <a:t>https://www.thebalance.com/current-federal-mandatory-spending-3305772</a:t>
            </a:r>
            <a:r>
              <a:rPr lang="en-US"/>
              <a:t>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5"/>
          <p:cNvSpPr txBox="1">
            <a:spLocks noGrp="1"/>
          </p:cNvSpPr>
          <p:nvPr>
            <p:ph type="title"/>
          </p:nvPr>
        </p:nvSpPr>
        <p:spPr>
          <a:xfrm>
            <a:off x="635005" y="1143000"/>
            <a:ext cx="3809999" cy="5151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a:t>Social Security: Visualizing the Debate</a:t>
            </a:r>
            <a:endParaRPr/>
          </a:p>
        </p:txBody>
      </p:sp>
      <p:pic>
        <p:nvPicPr>
          <p:cNvPr id="195" name="Google Shape;195;p45"/>
          <p:cNvPicPr preferRelativeResize="0"/>
          <p:nvPr/>
        </p:nvPicPr>
        <p:blipFill rotWithShape="1">
          <a:blip r:embed="rId3">
            <a:alphaModFix/>
          </a:blip>
          <a:srcRect/>
          <a:stretch/>
        </p:blipFill>
        <p:spPr>
          <a:xfrm>
            <a:off x="4688360" y="1325880"/>
            <a:ext cx="4186885" cy="499872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843</Words>
  <Application>Microsoft Office PowerPoint</Application>
  <PresentationFormat>On-screen Show (4:3)</PresentationFormat>
  <Paragraphs>113</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Office Theme</vt:lpstr>
      <vt:lpstr>Office Theme</vt:lpstr>
      <vt:lpstr>Understanding Fiscal Responsibility: Revisions to U.S. History Lessons  The History of Social Security</vt:lpstr>
      <vt:lpstr>Objectives</vt:lpstr>
      <vt:lpstr>Essential Dilemma</vt:lpstr>
      <vt:lpstr>Agenda</vt:lpstr>
      <vt:lpstr>History Channel Overview</vt:lpstr>
      <vt:lpstr>Overview</vt:lpstr>
      <vt:lpstr>PowerPoint Presentation</vt:lpstr>
      <vt:lpstr>Potential Results of Boomers Entering Retirement</vt:lpstr>
      <vt:lpstr>Social Security: Visualizing the Debate</vt:lpstr>
      <vt:lpstr>Social Security: Visualizing the Debate</vt:lpstr>
      <vt:lpstr>Social Security: Visualizing the Debate</vt:lpstr>
      <vt:lpstr>Social Security: Visualizing the Debate</vt:lpstr>
      <vt:lpstr>PowerPoint Presentation</vt:lpstr>
      <vt:lpstr>Primary Source #2 Social Security Pamphlet 1936</vt:lpstr>
      <vt:lpstr>Alternative Plans</vt:lpstr>
      <vt:lpstr>FDR’s Speech on August 14, 1935 </vt:lpstr>
      <vt:lpstr>Comparing the Plans</vt:lpstr>
      <vt:lpstr>Conflicting Points of View</vt:lpstr>
      <vt:lpstr>Additional Resources</vt:lpstr>
      <vt:lpstr>Understanding Fiscal Responsibility: Revisions to U.S. History Lessons  The History of Social Security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Fiscal Responsibility: Revisions to U.S. History Lessons  The History of Social Security</dc:title>
  <dc:creator>Amanda</dc:creator>
  <cp:lastModifiedBy>Conference3 NoteBook</cp:lastModifiedBy>
  <cp:revision>1</cp:revision>
  <dcterms:modified xsi:type="dcterms:W3CDTF">2020-04-14T13:39:20Z</dcterms:modified>
</cp:coreProperties>
</file>