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954838" cy="9309100"/>
  <p:embeddedFontLst>
    <p:embeddedFont>
      <p:font typeface="Calibri" panose="020F0502020204030204" pitchFamily="34" charset="0"/>
      <p:regular r:id="rId31"/>
      <p:bold r:id="rId32"/>
      <p:italic r:id="rId33"/>
      <p:boldItalic r:id="rId34"/>
    </p:embeddedFont>
    <p:embeddedFont>
      <p:font typeface="Gill Sans" panose="020B060402020202020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SPNAw8PAzlra2N+9FUfA8pm9G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624" y="8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3013763" cy="465455"/>
          </a:xfrm>
          <a:prstGeom prst="rect">
            <a:avLst/>
          </a:prstGeom>
          <a:noFill/>
          <a:ln>
            <a:noFill/>
          </a:ln>
        </p:spPr>
        <p:txBody>
          <a:bodyPr spcFirstLastPara="1" wrap="square" lIns="91650" tIns="45825" rIns="91650" bIns="458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41078" y="0"/>
            <a:ext cx="3013763" cy="465455"/>
          </a:xfrm>
          <a:prstGeom prst="rect">
            <a:avLst/>
          </a:prstGeom>
          <a:noFill/>
          <a:ln>
            <a:noFill/>
          </a:ln>
        </p:spPr>
        <p:txBody>
          <a:bodyPr spcFirstLastPara="1" wrap="square" lIns="91650" tIns="45825" rIns="91650" bIns="458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27312" y="4421827"/>
            <a:ext cx="5100215" cy="4189095"/>
          </a:xfrm>
          <a:prstGeom prst="rect">
            <a:avLst/>
          </a:prstGeom>
          <a:noFill/>
          <a:ln>
            <a:noFill/>
          </a:ln>
        </p:spPr>
        <p:txBody>
          <a:bodyPr spcFirstLastPara="1" wrap="square" lIns="91650" tIns="45825" rIns="91650" bIns="4582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43645"/>
            <a:ext cx="3013763" cy="465455"/>
          </a:xfrm>
          <a:prstGeom prst="rect">
            <a:avLst/>
          </a:prstGeom>
          <a:noFill/>
          <a:ln>
            <a:noFill/>
          </a:ln>
        </p:spPr>
        <p:txBody>
          <a:bodyPr spcFirstLastPara="1" wrap="square" lIns="91650" tIns="45825" rIns="91650" bIns="458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41078" y="8843645"/>
            <a:ext cx="3013763" cy="465455"/>
          </a:xfrm>
          <a:prstGeom prst="rect">
            <a:avLst/>
          </a:prstGeom>
          <a:noFill/>
          <a:ln>
            <a:noFill/>
          </a:ln>
        </p:spPr>
        <p:txBody>
          <a:bodyPr spcFirstLastPara="1" wrap="square" lIns="91650" tIns="45825" rIns="91650" bIns="458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27312" y="4421827"/>
            <a:ext cx="5100215" cy="4189095"/>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74" name="Google Shape;74;p1: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edc4cd660_0_1:notes"/>
          <p:cNvSpPr txBox="1">
            <a:spLocks noGrp="1"/>
          </p:cNvSpPr>
          <p:nvPr>
            <p:ph type="body" idx="1"/>
          </p:nvPr>
        </p:nvSpPr>
        <p:spPr>
          <a:xfrm>
            <a:off x="927312" y="4421827"/>
            <a:ext cx="5100300" cy="4189200"/>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151" name="Google Shape;151;g5edc4cd660_0_1: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d977f09a8_0_15:notes"/>
          <p:cNvSpPr txBox="1">
            <a:spLocks noGrp="1"/>
          </p:cNvSpPr>
          <p:nvPr>
            <p:ph type="body" idx="1"/>
          </p:nvPr>
        </p:nvSpPr>
        <p:spPr>
          <a:xfrm>
            <a:off x="927312" y="4421827"/>
            <a:ext cx="5100300" cy="4189200"/>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159" name="Google Shape;159;g5d977f09a8_0_15: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edf47bf9a_2_38:notes"/>
          <p:cNvSpPr txBox="1">
            <a:spLocks noGrp="1"/>
          </p:cNvSpPr>
          <p:nvPr>
            <p:ph type="body" idx="1"/>
          </p:nvPr>
        </p:nvSpPr>
        <p:spPr>
          <a:xfrm>
            <a:off x="927312" y="4421827"/>
            <a:ext cx="5100300" cy="4189200"/>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168" name="Google Shape;168;g5edf47bf9a_2_38: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edf47bf9a_2_1:notes"/>
          <p:cNvSpPr txBox="1">
            <a:spLocks noGrp="1"/>
          </p:cNvSpPr>
          <p:nvPr>
            <p:ph type="body" idx="1"/>
          </p:nvPr>
        </p:nvSpPr>
        <p:spPr>
          <a:xfrm>
            <a:off x="927312" y="4421827"/>
            <a:ext cx="5100300" cy="4189200"/>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176" name="Google Shape;176;g5edf47bf9a_2_1: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edf47bf9a_2_10:notes"/>
          <p:cNvSpPr txBox="1">
            <a:spLocks noGrp="1"/>
          </p:cNvSpPr>
          <p:nvPr>
            <p:ph type="body" idx="1"/>
          </p:nvPr>
        </p:nvSpPr>
        <p:spPr>
          <a:xfrm>
            <a:off x="927312" y="4421827"/>
            <a:ext cx="5100300" cy="4189200"/>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184" name="Google Shape;184;g5edf47bf9a_2_10: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edf47bf9a_1_25:notes"/>
          <p:cNvSpPr txBox="1">
            <a:spLocks noGrp="1"/>
          </p:cNvSpPr>
          <p:nvPr>
            <p:ph type="body" idx="1"/>
          </p:nvPr>
        </p:nvSpPr>
        <p:spPr>
          <a:xfrm>
            <a:off x="927312" y="4421827"/>
            <a:ext cx="5100300" cy="4189200"/>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194" name="Google Shape;194;g5edf47bf9a_1_25: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edf47bf9a_2_19:notes"/>
          <p:cNvSpPr txBox="1">
            <a:spLocks noGrp="1"/>
          </p:cNvSpPr>
          <p:nvPr>
            <p:ph type="body" idx="1"/>
          </p:nvPr>
        </p:nvSpPr>
        <p:spPr>
          <a:xfrm>
            <a:off x="927312" y="4421827"/>
            <a:ext cx="5100300" cy="4189200"/>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202" name="Google Shape;202;g5edf47bf9a_2_19: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edc4cd660_0_11:notes"/>
          <p:cNvSpPr txBox="1">
            <a:spLocks noGrp="1"/>
          </p:cNvSpPr>
          <p:nvPr>
            <p:ph type="body" idx="1"/>
          </p:nvPr>
        </p:nvSpPr>
        <p:spPr>
          <a:xfrm>
            <a:off x="927312" y="4421827"/>
            <a:ext cx="5100300" cy="4189200"/>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210" name="Google Shape;210;g5edc4cd660_0_11: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edfd2a393_0_11:notes"/>
          <p:cNvSpPr txBox="1">
            <a:spLocks noGrp="1"/>
          </p:cNvSpPr>
          <p:nvPr>
            <p:ph type="body" idx="1"/>
          </p:nvPr>
        </p:nvSpPr>
        <p:spPr>
          <a:xfrm>
            <a:off x="927312" y="4421827"/>
            <a:ext cx="5100300" cy="4189200"/>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219" name="Google Shape;219;g5edfd2a393_0_11: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edfd2a393_0_2:notes"/>
          <p:cNvSpPr txBox="1">
            <a:spLocks noGrp="1"/>
          </p:cNvSpPr>
          <p:nvPr>
            <p:ph type="body" idx="1"/>
          </p:nvPr>
        </p:nvSpPr>
        <p:spPr>
          <a:xfrm>
            <a:off x="927312" y="4421827"/>
            <a:ext cx="5100300" cy="4189200"/>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228" name="Google Shape;228;g5edfd2a393_0_2: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927312" y="4421827"/>
            <a:ext cx="5100215" cy="4189095"/>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81" name="Google Shape;81;p2: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edfd2a393_0_27:notes"/>
          <p:cNvSpPr txBox="1">
            <a:spLocks noGrp="1"/>
          </p:cNvSpPr>
          <p:nvPr>
            <p:ph type="body" idx="1"/>
          </p:nvPr>
        </p:nvSpPr>
        <p:spPr>
          <a:xfrm>
            <a:off x="927312" y="4421827"/>
            <a:ext cx="5100300" cy="4189200"/>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236" name="Google Shape;236;g5edfd2a393_0_27: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da665cae3_0_20:notes"/>
          <p:cNvSpPr txBox="1">
            <a:spLocks noGrp="1"/>
          </p:cNvSpPr>
          <p:nvPr>
            <p:ph type="body" idx="1"/>
          </p:nvPr>
        </p:nvSpPr>
        <p:spPr>
          <a:xfrm>
            <a:off x="927312" y="4421827"/>
            <a:ext cx="5100300" cy="4189200"/>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244" name="Google Shape;244;g5da665cae3_0_20: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5da665cae3_0_52:notes"/>
          <p:cNvSpPr txBox="1">
            <a:spLocks noGrp="1"/>
          </p:cNvSpPr>
          <p:nvPr>
            <p:ph type="body" idx="1"/>
          </p:nvPr>
        </p:nvSpPr>
        <p:spPr>
          <a:xfrm>
            <a:off x="927312" y="4421827"/>
            <a:ext cx="5100300" cy="4189200"/>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254" name="Google Shape;254;g5da665cae3_0_52: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da665cae3_0_35:notes"/>
          <p:cNvSpPr txBox="1">
            <a:spLocks noGrp="1"/>
          </p:cNvSpPr>
          <p:nvPr>
            <p:ph type="body" idx="1"/>
          </p:nvPr>
        </p:nvSpPr>
        <p:spPr>
          <a:xfrm>
            <a:off x="927312" y="4421827"/>
            <a:ext cx="5100300" cy="4189200"/>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263" name="Google Shape;263;g5da665cae3_0_35: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5da665cae3_0_61:notes"/>
          <p:cNvSpPr txBox="1">
            <a:spLocks noGrp="1"/>
          </p:cNvSpPr>
          <p:nvPr>
            <p:ph type="body" idx="1"/>
          </p:nvPr>
        </p:nvSpPr>
        <p:spPr>
          <a:xfrm>
            <a:off x="927312" y="4421827"/>
            <a:ext cx="5100300" cy="4189200"/>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271" name="Google Shape;271;g5da665cae3_0_61: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edfd2a393_0_20: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edfd2a393_0_20:notes"/>
          <p:cNvSpPr txBox="1">
            <a:spLocks noGrp="1"/>
          </p:cNvSpPr>
          <p:nvPr>
            <p:ph type="body" idx="1"/>
          </p:nvPr>
        </p:nvSpPr>
        <p:spPr>
          <a:xfrm>
            <a:off x="927312" y="4421827"/>
            <a:ext cx="5100300" cy="4189200"/>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280" name="Google Shape;280;g5edfd2a393_0_20:notes"/>
          <p:cNvSpPr txBox="1">
            <a:spLocks noGrp="1"/>
          </p:cNvSpPr>
          <p:nvPr>
            <p:ph type="sldNum" idx="12"/>
          </p:nvPr>
        </p:nvSpPr>
        <p:spPr>
          <a:xfrm>
            <a:off x="3941078" y="8843645"/>
            <a:ext cx="3013800" cy="465600"/>
          </a:xfrm>
          <a:prstGeom prst="rect">
            <a:avLst/>
          </a:prstGeom>
        </p:spPr>
        <p:txBody>
          <a:bodyPr spcFirstLastPara="1" wrap="square" lIns="91650" tIns="45825" rIns="91650" bIns="458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2:notes"/>
          <p:cNvSpPr txBox="1">
            <a:spLocks noGrp="1"/>
          </p:cNvSpPr>
          <p:nvPr>
            <p:ph type="body" idx="1"/>
          </p:nvPr>
        </p:nvSpPr>
        <p:spPr>
          <a:xfrm>
            <a:off x="927312" y="4421827"/>
            <a:ext cx="5100215" cy="4189095"/>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287" name="Google Shape;287;p12: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da665cd1f_0_11:notes"/>
          <p:cNvSpPr txBox="1">
            <a:spLocks noGrp="1"/>
          </p:cNvSpPr>
          <p:nvPr>
            <p:ph type="body" idx="1"/>
          </p:nvPr>
        </p:nvSpPr>
        <p:spPr>
          <a:xfrm>
            <a:off x="927312" y="4421827"/>
            <a:ext cx="5100300" cy="4189200"/>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295" name="Google Shape;295;g5da665cd1f_0_11: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3:notes"/>
          <p:cNvSpPr txBox="1">
            <a:spLocks noGrp="1"/>
          </p:cNvSpPr>
          <p:nvPr>
            <p:ph type="body" idx="1"/>
          </p:nvPr>
        </p:nvSpPr>
        <p:spPr>
          <a:xfrm>
            <a:off x="927312" y="4421827"/>
            <a:ext cx="5100215" cy="4189095"/>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303" name="Google Shape;303;p13: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927312" y="4421827"/>
            <a:ext cx="5100215" cy="4189095"/>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89" name="Google Shape;89;p3: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d98b8fca1_0_30:notes"/>
          <p:cNvSpPr txBox="1">
            <a:spLocks noGrp="1"/>
          </p:cNvSpPr>
          <p:nvPr>
            <p:ph type="body" idx="1"/>
          </p:nvPr>
        </p:nvSpPr>
        <p:spPr>
          <a:xfrm>
            <a:off x="927312" y="4421827"/>
            <a:ext cx="5100300" cy="4189200"/>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97" name="Google Shape;97;g5d98b8fca1_0_30: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txBox="1">
            <a:spLocks noGrp="1"/>
          </p:cNvSpPr>
          <p:nvPr>
            <p:ph type="body" idx="1"/>
          </p:nvPr>
        </p:nvSpPr>
        <p:spPr>
          <a:xfrm>
            <a:off x="927312" y="4421827"/>
            <a:ext cx="5100215" cy="4189095"/>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105" name="Google Shape;105;p6: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d995dcad7_0_11:notes"/>
          <p:cNvSpPr txBox="1">
            <a:spLocks noGrp="1"/>
          </p:cNvSpPr>
          <p:nvPr>
            <p:ph type="body" idx="1"/>
          </p:nvPr>
        </p:nvSpPr>
        <p:spPr>
          <a:xfrm>
            <a:off x="927312" y="4421827"/>
            <a:ext cx="5100300" cy="4189200"/>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113" name="Google Shape;113;g5d995dcad7_0_11: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d98b8fca1_0_137:notes"/>
          <p:cNvSpPr txBox="1">
            <a:spLocks noGrp="1"/>
          </p:cNvSpPr>
          <p:nvPr>
            <p:ph type="body" idx="1"/>
          </p:nvPr>
        </p:nvSpPr>
        <p:spPr>
          <a:xfrm>
            <a:off x="927312" y="4421827"/>
            <a:ext cx="5100300" cy="4189200"/>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121" name="Google Shape;121;g5d98b8fca1_0_137: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da665cae3_0_0:notes"/>
          <p:cNvSpPr txBox="1">
            <a:spLocks noGrp="1"/>
          </p:cNvSpPr>
          <p:nvPr>
            <p:ph type="body" idx="1"/>
          </p:nvPr>
        </p:nvSpPr>
        <p:spPr>
          <a:xfrm>
            <a:off x="927312" y="4421827"/>
            <a:ext cx="5100300" cy="4189200"/>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133" name="Google Shape;133;g5da665cae3_0_0: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edf47bf9a_2_31:notes"/>
          <p:cNvSpPr txBox="1">
            <a:spLocks noGrp="1"/>
          </p:cNvSpPr>
          <p:nvPr>
            <p:ph type="body" idx="1"/>
          </p:nvPr>
        </p:nvSpPr>
        <p:spPr>
          <a:xfrm>
            <a:off x="927312" y="4421827"/>
            <a:ext cx="5100300" cy="4189200"/>
          </a:xfrm>
          <a:prstGeom prst="rect">
            <a:avLst/>
          </a:prstGeom>
          <a:noFill/>
          <a:ln>
            <a:noFill/>
          </a:ln>
        </p:spPr>
        <p:txBody>
          <a:bodyPr spcFirstLastPara="1" wrap="square" lIns="91650" tIns="45825" rIns="91650" bIns="45825" anchor="t" anchorCtr="0">
            <a:noAutofit/>
          </a:bodyPr>
          <a:lstStyle/>
          <a:p>
            <a:pPr marL="0" lvl="0" indent="0" algn="l" rtl="0">
              <a:lnSpc>
                <a:spcPct val="100000"/>
              </a:lnSpc>
              <a:spcBef>
                <a:spcPts val="360"/>
              </a:spcBef>
              <a:spcAft>
                <a:spcPts val="0"/>
              </a:spcAft>
              <a:buSzPts val="1400"/>
              <a:buNone/>
            </a:pPr>
            <a:endParaRPr/>
          </a:p>
        </p:txBody>
      </p:sp>
      <p:sp>
        <p:nvSpPr>
          <p:cNvPr id="143" name="Google Shape;143;g5edf47bf9a_2_31:notes"/>
          <p:cNvSpPr>
            <a:spLocks noGrp="1" noRot="1" noChangeAspect="1"/>
          </p:cNvSpPr>
          <p:nvPr>
            <p:ph type="sldImg" idx="2"/>
          </p:nvPr>
        </p:nvSpPr>
        <p:spPr>
          <a:xfrm>
            <a:off x="1149350" y="696913"/>
            <a:ext cx="4657800" cy="3494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cxnSp>
        <p:nvCxnSpPr>
          <p:cNvPr id="14" name="Google Shape;14;p15"/>
          <p:cNvCxnSpPr/>
          <p:nvPr/>
        </p:nvCxnSpPr>
        <p:spPr>
          <a:xfrm>
            <a:off x="990600" y="2286000"/>
            <a:ext cx="7162800" cy="0"/>
          </a:xfrm>
          <a:prstGeom prst="straightConnector1">
            <a:avLst/>
          </a:prstGeom>
          <a:noFill/>
          <a:ln w="15875" cap="flat" cmpd="sng">
            <a:solidFill>
              <a:srgbClr val="C0C0C0"/>
            </a:solidFill>
            <a:prstDash val="solid"/>
            <a:round/>
            <a:headEnd type="none" w="sm" len="sm"/>
            <a:tailEnd type="none" w="sm" len="sm"/>
          </a:ln>
        </p:spPr>
      </p:cxnSp>
      <p:cxnSp>
        <p:nvCxnSpPr>
          <p:cNvPr id="15" name="Google Shape;15;p15"/>
          <p:cNvCxnSpPr/>
          <p:nvPr/>
        </p:nvCxnSpPr>
        <p:spPr>
          <a:xfrm>
            <a:off x="990600" y="3657600"/>
            <a:ext cx="7162800" cy="0"/>
          </a:xfrm>
          <a:prstGeom prst="straightConnector1">
            <a:avLst/>
          </a:prstGeom>
          <a:noFill/>
          <a:ln w="15875" cap="flat" cmpd="sng">
            <a:solidFill>
              <a:srgbClr val="C0C0C0"/>
            </a:solidFill>
            <a:prstDash val="solid"/>
            <a:round/>
            <a:headEnd type="none" w="sm" len="sm"/>
            <a:tailEnd type="none" w="sm" len="sm"/>
          </a:ln>
        </p:spPr>
      </p:cxnSp>
      <p:sp>
        <p:nvSpPr>
          <p:cNvPr id="16" name="Google Shape;16;p15"/>
          <p:cNvSpPr txBox="1">
            <a:spLocks noGrp="1"/>
          </p:cNvSpPr>
          <p:nvPr>
            <p:ph type="ctrTitle"/>
          </p:nvPr>
        </p:nvSpPr>
        <p:spPr>
          <a:xfrm>
            <a:off x="1028699" y="2548219"/>
            <a:ext cx="7086600" cy="8413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rgbClr val="004A8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7" name="Google Shape;17;p15"/>
          <p:cNvSpPr/>
          <p:nvPr/>
        </p:nvSpPr>
        <p:spPr>
          <a:xfrm>
            <a:off x="1028699" y="3930196"/>
            <a:ext cx="7086600"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Arial"/>
                <a:ea typeface="Arial"/>
                <a:cs typeface="Arial"/>
                <a:sym typeface="Arial"/>
              </a:rPr>
              <a:t>Date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Arial"/>
                <a:ea typeface="Arial"/>
                <a:cs typeface="Arial"/>
                <a:sym typeface="Arial"/>
              </a:rPr>
              <a:t>Presenter:</a:t>
            </a:r>
            <a:endParaRPr sz="3200" b="1" i="0" u="none" strike="noStrike" cap="none">
              <a:solidFill>
                <a:schemeClr val="dk1"/>
              </a:solidFill>
              <a:latin typeface="Arial"/>
              <a:ea typeface="Arial"/>
              <a:cs typeface="Arial"/>
              <a:sym typeface="Arial"/>
            </a:endParaRPr>
          </a:p>
        </p:txBody>
      </p:sp>
      <p:pic>
        <p:nvPicPr>
          <p:cNvPr id="18" name="Google Shape;18;p15"/>
          <p:cNvPicPr preferRelativeResize="0"/>
          <p:nvPr/>
        </p:nvPicPr>
        <p:blipFill rotWithShape="1">
          <a:blip r:embed="rId2">
            <a:alphaModFix/>
          </a:blip>
          <a:srcRect/>
          <a:stretch/>
        </p:blipFill>
        <p:spPr>
          <a:xfrm>
            <a:off x="2971800" y="938553"/>
            <a:ext cx="3124200" cy="11709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opics">
  <p:cSld name="Topics">
    <p:spTree>
      <p:nvGrpSpPr>
        <p:cNvPr id="1" name="Shape 19"/>
        <p:cNvGrpSpPr/>
        <p:nvPr/>
      </p:nvGrpSpPr>
      <p:grpSpPr>
        <a:xfrm>
          <a:off x="0" y="0"/>
          <a:ext cx="0" cy="0"/>
          <a:chOff x="0" y="0"/>
          <a:chExt cx="0" cy="0"/>
        </a:xfrm>
      </p:grpSpPr>
      <p:cxnSp>
        <p:nvCxnSpPr>
          <p:cNvPr id="20" name="Google Shape;20;p16"/>
          <p:cNvCxnSpPr/>
          <p:nvPr/>
        </p:nvCxnSpPr>
        <p:spPr>
          <a:xfrm>
            <a:off x="457200" y="1219200"/>
            <a:ext cx="8229600" cy="0"/>
          </a:xfrm>
          <a:prstGeom prst="straightConnector1">
            <a:avLst/>
          </a:prstGeom>
          <a:noFill/>
          <a:ln w="15875" cap="flat" cmpd="sng">
            <a:solidFill>
              <a:srgbClr val="C0C0C0"/>
            </a:solidFill>
            <a:prstDash val="solid"/>
            <a:round/>
            <a:headEnd type="none" w="sm" len="sm"/>
            <a:tailEnd type="none" w="sm" len="sm"/>
          </a:ln>
        </p:spPr>
      </p:cxnSp>
      <p:sp>
        <p:nvSpPr>
          <p:cNvPr id="21" name="Google Shape;21;p16"/>
          <p:cNvSpPr txBox="1">
            <a:spLocks noGrp="1"/>
          </p:cNvSpPr>
          <p:nvPr>
            <p:ph type="body" idx="1"/>
          </p:nvPr>
        </p:nvSpPr>
        <p:spPr>
          <a:xfrm>
            <a:off x="1028700" y="1752600"/>
            <a:ext cx="7086600" cy="36576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360"/>
              </a:spcBef>
              <a:spcAft>
                <a:spcPts val="0"/>
              </a:spcAft>
              <a:buClr>
                <a:srgbClr val="6EA92C"/>
              </a:buClr>
              <a:buSzPts val="1800"/>
              <a:buFont typeface="Arial"/>
              <a:buChar char="•"/>
              <a:defRPr sz="1800" b="0" i="0" u="none" strike="noStrike" cap="none">
                <a:solidFill>
                  <a:srgbClr val="6EA92C"/>
                </a:solidFill>
                <a:latin typeface="Gill Sans"/>
                <a:ea typeface="Gill Sans"/>
                <a:cs typeface="Gill Sans"/>
                <a:sym typeface="Gill Sans"/>
              </a:defRPr>
            </a:lvl1pPr>
            <a:lvl2pPr marL="914400" marR="0" lvl="1" indent="-342900" algn="l" rtl="0">
              <a:lnSpc>
                <a:spcPct val="100000"/>
              </a:lnSpc>
              <a:spcBef>
                <a:spcPts val="360"/>
              </a:spcBef>
              <a:spcAft>
                <a:spcPts val="0"/>
              </a:spcAft>
              <a:buClr>
                <a:srgbClr val="004A80"/>
              </a:buClr>
              <a:buSzPts val="1800"/>
              <a:buFont typeface="Arial"/>
              <a:buChar char="»"/>
              <a:defRPr sz="1800" b="0" i="0" u="none" strike="noStrike" cap="none">
                <a:solidFill>
                  <a:srgbClr val="004A80"/>
                </a:solidFill>
                <a:latin typeface="Gill Sans"/>
                <a:ea typeface="Gill Sans"/>
                <a:cs typeface="Gill Sans"/>
                <a:sym typeface="Gill Sans"/>
              </a:defRPr>
            </a:lvl2pPr>
            <a:lvl3pPr marL="1371600" marR="0" lvl="2" indent="-381000" algn="l" rtl="0">
              <a:lnSpc>
                <a:spcPct val="100000"/>
              </a:lnSpc>
              <a:spcBef>
                <a:spcPts val="480"/>
              </a:spcBef>
              <a:spcAft>
                <a:spcPts val="0"/>
              </a:spcAft>
              <a:buClr>
                <a:srgbClr val="6EA92C"/>
              </a:buClr>
              <a:buSzPts val="2400"/>
              <a:buFont typeface="Gill Sans"/>
              <a:buChar char="•"/>
              <a:defRPr sz="2400" b="0" i="0" u="none" strike="noStrike" cap="none">
                <a:solidFill>
                  <a:srgbClr val="6EA92C"/>
                </a:solidFill>
                <a:latin typeface="Gill Sans"/>
                <a:ea typeface="Gill Sans"/>
                <a:cs typeface="Gill Sans"/>
                <a:sym typeface="Gill Sans"/>
              </a:defRPr>
            </a:lvl3pPr>
            <a:lvl4pPr marL="1828800" marR="0" lvl="3" indent="-355600" algn="l" rtl="0">
              <a:lnSpc>
                <a:spcPct val="100000"/>
              </a:lnSpc>
              <a:spcBef>
                <a:spcPts val="400"/>
              </a:spcBef>
              <a:spcAft>
                <a:spcPts val="0"/>
              </a:spcAft>
              <a:buClr>
                <a:srgbClr val="6EA92C"/>
              </a:buClr>
              <a:buSzPts val="2000"/>
              <a:buFont typeface="Gill Sans"/>
              <a:buChar char="–"/>
              <a:defRPr sz="2000" b="0" i="0" u="none" strike="noStrike" cap="none">
                <a:solidFill>
                  <a:srgbClr val="6EA92C"/>
                </a:solidFill>
                <a:latin typeface="Gill Sans"/>
                <a:ea typeface="Gill Sans"/>
                <a:cs typeface="Gill Sans"/>
                <a:sym typeface="Gill Sans"/>
              </a:defRPr>
            </a:lvl4pPr>
            <a:lvl5pPr marL="2286000" marR="0" lvl="4" indent="-355600" algn="l" rtl="0">
              <a:lnSpc>
                <a:spcPct val="100000"/>
              </a:lnSpc>
              <a:spcBef>
                <a:spcPts val="400"/>
              </a:spcBef>
              <a:spcAft>
                <a:spcPts val="0"/>
              </a:spcAft>
              <a:buClr>
                <a:srgbClr val="6EA92C"/>
              </a:buClr>
              <a:buSzPts val="2000"/>
              <a:buFont typeface="Gill Sans"/>
              <a:buChar char="»"/>
              <a:defRPr sz="2000" b="0" i="0" u="none" strike="noStrike" cap="none">
                <a:solidFill>
                  <a:srgbClr val="6EA92C"/>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16"/>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4A8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23" name="Google Shape;23;p16"/>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6"/>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16"/>
          <p:cNvPicPr preferRelativeResize="0"/>
          <p:nvPr/>
        </p:nvPicPr>
        <p:blipFill rotWithShape="1">
          <a:blip r:embed="rId2">
            <a:alphaModFix/>
          </a:blip>
          <a:srcRect/>
          <a:stretch/>
        </p:blipFill>
        <p:spPr>
          <a:xfrm>
            <a:off x="6781800" y="481217"/>
            <a:ext cx="1905000" cy="71396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26"/>
        <p:cNvGrpSpPr/>
        <p:nvPr/>
      </p:nvGrpSpPr>
      <p:grpSpPr>
        <a:xfrm>
          <a:off x="0" y="0"/>
          <a:ext cx="0" cy="0"/>
          <a:chOff x="0" y="0"/>
          <a:chExt cx="0" cy="0"/>
        </a:xfrm>
      </p:grpSpPr>
      <p:cxnSp>
        <p:nvCxnSpPr>
          <p:cNvPr id="27" name="Google Shape;27;p17"/>
          <p:cNvCxnSpPr/>
          <p:nvPr/>
        </p:nvCxnSpPr>
        <p:spPr>
          <a:xfrm>
            <a:off x="457200" y="1219200"/>
            <a:ext cx="8229600" cy="0"/>
          </a:xfrm>
          <a:prstGeom prst="straightConnector1">
            <a:avLst/>
          </a:prstGeom>
          <a:noFill/>
          <a:ln w="15875" cap="flat" cmpd="sng">
            <a:solidFill>
              <a:srgbClr val="C0C0C0"/>
            </a:solidFill>
            <a:prstDash val="solid"/>
            <a:round/>
            <a:headEnd type="none" w="sm" len="sm"/>
            <a:tailEnd type="none" w="sm" len="sm"/>
          </a:ln>
        </p:spPr>
      </p:cxnSp>
      <p:sp>
        <p:nvSpPr>
          <p:cNvPr id="28" name="Google Shape;28;p17"/>
          <p:cNvSpPr txBox="1">
            <a:spLocks noGrp="1"/>
          </p:cNvSpPr>
          <p:nvPr>
            <p:ph type="body" idx="1"/>
          </p:nvPr>
        </p:nvSpPr>
        <p:spPr>
          <a:xfrm>
            <a:off x="857250" y="2133600"/>
            <a:ext cx="7429500" cy="3733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6EA92C"/>
              </a:buClr>
              <a:buSzPts val="2400"/>
              <a:buFont typeface="Arial"/>
              <a:buNone/>
              <a:defRPr sz="2400" b="0" i="0" u="none" strike="noStrike" cap="none">
                <a:solidFill>
                  <a:srgbClr val="6EA92C"/>
                </a:solidFill>
                <a:latin typeface="Gill Sans"/>
                <a:ea typeface="Gill Sans"/>
                <a:cs typeface="Gill Sans"/>
                <a:sym typeface="Gill Sans"/>
              </a:defRPr>
            </a:lvl1pPr>
            <a:lvl2pPr marL="914400" marR="0" lvl="1" indent="-381000" algn="l" rtl="0">
              <a:lnSpc>
                <a:spcPct val="100000"/>
              </a:lnSpc>
              <a:spcBef>
                <a:spcPts val="480"/>
              </a:spcBef>
              <a:spcAft>
                <a:spcPts val="0"/>
              </a:spcAft>
              <a:buClr>
                <a:srgbClr val="004A80"/>
              </a:buClr>
              <a:buSzPts val="2400"/>
              <a:buFont typeface="Arial"/>
              <a:buChar char="»"/>
              <a:defRPr sz="2400" b="0" i="0" u="none" strike="noStrike" cap="none">
                <a:solidFill>
                  <a:srgbClr val="004A80"/>
                </a:solidFill>
                <a:latin typeface="Gill Sans"/>
                <a:ea typeface="Gill Sans"/>
                <a:cs typeface="Gill Sans"/>
                <a:sym typeface="Gill Sans"/>
              </a:defRPr>
            </a:lvl2pPr>
            <a:lvl3pPr marL="1371600" marR="0" lvl="2" indent="-381000" algn="l" rtl="0">
              <a:lnSpc>
                <a:spcPct val="100000"/>
              </a:lnSpc>
              <a:spcBef>
                <a:spcPts val="480"/>
              </a:spcBef>
              <a:spcAft>
                <a:spcPts val="0"/>
              </a:spcAft>
              <a:buClr>
                <a:srgbClr val="6EA92C"/>
              </a:buClr>
              <a:buSzPts val="2400"/>
              <a:buFont typeface="Gill Sans"/>
              <a:buChar char="•"/>
              <a:defRPr sz="2400" b="0" i="0" u="none" strike="noStrike" cap="none">
                <a:solidFill>
                  <a:srgbClr val="6EA92C"/>
                </a:solidFill>
                <a:latin typeface="Gill Sans"/>
                <a:ea typeface="Gill Sans"/>
                <a:cs typeface="Gill Sans"/>
                <a:sym typeface="Gill Sans"/>
              </a:defRPr>
            </a:lvl3pPr>
            <a:lvl4pPr marL="1828800" marR="0" lvl="3" indent="-355600" algn="l" rtl="0">
              <a:lnSpc>
                <a:spcPct val="100000"/>
              </a:lnSpc>
              <a:spcBef>
                <a:spcPts val="400"/>
              </a:spcBef>
              <a:spcAft>
                <a:spcPts val="0"/>
              </a:spcAft>
              <a:buClr>
                <a:srgbClr val="6EA92C"/>
              </a:buClr>
              <a:buSzPts val="2000"/>
              <a:buFont typeface="Gill Sans"/>
              <a:buChar char="–"/>
              <a:defRPr sz="2000" b="0" i="0" u="none" strike="noStrike" cap="none">
                <a:solidFill>
                  <a:srgbClr val="6EA92C"/>
                </a:solidFill>
                <a:latin typeface="Gill Sans"/>
                <a:ea typeface="Gill Sans"/>
                <a:cs typeface="Gill Sans"/>
                <a:sym typeface="Gill Sans"/>
              </a:defRPr>
            </a:lvl4pPr>
            <a:lvl5pPr marL="2286000" marR="0" lvl="4" indent="-355600" algn="l" rtl="0">
              <a:lnSpc>
                <a:spcPct val="100000"/>
              </a:lnSpc>
              <a:spcBef>
                <a:spcPts val="400"/>
              </a:spcBef>
              <a:spcAft>
                <a:spcPts val="0"/>
              </a:spcAft>
              <a:buClr>
                <a:srgbClr val="6EA92C"/>
              </a:buClr>
              <a:buSzPts val="2000"/>
              <a:buFont typeface="Gill Sans"/>
              <a:buChar char="»"/>
              <a:defRPr sz="2000" b="0" i="0" u="none" strike="noStrike" cap="none">
                <a:solidFill>
                  <a:srgbClr val="6EA92C"/>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004A8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30" name="Google Shape;30;p17"/>
          <p:cNvSpPr txBox="1">
            <a:spLocks noGrp="1"/>
          </p:cNvSpPr>
          <p:nvPr>
            <p:ph type="body" idx="2"/>
          </p:nvPr>
        </p:nvSpPr>
        <p:spPr>
          <a:xfrm>
            <a:off x="457200" y="1295400"/>
            <a:ext cx="8229600" cy="457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Gill Sans"/>
              <a:buNone/>
              <a:defRPr sz="2400" b="0" i="0" u="none" strike="noStrike" cap="none">
                <a:solidFill>
                  <a:schemeClr val="dk1"/>
                </a:solidFill>
                <a:latin typeface="Gill Sans"/>
                <a:ea typeface="Gill Sans"/>
                <a:cs typeface="Gill Sans"/>
                <a:sym typeface="Gill Sans"/>
              </a:defRPr>
            </a:lvl1pPr>
            <a:lvl2pPr marL="914400" marR="0" lvl="1" indent="-228600" algn="l" rtl="0">
              <a:lnSpc>
                <a:spcPct val="100000"/>
              </a:lnSpc>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31" name="Google Shape;31;p17"/>
          <p:cNvSpPr txBox="1">
            <a:spLocks noGrp="1"/>
          </p:cNvSpPr>
          <p:nvPr>
            <p:ph type="sldNum" idx="12"/>
          </p:nvPr>
        </p:nvSpPr>
        <p:spPr>
          <a:xfrm>
            <a:off x="7848600" y="6248400"/>
            <a:ext cx="609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17"/>
          <p:cNvPicPr preferRelativeResize="0"/>
          <p:nvPr/>
        </p:nvPicPr>
        <p:blipFill rotWithShape="1">
          <a:blip r:embed="rId2">
            <a:alphaModFix/>
          </a:blip>
          <a:srcRect/>
          <a:stretch/>
        </p:blipFill>
        <p:spPr>
          <a:xfrm>
            <a:off x="6710362" y="609600"/>
            <a:ext cx="2200275" cy="533400"/>
          </a:xfrm>
          <a:prstGeom prst="rect">
            <a:avLst/>
          </a:prstGeom>
          <a:noFill/>
          <a:ln>
            <a:noFill/>
          </a:ln>
        </p:spPr>
      </p:pic>
      <p:sp>
        <p:nvSpPr>
          <p:cNvPr id="33" name="Google Shape;33;p17"/>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36" name="Google Shape;36;p18"/>
          <p:cNvSpPr txBox="1">
            <a:spLocks noGrp="1"/>
          </p:cNvSpPr>
          <p:nvPr>
            <p:ph type="ftr" idx="11"/>
          </p:nvPr>
        </p:nvSpPr>
        <p:spPr>
          <a:xfrm>
            <a:off x="3124200" y="64770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8"/>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18"/>
          <p:cNvSpPr txBox="1">
            <a:spLocks noGrp="1"/>
          </p:cNvSpPr>
          <p:nvPr>
            <p:ph type="dt" idx="10"/>
          </p:nvPr>
        </p:nvSpPr>
        <p:spPr>
          <a:xfrm>
            <a:off x="685800" y="64770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onopoly Cards w/o Subhead">
  <p:cSld name="Monopoly Cards w/o Subhead">
    <p:spTree>
      <p:nvGrpSpPr>
        <p:cNvPr id="1" name="Shape 39"/>
        <p:cNvGrpSpPr/>
        <p:nvPr/>
      </p:nvGrpSpPr>
      <p:grpSpPr>
        <a:xfrm>
          <a:off x="0" y="0"/>
          <a:ext cx="0" cy="0"/>
          <a:chOff x="0" y="0"/>
          <a:chExt cx="0" cy="0"/>
        </a:xfrm>
      </p:grpSpPr>
      <p:cxnSp>
        <p:nvCxnSpPr>
          <p:cNvPr id="40" name="Google Shape;40;p19"/>
          <p:cNvCxnSpPr/>
          <p:nvPr/>
        </p:nvCxnSpPr>
        <p:spPr>
          <a:xfrm>
            <a:off x="457200" y="1219200"/>
            <a:ext cx="8229600" cy="0"/>
          </a:xfrm>
          <a:prstGeom prst="straightConnector1">
            <a:avLst/>
          </a:prstGeom>
          <a:noFill/>
          <a:ln w="15875" cap="flat" cmpd="sng">
            <a:solidFill>
              <a:srgbClr val="C0C0C0"/>
            </a:solidFill>
            <a:prstDash val="solid"/>
            <a:round/>
            <a:headEnd type="none" w="sm" len="sm"/>
            <a:tailEnd type="none" w="sm" len="sm"/>
          </a:ln>
        </p:spPr>
      </p:cxnSp>
      <p:sp>
        <p:nvSpPr>
          <p:cNvPr id="41" name="Google Shape;41;p19"/>
          <p:cNvSpPr txBox="1">
            <a:spLocks noGrp="1"/>
          </p:cNvSpPr>
          <p:nvPr>
            <p:ph type="body" idx="1"/>
          </p:nvPr>
        </p:nvSpPr>
        <p:spPr>
          <a:xfrm>
            <a:off x="457200" y="1535113"/>
            <a:ext cx="4038600" cy="598487"/>
          </a:xfrm>
          <a:prstGeom prst="rect">
            <a:avLst/>
          </a:prstGeom>
          <a:solidFill>
            <a:srgbClr val="215BAE"/>
          </a:solidFill>
          <a:ln>
            <a:noFill/>
          </a:ln>
        </p:spPr>
        <p:txBody>
          <a:bodyPr spcFirstLastPara="1" wrap="square" lIns="91425" tIns="45700" rIns="91425" bIns="45700" anchor="ctr" anchorCtr="0">
            <a:noAutofit/>
          </a:bodyPr>
          <a:lstStyle>
            <a:lvl1pPr marL="457200" marR="0" lvl="0" indent="-228600" algn="ctr" rtl="0">
              <a:lnSpc>
                <a:spcPct val="100000"/>
              </a:lnSpc>
              <a:spcBef>
                <a:spcPts val="400"/>
              </a:spcBef>
              <a:spcAft>
                <a:spcPts val="0"/>
              </a:spcAft>
              <a:buClr>
                <a:schemeClr val="lt1"/>
              </a:buClr>
              <a:buSzPts val="2000"/>
              <a:buFont typeface="Gill Sans"/>
              <a:buNone/>
              <a:defRPr sz="2000" b="1" i="0" u="none" strike="noStrike" cap="none">
                <a:solidFill>
                  <a:schemeClr val="lt1"/>
                </a:solidFill>
                <a:latin typeface="Gill Sans"/>
                <a:ea typeface="Gill Sans"/>
                <a:cs typeface="Gill Sans"/>
                <a:sym typeface="Gill Sans"/>
              </a:defRPr>
            </a:lvl1pPr>
            <a:lvl2pPr marL="914400" marR="0" lvl="1" indent="-228600" algn="l" rtl="0">
              <a:lnSpc>
                <a:spcPct val="100000"/>
              </a:lnSpc>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42" name="Google Shape;42;p19"/>
          <p:cNvSpPr txBox="1">
            <a:spLocks noGrp="1"/>
          </p:cNvSpPr>
          <p:nvPr>
            <p:ph type="body" idx="2"/>
          </p:nvPr>
        </p:nvSpPr>
        <p:spPr>
          <a:xfrm>
            <a:off x="457200" y="2133600"/>
            <a:ext cx="4040188" cy="3951288"/>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Gill Sans"/>
              <a:buChar char="•"/>
              <a:defRPr sz="2000" b="0" i="0" u="none" strike="noStrike" cap="none">
                <a:solidFill>
                  <a:schemeClr val="dk1"/>
                </a:solidFill>
                <a:latin typeface="Gill Sans"/>
                <a:ea typeface="Gill Sans"/>
                <a:cs typeface="Gill Sans"/>
                <a:sym typeface="Gill Sans"/>
              </a:defRPr>
            </a:lvl1pPr>
            <a:lvl2pPr marL="914400" marR="0" lvl="1" indent="-342900" algn="l" rtl="0">
              <a:lnSpc>
                <a:spcPct val="100000"/>
              </a:lnSpc>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2pPr>
            <a:lvl3pPr marL="1371600" marR="0" lvl="2" indent="-330200" algn="l" rtl="0">
              <a:lnSpc>
                <a:spcPct val="100000"/>
              </a:lnSpc>
              <a:spcBef>
                <a:spcPts val="320"/>
              </a:spcBef>
              <a:spcAft>
                <a:spcPts val="0"/>
              </a:spcAft>
              <a:buClr>
                <a:schemeClr val="dk1"/>
              </a:buClr>
              <a:buSzPts val="1600"/>
              <a:buFont typeface="Gill Sans"/>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00000"/>
              </a:lnSpc>
              <a:spcBef>
                <a:spcPts val="280"/>
              </a:spcBef>
              <a:spcAft>
                <a:spcPts val="0"/>
              </a:spcAft>
              <a:buClr>
                <a:schemeClr val="dk1"/>
              </a:buClr>
              <a:buSzPts val="1400"/>
              <a:buFont typeface="Gill Sans"/>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00000"/>
              </a:lnSpc>
              <a:spcBef>
                <a:spcPts val="240"/>
              </a:spcBef>
              <a:spcAft>
                <a:spcPts val="0"/>
              </a:spcAft>
              <a:buClr>
                <a:schemeClr val="dk1"/>
              </a:buClr>
              <a:buSzPts val="1200"/>
              <a:buFont typeface="Gill Sans"/>
              <a:buChar char="»"/>
              <a:defRPr sz="1200" b="0" i="0" u="none" strike="noStrike" cap="none">
                <a:solidFill>
                  <a:schemeClr val="dk1"/>
                </a:solidFill>
                <a:latin typeface="Gill Sans"/>
                <a:ea typeface="Gill Sans"/>
                <a:cs typeface="Gill Sans"/>
                <a:sym typeface="Gill Sans"/>
              </a:defRPr>
            </a:lvl5pPr>
            <a:lvl6pPr marL="2743200" marR="0" lvl="5" indent="-330200" algn="l" rtl="0">
              <a:lnSpc>
                <a:spcPct val="100000"/>
              </a:lnSpc>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43" name="Google Shape;43;p19"/>
          <p:cNvSpPr txBox="1">
            <a:spLocks noGrp="1"/>
          </p:cNvSpPr>
          <p:nvPr>
            <p:ph type="body" idx="3"/>
          </p:nvPr>
        </p:nvSpPr>
        <p:spPr>
          <a:xfrm>
            <a:off x="4648200" y="2133600"/>
            <a:ext cx="4041775" cy="3951288"/>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Gill Sans"/>
              <a:buChar char="•"/>
              <a:defRPr sz="2000" b="0" i="0" u="none" strike="noStrike" cap="none">
                <a:solidFill>
                  <a:schemeClr val="dk1"/>
                </a:solidFill>
                <a:latin typeface="Gill Sans"/>
                <a:ea typeface="Gill Sans"/>
                <a:cs typeface="Gill Sans"/>
                <a:sym typeface="Gill Sans"/>
              </a:defRPr>
            </a:lvl1pPr>
            <a:lvl2pPr marL="914400" marR="0" lvl="1" indent="-342900" algn="l" rtl="0">
              <a:lnSpc>
                <a:spcPct val="100000"/>
              </a:lnSpc>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2pPr>
            <a:lvl3pPr marL="1371600" marR="0" lvl="2" indent="-330200" algn="l" rtl="0">
              <a:lnSpc>
                <a:spcPct val="100000"/>
              </a:lnSpc>
              <a:spcBef>
                <a:spcPts val="320"/>
              </a:spcBef>
              <a:spcAft>
                <a:spcPts val="0"/>
              </a:spcAft>
              <a:buClr>
                <a:schemeClr val="dk1"/>
              </a:buClr>
              <a:buSzPts val="1600"/>
              <a:buFont typeface="Gill Sans"/>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00000"/>
              </a:lnSpc>
              <a:spcBef>
                <a:spcPts val="280"/>
              </a:spcBef>
              <a:spcAft>
                <a:spcPts val="0"/>
              </a:spcAft>
              <a:buClr>
                <a:schemeClr val="dk1"/>
              </a:buClr>
              <a:buSzPts val="1400"/>
              <a:buFont typeface="Gill Sans"/>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00000"/>
              </a:lnSpc>
              <a:spcBef>
                <a:spcPts val="240"/>
              </a:spcBef>
              <a:spcAft>
                <a:spcPts val="0"/>
              </a:spcAft>
              <a:buClr>
                <a:schemeClr val="dk1"/>
              </a:buClr>
              <a:buSzPts val="1200"/>
              <a:buFont typeface="Gill Sans"/>
              <a:buChar char="»"/>
              <a:defRPr sz="1200" b="0" i="0" u="none" strike="noStrike" cap="none">
                <a:solidFill>
                  <a:schemeClr val="dk1"/>
                </a:solidFill>
                <a:latin typeface="Gill Sans"/>
                <a:ea typeface="Gill Sans"/>
                <a:cs typeface="Gill Sans"/>
                <a:sym typeface="Gill Sans"/>
              </a:defRPr>
            </a:lvl5pPr>
            <a:lvl6pPr marL="2743200" marR="0" lvl="5" indent="-330200" algn="l" rtl="0">
              <a:lnSpc>
                <a:spcPct val="100000"/>
              </a:lnSpc>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19"/>
          <p:cNvSpPr txBox="1">
            <a:spLocks noGrp="1"/>
          </p:cNvSpPr>
          <p:nvPr>
            <p:ph type="body" idx="4"/>
          </p:nvPr>
        </p:nvSpPr>
        <p:spPr>
          <a:xfrm>
            <a:off x="4648200" y="1524000"/>
            <a:ext cx="4038600" cy="598487"/>
          </a:xfrm>
          <a:prstGeom prst="rect">
            <a:avLst/>
          </a:prstGeom>
          <a:solidFill>
            <a:srgbClr val="215BAE"/>
          </a:solidFill>
          <a:ln>
            <a:noFill/>
          </a:ln>
        </p:spPr>
        <p:txBody>
          <a:bodyPr spcFirstLastPara="1" wrap="square" lIns="91425" tIns="45700" rIns="91425" bIns="45700" anchor="ctr" anchorCtr="0">
            <a:noAutofit/>
          </a:bodyPr>
          <a:lstStyle>
            <a:lvl1pPr marL="457200" marR="0" lvl="0" indent="-228600" algn="ctr" rtl="0">
              <a:lnSpc>
                <a:spcPct val="100000"/>
              </a:lnSpc>
              <a:spcBef>
                <a:spcPts val="400"/>
              </a:spcBef>
              <a:spcAft>
                <a:spcPts val="0"/>
              </a:spcAft>
              <a:buClr>
                <a:schemeClr val="lt1"/>
              </a:buClr>
              <a:buSzPts val="2000"/>
              <a:buFont typeface="Gill Sans"/>
              <a:buNone/>
              <a:defRPr sz="2000" b="1" i="0" u="none" strike="noStrike" cap="none">
                <a:solidFill>
                  <a:schemeClr val="lt1"/>
                </a:solidFill>
                <a:latin typeface="Gill Sans"/>
                <a:ea typeface="Gill Sans"/>
                <a:cs typeface="Gill Sans"/>
                <a:sym typeface="Gill Sans"/>
              </a:defRPr>
            </a:lvl1pPr>
            <a:lvl2pPr marL="914400" marR="0" lvl="1" indent="-228600" algn="l" rtl="0">
              <a:lnSpc>
                <a:spcPct val="100000"/>
              </a:lnSpc>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19"/>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4A8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46" name="Google Shape;46;p19"/>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19"/>
          <p:cNvPicPr preferRelativeResize="0"/>
          <p:nvPr/>
        </p:nvPicPr>
        <p:blipFill rotWithShape="1">
          <a:blip r:embed="rId2">
            <a:alphaModFix/>
          </a:blip>
          <a:srcRect/>
          <a:stretch/>
        </p:blipFill>
        <p:spPr>
          <a:xfrm>
            <a:off x="6710362" y="609600"/>
            <a:ext cx="2200275" cy="533400"/>
          </a:xfrm>
          <a:prstGeom prst="rect">
            <a:avLst/>
          </a:prstGeom>
          <a:noFill/>
          <a:ln>
            <a:noFill/>
          </a:ln>
        </p:spPr>
      </p:pic>
      <p:sp>
        <p:nvSpPr>
          <p:cNvPr id="48" name="Google Shape;48;p19"/>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onopoly Cards w/ Subhead">
  <p:cSld name="Monopoly Cards w/ Subhead">
    <p:spTree>
      <p:nvGrpSpPr>
        <p:cNvPr id="1" name="Shape 49"/>
        <p:cNvGrpSpPr/>
        <p:nvPr/>
      </p:nvGrpSpPr>
      <p:grpSpPr>
        <a:xfrm>
          <a:off x="0" y="0"/>
          <a:ext cx="0" cy="0"/>
          <a:chOff x="0" y="0"/>
          <a:chExt cx="0" cy="0"/>
        </a:xfrm>
      </p:grpSpPr>
      <p:sp>
        <p:nvSpPr>
          <p:cNvPr id="50" name="Google Shape;50;p20"/>
          <p:cNvSpPr/>
          <p:nvPr/>
        </p:nvSpPr>
        <p:spPr>
          <a:xfrm>
            <a:off x="457200" y="2438400"/>
            <a:ext cx="4038600" cy="36576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51" name="Google Shape;51;p20"/>
          <p:cNvSpPr/>
          <p:nvPr/>
        </p:nvSpPr>
        <p:spPr>
          <a:xfrm>
            <a:off x="457200" y="1828800"/>
            <a:ext cx="4038600" cy="609600"/>
          </a:xfrm>
          <a:prstGeom prst="rect">
            <a:avLst/>
          </a:prstGeom>
          <a:solidFill>
            <a:srgbClr val="6EA92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cxnSp>
        <p:nvCxnSpPr>
          <p:cNvPr id="52" name="Google Shape;52;p20"/>
          <p:cNvCxnSpPr/>
          <p:nvPr/>
        </p:nvCxnSpPr>
        <p:spPr>
          <a:xfrm>
            <a:off x="457200" y="1219200"/>
            <a:ext cx="8229600" cy="0"/>
          </a:xfrm>
          <a:prstGeom prst="straightConnector1">
            <a:avLst/>
          </a:prstGeom>
          <a:noFill/>
          <a:ln w="15875" cap="flat" cmpd="sng">
            <a:solidFill>
              <a:srgbClr val="C0C0C0"/>
            </a:solidFill>
            <a:prstDash val="solid"/>
            <a:round/>
            <a:headEnd type="none" w="sm" len="sm"/>
            <a:tailEnd type="none" w="sm" len="sm"/>
          </a:ln>
        </p:spPr>
      </p:cxnSp>
      <p:sp>
        <p:nvSpPr>
          <p:cNvPr id="53" name="Google Shape;53;p20"/>
          <p:cNvSpPr/>
          <p:nvPr/>
        </p:nvSpPr>
        <p:spPr>
          <a:xfrm>
            <a:off x="4648200" y="1828800"/>
            <a:ext cx="4038600" cy="609600"/>
          </a:xfrm>
          <a:prstGeom prst="rect">
            <a:avLst/>
          </a:prstGeom>
          <a:solidFill>
            <a:srgbClr val="6EA92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54" name="Google Shape;54;p20"/>
          <p:cNvSpPr/>
          <p:nvPr/>
        </p:nvSpPr>
        <p:spPr>
          <a:xfrm>
            <a:off x="4648200" y="2438400"/>
            <a:ext cx="4038600" cy="36576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55" name="Google Shape;55;p20"/>
          <p:cNvSpPr txBox="1">
            <a:spLocks noGrp="1"/>
          </p:cNvSpPr>
          <p:nvPr>
            <p:ph type="body" idx="1"/>
          </p:nvPr>
        </p:nvSpPr>
        <p:spPr>
          <a:xfrm>
            <a:off x="457200" y="1839913"/>
            <a:ext cx="4038600" cy="59848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400"/>
              </a:spcBef>
              <a:spcAft>
                <a:spcPts val="0"/>
              </a:spcAft>
              <a:buClr>
                <a:schemeClr val="lt1"/>
              </a:buClr>
              <a:buSzPts val="2000"/>
              <a:buFont typeface="Gill Sans"/>
              <a:buNone/>
              <a:defRPr sz="2000" b="0" i="0" u="none" strike="noStrike" cap="none">
                <a:solidFill>
                  <a:schemeClr val="lt1"/>
                </a:solidFill>
                <a:latin typeface="Gill Sans"/>
                <a:ea typeface="Gill Sans"/>
                <a:cs typeface="Gill Sans"/>
                <a:sym typeface="Gill Sans"/>
              </a:defRPr>
            </a:lvl1pPr>
            <a:lvl2pPr marL="914400" marR="0" lvl="1" indent="-228600" algn="l" rtl="0">
              <a:lnSpc>
                <a:spcPct val="100000"/>
              </a:lnSpc>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56" name="Google Shape;56;p20"/>
          <p:cNvSpPr txBox="1">
            <a:spLocks noGrp="1"/>
          </p:cNvSpPr>
          <p:nvPr>
            <p:ph type="body" idx="2"/>
          </p:nvPr>
        </p:nvSpPr>
        <p:spPr>
          <a:xfrm>
            <a:off x="457200" y="2438400"/>
            <a:ext cx="4040188" cy="3657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Gill Sans"/>
              <a:buChar char="•"/>
              <a:defRPr sz="2000" b="0" i="0" u="none" strike="noStrike" cap="none">
                <a:solidFill>
                  <a:schemeClr val="dk1"/>
                </a:solidFill>
                <a:latin typeface="Gill Sans"/>
                <a:ea typeface="Gill Sans"/>
                <a:cs typeface="Gill Sans"/>
                <a:sym typeface="Gill Sans"/>
              </a:defRPr>
            </a:lvl1pPr>
            <a:lvl2pPr marL="914400" marR="0" lvl="1" indent="-342900" algn="l" rtl="0">
              <a:lnSpc>
                <a:spcPct val="100000"/>
              </a:lnSpc>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2pPr>
            <a:lvl3pPr marL="1371600" marR="0" lvl="2" indent="-330200" algn="l" rtl="0">
              <a:lnSpc>
                <a:spcPct val="100000"/>
              </a:lnSpc>
              <a:spcBef>
                <a:spcPts val="320"/>
              </a:spcBef>
              <a:spcAft>
                <a:spcPts val="0"/>
              </a:spcAft>
              <a:buClr>
                <a:schemeClr val="dk1"/>
              </a:buClr>
              <a:buSzPts val="1600"/>
              <a:buFont typeface="Gill Sans"/>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00000"/>
              </a:lnSpc>
              <a:spcBef>
                <a:spcPts val="280"/>
              </a:spcBef>
              <a:spcAft>
                <a:spcPts val="0"/>
              </a:spcAft>
              <a:buClr>
                <a:schemeClr val="dk1"/>
              </a:buClr>
              <a:buSzPts val="1400"/>
              <a:buFont typeface="Gill Sans"/>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00000"/>
              </a:lnSpc>
              <a:spcBef>
                <a:spcPts val="240"/>
              </a:spcBef>
              <a:spcAft>
                <a:spcPts val="0"/>
              </a:spcAft>
              <a:buClr>
                <a:schemeClr val="dk1"/>
              </a:buClr>
              <a:buSzPts val="1200"/>
              <a:buFont typeface="Gill Sans"/>
              <a:buChar char="»"/>
              <a:defRPr sz="1200" b="0" i="0" u="none" strike="noStrike" cap="none">
                <a:solidFill>
                  <a:schemeClr val="dk1"/>
                </a:solidFill>
                <a:latin typeface="Gill Sans"/>
                <a:ea typeface="Gill Sans"/>
                <a:cs typeface="Gill Sans"/>
                <a:sym typeface="Gill Sans"/>
              </a:defRPr>
            </a:lvl5pPr>
            <a:lvl6pPr marL="2743200" marR="0" lvl="5" indent="-330200" algn="l" rtl="0">
              <a:lnSpc>
                <a:spcPct val="100000"/>
              </a:lnSpc>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57" name="Google Shape;57;p20"/>
          <p:cNvSpPr txBox="1">
            <a:spLocks noGrp="1"/>
          </p:cNvSpPr>
          <p:nvPr>
            <p:ph type="body" idx="3"/>
          </p:nvPr>
        </p:nvSpPr>
        <p:spPr>
          <a:xfrm>
            <a:off x="4648200" y="2438400"/>
            <a:ext cx="4041775" cy="3657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Gill Sans"/>
              <a:buChar char="•"/>
              <a:defRPr sz="2000" b="0" i="0" u="none" strike="noStrike" cap="none">
                <a:solidFill>
                  <a:schemeClr val="dk1"/>
                </a:solidFill>
                <a:latin typeface="Gill Sans"/>
                <a:ea typeface="Gill Sans"/>
                <a:cs typeface="Gill Sans"/>
                <a:sym typeface="Gill Sans"/>
              </a:defRPr>
            </a:lvl1pPr>
            <a:lvl2pPr marL="914400" marR="0" lvl="1" indent="-342900" algn="l" rtl="0">
              <a:lnSpc>
                <a:spcPct val="100000"/>
              </a:lnSpc>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2pPr>
            <a:lvl3pPr marL="1371600" marR="0" lvl="2" indent="-330200" algn="l" rtl="0">
              <a:lnSpc>
                <a:spcPct val="100000"/>
              </a:lnSpc>
              <a:spcBef>
                <a:spcPts val="320"/>
              </a:spcBef>
              <a:spcAft>
                <a:spcPts val="0"/>
              </a:spcAft>
              <a:buClr>
                <a:schemeClr val="dk1"/>
              </a:buClr>
              <a:buSzPts val="1600"/>
              <a:buFont typeface="Gill Sans"/>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00000"/>
              </a:lnSpc>
              <a:spcBef>
                <a:spcPts val="280"/>
              </a:spcBef>
              <a:spcAft>
                <a:spcPts val="0"/>
              </a:spcAft>
              <a:buClr>
                <a:schemeClr val="dk1"/>
              </a:buClr>
              <a:buSzPts val="1400"/>
              <a:buFont typeface="Gill Sans"/>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00000"/>
              </a:lnSpc>
              <a:spcBef>
                <a:spcPts val="240"/>
              </a:spcBef>
              <a:spcAft>
                <a:spcPts val="0"/>
              </a:spcAft>
              <a:buClr>
                <a:schemeClr val="dk1"/>
              </a:buClr>
              <a:buSzPts val="1200"/>
              <a:buFont typeface="Gill Sans"/>
              <a:buChar char="»"/>
              <a:defRPr sz="1200" b="0" i="0" u="none" strike="noStrike" cap="none">
                <a:solidFill>
                  <a:schemeClr val="dk1"/>
                </a:solidFill>
                <a:latin typeface="Gill Sans"/>
                <a:ea typeface="Gill Sans"/>
                <a:cs typeface="Gill Sans"/>
                <a:sym typeface="Gill Sans"/>
              </a:defRPr>
            </a:lvl5pPr>
            <a:lvl6pPr marL="2743200" marR="0" lvl="5" indent="-330200" algn="l" rtl="0">
              <a:lnSpc>
                <a:spcPct val="100000"/>
              </a:lnSpc>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58" name="Google Shape;58;p20"/>
          <p:cNvSpPr txBox="1">
            <a:spLocks noGrp="1"/>
          </p:cNvSpPr>
          <p:nvPr>
            <p:ph type="body" idx="4"/>
          </p:nvPr>
        </p:nvSpPr>
        <p:spPr>
          <a:xfrm>
            <a:off x="4648200" y="1828800"/>
            <a:ext cx="4038600" cy="59848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400"/>
              </a:spcBef>
              <a:spcAft>
                <a:spcPts val="0"/>
              </a:spcAft>
              <a:buClr>
                <a:schemeClr val="lt1"/>
              </a:buClr>
              <a:buSzPts val="2000"/>
              <a:buFont typeface="Gill Sans"/>
              <a:buNone/>
              <a:defRPr sz="2000" b="0" i="0" u="none" strike="noStrike" cap="none">
                <a:solidFill>
                  <a:schemeClr val="lt1"/>
                </a:solidFill>
                <a:latin typeface="Gill Sans"/>
                <a:ea typeface="Gill Sans"/>
                <a:cs typeface="Gill Sans"/>
                <a:sym typeface="Gill Sans"/>
              </a:defRPr>
            </a:lvl1pPr>
            <a:lvl2pPr marL="914400" marR="0" lvl="1" indent="-228600" algn="l" rtl="0">
              <a:lnSpc>
                <a:spcPct val="100000"/>
              </a:lnSpc>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59" name="Google Shape;59;p20"/>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4A8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60" name="Google Shape;60;p20"/>
          <p:cNvSpPr txBox="1">
            <a:spLocks noGrp="1"/>
          </p:cNvSpPr>
          <p:nvPr>
            <p:ph type="body" idx="5"/>
          </p:nvPr>
        </p:nvSpPr>
        <p:spPr>
          <a:xfrm>
            <a:off x="457200" y="1295400"/>
            <a:ext cx="8229600" cy="457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Gill Sans"/>
              <a:buNone/>
              <a:defRPr sz="2400" b="0" i="0" u="none" strike="noStrike" cap="none">
                <a:solidFill>
                  <a:schemeClr val="dk1"/>
                </a:solidFill>
                <a:latin typeface="Gill Sans"/>
                <a:ea typeface="Gill Sans"/>
                <a:cs typeface="Gill Sans"/>
                <a:sym typeface="Gill Sans"/>
              </a:defRPr>
            </a:lvl1pPr>
            <a:lvl2pPr marL="914400" marR="0" lvl="1" indent="-228600" algn="l" rtl="0">
              <a:lnSpc>
                <a:spcPct val="100000"/>
              </a:lnSpc>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61" name="Google Shape;61;p20"/>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62" name="Google Shape;62;p20"/>
          <p:cNvPicPr preferRelativeResize="0"/>
          <p:nvPr/>
        </p:nvPicPr>
        <p:blipFill rotWithShape="1">
          <a:blip r:embed="rId2">
            <a:alphaModFix/>
          </a:blip>
          <a:srcRect/>
          <a:stretch/>
        </p:blipFill>
        <p:spPr>
          <a:xfrm>
            <a:off x="6710362" y="609600"/>
            <a:ext cx="2200275" cy="533400"/>
          </a:xfrm>
          <a:prstGeom prst="rect">
            <a:avLst/>
          </a:prstGeom>
          <a:noFill/>
          <a:ln>
            <a:noFill/>
          </a:ln>
        </p:spPr>
      </p:pic>
      <p:sp>
        <p:nvSpPr>
          <p:cNvPr id="63" name="Google Shape;63;p20"/>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 Bullets">
  <p:cSld name="Content + Bullets">
    <p:spTree>
      <p:nvGrpSpPr>
        <p:cNvPr id="1" name="Shape 64"/>
        <p:cNvGrpSpPr/>
        <p:nvPr/>
      </p:nvGrpSpPr>
      <p:grpSpPr>
        <a:xfrm>
          <a:off x="0" y="0"/>
          <a:ext cx="0" cy="0"/>
          <a:chOff x="0" y="0"/>
          <a:chExt cx="0" cy="0"/>
        </a:xfrm>
      </p:grpSpPr>
      <p:cxnSp>
        <p:nvCxnSpPr>
          <p:cNvPr id="65" name="Google Shape;65;p21"/>
          <p:cNvCxnSpPr/>
          <p:nvPr/>
        </p:nvCxnSpPr>
        <p:spPr>
          <a:xfrm>
            <a:off x="457200" y="1219200"/>
            <a:ext cx="8229600" cy="0"/>
          </a:xfrm>
          <a:prstGeom prst="straightConnector1">
            <a:avLst/>
          </a:prstGeom>
          <a:noFill/>
          <a:ln w="15875" cap="flat" cmpd="sng">
            <a:solidFill>
              <a:srgbClr val="C0C0C0"/>
            </a:solidFill>
            <a:prstDash val="solid"/>
            <a:round/>
            <a:headEnd type="none" w="sm" len="sm"/>
            <a:tailEnd type="none" w="sm" len="sm"/>
          </a:ln>
        </p:spPr>
      </p:cxnSp>
      <p:sp>
        <p:nvSpPr>
          <p:cNvPr id="66" name="Google Shape;66;p21"/>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4A8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rgbClr val="004A80"/>
                </a:solidFill>
                <a:latin typeface="Gill Sans"/>
                <a:ea typeface="Gill Sans"/>
                <a:cs typeface="Gill Sans"/>
                <a:sym typeface="Gill San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67" name="Google Shape;67;p21"/>
          <p:cNvSpPr txBox="1">
            <a:spLocks noGrp="1"/>
          </p:cNvSpPr>
          <p:nvPr>
            <p:ph type="body" idx="1"/>
          </p:nvPr>
        </p:nvSpPr>
        <p:spPr>
          <a:xfrm>
            <a:off x="457200" y="1295400"/>
            <a:ext cx="8229600" cy="457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Gill Sans"/>
              <a:buNone/>
              <a:defRPr sz="2400" b="0" i="0" u="none" strike="noStrike" cap="none">
                <a:solidFill>
                  <a:schemeClr val="dk1"/>
                </a:solidFill>
                <a:latin typeface="Gill Sans"/>
                <a:ea typeface="Gill Sans"/>
                <a:cs typeface="Gill Sans"/>
                <a:sym typeface="Gill Sans"/>
              </a:defRPr>
            </a:lvl1pPr>
            <a:lvl2pPr marL="914400" marR="0" lvl="1" indent="-228600" algn="l" rtl="0">
              <a:lnSpc>
                <a:spcPct val="100000"/>
              </a:lnSpc>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2"/>
          </p:nvPr>
        </p:nvSpPr>
        <p:spPr>
          <a:xfrm>
            <a:off x="609600" y="1905001"/>
            <a:ext cx="7924800" cy="43434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1pPr>
            <a:lvl2pPr marL="914400" marR="0" lvl="1" indent="-342900" algn="l" rtl="0">
              <a:lnSpc>
                <a:spcPct val="100000"/>
              </a:lnSpc>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2pPr>
            <a:lvl3pPr marL="1371600" marR="0" lvl="2" indent="-342900" algn="l" rtl="0">
              <a:lnSpc>
                <a:spcPct val="100000"/>
              </a:lnSpc>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3pPr>
            <a:lvl4pPr marL="1828800" marR="0" lvl="3" indent="-342900" algn="l" rtl="0">
              <a:lnSpc>
                <a:spcPct val="100000"/>
              </a:lnSpc>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4pPr>
            <a:lvl5pPr marL="2286000" marR="0" lvl="4" indent="-342900" algn="l" rtl="0">
              <a:lnSpc>
                <a:spcPct val="100000"/>
              </a:lnSpc>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21"/>
          <p:cNvSpPr txBox="1">
            <a:spLocks noGrp="1"/>
          </p:cNvSpPr>
          <p:nvPr>
            <p:ph type="ftr" idx="11"/>
          </p:nvPr>
        </p:nvSpPr>
        <p:spPr>
          <a:xfrm>
            <a:off x="609600" y="6400800"/>
            <a:ext cx="7896131"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sldNum" idx="12"/>
          </p:nvPr>
        </p:nvSpPr>
        <p:spPr>
          <a:xfrm>
            <a:off x="7162800" y="6553200"/>
            <a:ext cx="12954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p21"/>
          <p:cNvPicPr preferRelativeResize="0"/>
          <p:nvPr/>
        </p:nvPicPr>
        <p:blipFill rotWithShape="1">
          <a:blip r:embed="rId2">
            <a:alphaModFix/>
          </a:blip>
          <a:srcRect/>
          <a:stretch/>
        </p:blipFill>
        <p:spPr>
          <a:xfrm>
            <a:off x="6710362" y="609600"/>
            <a:ext cx="2200275" cy="533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ftr" idx="11"/>
          </p:nvPr>
        </p:nvSpPr>
        <p:spPr>
          <a:xfrm>
            <a:off x="3124200" y="6477000"/>
            <a:ext cx="28956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1" name="Google Shape;11;p14"/>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14"/>
          <p:cNvSpPr txBox="1">
            <a:spLocks noGrp="1"/>
          </p:cNvSpPr>
          <p:nvPr>
            <p:ph type="dt" idx="10"/>
          </p:nvPr>
        </p:nvSpPr>
        <p:spPr>
          <a:xfrm>
            <a:off x="685800" y="64770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oc.gov/teachers/classroommaterials/lessons/child-labor/index.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hristophercmartell.com/LaborSimulationActivityMartell.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www.youtube.com/watch?v=ewu-v36szl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etroithistorical.org/sites/default/files/lessonPlans/SIT%20DOWN%20STRIKE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vestopedia.com/financial-edge/0113/the-history-of-unions-in-the-united-states.aspx" TargetMode="External"/><Relationship Id="rId7" Type="http://schemas.openxmlformats.org/officeDocument/2006/relationships/hyperlink" Target="https://www.youtube.com/watch?v=ldywTT7_0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www.youtube.com/watch?v=ldywTT7_0Rg" TargetMode="External"/><Relationship Id="rId4" Type="http://schemas.openxmlformats.org/officeDocument/2006/relationships/hyperlink" Target="https://www.lsrhs.net/sites/cooker/files/2013/10/Labor-Negotiation-Game.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loc.gov/teachers/classroommaterials/lessons/labor/index.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OMQRGug2t6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eoc.gov/youth/downloads/teacher_manual.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cdE_EV3wnX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youtube.com/watch?v=cdE_EV3wnXM" TargetMode="Externa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conedlink.org/resources/the-history-of-social-securit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pbs.org/newshour/extra/lessons-plans/negotiation-labormanagement-simulation/" TargetMode="External"/><Relationship Id="rId3" Type="http://schemas.openxmlformats.org/officeDocument/2006/relationships/hyperlink" Target="https://www.tolerance.org/classroom-resources/tolerance-lessons/exploring-bias-and-discrimination-in-hiring-practices" TargetMode="External"/><Relationship Id="rId7" Type="http://schemas.openxmlformats.org/officeDocument/2006/relationships/hyperlink" Target="https://www.labor-studies.org/featured-resources/labor-history-lesson-plan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rethinkingschools.org/static/archive/29_02/RS29-2_Swalwell_LaborMixer.pdf" TargetMode="External"/><Relationship Id="rId5" Type="http://schemas.openxmlformats.org/officeDocument/2006/relationships/hyperlink" Target="http://www.laborandindustrymuseum.org/pdf/Labor%20and%20Industry%20Lessons/Child%20Labor%20Lessons/Child%20Labor%20Gallery%20Walk%20Lesson%20Plan%20PDF.pdf" TargetMode="External"/><Relationship Id="rId10" Type="http://schemas.openxmlformats.org/officeDocument/2006/relationships/hyperlink" Target="https://edsitement.neh.gov/lesson-plans/lesson-2-social-security-act" TargetMode="External"/><Relationship Id="rId4" Type="http://schemas.openxmlformats.org/officeDocument/2006/relationships/hyperlink" Target="http://teacherlink.ed.usu.edu/tlresources/units/Gallagher2003Fall/DMARTIN/INDEX.HTM" TargetMode="External"/><Relationship Id="rId9" Type="http://schemas.openxmlformats.org/officeDocument/2006/relationships/hyperlink" Target="https://www.tolerance.org/classroom-resources/tolerance-lessons/labor-matters"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eeoc.gov/youth/downloads/teacher_manual.pdf" TargetMode="External"/><Relationship Id="rId13" Type="http://schemas.openxmlformats.org/officeDocument/2006/relationships/hyperlink" Target="https://www.tolerance.org/classroom-resources/tolerance-lessons/exploring-bias-and-discrimination-in-hiring-practices" TargetMode="External"/><Relationship Id="rId3" Type="http://schemas.openxmlformats.org/officeDocument/2006/relationships/hyperlink" Target="http://www.econedlink.org/" TargetMode="External"/><Relationship Id="rId7" Type="http://schemas.openxmlformats.org/officeDocument/2006/relationships/hyperlink" Target="https://www.rethinkingschools.org/static/archive/29_02/RS29-2_Swalwell_LaborMixer.pdf" TargetMode="External"/><Relationship Id="rId12" Type="http://schemas.openxmlformats.org/officeDocument/2006/relationships/hyperlink" Target="https://www.lsrhs.net/sites/cooker/files/2013/10/Labor-Negotiation-Game.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loc.gov/teachers/classroommaterials/lessons/child-labor/procedure.html" TargetMode="External"/><Relationship Id="rId11" Type="http://schemas.openxmlformats.org/officeDocument/2006/relationships/hyperlink" Target="https://www.investopedia.com/financial-edge/0113/the-history-of-unions-in-the-united-states.aspx" TargetMode="External"/><Relationship Id="rId5" Type="http://schemas.openxmlformats.org/officeDocument/2006/relationships/hyperlink" Target="http://www.loc.gov/teachers/classroommaterials/lessons/labor/index.html" TargetMode="External"/><Relationship Id="rId10" Type="http://schemas.openxmlformats.org/officeDocument/2006/relationships/hyperlink" Target="http://www.laborandindustrymuseum.org/pdf/Labor%20and%20Industry%20Lessons/Child%20Labor%20Lessons/Child%20Labor%20Gallery%20Walk%20Lesson%20Plan%20PDF.pdf" TargetMode="External"/><Relationship Id="rId4" Type="http://schemas.openxmlformats.org/officeDocument/2006/relationships/hyperlink" Target="https://www.econedlink.org/resources/the-history-of-social-security/" TargetMode="External"/><Relationship Id="rId9" Type="http://schemas.openxmlformats.org/officeDocument/2006/relationships/hyperlink" Target="https://www.labor-studies.org/featured-resources/labor-history-lesson-plans/" TargetMode="External"/><Relationship Id="rId14" Type="http://schemas.openxmlformats.org/officeDocument/2006/relationships/hyperlink" Target="http://teacherlink.ed.usu.edu/tlresources/units/Gallagher2003Fall/DMARTIN/INDEX.HTM"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detroithistorical.org/sites/default/files/lessonPlans/SIT%20DOWN%20STRIKES.pdf" TargetMode="External"/><Relationship Id="rId3" Type="http://schemas.openxmlformats.org/officeDocument/2006/relationships/hyperlink" Target="https://www.youtube.com/watch?v=KHmqEqJN59o" TargetMode="External"/><Relationship Id="rId7" Type="http://schemas.openxmlformats.org/officeDocument/2006/relationships/hyperlink" Target="https://www.youtube.com/watch?v=cdE_EV3wnX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edsitement.neh.gov/lesson-plans/lesson-2-social-security-act" TargetMode="External"/><Relationship Id="rId5" Type="http://schemas.openxmlformats.org/officeDocument/2006/relationships/hyperlink" Target="http://www.christophercmartell.com/LaborSimulationActivityMartell.pdf" TargetMode="External"/><Relationship Id="rId4" Type="http://schemas.openxmlformats.org/officeDocument/2006/relationships/hyperlink" Target="https://www.tolerance.org/classroom-resources/tolerance-lessons/labor-matter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KHmqEqJN59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
          <p:cNvSpPr txBox="1">
            <a:spLocks noGrp="1"/>
          </p:cNvSpPr>
          <p:nvPr>
            <p:ph type="ctrTitle"/>
          </p:nvPr>
        </p:nvSpPr>
        <p:spPr>
          <a:xfrm>
            <a:off x="1028699" y="2548219"/>
            <a:ext cx="7086600" cy="84137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2400"/>
              <a:t>Career and Financial Management: </a:t>
            </a:r>
            <a:endParaRPr sz="2400"/>
          </a:p>
          <a:p>
            <a:pPr marL="0" lvl="0" indent="0" algn="ctr" rtl="0">
              <a:lnSpc>
                <a:spcPct val="100000"/>
              </a:lnSpc>
              <a:spcBef>
                <a:spcPts val="0"/>
              </a:spcBef>
              <a:spcAft>
                <a:spcPts val="0"/>
              </a:spcAft>
              <a:buSzPts val="1400"/>
              <a:buNone/>
            </a:pPr>
            <a:r>
              <a:rPr lang="en-US" sz="2400"/>
              <a:t>Workplace Regulations</a:t>
            </a:r>
            <a:endParaRPr sz="2400"/>
          </a:p>
        </p:txBody>
      </p:sp>
      <p:sp>
        <p:nvSpPr>
          <p:cNvPr id="77" name="Google Shape;77;p1"/>
          <p:cNvSpPr txBox="1"/>
          <p:nvPr/>
        </p:nvSpPr>
        <p:spPr>
          <a:xfrm>
            <a:off x="2895599" y="5588105"/>
            <a:ext cx="33528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accent2"/>
                </a:solidFill>
                <a:latin typeface="Arial"/>
                <a:ea typeface="Arial"/>
                <a:cs typeface="Arial"/>
                <a:sym typeface="Arial"/>
              </a:rPr>
              <a:t>Joi Cobb </a:t>
            </a:r>
            <a:endParaRPr sz="3600" b="1" i="0" u="none" strike="noStrike" cap="none">
              <a:solidFill>
                <a:schemeClr val="accent2"/>
              </a:solidFill>
              <a:latin typeface="Arial"/>
              <a:ea typeface="Arial"/>
              <a:cs typeface="Arial"/>
              <a:sym typeface="Arial"/>
            </a:endParaRPr>
          </a:p>
        </p:txBody>
      </p:sp>
      <p:sp>
        <p:nvSpPr>
          <p:cNvPr id="78" name="Google Shape;78;p1"/>
          <p:cNvSpPr txBox="1"/>
          <p:nvPr/>
        </p:nvSpPr>
        <p:spPr>
          <a:xfrm>
            <a:off x="2819400" y="4419600"/>
            <a:ext cx="33528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a:ea typeface="Arial"/>
                <a:cs typeface="Arial"/>
                <a:sym typeface="Arial"/>
              </a:rPr>
              <a:t>July 2</a:t>
            </a:r>
            <a:r>
              <a:rPr lang="en-US" sz="2400" b="1">
                <a:solidFill>
                  <a:schemeClr val="accent2"/>
                </a:solidFill>
              </a:rPr>
              <a:t>4</a:t>
            </a:r>
            <a:r>
              <a:rPr lang="en-US" sz="2400" b="1" i="0" u="none" strike="noStrike" cap="none">
                <a:solidFill>
                  <a:schemeClr val="accent2"/>
                </a:solidFill>
                <a:latin typeface="Arial"/>
                <a:ea typeface="Arial"/>
                <a:cs typeface="Arial"/>
                <a:sym typeface="Arial"/>
              </a:rPr>
              <a:t>, 2019</a:t>
            </a:r>
            <a:endParaRPr sz="2400" b="1" i="0" u="none" strike="noStrike" cap="non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5edc4cd660_0_1"/>
          <p:cNvSpPr txBox="1">
            <a:spLocks noGrp="1"/>
          </p:cNvSpPr>
          <p:nvPr>
            <p:ph type="body" idx="1"/>
          </p:nvPr>
        </p:nvSpPr>
        <p:spPr>
          <a:xfrm>
            <a:off x="1028700" y="1600200"/>
            <a:ext cx="7260000" cy="4267200"/>
          </a:xfrm>
          <a:prstGeom prst="rect">
            <a:avLst/>
          </a:prstGeom>
          <a:noFill/>
          <a:ln>
            <a:noFill/>
          </a:ln>
        </p:spPr>
        <p:txBody>
          <a:bodyPr spcFirstLastPara="1" wrap="square" lIns="91425" tIns="45700" rIns="91425" bIns="45700" anchor="t" anchorCtr="0">
            <a:noAutofit/>
          </a:bodyPr>
          <a:lstStyle/>
          <a:p>
            <a:pPr marL="342900" lvl="0" indent="-190500" algn="l" rtl="0">
              <a:lnSpc>
                <a:spcPct val="100000"/>
              </a:lnSpc>
              <a:spcBef>
                <a:spcPts val="0"/>
              </a:spcBef>
              <a:spcAft>
                <a:spcPts val="0"/>
              </a:spcAft>
              <a:buClr>
                <a:srgbClr val="6EA92C"/>
              </a:buClr>
              <a:buSzPts val="2400"/>
              <a:buFont typeface="Arial"/>
              <a:buNone/>
            </a:pPr>
            <a:r>
              <a:rPr lang="en-US" sz="2400" b="1" u="sng">
                <a:solidFill>
                  <a:schemeClr val="hlink"/>
                </a:solidFill>
                <a:hlinkClick r:id="rId3"/>
              </a:rPr>
              <a:t>Lesson: Child Labor</a:t>
            </a:r>
            <a:r>
              <a:rPr lang="en-US" sz="2400" b="1" u="sng">
                <a:solidFill>
                  <a:schemeClr val="hlink"/>
                </a:solidFill>
                <a:hlinkClick r:id="rId3"/>
              </a:rPr>
              <a:t> In America</a:t>
            </a:r>
            <a:r>
              <a:rPr lang="en-US" sz="2400" b="1" u="sng"/>
              <a:t> </a:t>
            </a:r>
            <a:r>
              <a:rPr lang="en-US" sz="2400"/>
              <a:t> </a:t>
            </a:r>
            <a:endParaRPr sz="2400"/>
          </a:p>
          <a:p>
            <a:pPr marL="0" lvl="0" indent="0" algn="l" rtl="0">
              <a:lnSpc>
                <a:spcPct val="120000"/>
              </a:lnSpc>
              <a:spcBef>
                <a:spcPts val="1000"/>
              </a:spcBef>
              <a:spcAft>
                <a:spcPts val="0"/>
              </a:spcAft>
              <a:buClr>
                <a:schemeClr val="dk1"/>
              </a:buClr>
              <a:buSzPts val="1100"/>
              <a:buFont typeface="Arial"/>
              <a:buNone/>
            </a:pPr>
            <a:r>
              <a:rPr lang="en-US">
                <a:solidFill>
                  <a:schemeClr val="dk1"/>
                </a:solidFill>
              </a:rPr>
              <a:t>Overview:</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Children have always worked, often exploited and under less than healthy conditions. Industrialization, the Great Depression and the vast influx of poor immigrants in the 19th and 20th centuries, made it easy to justify the work of young children. </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Purpose of this Lesson: </a:t>
            </a:r>
            <a:endParaRPr>
              <a:solidFill>
                <a:schemeClr val="dk1"/>
              </a:solidFill>
            </a:endParaRPr>
          </a:p>
          <a:p>
            <a:pPr marL="457200" lvl="0" indent="-342900" algn="l" rtl="0">
              <a:lnSpc>
                <a:spcPct val="115000"/>
              </a:lnSpc>
              <a:spcBef>
                <a:spcPts val="1200"/>
              </a:spcBef>
              <a:spcAft>
                <a:spcPts val="0"/>
              </a:spcAft>
              <a:buClr>
                <a:schemeClr val="dk1"/>
              </a:buClr>
              <a:buSzPts val="1800"/>
              <a:buChar char="•"/>
            </a:pPr>
            <a:r>
              <a:rPr lang="en-US">
                <a:solidFill>
                  <a:schemeClr val="dk1"/>
                </a:solidFill>
              </a:rPr>
              <a:t>For students to gain a better understanding of this idea by examining the historical and social issue of child labor through examining photographs and historical evidence.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solidFill>
                <a:srgbClr val="004A80"/>
              </a:solidFill>
            </a:endParaRPr>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p:txBody>
      </p:sp>
      <p:sp>
        <p:nvSpPr>
          <p:cNvPr id="154" name="Google Shape;154;g5edc4cd660_0_1"/>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Unit: Workplace Regulations </a:t>
            </a:r>
            <a:endParaRPr/>
          </a:p>
        </p:txBody>
      </p:sp>
      <p:sp>
        <p:nvSpPr>
          <p:cNvPr id="155" name="Google Shape;155;g5edc4cd660_0_1"/>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156" name="Google Shape;156;g5edc4cd660_0_1"/>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5d977f09a8_0_15"/>
          <p:cNvSpPr txBox="1">
            <a:spLocks noGrp="1"/>
          </p:cNvSpPr>
          <p:nvPr>
            <p:ph type="body" idx="1"/>
          </p:nvPr>
        </p:nvSpPr>
        <p:spPr>
          <a:xfrm>
            <a:off x="1073950" y="1638300"/>
            <a:ext cx="7769400" cy="4267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a:p>
            <a:pPr marL="0" lvl="0" indent="0" algn="l" rtl="0">
              <a:lnSpc>
                <a:spcPct val="100000"/>
              </a:lnSpc>
              <a:spcBef>
                <a:spcPts val="0"/>
              </a:spcBef>
              <a:spcAft>
                <a:spcPts val="0"/>
              </a:spcAft>
              <a:buSzPts val="1800"/>
              <a:buNone/>
            </a:pPr>
            <a:r>
              <a:rPr lang="en-US" sz="2400" u="sng">
                <a:solidFill>
                  <a:schemeClr val="hlink"/>
                </a:solidFill>
                <a:hlinkClick r:id="rId3"/>
              </a:rPr>
              <a:t>Turn of the 20th Century Labor Simulation Activity </a:t>
            </a:r>
            <a:endParaRPr sz="2400"/>
          </a:p>
        </p:txBody>
      </p:sp>
      <p:sp>
        <p:nvSpPr>
          <p:cNvPr id="162" name="Google Shape;162;g5d977f09a8_0_15"/>
          <p:cNvSpPr txBox="1">
            <a:spLocks noGrp="1"/>
          </p:cNvSpPr>
          <p:nvPr>
            <p:ph type="title"/>
          </p:nvPr>
        </p:nvSpPr>
        <p:spPr>
          <a:xfrm>
            <a:off x="132675" y="1159000"/>
            <a:ext cx="82296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Key Idea: Labor Movement and Its Impact on Legislation </a:t>
            </a:r>
            <a:endParaRPr/>
          </a:p>
        </p:txBody>
      </p:sp>
      <p:sp>
        <p:nvSpPr>
          <p:cNvPr id="163" name="Google Shape;163;g5d977f09a8_0_15"/>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164" name="Google Shape;164;g5d977f09a8_0_15"/>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165" name="Google Shape;165;g5d977f09a8_0_15" descr="Analyze the impact of the labor movement in America throughout the 19th and 20th centuries.&#10;&#10;Newsletter: https://www.history.com/newsletter&#10;Website - http://www.history.com&#10;/posts&#10;Facebook - https://www.facebook.com/History&#10;Twitter - https://twitter.com/history&#10;&#10;HISTORY Topical Video&#10;Season 1&#10;Episode 1&#10;&#10;Whether you're looking for more on American Revolution battles, WWII generals, architectural wonders, secrets of the ancient world, U.S. presidents, Civil War leaders, famous explorers or the stories behind your favorite holidays.&#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title="The Labor Movement in the United States | History">
            <a:hlinkClick r:id="rId4"/>
          </p:cNvPr>
          <p:cNvPicPr preferRelativeResize="0"/>
          <p:nvPr/>
        </p:nvPicPr>
        <p:blipFill>
          <a:blip r:embed="rId5">
            <a:alphaModFix/>
          </a:blip>
          <a:stretch>
            <a:fillRect/>
          </a:stretch>
        </p:blipFill>
        <p:spPr>
          <a:xfrm>
            <a:off x="2417950" y="1714500"/>
            <a:ext cx="45720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5edf47bf9a_2_38"/>
          <p:cNvSpPr txBox="1">
            <a:spLocks noGrp="1"/>
          </p:cNvSpPr>
          <p:nvPr>
            <p:ph type="body" idx="1"/>
          </p:nvPr>
        </p:nvSpPr>
        <p:spPr>
          <a:xfrm>
            <a:off x="1028700" y="1600200"/>
            <a:ext cx="7260000" cy="4267200"/>
          </a:xfrm>
          <a:prstGeom prst="rect">
            <a:avLst/>
          </a:prstGeom>
          <a:noFill/>
          <a:ln>
            <a:noFill/>
          </a:ln>
        </p:spPr>
        <p:txBody>
          <a:bodyPr spcFirstLastPara="1" wrap="square" lIns="91425" tIns="45700" rIns="91425" bIns="45700" anchor="t" anchorCtr="0">
            <a:noAutofit/>
          </a:bodyPr>
          <a:lstStyle/>
          <a:p>
            <a:pPr marL="342900" lvl="0" indent="-190500" algn="l" rtl="0">
              <a:lnSpc>
                <a:spcPct val="100000"/>
              </a:lnSpc>
              <a:spcBef>
                <a:spcPts val="0"/>
              </a:spcBef>
              <a:spcAft>
                <a:spcPts val="0"/>
              </a:spcAft>
              <a:buClr>
                <a:srgbClr val="6EA92C"/>
              </a:buClr>
              <a:buSzPts val="2400"/>
              <a:buFont typeface="Arial"/>
              <a:buNone/>
            </a:pPr>
            <a:r>
              <a:rPr lang="en-US" sz="2400" b="1" u="sng"/>
              <a:t>Essential Questions or Aims </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What role did women play in the Labor Movement in the early 1900’s?</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What gains did the Labor movement make during the 1930’s? Why?</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What legislative goals has the labor movement historically fought for? How successful have they been? Who has benefited from their legislative victories?</a:t>
            </a:r>
            <a:endParaRPr sz="1600">
              <a:solidFill>
                <a:schemeClr val="dk1"/>
              </a:solidFill>
            </a:endParaRPr>
          </a:p>
          <a:p>
            <a:pPr marL="457200" lvl="0" indent="-342900" algn="l" rtl="0">
              <a:lnSpc>
                <a:spcPct val="100000"/>
              </a:lnSpc>
              <a:spcBef>
                <a:spcPts val="0"/>
              </a:spcBef>
              <a:spcAft>
                <a:spcPts val="0"/>
              </a:spcAft>
              <a:buClr>
                <a:srgbClr val="000000"/>
              </a:buClr>
              <a:buSzPts val="1800"/>
              <a:buChar char="•"/>
            </a:pPr>
            <a:r>
              <a:rPr lang="en-US">
                <a:solidFill>
                  <a:schemeClr val="dk1"/>
                </a:solidFill>
              </a:rPr>
              <a:t>What are some current issues facing organized labor?</a:t>
            </a:r>
            <a:endParaRPr>
              <a:solidFill>
                <a:schemeClr val="dk1"/>
              </a:solidFill>
            </a:endParaRPr>
          </a:p>
          <a:p>
            <a:pPr marL="914400" lvl="0" indent="0" algn="l" rtl="0">
              <a:lnSpc>
                <a:spcPct val="100000"/>
              </a:lnSpc>
              <a:spcBef>
                <a:spcPts val="0"/>
              </a:spcBef>
              <a:spcAft>
                <a:spcPts val="0"/>
              </a:spcAft>
              <a:buNone/>
            </a:pPr>
            <a:endParaRPr sz="1600">
              <a:solidFill>
                <a:schemeClr val="dk1"/>
              </a:solidFill>
            </a:endParaRPr>
          </a:p>
          <a:p>
            <a:pPr marL="914400" lvl="0" indent="0" algn="l" rtl="0">
              <a:lnSpc>
                <a:spcPct val="100000"/>
              </a:lnSpc>
              <a:spcBef>
                <a:spcPts val="0"/>
              </a:spcBef>
              <a:spcAft>
                <a:spcPts val="0"/>
              </a:spcAft>
              <a:buNone/>
            </a:pPr>
            <a:endParaRPr>
              <a:solidFill>
                <a:srgbClr val="000000"/>
              </a:solidFill>
            </a:endParaRPr>
          </a:p>
          <a:p>
            <a:pPr marL="457200" lvl="0" indent="0" algn="l" rtl="0">
              <a:lnSpc>
                <a:spcPct val="100000"/>
              </a:lnSpc>
              <a:spcBef>
                <a:spcPts val="0"/>
              </a:spcBef>
              <a:spcAft>
                <a:spcPts val="0"/>
              </a:spcAft>
              <a:buSzPts val="1800"/>
              <a:buNone/>
            </a:pPr>
            <a:endParaRPr sz="2400"/>
          </a:p>
        </p:txBody>
      </p:sp>
      <p:sp>
        <p:nvSpPr>
          <p:cNvPr id="171" name="Google Shape;171;g5edf47bf9a_2_38"/>
          <p:cNvSpPr txBox="1">
            <a:spLocks noGrp="1"/>
          </p:cNvSpPr>
          <p:nvPr>
            <p:ph type="title"/>
          </p:nvPr>
        </p:nvSpPr>
        <p:spPr>
          <a:xfrm>
            <a:off x="228600" y="1120400"/>
            <a:ext cx="82296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Key Idea: Labor Movement and Its Impact on Legislation</a:t>
            </a:r>
            <a:endParaRPr/>
          </a:p>
        </p:txBody>
      </p:sp>
      <p:sp>
        <p:nvSpPr>
          <p:cNvPr id="172" name="Google Shape;172;g5edf47bf9a_2_38"/>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173" name="Google Shape;173;g5edf47bf9a_2_38"/>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5edf47bf9a_2_1"/>
          <p:cNvSpPr txBox="1">
            <a:spLocks noGrp="1"/>
          </p:cNvSpPr>
          <p:nvPr>
            <p:ph type="body" idx="1"/>
          </p:nvPr>
        </p:nvSpPr>
        <p:spPr>
          <a:xfrm>
            <a:off x="1028700" y="1600200"/>
            <a:ext cx="7260000" cy="4267200"/>
          </a:xfrm>
          <a:prstGeom prst="rect">
            <a:avLst/>
          </a:prstGeom>
          <a:noFill/>
          <a:ln>
            <a:noFill/>
          </a:ln>
        </p:spPr>
        <p:txBody>
          <a:bodyPr spcFirstLastPara="1" wrap="square" lIns="91425" tIns="45700" rIns="91425" bIns="45700" anchor="t" anchorCtr="0">
            <a:noAutofit/>
          </a:bodyPr>
          <a:lstStyle/>
          <a:p>
            <a:pPr marL="152400" lvl="0" indent="0" algn="l" rtl="0">
              <a:lnSpc>
                <a:spcPct val="100000"/>
              </a:lnSpc>
              <a:spcBef>
                <a:spcPts val="0"/>
              </a:spcBef>
              <a:spcAft>
                <a:spcPts val="0"/>
              </a:spcAft>
              <a:buClr>
                <a:srgbClr val="6EA92C"/>
              </a:buClr>
              <a:buSzPts val="2400"/>
              <a:buFont typeface="Arial"/>
              <a:buNone/>
            </a:pPr>
            <a:r>
              <a:rPr lang="en-US" sz="2400" b="1" u="sng">
                <a:solidFill>
                  <a:schemeClr val="hlink"/>
                </a:solidFill>
                <a:hlinkClick r:id="rId3"/>
              </a:rPr>
              <a:t>Lesson: Labor Organization and Detroit Sit-Down Strikes, 1937</a:t>
            </a:r>
            <a:endParaRPr>
              <a:solidFill>
                <a:schemeClr val="dk1"/>
              </a:solidFill>
            </a:endParaRPr>
          </a:p>
          <a:p>
            <a:pPr marL="0" lvl="0" indent="0" algn="l" rtl="0">
              <a:lnSpc>
                <a:spcPct val="100000"/>
              </a:lnSpc>
              <a:spcBef>
                <a:spcPts val="0"/>
              </a:spcBef>
              <a:spcAft>
                <a:spcPts val="0"/>
              </a:spcAft>
              <a:buClr>
                <a:srgbClr val="6EA92C"/>
              </a:buClr>
              <a:buSzPts val="2400"/>
              <a:buFont typeface="Arial"/>
              <a:buNone/>
            </a:pPr>
            <a:endParaRPr sz="2400" b="1" u="sng"/>
          </a:p>
          <a:p>
            <a:pPr marL="0" lvl="0" indent="0" algn="l" rtl="0">
              <a:lnSpc>
                <a:spcPct val="100000"/>
              </a:lnSpc>
              <a:spcBef>
                <a:spcPts val="0"/>
              </a:spcBef>
              <a:spcAft>
                <a:spcPts val="0"/>
              </a:spcAft>
              <a:buClr>
                <a:srgbClr val="6EA92C"/>
              </a:buClr>
              <a:buSzPts val="2400"/>
              <a:buFont typeface="Arial"/>
              <a:buNone/>
            </a:pPr>
            <a:r>
              <a:rPr lang="en-US">
                <a:solidFill>
                  <a:schemeClr val="dk1"/>
                </a:solidFill>
              </a:rPr>
              <a:t>Overview:</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The right to organize had been granted by the National Labor relations Act of 1935. The right to organize was won by workers in a series of confrontations known as sit-down strikes. </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Purpose of this Lesson: </a:t>
            </a:r>
            <a:endParaRPr>
              <a:solidFill>
                <a:schemeClr val="dk1"/>
              </a:solidFill>
            </a:endParaRPr>
          </a:p>
          <a:p>
            <a:pPr marL="457200" lvl="0" indent="-342900" algn="l" rtl="0">
              <a:lnSpc>
                <a:spcPct val="115000"/>
              </a:lnSpc>
              <a:spcBef>
                <a:spcPts val="1200"/>
              </a:spcBef>
              <a:spcAft>
                <a:spcPts val="0"/>
              </a:spcAft>
              <a:buClr>
                <a:schemeClr val="dk1"/>
              </a:buClr>
              <a:buSzPts val="1800"/>
              <a:buChar char="•"/>
            </a:pPr>
            <a:r>
              <a:rPr lang="en-US">
                <a:solidFill>
                  <a:schemeClr val="dk1"/>
                </a:solidFill>
              </a:rPr>
              <a:t> Through this lesson, students will gain a better understanding of this process.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solidFill>
                <a:srgbClr val="004A80"/>
              </a:solidFill>
            </a:endParaRPr>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p:txBody>
      </p:sp>
      <p:sp>
        <p:nvSpPr>
          <p:cNvPr id="179" name="Google Shape;179;g5edf47bf9a_2_1"/>
          <p:cNvSpPr txBox="1">
            <a:spLocks noGrp="1"/>
          </p:cNvSpPr>
          <p:nvPr>
            <p:ph type="title"/>
          </p:nvPr>
        </p:nvSpPr>
        <p:spPr>
          <a:xfrm>
            <a:off x="228600" y="717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Unit: Work Regulations</a:t>
            </a:r>
            <a:endParaRPr/>
          </a:p>
        </p:txBody>
      </p:sp>
      <p:sp>
        <p:nvSpPr>
          <p:cNvPr id="180" name="Google Shape;180;g5edf47bf9a_2_1"/>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181" name="Google Shape;181;g5edf47bf9a_2_1"/>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5edf47bf9a_2_10"/>
          <p:cNvSpPr txBox="1">
            <a:spLocks noGrp="1"/>
          </p:cNvSpPr>
          <p:nvPr>
            <p:ph type="body" idx="1"/>
          </p:nvPr>
        </p:nvSpPr>
        <p:spPr>
          <a:xfrm>
            <a:off x="819250" y="1714500"/>
            <a:ext cx="7769400" cy="4267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a:p>
            <a:pPr marL="0" lvl="0" indent="0" algn="l" rtl="0">
              <a:lnSpc>
                <a:spcPct val="100000"/>
              </a:lnSpc>
              <a:spcBef>
                <a:spcPts val="0"/>
              </a:spcBef>
              <a:spcAft>
                <a:spcPts val="0"/>
              </a:spcAft>
              <a:buSzPts val="1800"/>
              <a:buNone/>
            </a:pPr>
            <a:r>
              <a:rPr lang="en-US" sz="2400">
                <a:solidFill>
                  <a:schemeClr val="dk1"/>
                </a:solidFill>
              </a:rPr>
              <a:t>Article</a:t>
            </a:r>
            <a:r>
              <a:rPr lang="en-US" sz="2400"/>
              <a:t>: </a:t>
            </a:r>
            <a:r>
              <a:rPr lang="en-US" sz="2300" u="sng">
                <a:solidFill>
                  <a:schemeClr val="hlink"/>
                </a:solidFill>
                <a:latin typeface="Arial"/>
                <a:ea typeface="Arial"/>
                <a:cs typeface="Arial"/>
                <a:sym typeface="Arial"/>
                <a:hlinkClick r:id="rId3"/>
              </a:rPr>
              <a:t>The History of Unions in the United States</a:t>
            </a:r>
            <a:endParaRPr sz="2300">
              <a:solidFill>
                <a:srgbClr val="111111"/>
              </a:solidFill>
              <a:latin typeface="Arial"/>
              <a:ea typeface="Arial"/>
              <a:cs typeface="Arial"/>
              <a:sym typeface="Arial"/>
            </a:endParaRPr>
          </a:p>
          <a:p>
            <a:pPr marL="0" lvl="0" indent="0" algn="l" rtl="0">
              <a:lnSpc>
                <a:spcPct val="100000"/>
              </a:lnSpc>
              <a:spcBef>
                <a:spcPts val="0"/>
              </a:spcBef>
              <a:spcAft>
                <a:spcPts val="0"/>
              </a:spcAft>
              <a:buSzPts val="1800"/>
              <a:buNone/>
            </a:pPr>
            <a:r>
              <a:rPr lang="en-US" sz="2300">
                <a:solidFill>
                  <a:srgbClr val="111111"/>
                </a:solidFill>
                <a:latin typeface="Arial"/>
                <a:ea typeface="Arial"/>
                <a:cs typeface="Arial"/>
                <a:sym typeface="Arial"/>
              </a:rPr>
              <a:t>Game: </a:t>
            </a:r>
            <a:r>
              <a:rPr lang="en-US" sz="2300" u="sng">
                <a:solidFill>
                  <a:schemeClr val="hlink"/>
                </a:solidFill>
                <a:latin typeface="Arial"/>
                <a:ea typeface="Arial"/>
                <a:cs typeface="Arial"/>
                <a:sym typeface="Arial"/>
                <a:hlinkClick r:id="rId4"/>
              </a:rPr>
              <a:t>Labor Negotiation Game</a:t>
            </a:r>
            <a:r>
              <a:rPr lang="en-US" sz="2300">
                <a:solidFill>
                  <a:srgbClr val="111111"/>
                </a:solidFill>
                <a:latin typeface="Arial"/>
                <a:ea typeface="Arial"/>
                <a:cs typeface="Arial"/>
                <a:sym typeface="Arial"/>
              </a:rPr>
              <a:t> </a:t>
            </a:r>
            <a:endParaRPr sz="2300">
              <a:solidFill>
                <a:srgbClr val="111111"/>
              </a:solidFill>
              <a:latin typeface="Arial"/>
              <a:ea typeface="Arial"/>
              <a:cs typeface="Arial"/>
              <a:sym typeface="Arial"/>
            </a:endParaRPr>
          </a:p>
          <a:p>
            <a:pPr marL="0" lvl="0" indent="0" algn="l" rtl="0">
              <a:lnSpc>
                <a:spcPct val="100000"/>
              </a:lnSpc>
              <a:spcBef>
                <a:spcPts val="0"/>
              </a:spcBef>
              <a:spcAft>
                <a:spcPts val="0"/>
              </a:spcAft>
              <a:buSzPts val="1800"/>
              <a:buNone/>
            </a:pPr>
            <a:endParaRPr sz="2400"/>
          </a:p>
        </p:txBody>
      </p:sp>
      <p:sp>
        <p:nvSpPr>
          <p:cNvPr id="187" name="Google Shape;187;g5edf47bf9a_2_10"/>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Key Idea: Labor Unions and Working Conditions </a:t>
            </a:r>
            <a:endParaRPr/>
          </a:p>
        </p:txBody>
      </p:sp>
      <p:sp>
        <p:nvSpPr>
          <p:cNvPr id="188" name="Google Shape;188;g5edf47bf9a_2_10"/>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189" name="Google Shape;189;g5edf47bf9a_2_10"/>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pic>
        <p:nvPicPr>
          <p:cNvPr id="190" name="Google Shape;190;g5edf47bf9a_2_10" descr="Since the turn of the last century, workers have had to fight for their rights and for their safety. They banded together in unions to collectively demand better conditions. Since then, unions’ popularity has grown and then waned. Here’s a short history. &#10;&#10;Produced by Molly Enking and Tasia Jensen" title="A History of Unions: Explained">
            <a:hlinkClick r:id="rId5"/>
          </p:cNvPr>
          <p:cNvPicPr preferRelativeResize="0"/>
          <p:nvPr/>
        </p:nvPicPr>
        <p:blipFill>
          <a:blip r:embed="rId6">
            <a:alphaModFix/>
          </a:blip>
          <a:stretch>
            <a:fillRect/>
          </a:stretch>
        </p:blipFill>
        <p:spPr>
          <a:xfrm>
            <a:off x="2286000" y="1387825"/>
            <a:ext cx="4572000" cy="3429000"/>
          </a:xfrm>
          <a:prstGeom prst="rect">
            <a:avLst/>
          </a:prstGeom>
          <a:noFill/>
          <a:ln>
            <a:noFill/>
          </a:ln>
        </p:spPr>
      </p:pic>
      <p:sp>
        <p:nvSpPr>
          <p:cNvPr id="191" name="Google Shape;191;g5edf47bf9a_2_10"/>
          <p:cNvSpPr txBox="1"/>
          <p:nvPr/>
        </p:nvSpPr>
        <p:spPr>
          <a:xfrm>
            <a:off x="2286000" y="4816825"/>
            <a:ext cx="70266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a:solidFill>
                  <a:schemeClr val="hlink"/>
                </a:solidFill>
                <a:hlinkClick r:id="rId7"/>
              </a:rPr>
              <a:t>https://www.youtube.com/watch?v=ldywTT7_0Rg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5edf47bf9a_1_25"/>
          <p:cNvSpPr txBox="1">
            <a:spLocks noGrp="1"/>
          </p:cNvSpPr>
          <p:nvPr>
            <p:ph type="body" idx="1"/>
          </p:nvPr>
        </p:nvSpPr>
        <p:spPr>
          <a:xfrm>
            <a:off x="1073950" y="1638300"/>
            <a:ext cx="7769400" cy="4267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00000"/>
              </a:lnSpc>
              <a:spcBef>
                <a:spcPts val="0"/>
              </a:spcBef>
              <a:spcAft>
                <a:spcPts val="0"/>
              </a:spcAft>
              <a:buSzPts val="1800"/>
              <a:buNone/>
            </a:pPr>
            <a:r>
              <a:rPr lang="en-US" sz="2400" b="1" u="sng"/>
              <a:t>Essential Questions or Aims:</a:t>
            </a:r>
            <a:r>
              <a:rPr lang="en-US" sz="2400"/>
              <a:t> </a:t>
            </a:r>
            <a:endParaRPr sz="2400"/>
          </a:p>
          <a:p>
            <a:pPr marL="0" lvl="0" indent="0" algn="l" rtl="0">
              <a:lnSpc>
                <a:spcPct val="100000"/>
              </a:lnSpc>
              <a:spcBef>
                <a:spcPts val="0"/>
              </a:spcBef>
              <a:spcAft>
                <a:spcPts val="0"/>
              </a:spcAft>
              <a:buSzPts val="1800"/>
              <a:buNone/>
            </a:pPr>
            <a:endParaRPr sz="2400"/>
          </a:p>
          <a:p>
            <a:pPr marL="457200" lvl="0" indent="-342900" algn="l" rtl="0">
              <a:lnSpc>
                <a:spcPct val="100000"/>
              </a:lnSpc>
              <a:spcBef>
                <a:spcPts val="0"/>
              </a:spcBef>
              <a:spcAft>
                <a:spcPts val="0"/>
              </a:spcAft>
              <a:buClr>
                <a:srgbClr val="000000"/>
              </a:buClr>
              <a:buSzPts val="1800"/>
              <a:buChar char="•"/>
            </a:pPr>
            <a:r>
              <a:rPr lang="en-US">
                <a:solidFill>
                  <a:srgbClr val="000000"/>
                </a:solidFill>
              </a:rPr>
              <a:t>What workers formed the earliest unions and why did they form them?</a:t>
            </a:r>
            <a:endParaRPr>
              <a:solidFill>
                <a:srgbClr val="000000"/>
              </a:solidFill>
            </a:endParaRPr>
          </a:p>
          <a:p>
            <a:pPr marL="0" lvl="0" indent="0" algn="l" rtl="0">
              <a:lnSpc>
                <a:spcPct val="100000"/>
              </a:lnSpc>
              <a:spcBef>
                <a:spcPts val="0"/>
              </a:spcBef>
              <a:spcAft>
                <a:spcPts val="0"/>
              </a:spcAft>
              <a:buNone/>
            </a:pP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How did the Progressive Movement play a part in changing the negative effects of industrialization in terms of child labor, unsafe conditions, low wages and long hours?</a:t>
            </a:r>
            <a:endParaRPr>
              <a:solidFill>
                <a:srgbClr val="000000"/>
              </a:solidFill>
            </a:endParaRPr>
          </a:p>
        </p:txBody>
      </p:sp>
      <p:sp>
        <p:nvSpPr>
          <p:cNvPr id="197" name="Google Shape;197;g5edf47bf9a_1_25"/>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Key Idea: Labor Unions and Working Conditions </a:t>
            </a:r>
            <a:endParaRPr/>
          </a:p>
        </p:txBody>
      </p:sp>
      <p:sp>
        <p:nvSpPr>
          <p:cNvPr id="198" name="Google Shape;198;g5edf47bf9a_1_25"/>
          <p:cNvSpPr txBox="1">
            <a:spLocks noGrp="1"/>
          </p:cNvSpPr>
          <p:nvPr>
            <p:ph type="ftr" idx="11"/>
          </p:nvPr>
        </p:nvSpPr>
        <p:spPr>
          <a:xfrm>
            <a:off x="755945" y="6400800"/>
            <a:ext cx="78960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199" name="Google Shape;199;g5edf47bf9a_1_25"/>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5edf47bf9a_2_19"/>
          <p:cNvSpPr txBox="1">
            <a:spLocks noGrp="1"/>
          </p:cNvSpPr>
          <p:nvPr>
            <p:ph type="body" idx="1"/>
          </p:nvPr>
        </p:nvSpPr>
        <p:spPr>
          <a:xfrm>
            <a:off x="1028700" y="1600200"/>
            <a:ext cx="7260000" cy="4267200"/>
          </a:xfrm>
          <a:prstGeom prst="rect">
            <a:avLst/>
          </a:prstGeom>
          <a:noFill/>
          <a:ln>
            <a:noFill/>
          </a:ln>
        </p:spPr>
        <p:txBody>
          <a:bodyPr spcFirstLastPara="1" wrap="square" lIns="91425" tIns="45700" rIns="91425" bIns="45700" anchor="t" anchorCtr="0">
            <a:noAutofit/>
          </a:bodyPr>
          <a:lstStyle/>
          <a:p>
            <a:pPr marL="152400" lvl="0" indent="0" algn="l" rtl="0">
              <a:lnSpc>
                <a:spcPct val="100000"/>
              </a:lnSpc>
              <a:spcBef>
                <a:spcPts val="0"/>
              </a:spcBef>
              <a:spcAft>
                <a:spcPts val="0"/>
              </a:spcAft>
              <a:buClr>
                <a:srgbClr val="6EA92C"/>
              </a:buClr>
              <a:buSzPts val="2400"/>
              <a:buFont typeface="Arial"/>
              <a:buNone/>
            </a:pPr>
            <a:r>
              <a:rPr lang="en-US" sz="2400" b="1" u="sng">
                <a:solidFill>
                  <a:schemeClr val="hlink"/>
                </a:solidFill>
                <a:hlinkClick r:id="rId3"/>
              </a:rPr>
              <a:t>Lesson: Labor Unions and Working Conditions</a:t>
            </a:r>
            <a:r>
              <a:rPr lang="en-US" sz="2400" b="1" u="sng"/>
              <a:t> </a:t>
            </a:r>
            <a:r>
              <a:rPr lang="en-US" sz="2400"/>
              <a:t> </a:t>
            </a:r>
            <a:endParaRPr sz="2400"/>
          </a:p>
          <a:p>
            <a:pPr marL="0" lvl="0" indent="0" algn="l" rtl="0">
              <a:lnSpc>
                <a:spcPct val="120000"/>
              </a:lnSpc>
              <a:spcBef>
                <a:spcPts val="1000"/>
              </a:spcBef>
              <a:spcAft>
                <a:spcPts val="0"/>
              </a:spcAft>
              <a:buClr>
                <a:schemeClr val="dk1"/>
              </a:buClr>
              <a:buSzPts val="1100"/>
              <a:buFont typeface="Arial"/>
              <a:buNone/>
            </a:pPr>
            <a:r>
              <a:rPr lang="en-US">
                <a:solidFill>
                  <a:schemeClr val="dk1"/>
                </a:solidFill>
              </a:rPr>
              <a:t>Overview:</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Think about your work environment…are you allowed to rest periodically? Do you earn a decent wage? Can you voice your concerns without losing your job? There was a time when workers in the United States did not have basic rights such as a minimum wage or time for a break.</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Purpose of this Lesson: </a:t>
            </a:r>
            <a:endParaRPr>
              <a:solidFill>
                <a:schemeClr val="dk1"/>
              </a:solidFill>
            </a:endParaRPr>
          </a:p>
          <a:p>
            <a:pPr marL="457200" lvl="0" indent="-342900" algn="l" rtl="0">
              <a:lnSpc>
                <a:spcPct val="115000"/>
              </a:lnSpc>
              <a:spcBef>
                <a:spcPts val="1200"/>
              </a:spcBef>
              <a:spcAft>
                <a:spcPts val="0"/>
              </a:spcAft>
              <a:buClr>
                <a:schemeClr val="dk1"/>
              </a:buClr>
              <a:buSzPts val="1800"/>
              <a:buChar char="•"/>
            </a:pPr>
            <a:r>
              <a:rPr lang="en-US">
                <a:solidFill>
                  <a:schemeClr val="dk1"/>
                </a:solidFill>
              </a:rPr>
              <a:t>For students to gain a better understanding of the working conditions of U.S. laborers at the turn of the century.</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solidFill>
                <a:srgbClr val="004A80"/>
              </a:solidFill>
            </a:endParaRPr>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p:txBody>
      </p:sp>
      <p:sp>
        <p:nvSpPr>
          <p:cNvPr id="205" name="Google Shape;205;g5edf47bf9a_2_19"/>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Unit: Workplace Regulations </a:t>
            </a:r>
            <a:endParaRPr/>
          </a:p>
        </p:txBody>
      </p:sp>
      <p:sp>
        <p:nvSpPr>
          <p:cNvPr id="206" name="Google Shape;206;g5edf47bf9a_2_19"/>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207" name="Google Shape;207;g5edf47bf9a_2_19"/>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5edc4cd660_0_11"/>
          <p:cNvSpPr txBox="1">
            <a:spLocks noGrp="1"/>
          </p:cNvSpPr>
          <p:nvPr>
            <p:ph type="body" idx="1"/>
          </p:nvPr>
        </p:nvSpPr>
        <p:spPr>
          <a:xfrm>
            <a:off x="457200" y="1638300"/>
            <a:ext cx="8533800" cy="45963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a:t> </a:t>
            </a:r>
            <a:endParaRPr sz="1600">
              <a:solidFill>
                <a:schemeClr val="dk1"/>
              </a:solidFill>
            </a:endParaRPr>
          </a:p>
          <a:p>
            <a:pPr marL="457200" lvl="0" indent="0" algn="l" rtl="0">
              <a:lnSpc>
                <a:spcPct val="115000"/>
              </a:lnSpc>
              <a:spcBef>
                <a:spcPts val="0"/>
              </a:spcBef>
              <a:spcAft>
                <a:spcPts val="0"/>
              </a:spcAft>
              <a:buNone/>
            </a:pPr>
            <a:endParaRPr sz="1600">
              <a:solidFill>
                <a:schemeClr val="dk1"/>
              </a:solidFill>
            </a:endParaRPr>
          </a:p>
          <a:p>
            <a:pPr marL="457200" lvl="0" indent="0" algn="l" rtl="0">
              <a:lnSpc>
                <a:spcPct val="100000"/>
              </a:lnSpc>
              <a:spcBef>
                <a:spcPts val="0"/>
              </a:spcBef>
              <a:spcAft>
                <a:spcPts val="0"/>
              </a:spcAft>
              <a:buNone/>
            </a:pPr>
            <a:endParaRPr/>
          </a:p>
        </p:txBody>
      </p:sp>
      <p:sp>
        <p:nvSpPr>
          <p:cNvPr id="213" name="Google Shape;213;g5edc4cd660_0_11"/>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Key Idea: Job Discrimination </a:t>
            </a:r>
            <a:endParaRPr/>
          </a:p>
        </p:txBody>
      </p:sp>
      <p:sp>
        <p:nvSpPr>
          <p:cNvPr id="214" name="Google Shape;214;g5edc4cd660_0_11"/>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215" name="Google Shape;215;g5edc4cd660_0_11"/>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216" name="Google Shape;216;g5edc4cd660_0_11"/>
          <p:cNvPicPr preferRelativeResize="0"/>
          <p:nvPr/>
        </p:nvPicPr>
        <p:blipFill>
          <a:blip r:embed="rId3">
            <a:alphaModFix/>
          </a:blip>
          <a:stretch>
            <a:fillRect/>
          </a:stretch>
        </p:blipFill>
        <p:spPr>
          <a:xfrm>
            <a:off x="979550" y="1473850"/>
            <a:ext cx="7184900" cy="4265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5edfd2a393_0_11"/>
          <p:cNvSpPr txBox="1">
            <a:spLocks noGrp="1"/>
          </p:cNvSpPr>
          <p:nvPr>
            <p:ph type="body" idx="1"/>
          </p:nvPr>
        </p:nvSpPr>
        <p:spPr>
          <a:xfrm>
            <a:off x="457200" y="1638300"/>
            <a:ext cx="8533800" cy="4596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400"/>
              <a:t> </a:t>
            </a:r>
            <a:endParaRPr sz="1600">
              <a:solidFill>
                <a:schemeClr val="dk1"/>
              </a:solidFill>
            </a:endParaRPr>
          </a:p>
          <a:p>
            <a:pPr marL="457200" lvl="0" indent="0" algn="l" rtl="0">
              <a:lnSpc>
                <a:spcPct val="115000"/>
              </a:lnSpc>
              <a:spcBef>
                <a:spcPts val="0"/>
              </a:spcBef>
              <a:spcAft>
                <a:spcPts val="0"/>
              </a:spcAft>
              <a:buNone/>
            </a:pPr>
            <a:endParaRPr sz="1600">
              <a:solidFill>
                <a:schemeClr val="dk1"/>
              </a:solidFill>
            </a:endParaRPr>
          </a:p>
          <a:p>
            <a:pPr marL="457200" lvl="0" indent="0" algn="l" rtl="0">
              <a:lnSpc>
                <a:spcPct val="100000"/>
              </a:lnSpc>
              <a:spcBef>
                <a:spcPts val="0"/>
              </a:spcBef>
              <a:spcAft>
                <a:spcPts val="0"/>
              </a:spcAft>
              <a:buNone/>
            </a:pPr>
            <a:endParaRPr/>
          </a:p>
        </p:txBody>
      </p:sp>
      <p:sp>
        <p:nvSpPr>
          <p:cNvPr id="222" name="Google Shape;222;g5edfd2a393_0_11"/>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Key Idea: Job Discrimination </a:t>
            </a:r>
            <a:endParaRPr/>
          </a:p>
        </p:txBody>
      </p:sp>
      <p:sp>
        <p:nvSpPr>
          <p:cNvPr id="223" name="Google Shape;223;g5edfd2a393_0_11"/>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224" name="Google Shape;224;g5edfd2a393_0_11"/>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225" name="Google Shape;225;g5edfd2a393_0_11" descr="Global Perspective Team Project&#10;By: Christine, Angeline, Hans and Vanness Tan&#10;&#10;Topic : Poverty and Inequality&#10;Issue : How does different race and religion affect the chance of getting an occupation?&#10;Aim : To promote awareness of racial and religious inequalities in employment&#10;&#10;&#10;Please do comment on what you learn from the video, it would be such a great help :)" title="Workplace Discrimination Awareness">
            <a:hlinkClick r:id="rId3"/>
          </p:cNvPr>
          <p:cNvPicPr preferRelativeResize="0"/>
          <p:nvPr/>
        </p:nvPicPr>
        <p:blipFill>
          <a:blip r:embed="rId4">
            <a:alphaModFix/>
          </a:blip>
          <a:stretch>
            <a:fillRect/>
          </a:stretch>
        </p:blipFill>
        <p:spPr>
          <a:xfrm>
            <a:off x="1233450" y="1714500"/>
            <a:ext cx="6644200" cy="3975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5edfd2a393_0_2"/>
          <p:cNvSpPr txBox="1">
            <a:spLocks noGrp="1"/>
          </p:cNvSpPr>
          <p:nvPr>
            <p:ph type="body" idx="1"/>
          </p:nvPr>
        </p:nvSpPr>
        <p:spPr>
          <a:xfrm>
            <a:off x="437050" y="1549950"/>
            <a:ext cx="8533800" cy="45963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0"/>
              </a:spcBef>
              <a:spcAft>
                <a:spcPts val="0"/>
              </a:spcAft>
              <a:buSzPts val="2400"/>
              <a:buNone/>
            </a:pPr>
            <a:r>
              <a:rPr lang="en-US" sz="2400" dirty="0"/>
              <a:t>Essential Questions or Aims</a:t>
            </a:r>
            <a:endParaRPr sz="2400" dirty="0"/>
          </a:p>
          <a:p>
            <a:pPr marL="457200" lvl="0" indent="0" algn="l" rtl="0">
              <a:lnSpc>
                <a:spcPct val="100000"/>
              </a:lnSpc>
              <a:spcBef>
                <a:spcPts val="0"/>
              </a:spcBef>
              <a:spcAft>
                <a:spcPts val="0"/>
              </a:spcAft>
              <a:buNone/>
            </a:pPr>
            <a:endParaRPr sz="2400" dirty="0"/>
          </a:p>
          <a:p>
            <a:pPr marL="457200" lvl="0" indent="-342900" algn="l" rtl="0">
              <a:lnSpc>
                <a:spcPct val="100000"/>
              </a:lnSpc>
              <a:spcBef>
                <a:spcPts val="0"/>
              </a:spcBef>
              <a:spcAft>
                <a:spcPts val="0"/>
              </a:spcAft>
              <a:buClr>
                <a:srgbClr val="282828"/>
              </a:buClr>
              <a:buSzPts val="1800"/>
              <a:buFont typeface="Gill Sans"/>
              <a:buChar char="•"/>
            </a:pPr>
            <a:r>
              <a:rPr lang="en-US" dirty="0">
                <a:solidFill>
                  <a:srgbClr val="282828"/>
                </a:solidFill>
              </a:rPr>
              <a:t>Why do people discriminate?</a:t>
            </a:r>
            <a:endParaRPr dirty="0">
              <a:solidFill>
                <a:srgbClr val="282828"/>
              </a:solidFill>
            </a:endParaRPr>
          </a:p>
          <a:p>
            <a:pPr marL="457200" lvl="0" indent="-342900" algn="l" rtl="0">
              <a:lnSpc>
                <a:spcPct val="115000"/>
              </a:lnSpc>
              <a:spcBef>
                <a:spcPts val="0"/>
              </a:spcBef>
              <a:spcAft>
                <a:spcPts val="0"/>
              </a:spcAft>
              <a:buClr>
                <a:srgbClr val="282828"/>
              </a:buClr>
              <a:buSzPts val="1800"/>
              <a:buFont typeface="Gill Sans"/>
              <a:buChar char="•"/>
            </a:pPr>
            <a:r>
              <a:rPr lang="en-US" dirty="0">
                <a:solidFill>
                  <a:srgbClr val="282828"/>
                </a:solidFill>
              </a:rPr>
              <a:t>What happens when you judge someone based on how they look?</a:t>
            </a:r>
            <a:endParaRPr dirty="0">
              <a:solidFill>
                <a:srgbClr val="282828"/>
              </a:solidFill>
            </a:endParaRPr>
          </a:p>
          <a:p>
            <a:pPr marL="457200" lvl="0" indent="-342900" algn="l" rtl="0">
              <a:lnSpc>
                <a:spcPct val="115000"/>
              </a:lnSpc>
              <a:spcBef>
                <a:spcPts val="0"/>
              </a:spcBef>
              <a:spcAft>
                <a:spcPts val="0"/>
              </a:spcAft>
              <a:buClr>
                <a:srgbClr val="282828"/>
              </a:buClr>
              <a:buSzPts val="1800"/>
              <a:buFont typeface="Gill Sans"/>
              <a:buChar char="•"/>
            </a:pPr>
            <a:r>
              <a:rPr lang="en-US" dirty="0">
                <a:solidFill>
                  <a:srgbClr val="282828"/>
                </a:solidFill>
              </a:rPr>
              <a:t>Should all people—regardless of race, ethnic background, religion, gender, disability or socioeconomic status—have the same opportunities to apply for and be hired for jobs?</a:t>
            </a:r>
            <a:endParaRPr dirty="0">
              <a:solidFill>
                <a:srgbClr val="282828"/>
              </a:solidFill>
            </a:endParaRPr>
          </a:p>
          <a:p>
            <a:pPr marL="457200" lvl="0" indent="-342900" algn="l" rtl="0">
              <a:lnSpc>
                <a:spcPct val="115000"/>
              </a:lnSpc>
              <a:spcBef>
                <a:spcPts val="0"/>
              </a:spcBef>
              <a:spcAft>
                <a:spcPts val="0"/>
              </a:spcAft>
              <a:buClr>
                <a:srgbClr val="282828"/>
              </a:buClr>
              <a:buSzPts val="1800"/>
              <a:buFont typeface="Gill Sans"/>
              <a:buChar char="•"/>
            </a:pPr>
            <a:r>
              <a:rPr lang="en-US" dirty="0">
                <a:solidFill>
                  <a:srgbClr val="282828"/>
                </a:solidFill>
              </a:rPr>
              <a:t>Should businesses be allowed to hire based on an image or message they are trying to promote?</a:t>
            </a:r>
            <a:endParaRPr dirty="0">
              <a:solidFill>
                <a:srgbClr val="282828"/>
              </a:solidFill>
            </a:endParaRPr>
          </a:p>
          <a:p>
            <a:pPr marL="457200" lvl="0" indent="0" algn="l" rtl="0">
              <a:lnSpc>
                <a:spcPct val="100000"/>
              </a:lnSpc>
              <a:spcBef>
                <a:spcPts val="1400"/>
              </a:spcBef>
              <a:spcAft>
                <a:spcPts val="0"/>
              </a:spcAft>
              <a:buNone/>
            </a:pPr>
            <a:endParaRPr sz="2400" dirty="0"/>
          </a:p>
          <a:p>
            <a:pPr marL="457200" lvl="0" indent="0" algn="l" rtl="0">
              <a:lnSpc>
                <a:spcPct val="115000"/>
              </a:lnSpc>
              <a:spcBef>
                <a:spcPts val="0"/>
              </a:spcBef>
              <a:spcAft>
                <a:spcPts val="0"/>
              </a:spcAft>
              <a:buNone/>
            </a:pPr>
            <a:endParaRPr sz="1600" dirty="0">
              <a:solidFill>
                <a:schemeClr val="dk1"/>
              </a:solidFill>
            </a:endParaRPr>
          </a:p>
          <a:p>
            <a:pPr marL="457200" lvl="0" indent="0" algn="l" rtl="0">
              <a:lnSpc>
                <a:spcPct val="100000"/>
              </a:lnSpc>
              <a:spcBef>
                <a:spcPts val="0"/>
              </a:spcBef>
              <a:spcAft>
                <a:spcPts val="0"/>
              </a:spcAft>
              <a:buNone/>
            </a:pPr>
            <a:endParaRPr dirty="0"/>
          </a:p>
        </p:txBody>
      </p:sp>
      <p:sp>
        <p:nvSpPr>
          <p:cNvPr id="231" name="Google Shape;231;g5edfd2a393_0_2"/>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Key Idea: Job Discrimination </a:t>
            </a:r>
            <a:endParaRPr/>
          </a:p>
        </p:txBody>
      </p:sp>
      <p:sp>
        <p:nvSpPr>
          <p:cNvPr id="232" name="Google Shape;232;g5edfd2a393_0_2"/>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233" name="Google Shape;233;g5edfd2a393_0_2"/>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txBox="1">
            <a:spLocks noGrp="1"/>
          </p:cNvSpPr>
          <p:nvPr>
            <p:ph type="body" idx="1"/>
          </p:nvPr>
        </p:nvSpPr>
        <p:spPr>
          <a:xfrm>
            <a:off x="296025" y="1752600"/>
            <a:ext cx="8502600" cy="4572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6EA92C"/>
              </a:buClr>
              <a:buSzPts val="1800"/>
              <a:buFont typeface="Arial"/>
              <a:buChar char="•"/>
            </a:pPr>
            <a:r>
              <a:rPr lang="en-US" dirty="0"/>
              <a:t>Years of Teaching: 12 years</a:t>
            </a:r>
            <a:endParaRPr dirty="0"/>
          </a:p>
          <a:p>
            <a:pPr marL="342900" lvl="0" indent="-342900" algn="l" rtl="0">
              <a:lnSpc>
                <a:spcPct val="100000"/>
              </a:lnSpc>
              <a:spcBef>
                <a:spcPts val="0"/>
              </a:spcBef>
              <a:spcAft>
                <a:spcPts val="0"/>
              </a:spcAft>
              <a:buSzPts val="1800"/>
              <a:buChar char="•"/>
            </a:pPr>
            <a:r>
              <a:rPr lang="en-US" dirty="0"/>
              <a:t>The High School for Enterprise, Business, and Technology (2012-Present) </a:t>
            </a:r>
            <a:endParaRPr dirty="0"/>
          </a:p>
          <a:p>
            <a:pPr marL="342900" lvl="0" indent="0" algn="l" rtl="0">
              <a:lnSpc>
                <a:spcPct val="100000"/>
              </a:lnSpc>
              <a:spcBef>
                <a:spcPts val="0"/>
              </a:spcBef>
              <a:spcAft>
                <a:spcPts val="0"/>
              </a:spcAft>
              <a:buSzPts val="1800"/>
              <a:buNone/>
            </a:pPr>
            <a:r>
              <a:rPr lang="en-US" dirty="0"/>
              <a:t>Brooklyn, NY</a:t>
            </a:r>
            <a:endParaRPr dirty="0"/>
          </a:p>
          <a:p>
            <a:pPr marL="342900" lvl="0" indent="-342900" algn="l" rtl="0">
              <a:lnSpc>
                <a:spcPct val="100000"/>
              </a:lnSpc>
              <a:spcBef>
                <a:spcPts val="360"/>
              </a:spcBef>
              <a:spcAft>
                <a:spcPts val="0"/>
              </a:spcAft>
              <a:buClr>
                <a:srgbClr val="6EA92C"/>
              </a:buClr>
              <a:buSzPts val="1800"/>
              <a:buFont typeface="Arial"/>
              <a:buChar char="•"/>
            </a:pPr>
            <a:r>
              <a:rPr lang="en-US" dirty="0"/>
              <a:t>Benjamin Banneker High School (2007-2012) in Atlanta, GA</a:t>
            </a:r>
            <a:endParaRPr dirty="0"/>
          </a:p>
          <a:p>
            <a:pPr marL="342900" lvl="0" indent="-342900" algn="l" rtl="0">
              <a:lnSpc>
                <a:spcPct val="100000"/>
              </a:lnSpc>
              <a:spcBef>
                <a:spcPts val="360"/>
              </a:spcBef>
              <a:spcAft>
                <a:spcPts val="0"/>
              </a:spcAft>
              <a:buSzPts val="1800"/>
              <a:buChar char="•"/>
            </a:pPr>
            <a:r>
              <a:rPr lang="en-US" dirty="0"/>
              <a:t>Courses Taught: Career and Financial Management, General Business Management, Introduction to Computers, Principles of Hospitality and Tourism, Hospitality Marketing, Delivering Great Customer Service, and Event Planning</a:t>
            </a:r>
            <a:endParaRPr dirty="0"/>
          </a:p>
          <a:p>
            <a:pPr marL="342900" lvl="0" indent="-342900" algn="l" rtl="0">
              <a:lnSpc>
                <a:spcPct val="100000"/>
              </a:lnSpc>
              <a:spcBef>
                <a:spcPts val="360"/>
              </a:spcBef>
              <a:spcAft>
                <a:spcPts val="0"/>
              </a:spcAft>
              <a:buSzPts val="1800"/>
              <a:buChar char="•"/>
            </a:pPr>
            <a:r>
              <a:rPr lang="en-US" dirty="0"/>
              <a:t>B.S. in Marketing from Hampton University</a:t>
            </a:r>
            <a:endParaRPr dirty="0"/>
          </a:p>
          <a:p>
            <a:pPr marL="342900" lvl="0" indent="-342900" algn="l" rtl="0">
              <a:lnSpc>
                <a:spcPct val="100000"/>
              </a:lnSpc>
              <a:spcBef>
                <a:spcPts val="360"/>
              </a:spcBef>
              <a:spcAft>
                <a:spcPts val="0"/>
              </a:spcAft>
              <a:buSzPts val="1800"/>
              <a:buChar char="•"/>
            </a:pPr>
            <a:r>
              <a:rPr lang="en-US" dirty="0"/>
              <a:t>M.ED in Business Education from the University of West Georgia</a:t>
            </a:r>
            <a:endParaRPr dirty="0"/>
          </a:p>
          <a:p>
            <a:pPr marL="342900" lvl="0" indent="-342900" algn="l" rtl="0">
              <a:lnSpc>
                <a:spcPct val="100000"/>
              </a:lnSpc>
              <a:spcBef>
                <a:spcPts val="360"/>
              </a:spcBef>
              <a:spcAft>
                <a:spcPts val="0"/>
              </a:spcAft>
              <a:buSzPts val="1800"/>
              <a:buChar char="•"/>
            </a:pPr>
            <a:r>
              <a:rPr lang="en-US" dirty="0"/>
              <a:t>Mother of two teenage sons and a young daughter</a:t>
            </a:r>
            <a:endParaRPr dirty="0"/>
          </a:p>
          <a:p>
            <a:pPr marL="0" lvl="0" indent="0" algn="l" rtl="0">
              <a:lnSpc>
                <a:spcPct val="100000"/>
              </a:lnSpc>
              <a:spcBef>
                <a:spcPts val="360"/>
              </a:spcBef>
              <a:spcAft>
                <a:spcPts val="0"/>
              </a:spcAft>
              <a:buSzPts val="1800"/>
              <a:buNone/>
            </a:pPr>
            <a:endParaRPr dirty="0"/>
          </a:p>
        </p:txBody>
      </p:sp>
      <p:sp>
        <p:nvSpPr>
          <p:cNvPr id="84" name="Google Shape;84;p2"/>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Joi Cobb: Bio</a:t>
            </a:r>
            <a:endParaRPr/>
          </a:p>
        </p:txBody>
      </p:sp>
      <p:sp>
        <p:nvSpPr>
          <p:cNvPr id="85" name="Google Shape;85;p2"/>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86" name="Google Shape;86;p2"/>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5edfd2a393_0_27"/>
          <p:cNvSpPr txBox="1">
            <a:spLocks noGrp="1"/>
          </p:cNvSpPr>
          <p:nvPr>
            <p:ph type="body" idx="1"/>
          </p:nvPr>
        </p:nvSpPr>
        <p:spPr>
          <a:xfrm>
            <a:off x="1073950" y="1402850"/>
            <a:ext cx="7260000" cy="4267200"/>
          </a:xfrm>
          <a:prstGeom prst="rect">
            <a:avLst/>
          </a:prstGeom>
          <a:noFill/>
          <a:ln>
            <a:noFill/>
          </a:ln>
        </p:spPr>
        <p:txBody>
          <a:bodyPr spcFirstLastPara="1" wrap="square" lIns="91425" tIns="45700" rIns="91425" bIns="45700" anchor="t" anchorCtr="0">
            <a:noAutofit/>
          </a:bodyPr>
          <a:lstStyle/>
          <a:p>
            <a:pPr marL="152400" lvl="0" indent="0" algn="l" rtl="0">
              <a:lnSpc>
                <a:spcPct val="100000"/>
              </a:lnSpc>
              <a:spcBef>
                <a:spcPts val="0"/>
              </a:spcBef>
              <a:spcAft>
                <a:spcPts val="0"/>
              </a:spcAft>
              <a:buClr>
                <a:srgbClr val="6EA92C"/>
              </a:buClr>
              <a:buSzPts val="2400"/>
              <a:buFont typeface="Arial"/>
              <a:buNone/>
            </a:pPr>
            <a:r>
              <a:rPr lang="en-US" sz="2400" b="1" u="sng">
                <a:solidFill>
                  <a:schemeClr val="hlink"/>
                </a:solidFill>
                <a:hlinkClick r:id="rId3"/>
              </a:rPr>
              <a:t>Lesson: </a:t>
            </a:r>
            <a:r>
              <a:rPr lang="en-US" sz="2400" b="1" u="sng">
                <a:solidFill>
                  <a:schemeClr val="hlink"/>
                </a:solidFill>
                <a:hlinkClick r:id="rId3"/>
              </a:rPr>
              <a:t>Job Discrimination</a:t>
            </a:r>
            <a:r>
              <a:rPr lang="en-US" sz="2400" u="sng">
                <a:solidFill>
                  <a:schemeClr val="hlink"/>
                </a:solidFill>
                <a:hlinkClick r:id="rId3"/>
              </a:rPr>
              <a:t> </a:t>
            </a:r>
            <a:endParaRPr sz="2400"/>
          </a:p>
          <a:p>
            <a:pPr marL="0" lvl="0" indent="0" algn="l" rtl="0">
              <a:lnSpc>
                <a:spcPct val="120000"/>
              </a:lnSpc>
              <a:spcBef>
                <a:spcPts val="1000"/>
              </a:spcBef>
              <a:spcAft>
                <a:spcPts val="0"/>
              </a:spcAft>
              <a:buClr>
                <a:schemeClr val="dk1"/>
              </a:buClr>
              <a:buSzPts val="1100"/>
              <a:buFont typeface="Arial"/>
              <a:buNone/>
            </a:pPr>
            <a:r>
              <a:rPr lang="en-US">
                <a:solidFill>
                  <a:schemeClr val="dk1"/>
                </a:solidFill>
              </a:rPr>
              <a:t>Objective:</a:t>
            </a:r>
            <a:endParaRPr>
              <a:solidFill>
                <a:schemeClr val="dk1"/>
              </a:solidFill>
            </a:endParaRPr>
          </a:p>
          <a:p>
            <a:pPr marL="457200" lvl="0" indent="0" algn="l" rtl="0">
              <a:lnSpc>
                <a:spcPct val="115000"/>
              </a:lnSpc>
              <a:spcBef>
                <a:spcPts val="1200"/>
              </a:spcBef>
              <a:spcAft>
                <a:spcPts val="0"/>
              </a:spcAft>
              <a:buNone/>
            </a:pPr>
            <a:r>
              <a:rPr lang="en-US">
                <a:solidFill>
                  <a:schemeClr val="dk1"/>
                </a:solidFill>
              </a:rPr>
              <a:t>To educate students and young workers about their rights and responsibilities in the workplace under the laws enforced by the U.S. Equal Employment Opportunity Commission (EEOC). </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Procedure:</a:t>
            </a:r>
            <a:endParaRPr>
              <a:solidFill>
                <a:schemeClr val="dk1"/>
              </a:solidFill>
            </a:endParaRPr>
          </a:p>
          <a:p>
            <a:pPr marL="457200" lvl="0" indent="0" algn="l" rtl="0">
              <a:lnSpc>
                <a:spcPct val="115000"/>
              </a:lnSpc>
              <a:spcBef>
                <a:spcPts val="1200"/>
              </a:spcBef>
              <a:spcAft>
                <a:spcPts val="0"/>
              </a:spcAft>
              <a:buNone/>
            </a:pPr>
            <a:r>
              <a:rPr lang="en-US">
                <a:solidFill>
                  <a:schemeClr val="dk1"/>
                </a:solidFill>
              </a:rPr>
              <a:t> 1. Give participants a brief overview of EEOC and the federal employment laws (see attached). 2. Show the video. The video has three scenarios. After each scenario, stop the video and have participants discuss the incidents using the questions provided. 3. As homework, have participants complete the Challenge Yourself! assignment (optional). 4. During the next class period, discuss the answers to the homework assignment.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solidFill>
                <a:srgbClr val="004A80"/>
              </a:solidFill>
            </a:endParaRPr>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p:txBody>
      </p:sp>
      <p:sp>
        <p:nvSpPr>
          <p:cNvPr id="239" name="Google Shape;239;g5edfd2a393_0_27"/>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Unit: Workplace Regulations </a:t>
            </a:r>
            <a:endParaRPr/>
          </a:p>
        </p:txBody>
      </p:sp>
      <p:sp>
        <p:nvSpPr>
          <p:cNvPr id="240" name="Google Shape;240;g5edfd2a393_0_27"/>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241" name="Google Shape;241;g5edfd2a393_0_27"/>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5da665cae3_0_20"/>
          <p:cNvSpPr txBox="1">
            <a:spLocks noGrp="1"/>
          </p:cNvSpPr>
          <p:nvPr>
            <p:ph type="body" idx="1"/>
          </p:nvPr>
        </p:nvSpPr>
        <p:spPr>
          <a:xfrm>
            <a:off x="457200" y="1638300"/>
            <a:ext cx="8533800" cy="4596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400"/>
              <a:t> </a:t>
            </a:r>
            <a:endParaRPr sz="1600">
              <a:solidFill>
                <a:schemeClr val="dk1"/>
              </a:solidFill>
            </a:endParaRPr>
          </a:p>
          <a:p>
            <a:pPr marL="457200" lvl="0" indent="0" algn="l" rtl="0">
              <a:lnSpc>
                <a:spcPct val="115000"/>
              </a:lnSpc>
              <a:spcBef>
                <a:spcPts val="0"/>
              </a:spcBef>
              <a:spcAft>
                <a:spcPts val="0"/>
              </a:spcAft>
              <a:buNone/>
            </a:pPr>
            <a:endParaRPr sz="1600">
              <a:solidFill>
                <a:schemeClr val="dk1"/>
              </a:solidFill>
            </a:endParaRPr>
          </a:p>
          <a:p>
            <a:pPr marL="457200" lvl="0" indent="0" algn="l" rtl="0">
              <a:lnSpc>
                <a:spcPct val="100000"/>
              </a:lnSpc>
              <a:spcBef>
                <a:spcPts val="0"/>
              </a:spcBef>
              <a:spcAft>
                <a:spcPts val="0"/>
              </a:spcAft>
              <a:buNone/>
            </a:pPr>
            <a:endParaRPr/>
          </a:p>
        </p:txBody>
      </p:sp>
      <p:sp>
        <p:nvSpPr>
          <p:cNvPr id="247" name="Google Shape;247;g5da665cae3_0_20"/>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Key Idea: Social Security  </a:t>
            </a:r>
            <a:endParaRPr/>
          </a:p>
        </p:txBody>
      </p:sp>
      <p:sp>
        <p:nvSpPr>
          <p:cNvPr id="248" name="Google Shape;248;g5da665cae3_0_20"/>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249" name="Google Shape;249;g5da665cae3_0_20"/>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250" name="Google Shape;250;g5da665cae3_0_20" descr="Explore how the Great Depression of the 1930s forced America to consider having a social safety net, leading President FDR to sign the Social Security Act into law via his New Deal programs. Learn how Social Security has changed over time.&#10;Subscribe for more HISTORY:&#10;http://www.youtube.com/subscription_center?add_user=historychannel&#10;&#10;Newsletter: https://www.history.com/newsletter&#10;Website - http://www.history.com&#10;/posts&#10;Facebook - https://www.facebook.com/History&#10;Twitter - https://twitter.com/history&#10;&#10;HISTORY Topical Video&#10;Season 1&#10;Episode 1&#10;&#10;Whether you're looking for more on American Revolution battles, WWII generals, architectural wonders, secrets of the ancient world, U.S. presidents, Civil War leaders, famous explorers or the stories behind your favorite holidays.&#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title="Here's How the Great Depression Brought on Social Security | History">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
        <p:nvSpPr>
          <p:cNvPr id="251" name="Google Shape;251;g5da665cae3_0_20"/>
          <p:cNvSpPr txBox="1"/>
          <p:nvPr/>
        </p:nvSpPr>
        <p:spPr>
          <a:xfrm>
            <a:off x="1282800" y="5591650"/>
            <a:ext cx="6331800" cy="3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a:solidFill>
                  <a:schemeClr val="hlink"/>
                </a:solidFill>
                <a:hlinkClick r:id="rId5"/>
              </a:rPr>
              <a:t>https://www.youtube.com/watch?v=cdE_EV3wnXM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5da665cae3_0_52"/>
          <p:cNvSpPr txBox="1">
            <a:spLocks noGrp="1"/>
          </p:cNvSpPr>
          <p:nvPr>
            <p:ph type="body" idx="1"/>
          </p:nvPr>
        </p:nvSpPr>
        <p:spPr>
          <a:xfrm>
            <a:off x="457200" y="1638300"/>
            <a:ext cx="8533800" cy="4596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400"/>
              <a:t>                  The Financial Status of Social Security </a:t>
            </a:r>
            <a:endParaRPr sz="1600">
              <a:solidFill>
                <a:schemeClr val="dk1"/>
              </a:solidFill>
            </a:endParaRPr>
          </a:p>
          <a:p>
            <a:pPr marL="457200" lvl="0" indent="0" algn="l" rtl="0">
              <a:lnSpc>
                <a:spcPct val="115000"/>
              </a:lnSpc>
              <a:spcBef>
                <a:spcPts val="0"/>
              </a:spcBef>
              <a:spcAft>
                <a:spcPts val="0"/>
              </a:spcAft>
              <a:buNone/>
            </a:pPr>
            <a:endParaRPr sz="1600">
              <a:solidFill>
                <a:schemeClr val="dk1"/>
              </a:solidFill>
            </a:endParaRPr>
          </a:p>
          <a:p>
            <a:pPr marL="457200" lvl="0" indent="0" algn="l" rtl="0">
              <a:lnSpc>
                <a:spcPct val="100000"/>
              </a:lnSpc>
              <a:spcBef>
                <a:spcPts val="0"/>
              </a:spcBef>
              <a:spcAft>
                <a:spcPts val="0"/>
              </a:spcAft>
              <a:buNone/>
            </a:pPr>
            <a:endParaRPr/>
          </a:p>
        </p:txBody>
      </p:sp>
      <p:sp>
        <p:nvSpPr>
          <p:cNvPr id="257" name="Google Shape;257;g5da665cae3_0_52"/>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Key Idea: Social Security  </a:t>
            </a:r>
            <a:endParaRPr/>
          </a:p>
        </p:txBody>
      </p:sp>
      <p:sp>
        <p:nvSpPr>
          <p:cNvPr id="258" name="Google Shape;258;g5da665cae3_0_52"/>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259" name="Google Shape;259;g5da665cae3_0_52"/>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260" name="Google Shape;260;g5da665cae3_0_52"/>
          <p:cNvPicPr preferRelativeResize="0"/>
          <p:nvPr/>
        </p:nvPicPr>
        <p:blipFill>
          <a:blip r:embed="rId3">
            <a:alphaModFix/>
          </a:blip>
          <a:stretch>
            <a:fillRect/>
          </a:stretch>
        </p:blipFill>
        <p:spPr>
          <a:xfrm>
            <a:off x="1238250" y="2143125"/>
            <a:ext cx="6667500" cy="3257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5da665cae3_0_35"/>
          <p:cNvSpPr txBox="1">
            <a:spLocks noGrp="1"/>
          </p:cNvSpPr>
          <p:nvPr>
            <p:ph type="body" idx="1"/>
          </p:nvPr>
        </p:nvSpPr>
        <p:spPr>
          <a:xfrm>
            <a:off x="457200" y="1638300"/>
            <a:ext cx="8533800" cy="45963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0"/>
              </a:spcBef>
              <a:spcAft>
                <a:spcPts val="0"/>
              </a:spcAft>
              <a:buSzPts val="2400"/>
              <a:buNone/>
            </a:pPr>
            <a:r>
              <a:rPr lang="en-US" sz="2400" u="sng" dirty="0"/>
              <a:t>Essential Questions or Aims</a:t>
            </a:r>
            <a:endParaRPr sz="2400" u="sng" dirty="0">
              <a:solidFill>
                <a:srgbClr val="000000"/>
              </a:solidFill>
            </a:endParaRPr>
          </a:p>
          <a:p>
            <a:pPr marL="457200" lvl="0" indent="-342900" algn="l" rtl="0">
              <a:lnSpc>
                <a:spcPct val="100000"/>
              </a:lnSpc>
              <a:spcBef>
                <a:spcPts val="0"/>
              </a:spcBef>
              <a:spcAft>
                <a:spcPts val="0"/>
              </a:spcAft>
              <a:buClr>
                <a:srgbClr val="000000"/>
              </a:buClr>
              <a:buSzPts val="1800"/>
              <a:buFont typeface="Gill Sans"/>
              <a:buChar char="•"/>
            </a:pPr>
            <a:r>
              <a:rPr lang="en-US" dirty="0">
                <a:solidFill>
                  <a:srgbClr val="000000"/>
                </a:solidFill>
                <a:highlight>
                  <a:srgbClr val="FFFFFF"/>
                </a:highlight>
              </a:rPr>
              <a:t>How did the passage of the 1935 Social Security Act transform the role the federal government plays in the lives of the American people?</a:t>
            </a:r>
            <a:endParaRPr dirty="0">
              <a:solidFill>
                <a:srgbClr val="000000"/>
              </a:solidFill>
              <a:highlight>
                <a:srgbClr val="FFFFFF"/>
              </a:highlight>
            </a:endParaRPr>
          </a:p>
          <a:p>
            <a:pPr marL="457200" lvl="0" indent="-342900" algn="l" rtl="0">
              <a:lnSpc>
                <a:spcPct val="100000"/>
              </a:lnSpc>
              <a:spcBef>
                <a:spcPts val="0"/>
              </a:spcBef>
              <a:spcAft>
                <a:spcPts val="0"/>
              </a:spcAft>
              <a:buClr>
                <a:srgbClr val="231F20"/>
              </a:buClr>
              <a:buSzPts val="1800"/>
              <a:buFont typeface="Gill Sans"/>
              <a:buChar char="•"/>
            </a:pPr>
            <a:r>
              <a:rPr lang="en-US" dirty="0">
                <a:solidFill>
                  <a:srgbClr val="000000"/>
                </a:solidFill>
                <a:highlight>
                  <a:srgbClr val="FFFFFF"/>
                </a:highlight>
              </a:rPr>
              <a:t>Social Security Act of 1935: Did the creation of a federally administered old-age pension program support or threaten Ameri</a:t>
            </a:r>
            <a:r>
              <a:rPr lang="en-US" dirty="0">
                <a:solidFill>
                  <a:srgbClr val="231F20"/>
                </a:solidFill>
                <a:highlight>
                  <a:srgbClr val="FFFFFF"/>
                </a:highlight>
              </a:rPr>
              <a:t>can values and traditions?</a:t>
            </a:r>
            <a:endParaRPr dirty="0">
              <a:solidFill>
                <a:srgbClr val="231F20"/>
              </a:solidFill>
              <a:highlight>
                <a:srgbClr val="FFFFFF"/>
              </a:highlight>
            </a:endParaRPr>
          </a:p>
          <a:p>
            <a:pPr marL="457200" lvl="0" indent="0" algn="l" rtl="0">
              <a:lnSpc>
                <a:spcPct val="100000"/>
              </a:lnSpc>
              <a:spcBef>
                <a:spcPts val="0"/>
              </a:spcBef>
              <a:spcAft>
                <a:spcPts val="0"/>
              </a:spcAft>
              <a:buNone/>
            </a:pPr>
            <a:endParaRPr dirty="0">
              <a:solidFill>
                <a:srgbClr val="231F20"/>
              </a:solidFill>
              <a:highlight>
                <a:srgbClr val="FFFFFF"/>
              </a:highlight>
            </a:endParaRPr>
          </a:p>
          <a:p>
            <a:pPr marL="457200" lvl="0" indent="0" algn="l" rtl="0">
              <a:lnSpc>
                <a:spcPct val="115000"/>
              </a:lnSpc>
              <a:spcBef>
                <a:spcPts val="0"/>
              </a:spcBef>
              <a:spcAft>
                <a:spcPts val="0"/>
              </a:spcAft>
              <a:buNone/>
            </a:pPr>
            <a:endParaRPr sz="1600" dirty="0">
              <a:solidFill>
                <a:schemeClr val="dk1"/>
              </a:solidFill>
            </a:endParaRPr>
          </a:p>
          <a:p>
            <a:pPr marL="457200" lvl="0" indent="0" algn="l" rtl="0">
              <a:lnSpc>
                <a:spcPct val="100000"/>
              </a:lnSpc>
              <a:spcBef>
                <a:spcPts val="0"/>
              </a:spcBef>
              <a:spcAft>
                <a:spcPts val="0"/>
              </a:spcAft>
              <a:buNone/>
            </a:pPr>
            <a:endParaRPr dirty="0"/>
          </a:p>
        </p:txBody>
      </p:sp>
      <p:sp>
        <p:nvSpPr>
          <p:cNvPr id="266" name="Google Shape;266;g5da665cae3_0_35"/>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Key Idea: Social Security  </a:t>
            </a:r>
            <a:endParaRPr/>
          </a:p>
        </p:txBody>
      </p:sp>
      <p:sp>
        <p:nvSpPr>
          <p:cNvPr id="267" name="Google Shape;267;g5da665cae3_0_35"/>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268" name="Google Shape;268;g5da665cae3_0_35"/>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5da665cae3_0_61"/>
          <p:cNvSpPr txBox="1">
            <a:spLocks noGrp="1"/>
          </p:cNvSpPr>
          <p:nvPr>
            <p:ph type="body" idx="1"/>
          </p:nvPr>
        </p:nvSpPr>
        <p:spPr>
          <a:xfrm>
            <a:off x="1073950" y="1402850"/>
            <a:ext cx="7260000" cy="4267200"/>
          </a:xfrm>
          <a:prstGeom prst="rect">
            <a:avLst/>
          </a:prstGeom>
          <a:noFill/>
          <a:ln>
            <a:noFill/>
          </a:ln>
        </p:spPr>
        <p:txBody>
          <a:bodyPr spcFirstLastPara="1" wrap="square" lIns="91425" tIns="45700" rIns="91425" bIns="45700" anchor="t" anchorCtr="0">
            <a:noAutofit/>
          </a:bodyPr>
          <a:lstStyle/>
          <a:p>
            <a:pPr marL="152400" lvl="0" indent="0" algn="l" rtl="0">
              <a:lnSpc>
                <a:spcPct val="100000"/>
              </a:lnSpc>
              <a:spcBef>
                <a:spcPts val="0"/>
              </a:spcBef>
              <a:spcAft>
                <a:spcPts val="0"/>
              </a:spcAft>
              <a:buClr>
                <a:srgbClr val="6EA92C"/>
              </a:buClr>
              <a:buSzPts val="2400"/>
              <a:buFont typeface="Arial"/>
              <a:buNone/>
            </a:pPr>
            <a:r>
              <a:rPr lang="en-US" sz="2400" b="1" u="sng">
                <a:solidFill>
                  <a:schemeClr val="hlink"/>
                </a:solidFill>
                <a:hlinkClick r:id="rId3"/>
              </a:rPr>
              <a:t>Lesson</a:t>
            </a:r>
            <a:r>
              <a:rPr lang="en-US" sz="2400" b="1" u="sng">
                <a:solidFill>
                  <a:schemeClr val="hlink"/>
                </a:solidFill>
                <a:hlinkClick r:id="rId3"/>
              </a:rPr>
              <a:t>: The History of the Social Security Act</a:t>
            </a:r>
            <a:endParaRPr sz="2400"/>
          </a:p>
          <a:p>
            <a:pPr marL="0" lvl="0" indent="0" algn="l" rtl="0">
              <a:lnSpc>
                <a:spcPct val="120000"/>
              </a:lnSpc>
              <a:spcBef>
                <a:spcPts val="1000"/>
              </a:spcBef>
              <a:spcAft>
                <a:spcPts val="0"/>
              </a:spcAft>
              <a:buClr>
                <a:schemeClr val="dk1"/>
              </a:buClr>
              <a:buSzPts val="1100"/>
              <a:buFont typeface="Arial"/>
              <a:buNone/>
            </a:pPr>
            <a:r>
              <a:rPr lang="en-US">
                <a:solidFill>
                  <a:schemeClr val="dk1"/>
                </a:solidFill>
              </a:rPr>
              <a:t>Objective:</a:t>
            </a:r>
            <a:endParaRPr>
              <a:solidFill>
                <a:schemeClr val="dk1"/>
              </a:solidFill>
            </a:endParaRPr>
          </a:p>
          <a:p>
            <a:pPr marL="457200" lvl="0" indent="0" algn="l" rtl="0">
              <a:lnSpc>
                <a:spcPct val="115000"/>
              </a:lnSpc>
              <a:spcBef>
                <a:spcPts val="1200"/>
              </a:spcBef>
              <a:spcAft>
                <a:spcPts val="0"/>
              </a:spcAft>
              <a:buClr>
                <a:schemeClr val="dk1"/>
              </a:buClr>
              <a:buSzPts val="1100"/>
              <a:buFont typeface="Arial"/>
              <a:buNone/>
            </a:pPr>
            <a:r>
              <a:rPr lang="en-US">
                <a:solidFill>
                  <a:schemeClr val="dk1"/>
                </a:solidFill>
              </a:rPr>
              <a:t>Social Security began during the Depression, a time when one in four Americans were out of work and over half of the elderly lacked sufficient income to be self-supporting. Then, as now, views differed on whether the welfare of the elderly should be the responsibility of the federal government.</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Procedure:</a:t>
            </a:r>
            <a:endParaRPr>
              <a:solidFill>
                <a:schemeClr val="dk1"/>
              </a:solidFill>
            </a:endParaRPr>
          </a:p>
          <a:p>
            <a:pPr marL="457200" lvl="0" indent="0" algn="l" rtl="0">
              <a:lnSpc>
                <a:spcPct val="115000"/>
              </a:lnSpc>
              <a:spcBef>
                <a:spcPts val="1200"/>
              </a:spcBef>
              <a:spcAft>
                <a:spcPts val="0"/>
              </a:spcAft>
              <a:buNone/>
            </a:pPr>
            <a:r>
              <a:rPr lang="en-US">
                <a:solidFill>
                  <a:schemeClr val="dk1"/>
                </a:solidFill>
              </a:rPr>
              <a:t> Students will read and analyze various histroical documents related to the Social Security Act for information and interpretations. Then, students will write a letter to President Roosevelt either supporting or opposing him based on what they argue are American values and traditions. </a:t>
            </a:r>
            <a:endParaRPr>
              <a:solidFill>
                <a:schemeClr val="dk1"/>
              </a:solidFill>
            </a:endParaRPr>
          </a:p>
          <a:p>
            <a:pPr marL="457200" lvl="0" indent="0" algn="l" rtl="0">
              <a:lnSpc>
                <a:spcPct val="100000"/>
              </a:lnSpc>
              <a:spcBef>
                <a:spcPts val="1200"/>
              </a:spcBef>
              <a:spcAft>
                <a:spcPts val="0"/>
              </a:spcAft>
              <a:buSzPts val="1800"/>
              <a:buNone/>
            </a:pPr>
            <a:endParaRPr sz="2400"/>
          </a:p>
          <a:p>
            <a:pPr marL="457200" lvl="0" indent="0" algn="l" rtl="0">
              <a:lnSpc>
                <a:spcPct val="100000"/>
              </a:lnSpc>
              <a:spcBef>
                <a:spcPts val="0"/>
              </a:spcBef>
              <a:spcAft>
                <a:spcPts val="0"/>
              </a:spcAft>
              <a:buSzPts val="1800"/>
              <a:buNone/>
            </a:pPr>
            <a:endParaRPr sz="2400">
              <a:solidFill>
                <a:srgbClr val="004A80"/>
              </a:solidFill>
            </a:endParaRPr>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p:txBody>
      </p:sp>
      <p:sp>
        <p:nvSpPr>
          <p:cNvPr id="274" name="Google Shape;274;g5da665cae3_0_61"/>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Unit: Workplace Regulations </a:t>
            </a:r>
            <a:endParaRPr/>
          </a:p>
        </p:txBody>
      </p:sp>
      <p:sp>
        <p:nvSpPr>
          <p:cNvPr id="275" name="Google Shape;275;g5da665cae3_0_61"/>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276" name="Google Shape;276;g5da665cae3_0_61"/>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5edfd2a393_0_20"/>
          <p:cNvSpPr txBox="1">
            <a:spLocks noGrp="1"/>
          </p:cNvSpPr>
          <p:nvPr>
            <p:ph type="body" idx="1"/>
          </p:nvPr>
        </p:nvSpPr>
        <p:spPr>
          <a:xfrm>
            <a:off x="1028700" y="1752600"/>
            <a:ext cx="7086600" cy="4358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400" b="1" u="sng" dirty="0"/>
              <a:t>Additional Lessons Plans and Activities: </a:t>
            </a:r>
            <a:r>
              <a:rPr lang="en-US" dirty="0"/>
              <a:t> </a:t>
            </a:r>
            <a:endParaRPr dirty="0"/>
          </a:p>
          <a:p>
            <a:pPr marL="0" lvl="0" indent="0" algn="l" rtl="0">
              <a:lnSpc>
                <a:spcPct val="100000"/>
              </a:lnSpc>
              <a:spcBef>
                <a:spcPts val="0"/>
              </a:spcBef>
              <a:spcAft>
                <a:spcPts val="0"/>
              </a:spcAft>
              <a:buNone/>
            </a:pPr>
            <a:r>
              <a:rPr lang="en-US" dirty="0">
                <a:solidFill>
                  <a:schemeClr val="hlink"/>
                </a:solidFill>
                <a:uFill>
                  <a:noFill/>
                </a:uFill>
                <a:hlinkClick r:id="rId3"/>
              </a:rPr>
              <a:t>Exploring Bias and Discrimination in Hiring Practice</a:t>
            </a:r>
            <a:r>
              <a:rPr lang="en-US" dirty="0">
                <a:solidFill>
                  <a:schemeClr val="hlink"/>
                </a:solidFill>
                <a:uFill>
                  <a:noFill/>
                </a:uFill>
              </a:rPr>
              <a:t>s</a:t>
            </a:r>
            <a:r>
              <a:rPr lang="en-US" dirty="0"/>
              <a:t> </a:t>
            </a:r>
            <a:endParaRPr dirty="0"/>
          </a:p>
          <a:p>
            <a:pPr marL="0" lvl="0" indent="0" algn="l" rtl="0">
              <a:lnSpc>
                <a:spcPct val="100000"/>
              </a:lnSpc>
              <a:spcBef>
                <a:spcPts val="600"/>
              </a:spcBef>
              <a:spcAft>
                <a:spcPts val="0"/>
              </a:spcAft>
              <a:buNone/>
            </a:pPr>
            <a:r>
              <a:rPr lang="en-US" dirty="0">
                <a:solidFill>
                  <a:schemeClr val="hlink"/>
                </a:solidFill>
                <a:uFill>
                  <a:noFill/>
                </a:uFill>
                <a:hlinkClick r:id="rId4"/>
              </a:rPr>
              <a:t>Child Labor Today and Yesterday</a:t>
            </a:r>
            <a:r>
              <a:rPr lang="en-US" dirty="0">
                <a:solidFill>
                  <a:srgbClr val="282828"/>
                </a:solidFill>
              </a:rPr>
              <a:t> </a:t>
            </a:r>
            <a:endParaRPr dirty="0">
              <a:solidFill>
                <a:srgbClr val="282828"/>
              </a:solidFill>
            </a:endParaRPr>
          </a:p>
          <a:p>
            <a:pPr marL="0" lvl="0" indent="0" algn="l" rtl="0">
              <a:lnSpc>
                <a:spcPct val="100000"/>
              </a:lnSpc>
              <a:spcBef>
                <a:spcPts val="600"/>
              </a:spcBef>
              <a:spcAft>
                <a:spcPts val="0"/>
              </a:spcAft>
              <a:buNone/>
            </a:pPr>
            <a:r>
              <a:rPr lang="en-US" dirty="0">
                <a:solidFill>
                  <a:schemeClr val="hlink"/>
                </a:solidFill>
                <a:uFill>
                  <a:noFill/>
                </a:uFill>
                <a:hlinkClick r:id="rId5"/>
              </a:rPr>
              <a:t>Child Labor Gallery Walk</a:t>
            </a:r>
            <a:r>
              <a:rPr lang="en-US" dirty="0">
                <a:solidFill>
                  <a:srgbClr val="282828"/>
                </a:solidFill>
              </a:rPr>
              <a:t> </a:t>
            </a:r>
            <a:endParaRPr dirty="0">
              <a:solidFill>
                <a:srgbClr val="282828"/>
              </a:solidFill>
            </a:endParaRPr>
          </a:p>
          <a:p>
            <a:pPr marL="0" lvl="0" indent="0" algn="l" rtl="0">
              <a:lnSpc>
                <a:spcPct val="100000"/>
              </a:lnSpc>
              <a:spcBef>
                <a:spcPts val="600"/>
              </a:spcBef>
              <a:spcAft>
                <a:spcPts val="0"/>
              </a:spcAft>
              <a:buNone/>
            </a:pPr>
            <a:r>
              <a:rPr lang="en-US" dirty="0">
                <a:solidFill>
                  <a:schemeClr val="hlink"/>
                </a:solidFill>
                <a:uFill>
                  <a:noFill/>
                </a:uFill>
                <a:hlinkClick r:id="rId6"/>
              </a:rPr>
              <a:t>US Labor Movement Mixer</a:t>
            </a:r>
            <a:endParaRPr dirty="0">
              <a:solidFill>
                <a:srgbClr val="282828"/>
              </a:solidFill>
            </a:endParaRPr>
          </a:p>
          <a:p>
            <a:pPr marL="0" lvl="0" indent="0" algn="l" rtl="0">
              <a:lnSpc>
                <a:spcPct val="100000"/>
              </a:lnSpc>
              <a:spcBef>
                <a:spcPts val="600"/>
              </a:spcBef>
              <a:spcAft>
                <a:spcPts val="0"/>
              </a:spcAft>
              <a:buNone/>
            </a:pPr>
            <a:r>
              <a:rPr lang="en-US" dirty="0">
                <a:solidFill>
                  <a:schemeClr val="hlink"/>
                </a:solidFill>
                <a:uFill>
                  <a:noFill/>
                </a:uFill>
                <a:hlinkClick r:id="rId7"/>
              </a:rPr>
              <a:t>American Labor Studies Center: Labor History Lesson Plans</a:t>
            </a:r>
            <a:r>
              <a:rPr lang="en-US" dirty="0">
                <a:solidFill>
                  <a:srgbClr val="282828"/>
                </a:solidFill>
              </a:rPr>
              <a:t> </a:t>
            </a:r>
            <a:endParaRPr dirty="0">
              <a:solidFill>
                <a:srgbClr val="282828"/>
              </a:solidFill>
            </a:endParaRPr>
          </a:p>
          <a:p>
            <a:pPr marL="0" lvl="0" indent="0" algn="l" rtl="0">
              <a:lnSpc>
                <a:spcPct val="100000"/>
              </a:lnSpc>
              <a:spcBef>
                <a:spcPts val="600"/>
              </a:spcBef>
              <a:spcAft>
                <a:spcPts val="0"/>
              </a:spcAft>
              <a:buNone/>
            </a:pPr>
            <a:r>
              <a:rPr lang="en-US" dirty="0">
                <a:solidFill>
                  <a:schemeClr val="hlink"/>
                </a:solidFill>
                <a:uFill>
                  <a:noFill/>
                </a:uFill>
                <a:hlinkClick r:id="rId8"/>
              </a:rPr>
              <a:t>Labor Day Lesson Plan: Unions Today</a:t>
            </a:r>
            <a:endParaRPr dirty="0">
              <a:solidFill>
                <a:srgbClr val="010101"/>
              </a:solidFill>
            </a:endParaRPr>
          </a:p>
          <a:p>
            <a:pPr marL="0" lvl="0" indent="0" algn="l" rtl="0">
              <a:lnSpc>
                <a:spcPct val="100000"/>
              </a:lnSpc>
              <a:spcBef>
                <a:spcPts val="900"/>
              </a:spcBef>
              <a:spcAft>
                <a:spcPts val="0"/>
              </a:spcAft>
              <a:buNone/>
            </a:pPr>
            <a:r>
              <a:rPr lang="en-US" dirty="0">
                <a:solidFill>
                  <a:schemeClr val="hlink"/>
                </a:solidFill>
                <a:uFill>
                  <a:noFill/>
                </a:uFill>
                <a:hlinkClick r:id="rId9"/>
              </a:rPr>
              <a:t>Labor Matters</a:t>
            </a:r>
            <a:endParaRPr dirty="0"/>
          </a:p>
          <a:p>
            <a:pPr marL="0" lvl="0" indent="0" algn="l" rtl="0">
              <a:lnSpc>
                <a:spcPct val="100000"/>
              </a:lnSpc>
              <a:spcBef>
                <a:spcPts val="900"/>
              </a:spcBef>
              <a:spcAft>
                <a:spcPts val="900"/>
              </a:spcAft>
              <a:buNone/>
            </a:pPr>
            <a:r>
              <a:rPr lang="en-US" dirty="0">
                <a:solidFill>
                  <a:schemeClr val="hlink"/>
                </a:solidFill>
                <a:uFill>
                  <a:noFill/>
                </a:uFill>
                <a:hlinkClick r:id="rId10"/>
              </a:rPr>
              <a:t>The Social Security Act</a:t>
            </a:r>
            <a:endParaRPr dirty="0"/>
          </a:p>
        </p:txBody>
      </p:sp>
      <p:sp>
        <p:nvSpPr>
          <p:cNvPr id="283" name="Google Shape;283;g5edfd2a393_0_20"/>
          <p:cNvSpPr txBox="1">
            <a:spLocks noGrp="1"/>
          </p:cNvSpPr>
          <p:nvPr>
            <p:ph type="title"/>
          </p:nvPr>
        </p:nvSpPr>
        <p:spPr>
          <a:xfrm>
            <a:off x="457200" y="609600"/>
            <a:ext cx="8229600" cy="609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Unit: Workplace Regulations</a:t>
            </a:r>
            <a:endParaRPr/>
          </a:p>
        </p:txBody>
      </p:sp>
      <p:sp>
        <p:nvSpPr>
          <p:cNvPr id="284" name="Google Shape;284;g5edfd2a393_0_20"/>
          <p:cNvSpPr txBox="1">
            <a:spLocks noGrp="1"/>
          </p:cNvSpPr>
          <p:nvPr>
            <p:ph type="sldNum" idx="12"/>
          </p:nvPr>
        </p:nvSpPr>
        <p:spPr>
          <a:xfrm>
            <a:off x="6553200" y="6477000"/>
            <a:ext cx="19050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2"/>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Resources</a:t>
            </a:r>
            <a:endParaRPr/>
          </a:p>
        </p:txBody>
      </p:sp>
      <p:sp>
        <p:nvSpPr>
          <p:cNvPr id="290" name="Google Shape;290;p12"/>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291" name="Google Shape;291;p12"/>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
        <p:nvSpPr>
          <p:cNvPr id="292" name="Google Shape;292;p12"/>
          <p:cNvSpPr txBox="1">
            <a:spLocks noGrp="1"/>
          </p:cNvSpPr>
          <p:nvPr>
            <p:ph type="body" idx="1"/>
          </p:nvPr>
        </p:nvSpPr>
        <p:spPr>
          <a:xfrm>
            <a:off x="583400" y="1066125"/>
            <a:ext cx="7086600" cy="5258400"/>
          </a:xfrm>
          <a:prstGeom prst="rect">
            <a:avLst/>
          </a:prstGeom>
          <a:noFill/>
          <a:ln>
            <a:noFill/>
          </a:ln>
        </p:spPr>
        <p:txBody>
          <a:bodyPr spcFirstLastPara="1" wrap="square" lIns="91425" tIns="45700" rIns="91425" bIns="45700" anchor="t" anchorCtr="0">
            <a:noAutofit/>
          </a:bodyPr>
          <a:lstStyle/>
          <a:p>
            <a:pPr marL="342900" lvl="0" indent="-228600" algn="l" rtl="0">
              <a:lnSpc>
                <a:spcPct val="100000"/>
              </a:lnSpc>
              <a:spcBef>
                <a:spcPts val="0"/>
              </a:spcBef>
              <a:spcAft>
                <a:spcPts val="0"/>
              </a:spcAft>
              <a:buClr>
                <a:srgbClr val="6EA92C"/>
              </a:buClr>
              <a:buSzPts val="1800"/>
              <a:buFont typeface="Arial"/>
              <a:buNone/>
            </a:pPr>
            <a:endParaRPr dirty="0"/>
          </a:p>
          <a:p>
            <a:pPr marL="342900" lvl="0" indent="-342900" algn="l" rtl="0">
              <a:lnSpc>
                <a:spcPct val="100000"/>
              </a:lnSpc>
              <a:spcBef>
                <a:spcPts val="360"/>
              </a:spcBef>
              <a:spcAft>
                <a:spcPts val="0"/>
              </a:spcAft>
              <a:buClr>
                <a:srgbClr val="0070C0"/>
              </a:buClr>
              <a:buSzPts val="1800"/>
              <a:buFont typeface="Arial"/>
              <a:buChar char="•"/>
            </a:pPr>
            <a:r>
              <a:rPr lang="en-US" u="sng" dirty="0">
                <a:solidFill>
                  <a:schemeClr val="accent6"/>
                </a:solidFill>
                <a:hlinkClick r:id="rId3">
                  <a:extLst>
                    <a:ext uri="{A12FA001-AC4F-418D-AE19-62706E023703}">
                      <ahyp:hlinkClr xmlns:ahyp="http://schemas.microsoft.com/office/drawing/2018/hyperlinkcolor" val="tx"/>
                    </a:ext>
                  </a:extLst>
                </a:hlinkClick>
              </a:rPr>
              <a:t>www.econedlink.org</a:t>
            </a:r>
            <a:r>
              <a:rPr lang="en-US" u="sng" dirty="0">
                <a:solidFill>
                  <a:schemeClr val="accent6"/>
                </a:solidFill>
              </a:rPr>
              <a:t> resources</a:t>
            </a:r>
            <a:r>
              <a:rPr lang="en-US" dirty="0">
                <a:solidFill>
                  <a:schemeClr val="accent6"/>
                </a:solidFill>
              </a:rPr>
              <a:t>:</a:t>
            </a:r>
            <a:endParaRPr dirty="0">
              <a:solidFill>
                <a:schemeClr val="accent6"/>
              </a:solidFill>
            </a:endParaRPr>
          </a:p>
          <a:p>
            <a:pPr marL="1143000" lvl="2" indent="-165100" algn="l" rtl="0">
              <a:lnSpc>
                <a:spcPct val="100000"/>
              </a:lnSpc>
              <a:spcBef>
                <a:spcPts val="360"/>
              </a:spcBef>
              <a:spcAft>
                <a:spcPts val="0"/>
              </a:spcAft>
              <a:buClr>
                <a:srgbClr val="0070C0"/>
              </a:buClr>
              <a:buSzPts val="1400"/>
              <a:buChar char="•"/>
            </a:pPr>
            <a:r>
              <a:rPr lang="en-US" sz="1400" dirty="0">
                <a:solidFill>
                  <a:schemeClr val="hlink"/>
                </a:solidFill>
                <a:uFill>
                  <a:noFill/>
                </a:uFill>
                <a:hlinkClick r:id="rId4"/>
              </a:rPr>
              <a:t>https://www.econedlink.org/resources/the-history-of-social-security/</a:t>
            </a:r>
            <a:r>
              <a:rPr lang="en-US" sz="1400" dirty="0">
                <a:solidFill>
                  <a:srgbClr val="0070C0"/>
                </a:solidFill>
              </a:rPr>
              <a:t> </a:t>
            </a:r>
            <a:endParaRPr sz="1400" dirty="0">
              <a:solidFill>
                <a:srgbClr val="0070C0"/>
              </a:solidFill>
            </a:endParaRPr>
          </a:p>
          <a:p>
            <a:pPr marL="342900" lvl="0" indent="-342900" algn="l" rtl="0">
              <a:lnSpc>
                <a:spcPct val="100000"/>
              </a:lnSpc>
              <a:spcBef>
                <a:spcPts val="360"/>
              </a:spcBef>
              <a:spcAft>
                <a:spcPts val="0"/>
              </a:spcAft>
              <a:buClr>
                <a:srgbClr val="0070C0"/>
              </a:buClr>
              <a:buSzPts val="1800"/>
              <a:buChar char="•"/>
            </a:pPr>
            <a:r>
              <a:rPr lang="en-US" u="sng" dirty="0">
                <a:solidFill>
                  <a:schemeClr val="accent6"/>
                </a:solidFill>
              </a:rPr>
              <a:t>http://www.loc.gov/ resources</a:t>
            </a:r>
            <a:r>
              <a:rPr lang="en-US" dirty="0">
                <a:solidFill>
                  <a:schemeClr val="accent6"/>
                </a:solidFill>
              </a:rPr>
              <a:t>:</a:t>
            </a:r>
            <a:endParaRPr dirty="0">
              <a:solidFill>
                <a:schemeClr val="accent6"/>
              </a:solidFill>
            </a:endParaRPr>
          </a:p>
          <a:p>
            <a:pPr marL="1143000" lvl="2" indent="-165100" algn="l" rtl="0">
              <a:lnSpc>
                <a:spcPct val="100000"/>
              </a:lnSpc>
              <a:spcBef>
                <a:spcPts val="360"/>
              </a:spcBef>
              <a:spcAft>
                <a:spcPts val="0"/>
              </a:spcAft>
              <a:buClr>
                <a:srgbClr val="0070C0"/>
              </a:buClr>
              <a:buSzPts val="1400"/>
              <a:buChar char="•"/>
            </a:pPr>
            <a:r>
              <a:rPr lang="en-US" sz="1400" dirty="0">
                <a:solidFill>
                  <a:schemeClr val="hlink"/>
                </a:solidFill>
                <a:uFill>
                  <a:noFill/>
                </a:uFill>
                <a:hlinkClick r:id="rId5"/>
              </a:rPr>
              <a:t>http://www.loc.gov/teachers/classroommaterials/lessons/labor/index.html</a:t>
            </a:r>
            <a:r>
              <a:rPr lang="en-US" sz="1400" dirty="0">
                <a:solidFill>
                  <a:srgbClr val="0070C0"/>
                </a:solidFill>
              </a:rPr>
              <a:t> </a:t>
            </a:r>
            <a:endParaRPr sz="1400" dirty="0">
              <a:solidFill>
                <a:srgbClr val="0070C0"/>
              </a:solidFill>
            </a:endParaRPr>
          </a:p>
          <a:p>
            <a:pPr marL="1143000" lvl="2" indent="-165100" algn="l" rtl="0">
              <a:lnSpc>
                <a:spcPct val="100000"/>
              </a:lnSpc>
              <a:spcBef>
                <a:spcPts val="360"/>
              </a:spcBef>
              <a:spcAft>
                <a:spcPts val="0"/>
              </a:spcAft>
              <a:buClr>
                <a:srgbClr val="0070C0"/>
              </a:buClr>
              <a:buSzPts val="1400"/>
              <a:buChar char="•"/>
            </a:pPr>
            <a:r>
              <a:rPr lang="en-US" sz="1400" dirty="0">
                <a:solidFill>
                  <a:schemeClr val="hlink"/>
                </a:solidFill>
                <a:uFill>
                  <a:noFill/>
                </a:uFill>
                <a:hlinkClick r:id="rId6"/>
              </a:rPr>
              <a:t>http://www.loc.gov/teachers/classroommaterials/lessons/child-labor/procedure.html</a:t>
            </a:r>
            <a:r>
              <a:rPr lang="en-US" sz="1400" dirty="0">
                <a:solidFill>
                  <a:srgbClr val="0070C0"/>
                </a:solidFill>
              </a:rPr>
              <a:t> </a:t>
            </a:r>
            <a:endParaRPr sz="1400" dirty="0">
              <a:solidFill>
                <a:srgbClr val="0070C0"/>
              </a:solidFill>
            </a:endParaRPr>
          </a:p>
          <a:p>
            <a:pPr marL="1143000" lvl="0" indent="0" algn="l" rtl="0">
              <a:lnSpc>
                <a:spcPct val="100000"/>
              </a:lnSpc>
              <a:spcBef>
                <a:spcPts val="0"/>
              </a:spcBef>
              <a:spcAft>
                <a:spcPts val="0"/>
              </a:spcAft>
              <a:buSzPts val="1800"/>
              <a:buNone/>
            </a:pPr>
            <a:endParaRPr sz="1000" dirty="0">
              <a:solidFill>
                <a:schemeClr val="dk1"/>
              </a:solidFill>
              <a:latin typeface="Arial"/>
              <a:ea typeface="Arial"/>
              <a:cs typeface="Arial"/>
              <a:sym typeface="Arial"/>
            </a:endParaRPr>
          </a:p>
          <a:p>
            <a:pPr marL="342900" lvl="0" indent="0" algn="l" rtl="0">
              <a:lnSpc>
                <a:spcPct val="100000"/>
              </a:lnSpc>
              <a:spcBef>
                <a:spcPts val="360"/>
              </a:spcBef>
              <a:spcAft>
                <a:spcPts val="0"/>
              </a:spcAft>
              <a:buSzPts val="1800"/>
              <a:buNone/>
            </a:pPr>
            <a:r>
              <a:rPr lang="en-US" dirty="0"/>
              <a:t>Additional Resources: </a:t>
            </a:r>
            <a:endParaRPr dirty="0"/>
          </a:p>
          <a:p>
            <a:pPr marL="457200" lvl="0" indent="-317500" algn="l" rtl="0">
              <a:lnSpc>
                <a:spcPct val="100000"/>
              </a:lnSpc>
              <a:spcBef>
                <a:spcPts val="360"/>
              </a:spcBef>
              <a:spcAft>
                <a:spcPts val="0"/>
              </a:spcAft>
              <a:buSzPts val="1400"/>
              <a:buChar char="•"/>
            </a:pPr>
            <a:r>
              <a:rPr lang="en-US" sz="1400" dirty="0">
                <a:solidFill>
                  <a:schemeClr val="hlink"/>
                </a:solidFill>
                <a:uFill>
                  <a:noFill/>
                </a:uFill>
                <a:hlinkClick r:id="rId7"/>
              </a:rPr>
              <a:t>https://www.rethinkingschools.org/static/archive/29_02/RS29-2_Swalwell_LaborMixer.pdf</a:t>
            </a:r>
            <a:r>
              <a:rPr lang="en-US" sz="1400" dirty="0"/>
              <a:t> </a:t>
            </a:r>
            <a:endParaRPr sz="1400" dirty="0"/>
          </a:p>
          <a:p>
            <a:pPr marL="457200" lvl="0" indent="-317500" algn="l" rtl="0">
              <a:lnSpc>
                <a:spcPct val="100000"/>
              </a:lnSpc>
              <a:spcBef>
                <a:spcPts val="0"/>
              </a:spcBef>
              <a:spcAft>
                <a:spcPts val="0"/>
              </a:spcAft>
              <a:buSzPts val="1400"/>
              <a:buChar char="•"/>
            </a:pPr>
            <a:r>
              <a:rPr lang="en-US" sz="1400" dirty="0">
                <a:solidFill>
                  <a:schemeClr val="hlink"/>
                </a:solidFill>
                <a:uFill>
                  <a:noFill/>
                </a:uFill>
                <a:hlinkClick r:id="rId8"/>
              </a:rPr>
              <a:t>https://www.eeoc.gov/youth/downloads/teacher_manual.pdf</a:t>
            </a:r>
            <a:endParaRPr sz="1400" dirty="0"/>
          </a:p>
          <a:p>
            <a:pPr marL="457200" lvl="0" indent="-317500" algn="l" rtl="0">
              <a:lnSpc>
                <a:spcPct val="100000"/>
              </a:lnSpc>
              <a:spcBef>
                <a:spcPts val="0"/>
              </a:spcBef>
              <a:spcAft>
                <a:spcPts val="0"/>
              </a:spcAft>
              <a:buSzPts val="1400"/>
              <a:buChar char="•"/>
            </a:pPr>
            <a:r>
              <a:rPr lang="en-US" sz="1400" dirty="0">
                <a:solidFill>
                  <a:schemeClr val="hlink"/>
                </a:solidFill>
                <a:uFill>
                  <a:noFill/>
                </a:uFill>
                <a:hlinkClick r:id="rId9"/>
              </a:rPr>
              <a:t>https://www.labor-studies.org/featured-resources/labor-history-lesso</a:t>
            </a:r>
            <a:r>
              <a:rPr lang="en-US" sz="1400" u="sng" dirty="0">
                <a:solidFill>
                  <a:schemeClr val="hlink"/>
                </a:solidFill>
                <a:hlinkClick r:id="rId9"/>
              </a:rPr>
              <a:t>n-plans/</a:t>
            </a:r>
            <a:endParaRPr sz="1400" dirty="0"/>
          </a:p>
          <a:p>
            <a:pPr marL="457200" lvl="0" indent="-317500" algn="l" rtl="0">
              <a:lnSpc>
                <a:spcPct val="100000"/>
              </a:lnSpc>
              <a:spcBef>
                <a:spcPts val="0"/>
              </a:spcBef>
              <a:spcAft>
                <a:spcPts val="0"/>
              </a:spcAft>
              <a:buSzPts val="1400"/>
              <a:buChar char="•"/>
            </a:pPr>
            <a:r>
              <a:rPr lang="en-US" sz="1400" u="sng" dirty="0">
                <a:solidFill>
                  <a:schemeClr val="hlink"/>
                </a:solidFill>
                <a:hlinkClick r:id="rId10"/>
              </a:rPr>
              <a:t>http://www.laborandindustrymuseum.org/pdf/Labor%20and%20Industry%20Lessons/Child%20Labor%20Lessons/Child%20Labor%20Gallery%20Walk%20Lesson%20Plan%20PDF.pdf</a:t>
            </a:r>
            <a:endParaRPr sz="1400" dirty="0"/>
          </a:p>
          <a:p>
            <a:pPr marL="457200" lvl="0" indent="-317500" algn="l" rtl="0">
              <a:lnSpc>
                <a:spcPct val="100000"/>
              </a:lnSpc>
              <a:spcBef>
                <a:spcPts val="0"/>
              </a:spcBef>
              <a:spcAft>
                <a:spcPts val="0"/>
              </a:spcAft>
              <a:buSzPts val="1400"/>
              <a:buChar char="•"/>
            </a:pPr>
            <a:r>
              <a:rPr lang="en-US" sz="1400" u="sng" dirty="0">
                <a:solidFill>
                  <a:schemeClr val="hlink"/>
                </a:solidFill>
                <a:hlinkClick r:id="rId11"/>
              </a:rPr>
              <a:t>https://www.investopedia.com/financial-edge/0113/the-history-of-unions-in-the-united-states.aspx</a:t>
            </a:r>
            <a:endParaRPr sz="1400" dirty="0"/>
          </a:p>
          <a:p>
            <a:pPr marL="457200" lvl="0" indent="-317500" algn="l" rtl="0">
              <a:lnSpc>
                <a:spcPct val="100000"/>
              </a:lnSpc>
              <a:spcBef>
                <a:spcPts val="0"/>
              </a:spcBef>
              <a:spcAft>
                <a:spcPts val="0"/>
              </a:spcAft>
              <a:buSzPts val="1400"/>
              <a:buChar char="•"/>
            </a:pPr>
            <a:r>
              <a:rPr lang="en-US" sz="1400" u="sng" dirty="0">
                <a:solidFill>
                  <a:schemeClr val="hlink"/>
                </a:solidFill>
                <a:hlinkClick r:id="rId12"/>
              </a:rPr>
              <a:t>https://www.lsrhs.net/sites/cooker/files/2013/10/Labor-Negotiation-Game.pdf</a:t>
            </a:r>
            <a:endParaRPr sz="1400" dirty="0"/>
          </a:p>
          <a:p>
            <a:pPr marL="457200" lvl="0" indent="-317500" algn="l" rtl="0">
              <a:lnSpc>
                <a:spcPct val="100000"/>
              </a:lnSpc>
              <a:spcBef>
                <a:spcPts val="0"/>
              </a:spcBef>
              <a:spcAft>
                <a:spcPts val="0"/>
              </a:spcAft>
              <a:buSzPts val="1400"/>
              <a:buChar char="•"/>
            </a:pPr>
            <a:r>
              <a:rPr lang="en-US" sz="1400" u="sng" dirty="0">
                <a:solidFill>
                  <a:schemeClr val="hlink"/>
                </a:solidFill>
                <a:hlinkClick r:id="rId13"/>
              </a:rPr>
              <a:t>https://w</a:t>
            </a:r>
            <a:r>
              <a:rPr lang="en-US" sz="1400" u="sng" dirty="0">
                <a:solidFill>
                  <a:schemeClr val="hlink"/>
                </a:solidFill>
                <a:hlinkClick r:id="rId13"/>
              </a:rPr>
              <a:t>ww.tolerance.org/classroom-resources/tolerance-lessons/exploring-bias-and-discrimination-in-hiri</a:t>
            </a:r>
            <a:r>
              <a:rPr lang="en-US" sz="1400" u="sng" dirty="0">
                <a:solidFill>
                  <a:schemeClr val="hlink"/>
                </a:solidFill>
                <a:hlinkClick r:id="rId13"/>
              </a:rPr>
              <a:t>ng-practices</a:t>
            </a:r>
            <a:endParaRPr sz="1400" dirty="0"/>
          </a:p>
          <a:p>
            <a:pPr marL="457200" lvl="0" indent="-317500" algn="l" rtl="0">
              <a:lnSpc>
                <a:spcPct val="100000"/>
              </a:lnSpc>
              <a:spcBef>
                <a:spcPts val="0"/>
              </a:spcBef>
              <a:spcAft>
                <a:spcPts val="0"/>
              </a:spcAft>
              <a:buSzPts val="1400"/>
              <a:buChar char="•"/>
            </a:pPr>
            <a:r>
              <a:rPr lang="en-US" sz="1400" u="sng" dirty="0">
                <a:solidFill>
                  <a:schemeClr val="hlink"/>
                </a:solidFill>
                <a:hlinkClick r:id="rId14"/>
              </a:rPr>
              <a:t>http://teacherlink.ed.usu.edu/tlresources/units/Gallagher2003Fall/DMARTIN/INDEX.HTM</a:t>
            </a:r>
            <a:endParaRPr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5da665cd1f_0_11"/>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Resources</a:t>
            </a:r>
            <a:endParaRPr/>
          </a:p>
        </p:txBody>
      </p:sp>
      <p:sp>
        <p:nvSpPr>
          <p:cNvPr id="298" name="Google Shape;298;g5da665cd1f_0_11"/>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299" name="Google Shape;299;g5da665cd1f_0_11"/>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sp>
        <p:nvSpPr>
          <p:cNvPr id="300" name="Google Shape;300;g5da665cd1f_0_11"/>
          <p:cNvSpPr txBox="1">
            <a:spLocks noGrp="1"/>
          </p:cNvSpPr>
          <p:nvPr>
            <p:ph type="body" idx="1"/>
          </p:nvPr>
        </p:nvSpPr>
        <p:spPr>
          <a:xfrm>
            <a:off x="583400" y="1066125"/>
            <a:ext cx="7086600" cy="5258400"/>
          </a:xfrm>
          <a:prstGeom prst="rect">
            <a:avLst/>
          </a:prstGeom>
          <a:noFill/>
          <a:ln>
            <a:noFill/>
          </a:ln>
        </p:spPr>
        <p:txBody>
          <a:bodyPr spcFirstLastPara="1" wrap="square" lIns="91425" tIns="45700" rIns="91425" bIns="45700" anchor="t" anchorCtr="0">
            <a:noAutofit/>
          </a:bodyPr>
          <a:lstStyle/>
          <a:p>
            <a:pPr marL="342900" lvl="0" indent="-228600" algn="l" rtl="0">
              <a:lnSpc>
                <a:spcPct val="100000"/>
              </a:lnSpc>
              <a:spcBef>
                <a:spcPts val="0"/>
              </a:spcBef>
              <a:spcAft>
                <a:spcPts val="0"/>
              </a:spcAft>
              <a:buClr>
                <a:srgbClr val="6EA92C"/>
              </a:buClr>
              <a:buSzPts val="1800"/>
              <a:buFont typeface="Arial"/>
              <a:buNone/>
            </a:pPr>
            <a:endParaRPr/>
          </a:p>
          <a:p>
            <a:pPr marL="342900" lvl="0" indent="0" algn="l" rtl="0">
              <a:lnSpc>
                <a:spcPct val="100000"/>
              </a:lnSpc>
              <a:spcBef>
                <a:spcPts val="360"/>
              </a:spcBef>
              <a:spcAft>
                <a:spcPts val="0"/>
              </a:spcAft>
              <a:buSzPts val="1800"/>
              <a:buNone/>
            </a:pPr>
            <a:r>
              <a:rPr lang="en-US"/>
              <a:t>Additional Resources: </a:t>
            </a:r>
            <a:endParaRPr/>
          </a:p>
          <a:p>
            <a:pPr marL="457200" lvl="0" indent="-317500" algn="l" rtl="0">
              <a:lnSpc>
                <a:spcPct val="100000"/>
              </a:lnSpc>
              <a:spcBef>
                <a:spcPts val="360"/>
              </a:spcBef>
              <a:spcAft>
                <a:spcPts val="0"/>
              </a:spcAft>
              <a:buSzPts val="1400"/>
              <a:buChar char="•"/>
            </a:pPr>
            <a:r>
              <a:rPr lang="en-US" sz="1400" u="sng">
                <a:solidFill>
                  <a:schemeClr val="hlink"/>
                </a:solidFill>
                <a:hlinkClick r:id="rId3"/>
              </a:rPr>
              <a:t>https://www.youtube.com/watch?v=KHmqEqJN59o</a:t>
            </a:r>
            <a:endParaRPr sz="1400"/>
          </a:p>
          <a:p>
            <a:pPr marL="457200" lvl="0" indent="-317500" algn="l" rtl="0">
              <a:lnSpc>
                <a:spcPct val="100000"/>
              </a:lnSpc>
              <a:spcBef>
                <a:spcPts val="0"/>
              </a:spcBef>
              <a:spcAft>
                <a:spcPts val="0"/>
              </a:spcAft>
              <a:buSzPts val="1400"/>
              <a:buChar char="•"/>
            </a:pPr>
            <a:r>
              <a:rPr lang="en-US" sz="1400" u="sng">
                <a:solidFill>
                  <a:schemeClr val="hlink"/>
                </a:solidFill>
                <a:hlinkClick r:id="rId4"/>
              </a:rPr>
              <a:t>https://www.tolerance.org/classroom-resources/tolerance-lessons/labor-matters</a:t>
            </a:r>
            <a:endParaRPr sz="1400"/>
          </a:p>
          <a:p>
            <a:pPr marL="457200" lvl="0" indent="-317500" algn="l" rtl="0">
              <a:lnSpc>
                <a:spcPct val="100000"/>
              </a:lnSpc>
              <a:spcBef>
                <a:spcPts val="0"/>
              </a:spcBef>
              <a:spcAft>
                <a:spcPts val="0"/>
              </a:spcAft>
              <a:buSzPts val="1400"/>
              <a:buChar char="•"/>
            </a:pPr>
            <a:r>
              <a:rPr lang="en-US" sz="1400" u="sng">
                <a:solidFill>
                  <a:schemeClr val="hlink"/>
                </a:solidFill>
                <a:hlinkClick r:id="rId5"/>
              </a:rPr>
              <a:t>http://www.christophercmartell.com/LaborSimulationActivityMartell.pdf</a:t>
            </a:r>
            <a:endParaRPr sz="1400"/>
          </a:p>
          <a:p>
            <a:pPr marL="457200" lvl="0" indent="-317500" algn="l" rtl="0">
              <a:lnSpc>
                <a:spcPct val="100000"/>
              </a:lnSpc>
              <a:spcBef>
                <a:spcPts val="0"/>
              </a:spcBef>
              <a:spcAft>
                <a:spcPts val="0"/>
              </a:spcAft>
              <a:buSzPts val="1400"/>
              <a:buChar char="•"/>
            </a:pPr>
            <a:r>
              <a:rPr lang="en-US" sz="1400" u="sng">
                <a:solidFill>
                  <a:schemeClr val="hlink"/>
                </a:solidFill>
                <a:hlinkClick r:id="rId6"/>
              </a:rPr>
              <a:t>https://edsitement.neh.gov/lesson-plans/lesson-2-social-security-act</a:t>
            </a:r>
            <a:endParaRPr sz="1400"/>
          </a:p>
          <a:p>
            <a:pPr marL="457200" lvl="0" indent="-317500" algn="l" rtl="0">
              <a:lnSpc>
                <a:spcPct val="100000"/>
              </a:lnSpc>
              <a:spcBef>
                <a:spcPts val="0"/>
              </a:spcBef>
              <a:spcAft>
                <a:spcPts val="0"/>
              </a:spcAft>
              <a:buSzPts val="1400"/>
              <a:buChar char="•"/>
            </a:pPr>
            <a:r>
              <a:rPr lang="en-US" sz="1400" u="sng">
                <a:solidFill>
                  <a:schemeClr val="hlink"/>
                </a:solidFill>
                <a:hlinkClick r:id="rId7"/>
              </a:rPr>
              <a:t>https://www.youtube.com/watch?v=cdE_EV3wnXM</a:t>
            </a:r>
            <a:endParaRPr sz="1400"/>
          </a:p>
          <a:p>
            <a:pPr marL="457200" lvl="0" indent="-317500" algn="l" rtl="0">
              <a:lnSpc>
                <a:spcPct val="100000"/>
              </a:lnSpc>
              <a:spcBef>
                <a:spcPts val="0"/>
              </a:spcBef>
              <a:spcAft>
                <a:spcPts val="0"/>
              </a:spcAft>
              <a:buSzPts val="1400"/>
              <a:buChar char="•"/>
            </a:pPr>
            <a:r>
              <a:rPr lang="en-US" sz="1400" u="sng">
                <a:solidFill>
                  <a:schemeClr val="hlink"/>
                </a:solidFill>
                <a:hlinkClick r:id="rId8"/>
              </a:rPr>
              <a:t>https://detroithistorical.org/sites/default/files/lessonPlans/SIT%20DOWN%20STRIKES.pdf</a:t>
            </a:r>
            <a:endParaRPr sz="1400"/>
          </a:p>
          <a:p>
            <a:pPr marL="457200" lvl="0" indent="-317500" algn="l" rtl="0">
              <a:lnSpc>
                <a:spcPct val="100000"/>
              </a:lnSpc>
              <a:spcBef>
                <a:spcPts val="0"/>
              </a:spcBef>
              <a:spcAft>
                <a:spcPts val="0"/>
              </a:spcAft>
              <a:buSzPts val="1400"/>
              <a:buChar char="•"/>
            </a:pPr>
            <a:endParaRPr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3"/>
          <p:cNvSpPr txBox="1">
            <a:spLocks noGrp="1"/>
          </p:cNvSpPr>
          <p:nvPr>
            <p:ph type="body" idx="1"/>
          </p:nvPr>
        </p:nvSpPr>
        <p:spPr>
          <a:xfrm>
            <a:off x="1028700" y="1752600"/>
            <a:ext cx="7086600" cy="3657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60"/>
              </a:spcBef>
              <a:spcAft>
                <a:spcPts val="0"/>
              </a:spcAft>
              <a:buClr>
                <a:srgbClr val="6EA92C"/>
              </a:buClr>
              <a:buSzPts val="2800"/>
              <a:buNone/>
            </a:pPr>
            <a:r>
              <a:rPr lang="en-US" sz="2800"/>
              <a:t>If you have any questions, feel free to contact me at: </a:t>
            </a:r>
            <a:endParaRPr/>
          </a:p>
          <a:p>
            <a:pPr marL="342900" lvl="0" indent="-342900" algn="l" rtl="0">
              <a:lnSpc>
                <a:spcPct val="100000"/>
              </a:lnSpc>
              <a:spcBef>
                <a:spcPts val="560"/>
              </a:spcBef>
              <a:spcAft>
                <a:spcPts val="0"/>
              </a:spcAft>
              <a:buClr>
                <a:srgbClr val="6EA92C"/>
              </a:buClr>
              <a:buSzPts val="2800"/>
              <a:buFont typeface="Arial"/>
              <a:buChar char="•"/>
            </a:pPr>
            <a:r>
              <a:rPr lang="en-US" sz="2800"/>
              <a:t>Email: jcobbbrown@gmail.com</a:t>
            </a:r>
            <a:endParaRPr/>
          </a:p>
          <a:p>
            <a:pPr marL="342900" lvl="0" indent="0" algn="l" rtl="0">
              <a:lnSpc>
                <a:spcPct val="100000"/>
              </a:lnSpc>
              <a:spcBef>
                <a:spcPts val="560"/>
              </a:spcBef>
              <a:spcAft>
                <a:spcPts val="0"/>
              </a:spcAft>
              <a:buSzPts val="1800"/>
              <a:buNone/>
            </a:pPr>
            <a:endParaRPr/>
          </a:p>
          <a:p>
            <a:pPr marL="342900" lvl="0" indent="0" algn="l" rtl="0">
              <a:lnSpc>
                <a:spcPct val="100000"/>
              </a:lnSpc>
              <a:spcBef>
                <a:spcPts val="560"/>
              </a:spcBef>
              <a:spcAft>
                <a:spcPts val="0"/>
              </a:spcAft>
              <a:buSzPts val="1800"/>
              <a:buNone/>
            </a:pPr>
            <a:endParaRPr sz="2800"/>
          </a:p>
        </p:txBody>
      </p:sp>
      <p:sp>
        <p:nvSpPr>
          <p:cNvPr id="306" name="Google Shape;306;p13"/>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 you!</a:t>
            </a:r>
            <a:endParaRPr/>
          </a:p>
        </p:txBody>
      </p:sp>
      <p:sp>
        <p:nvSpPr>
          <p:cNvPr id="307" name="Google Shape;307;p13"/>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308" name="Google Shape;308;p13"/>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Key Ideas</a:t>
            </a:r>
            <a:endParaRPr/>
          </a:p>
        </p:txBody>
      </p:sp>
      <p:sp>
        <p:nvSpPr>
          <p:cNvPr id="92" name="Google Shape;92;p3"/>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solidFill>
                  <a:srgbClr val="1578BC"/>
                </a:solidFill>
              </a:rPr>
              <a:t>www.councilforeconed.org </a:t>
            </a:r>
            <a:endParaRPr b="1">
              <a:solidFill>
                <a:srgbClr val="1578BC"/>
              </a:solidFill>
            </a:endParaRPr>
          </a:p>
        </p:txBody>
      </p:sp>
      <p:sp>
        <p:nvSpPr>
          <p:cNvPr id="93" name="Google Shape;93;p3"/>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94" name="Google Shape;94;p3"/>
          <p:cNvSpPr txBox="1">
            <a:spLocks noGrp="1"/>
          </p:cNvSpPr>
          <p:nvPr>
            <p:ph type="body" idx="1"/>
          </p:nvPr>
        </p:nvSpPr>
        <p:spPr>
          <a:xfrm>
            <a:off x="1028700" y="1752600"/>
            <a:ext cx="7086600" cy="3657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 </a:t>
            </a:r>
            <a:r>
              <a:rPr lang="en-US" sz="2400" b="1" u="sng"/>
              <a:t>Unit CM.4: Workplace Regulations</a:t>
            </a:r>
            <a:endParaRPr sz="2400" b="1" u="sng"/>
          </a:p>
          <a:p>
            <a:pPr marL="0" lvl="0" indent="0" algn="l" rtl="0">
              <a:lnSpc>
                <a:spcPct val="100000"/>
              </a:lnSpc>
              <a:spcBef>
                <a:spcPts val="0"/>
              </a:spcBef>
              <a:spcAft>
                <a:spcPts val="0"/>
              </a:spcAft>
              <a:buSzPts val="1800"/>
              <a:buNone/>
            </a:pPr>
            <a:r>
              <a:rPr lang="en-US">
                <a:solidFill>
                  <a:srgbClr val="434343"/>
                </a:solidFill>
              </a:rPr>
              <a:t>This unit outlines employment regulations and federal, state, and local laws that affect employers. Students will gain an understanding of how workplace regulations assist and protect employees and employers. </a:t>
            </a:r>
            <a:endParaRPr>
              <a:solidFill>
                <a:srgbClr val="434343"/>
              </a:solidFill>
            </a:endParaRPr>
          </a:p>
          <a:p>
            <a:pPr marL="0" lvl="0" indent="0" algn="l" rtl="0">
              <a:lnSpc>
                <a:spcPct val="100000"/>
              </a:lnSpc>
              <a:spcBef>
                <a:spcPts val="0"/>
              </a:spcBef>
              <a:spcAft>
                <a:spcPts val="0"/>
              </a:spcAft>
              <a:buSzPts val="1800"/>
              <a:buNone/>
            </a:pPr>
            <a:endParaRPr>
              <a:solidFill>
                <a:srgbClr val="434343"/>
              </a:solidFill>
            </a:endParaRPr>
          </a:p>
          <a:p>
            <a:pPr marL="0" lvl="0" indent="0" algn="l" rtl="0">
              <a:lnSpc>
                <a:spcPct val="100000"/>
              </a:lnSpc>
              <a:spcBef>
                <a:spcPts val="0"/>
              </a:spcBef>
              <a:spcAft>
                <a:spcPts val="0"/>
              </a:spcAft>
              <a:buSzPts val="1800"/>
              <a:buNone/>
            </a:pPr>
            <a:r>
              <a:rPr lang="en-US">
                <a:solidFill>
                  <a:srgbClr val="434343"/>
                </a:solidFill>
              </a:rPr>
              <a:t>Based on this unit, the key ideas that will be explored for this presentation are as follows: </a:t>
            </a:r>
            <a:endParaRPr>
              <a:solidFill>
                <a:srgbClr val="434343"/>
              </a:solidFill>
            </a:endParaRPr>
          </a:p>
          <a:p>
            <a:pPr marL="457200" lvl="0" indent="-342900" algn="l" rtl="0">
              <a:lnSpc>
                <a:spcPct val="100000"/>
              </a:lnSpc>
              <a:spcBef>
                <a:spcPts val="0"/>
              </a:spcBef>
              <a:spcAft>
                <a:spcPts val="0"/>
              </a:spcAft>
              <a:buClr>
                <a:srgbClr val="434343"/>
              </a:buClr>
              <a:buSzPts val="1800"/>
              <a:buChar char="•"/>
            </a:pPr>
            <a:r>
              <a:rPr lang="en-US">
                <a:solidFill>
                  <a:srgbClr val="434343"/>
                </a:solidFill>
              </a:rPr>
              <a:t>Child Labor</a:t>
            </a:r>
            <a:endParaRPr>
              <a:solidFill>
                <a:srgbClr val="434343"/>
              </a:solidFill>
            </a:endParaRPr>
          </a:p>
          <a:p>
            <a:pPr marL="457200" lvl="0" indent="-342900" algn="l" rtl="0">
              <a:lnSpc>
                <a:spcPct val="100000"/>
              </a:lnSpc>
              <a:spcBef>
                <a:spcPts val="0"/>
              </a:spcBef>
              <a:spcAft>
                <a:spcPts val="0"/>
              </a:spcAft>
              <a:buClr>
                <a:srgbClr val="434343"/>
              </a:buClr>
              <a:buSzPts val="1800"/>
              <a:buChar char="•"/>
            </a:pPr>
            <a:r>
              <a:rPr lang="en-US">
                <a:solidFill>
                  <a:srgbClr val="434343"/>
                </a:solidFill>
              </a:rPr>
              <a:t>Labor Movement and Its Impact on Legislation </a:t>
            </a:r>
            <a:endParaRPr>
              <a:solidFill>
                <a:srgbClr val="434343"/>
              </a:solidFill>
            </a:endParaRPr>
          </a:p>
          <a:p>
            <a:pPr marL="457200" lvl="0" indent="-342900" algn="l" rtl="0">
              <a:lnSpc>
                <a:spcPct val="100000"/>
              </a:lnSpc>
              <a:spcBef>
                <a:spcPts val="0"/>
              </a:spcBef>
              <a:spcAft>
                <a:spcPts val="0"/>
              </a:spcAft>
              <a:buClr>
                <a:srgbClr val="434343"/>
              </a:buClr>
              <a:buSzPts val="1800"/>
              <a:buChar char="•"/>
            </a:pPr>
            <a:r>
              <a:rPr lang="en-US">
                <a:solidFill>
                  <a:srgbClr val="434343"/>
                </a:solidFill>
              </a:rPr>
              <a:t>Labor Unions and Working Conditions</a:t>
            </a:r>
            <a:endParaRPr>
              <a:solidFill>
                <a:srgbClr val="434343"/>
              </a:solidFill>
            </a:endParaRPr>
          </a:p>
          <a:p>
            <a:pPr marL="457200" lvl="0" indent="-342900" algn="l" rtl="0">
              <a:lnSpc>
                <a:spcPct val="100000"/>
              </a:lnSpc>
              <a:spcBef>
                <a:spcPts val="0"/>
              </a:spcBef>
              <a:spcAft>
                <a:spcPts val="0"/>
              </a:spcAft>
              <a:buClr>
                <a:srgbClr val="434343"/>
              </a:buClr>
              <a:buSzPts val="1800"/>
              <a:buChar char="•"/>
            </a:pPr>
            <a:r>
              <a:rPr lang="en-US">
                <a:solidFill>
                  <a:srgbClr val="434343"/>
                </a:solidFill>
              </a:rPr>
              <a:t>Job Discrimination</a:t>
            </a:r>
            <a:endParaRPr>
              <a:solidFill>
                <a:srgbClr val="434343"/>
              </a:solidFill>
            </a:endParaRPr>
          </a:p>
          <a:p>
            <a:pPr marL="457200" lvl="0" indent="-342900" algn="l" rtl="0">
              <a:lnSpc>
                <a:spcPct val="100000"/>
              </a:lnSpc>
              <a:spcBef>
                <a:spcPts val="0"/>
              </a:spcBef>
              <a:spcAft>
                <a:spcPts val="0"/>
              </a:spcAft>
              <a:buClr>
                <a:srgbClr val="434343"/>
              </a:buClr>
              <a:buSzPts val="1800"/>
              <a:buChar char="•"/>
            </a:pPr>
            <a:r>
              <a:rPr lang="en-US">
                <a:solidFill>
                  <a:srgbClr val="434343"/>
                </a:solidFill>
              </a:rPr>
              <a:t>Social Security </a:t>
            </a:r>
            <a:endParaRPr>
              <a:solidFill>
                <a:srgbClr val="434343"/>
              </a:solidFill>
            </a:endParaRPr>
          </a:p>
          <a:p>
            <a:pPr marL="457200" lvl="0" indent="0" algn="l" rtl="0">
              <a:lnSpc>
                <a:spcPct val="100000"/>
              </a:lnSpc>
              <a:spcBef>
                <a:spcPts val="0"/>
              </a:spcBef>
              <a:spcAft>
                <a:spcPts val="0"/>
              </a:spcAft>
              <a:buNone/>
            </a:pPr>
            <a:endParaRPr>
              <a:solidFill>
                <a:srgbClr val="434343"/>
              </a:solidFill>
            </a:endParaRPr>
          </a:p>
          <a:p>
            <a:pPr marL="0" lvl="0" indent="0" algn="l" rtl="0">
              <a:lnSpc>
                <a:spcPct val="100000"/>
              </a:lnSpc>
              <a:spcBef>
                <a:spcPts val="0"/>
              </a:spcBef>
              <a:spcAft>
                <a:spcPts val="0"/>
              </a:spcAft>
              <a:buSzPts val="1800"/>
              <a:buNone/>
            </a:pPr>
            <a:endParaRPr>
              <a:solidFill>
                <a:srgbClr val="434343"/>
              </a:solidFill>
            </a:endParaRPr>
          </a:p>
          <a:p>
            <a:pPr marL="914400" marR="0" lvl="0" indent="0" algn="l" rtl="0">
              <a:lnSpc>
                <a:spcPct val="100000"/>
              </a:lnSpc>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5d98b8fca1_0_30"/>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Agenda </a:t>
            </a:r>
            <a:endParaRPr/>
          </a:p>
        </p:txBody>
      </p:sp>
      <p:sp>
        <p:nvSpPr>
          <p:cNvPr id="100" name="Google Shape;100;g5d98b8fca1_0_30"/>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solidFill>
                  <a:srgbClr val="1578BC"/>
                </a:solidFill>
              </a:rPr>
              <a:t>www.councilforeconed.org </a:t>
            </a:r>
            <a:endParaRPr b="1">
              <a:solidFill>
                <a:srgbClr val="1578BC"/>
              </a:solidFill>
            </a:endParaRPr>
          </a:p>
        </p:txBody>
      </p:sp>
      <p:sp>
        <p:nvSpPr>
          <p:cNvPr id="101" name="Google Shape;101;g5d98b8fca1_0_30"/>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02" name="Google Shape;102;g5d98b8fca1_0_30"/>
          <p:cNvSpPr txBox="1">
            <a:spLocks noGrp="1"/>
          </p:cNvSpPr>
          <p:nvPr>
            <p:ph type="body" idx="1"/>
          </p:nvPr>
        </p:nvSpPr>
        <p:spPr>
          <a:xfrm>
            <a:off x="219300" y="1752600"/>
            <a:ext cx="8467500" cy="3657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800"/>
              <a:buNone/>
            </a:pPr>
            <a:r>
              <a:rPr lang="en-US" sz="2400" b="1" u="sng"/>
              <a:t>Address Various Lesson Components and Activities:</a:t>
            </a:r>
            <a:endParaRPr sz="2400" b="1" u="sng"/>
          </a:p>
          <a:p>
            <a:pPr marL="914400" lvl="0" indent="-342900" algn="l" rtl="0">
              <a:lnSpc>
                <a:spcPct val="100000"/>
              </a:lnSpc>
              <a:spcBef>
                <a:spcPts val="0"/>
              </a:spcBef>
              <a:spcAft>
                <a:spcPts val="0"/>
              </a:spcAft>
              <a:buClr>
                <a:srgbClr val="000000"/>
              </a:buClr>
              <a:buSzPts val="1800"/>
              <a:buChar char="•"/>
            </a:pPr>
            <a:r>
              <a:rPr lang="en-US">
                <a:solidFill>
                  <a:srgbClr val="000000"/>
                </a:solidFill>
              </a:rPr>
              <a:t>Key Terms</a:t>
            </a:r>
            <a:endParaRPr>
              <a:solidFill>
                <a:srgbClr val="000000"/>
              </a:solidFill>
            </a:endParaRPr>
          </a:p>
          <a:p>
            <a:pPr marL="914400" lvl="0" indent="-342900" algn="l" rtl="0">
              <a:lnSpc>
                <a:spcPct val="100000"/>
              </a:lnSpc>
              <a:spcBef>
                <a:spcPts val="0"/>
              </a:spcBef>
              <a:spcAft>
                <a:spcPts val="0"/>
              </a:spcAft>
              <a:buClr>
                <a:srgbClr val="000000"/>
              </a:buClr>
              <a:buSzPts val="1800"/>
              <a:buChar char="•"/>
            </a:pPr>
            <a:r>
              <a:rPr lang="en-US">
                <a:solidFill>
                  <a:srgbClr val="000000"/>
                </a:solidFill>
              </a:rPr>
              <a:t>Essential Questions and Aims</a:t>
            </a:r>
            <a:endParaRPr>
              <a:solidFill>
                <a:srgbClr val="000000"/>
              </a:solidFill>
            </a:endParaRPr>
          </a:p>
          <a:p>
            <a:pPr marL="914400" lvl="0" indent="-342900" algn="l" rtl="0">
              <a:lnSpc>
                <a:spcPct val="100000"/>
              </a:lnSpc>
              <a:spcBef>
                <a:spcPts val="0"/>
              </a:spcBef>
              <a:spcAft>
                <a:spcPts val="0"/>
              </a:spcAft>
              <a:buClr>
                <a:srgbClr val="000000"/>
              </a:buClr>
              <a:buSzPts val="1800"/>
              <a:buChar char="•"/>
            </a:pPr>
            <a:r>
              <a:rPr lang="en-US">
                <a:solidFill>
                  <a:srgbClr val="000000"/>
                </a:solidFill>
              </a:rPr>
              <a:t>Lesson Resources </a:t>
            </a:r>
            <a:endParaRPr>
              <a:solidFill>
                <a:srgbClr val="000000"/>
              </a:solidFill>
            </a:endParaRPr>
          </a:p>
          <a:p>
            <a:pPr marL="914400" lvl="0" indent="-342900" algn="l" rtl="0">
              <a:lnSpc>
                <a:spcPct val="100000"/>
              </a:lnSpc>
              <a:spcBef>
                <a:spcPts val="0"/>
              </a:spcBef>
              <a:spcAft>
                <a:spcPts val="0"/>
              </a:spcAft>
              <a:buClr>
                <a:srgbClr val="000000"/>
              </a:buClr>
              <a:buSzPts val="1800"/>
              <a:buChar char="•"/>
            </a:pPr>
            <a:r>
              <a:rPr lang="en-US">
                <a:solidFill>
                  <a:srgbClr val="000000"/>
                </a:solidFill>
              </a:rPr>
              <a:t>Lesson Activities</a:t>
            </a:r>
            <a:endParaRPr>
              <a:solidFill>
                <a:srgbClr val="000000"/>
              </a:solidFill>
            </a:endParaRPr>
          </a:p>
          <a:p>
            <a:pPr marL="914400" lvl="0" indent="-342900" algn="l" rtl="0">
              <a:lnSpc>
                <a:spcPct val="100000"/>
              </a:lnSpc>
              <a:spcBef>
                <a:spcPts val="0"/>
              </a:spcBef>
              <a:spcAft>
                <a:spcPts val="0"/>
              </a:spcAft>
              <a:buClr>
                <a:srgbClr val="000000"/>
              </a:buClr>
              <a:buSzPts val="1800"/>
              <a:buChar char="•"/>
            </a:pPr>
            <a:r>
              <a:rPr lang="en-US">
                <a:solidFill>
                  <a:srgbClr val="000000"/>
                </a:solidFill>
              </a:rPr>
              <a:t>Additional resources</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6"/>
          <p:cNvSpPr txBox="1">
            <a:spLocks noGrp="1"/>
          </p:cNvSpPr>
          <p:nvPr>
            <p:ph type="body" idx="1"/>
          </p:nvPr>
        </p:nvSpPr>
        <p:spPr>
          <a:xfrm>
            <a:off x="1028700" y="1600200"/>
            <a:ext cx="7260000" cy="4267200"/>
          </a:xfrm>
          <a:prstGeom prst="rect">
            <a:avLst/>
          </a:prstGeom>
          <a:noFill/>
          <a:ln>
            <a:noFill/>
          </a:ln>
        </p:spPr>
        <p:txBody>
          <a:bodyPr spcFirstLastPara="1" wrap="square" lIns="91425" tIns="45700" rIns="91425" bIns="45700" anchor="t" anchorCtr="0">
            <a:noAutofit/>
          </a:bodyPr>
          <a:lstStyle/>
          <a:p>
            <a:pPr marL="342900" lvl="0" indent="-190500" algn="l" rtl="0">
              <a:lnSpc>
                <a:spcPct val="100000"/>
              </a:lnSpc>
              <a:spcBef>
                <a:spcPts val="0"/>
              </a:spcBef>
              <a:spcAft>
                <a:spcPts val="0"/>
              </a:spcAft>
              <a:buClr>
                <a:srgbClr val="6EA92C"/>
              </a:buClr>
              <a:buSzPts val="2400"/>
              <a:buFont typeface="Arial"/>
              <a:buNone/>
            </a:pPr>
            <a:r>
              <a:rPr lang="en-US" sz="2400" b="1" u="sng"/>
              <a:t>Unit Key Terms:</a:t>
            </a:r>
            <a:r>
              <a:rPr lang="en-US" sz="2400"/>
              <a:t> </a:t>
            </a:r>
            <a:endParaRPr sz="2400"/>
          </a:p>
          <a:p>
            <a:pPr marL="342900" lvl="0" indent="-190500" algn="l" rtl="0">
              <a:lnSpc>
                <a:spcPct val="100000"/>
              </a:lnSpc>
              <a:spcBef>
                <a:spcPts val="0"/>
              </a:spcBef>
              <a:spcAft>
                <a:spcPts val="0"/>
              </a:spcAft>
              <a:buClr>
                <a:srgbClr val="6EA92C"/>
              </a:buClr>
              <a:buSzPts val="2400"/>
              <a:buFont typeface="Arial"/>
              <a:buNone/>
            </a:pPr>
            <a:endParaRPr sz="2400"/>
          </a:p>
          <a:p>
            <a:pPr marL="0" lvl="0" indent="457200" algn="l" rtl="0">
              <a:lnSpc>
                <a:spcPct val="100000"/>
              </a:lnSpc>
              <a:spcBef>
                <a:spcPts val="0"/>
              </a:spcBef>
              <a:spcAft>
                <a:spcPts val="0"/>
              </a:spcAft>
              <a:buSzPts val="1800"/>
              <a:buNone/>
            </a:pPr>
            <a:r>
              <a:rPr lang="en-US">
                <a:solidFill>
                  <a:srgbClr val="000000"/>
                </a:solidFill>
              </a:rPr>
              <a:t>Union 	Collective Bargaining	Grievance</a:t>
            </a:r>
            <a:endParaRPr>
              <a:solidFill>
                <a:srgbClr val="000000"/>
              </a:solidFill>
            </a:endParaRPr>
          </a:p>
          <a:p>
            <a:pPr marL="0" lvl="0" indent="0" algn="l" rtl="0">
              <a:lnSpc>
                <a:spcPct val="100000"/>
              </a:lnSpc>
              <a:spcBef>
                <a:spcPts val="0"/>
              </a:spcBef>
              <a:spcAft>
                <a:spcPts val="0"/>
              </a:spcAft>
              <a:buSzPts val="1800"/>
              <a:buNone/>
            </a:pPr>
            <a:r>
              <a:rPr lang="en-US">
                <a:solidFill>
                  <a:srgbClr val="000000"/>
                </a:solidFill>
              </a:rPr>
              <a:t> </a:t>
            </a:r>
            <a:endParaRPr>
              <a:solidFill>
                <a:srgbClr val="000000"/>
              </a:solidFill>
            </a:endParaRPr>
          </a:p>
          <a:p>
            <a:pPr marL="0" lvl="0" indent="0" algn="l" rtl="0">
              <a:lnSpc>
                <a:spcPct val="100000"/>
              </a:lnSpc>
              <a:spcBef>
                <a:spcPts val="0"/>
              </a:spcBef>
              <a:spcAft>
                <a:spcPts val="0"/>
              </a:spcAft>
              <a:buSzPts val="1800"/>
              <a:buNone/>
            </a:pPr>
            <a:r>
              <a:rPr lang="en-US">
                <a:solidFill>
                  <a:srgbClr val="000000"/>
                </a:solidFill>
              </a:rPr>
              <a:t>     Arbitration	  Child Labor	     Minimum Wage	    “Right to Work”	</a:t>
            </a:r>
            <a:endParaRPr>
              <a:solidFill>
                <a:srgbClr val="000000"/>
              </a:solidFill>
            </a:endParaRPr>
          </a:p>
          <a:p>
            <a:pPr marL="0" lvl="0" indent="0" algn="l" rtl="0">
              <a:lnSpc>
                <a:spcPct val="100000"/>
              </a:lnSpc>
              <a:spcBef>
                <a:spcPts val="0"/>
              </a:spcBef>
              <a:spcAft>
                <a:spcPts val="0"/>
              </a:spcAft>
              <a:buSzPts val="1800"/>
              <a:buNone/>
            </a:pPr>
            <a:endParaRPr>
              <a:solidFill>
                <a:srgbClr val="000000"/>
              </a:solidFill>
            </a:endParaRPr>
          </a:p>
          <a:p>
            <a:pPr marL="0" lvl="0" indent="457200" algn="l" rtl="0">
              <a:lnSpc>
                <a:spcPct val="100000"/>
              </a:lnSpc>
              <a:spcBef>
                <a:spcPts val="0"/>
              </a:spcBef>
              <a:spcAft>
                <a:spcPts val="0"/>
              </a:spcAft>
              <a:buSzPts val="1800"/>
              <a:buNone/>
            </a:pPr>
            <a:r>
              <a:rPr lang="en-US">
                <a:solidFill>
                  <a:srgbClr val="000000"/>
                </a:solidFill>
              </a:rPr>
              <a:t>Discrimination		Workers’ Compensation	“Blue Collar”	</a:t>
            </a:r>
            <a:endParaRPr>
              <a:solidFill>
                <a:srgbClr val="000000"/>
              </a:solidFill>
            </a:endParaRPr>
          </a:p>
          <a:p>
            <a:pPr marL="0" lvl="0" indent="0" algn="l" rtl="0">
              <a:lnSpc>
                <a:spcPct val="100000"/>
              </a:lnSpc>
              <a:spcBef>
                <a:spcPts val="0"/>
              </a:spcBef>
              <a:spcAft>
                <a:spcPts val="0"/>
              </a:spcAft>
              <a:buSzPts val="1800"/>
              <a:buNone/>
            </a:pPr>
            <a:endParaRPr>
              <a:solidFill>
                <a:srgbClr val="000000"/>
              </a:solidFill>
            </a:endParaRPr>
          </a:p>
          <a:p>
            <a:pPr marL="0" lvl="0" indent="457200" algn="l" rtl="0">
              <a:lnSpc>
                <a:spcPct val="100000"/>
              </a:lnSpc>
              <a:spcBef>
                <a:spcPts val="0"/>
              </a:spcBef>
              <a:spcAft>
                <a:spcPts val="0"/>
              </a:spcAft>
              <a:buSzPts val="1800"/>
              <a:buNone/>
            </a:pPr>
            <a:r>
              <a:rPr lang="en-US">
                <a:solidFill>
                  <a:srgbClr val="000000"/>
                </a:solidFill>
              </a:rPr>
              <a:t>“White Collar” 	Sweatshop 	Social Security </a:t>
            </a:r>
            <a:endParaRPr>
              <a:solidFill>
                <a:srgbClr val="000000"/>
              </a:solidFill>
            </a:endParaRPr>
          </a:p>
        </p:txBody>
      </p:sp>
      <p:sp>
        <p:nvSpPr>
          <p:cNvPr id="108" name="Google Shape;108;p6"/>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Unit: Workplace Regulations</a:t>
            </a:r>
            <a:endParaRPr/>
          </a:p>
        </p:txBody>
      </p:sp>
      <p:sp>
        <p:nvSpPr>
          <p:cNvPr id="109" name="Google Shape;109;p6"/>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110" name="Google Shape;110;p6"/>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5d995dcad7_0_11"/>
          <p:cNvSpPr txBox="1">
            <a:spLocks noGrp="1"/>
          </p:cNvSpPr>
          <p:nvPr>
            <p:ph type="body" idx="1"/>
          </p:nvPr>
        </p:nvSpPr>
        <p:spPr>
          <a:xfrm>
            <a:off x="1028700" y="1600200"/>
            <a:ext cx="7260000" cy="4267200"/>
          </a:xfrm>
          <a:prstGeom prst="rect">
            <a:avLst/>
          </a:prstGeom>
          <a:noFill/>
          <a:ln>
            <a:noFill/>
          </a:ln>
        </p:spPr>
        <p:txBody>
          <a:bodyPr spcFirstLastPara="1" wrap="square" lIns="91425" tIns="45700" rIns="91425" bIns="45700" anchor="t" anchorCtr="0">
            <a:noAutofit/>
          </a:bodyPr>
          <a:lstStyle/>
          <a:p>
            <a:pPr marL="342900" lvl="0" indent="-190500" algn="l" rtl="0">
              <a:lnSpc>
                <a:spcPct val="100000"/>
              </a:lnSpc>
              <a:spcBef>
                <a:spcPts val="0"/>
              </a:spcBef>
              <a:spcAft>
                <a:spcPts val="0"/>
              </a:spcAft>
              <a:buClr>
                <a:srgbClr val="6EA92C"/>
              </a:buClr>
              <a:buSzPts val="2400"/>
              <a:buFont typeface="Arial"/>
              <a:buNone/>
            </a:pPr>
            <a:r>
              <a:rPr lang="en-US" sz="2400" b="1" u="sng"/>
              <a:t>Lessons</a:t>
            </a:r>
            <a:r>
              <a:rPr lang="en-US" sz="2400"/>
              <a:t> </a:t>
            </a:r>
            <a:endParaRPr sz="2400"/>
          </a:p>
          <a:p>
            <a:pPr marL="457200" lvl="0" indent="-342900" algn="l" rtl="0">
              <a:lnSpc>
                <a:spcPct val="115000"/>
              </a:lnSpc>
              <a:spcBef>
                <a:spcPts val="0"/>
              </a:spcBef>
              <a:spcAft>
                <a:spcPts val="0"/>
              </a:spcAft>
              <a:buClr>
                <a:schemeClr val="dk1"/>
              </a:buClr>
              <a:buSzPts val="1800"/>
              <a:buFont typeface="Gill Sans"/>
              <a:buChar char="●"/>
            </a:pPr>
            <a:r>
              <a:rPr lang="en-US">
                <a:solidFill>
                  <a:schemeClr val="dk1"/>
                </a:solidFill>
              </a:rPr>
              <a:t>Child Labor in America</a:t>
            </a:r>
            <a:endParaRPr>
              <a:solidFill>
                <a:schemeClr val="dk1"/>
              </a:solidFill>
            </a:endParaRPr>
          </a:p>
          <a:p>
            <a:pPr marL="457200" lvl="0" indent="-342900" algn="l" rtl="0">
              <a:lnSpc>
                <a:spcPct val="115000"/>
              </a:lnSpc>
              <a:spcBef>
                <a:spcPts val="0"/>
              </a:spcBef>
              <a:spcAft>
                <a:spcPts val="0"/>
              </a:spcAft>
              <a:buClr>
                <a:schemeClr val="dk1"/>
              </a:buClr>
              <a:buSzPts val="1800"/>
              <a:buFont typeface="Gill Sans"/>
              <a:buChar char="●"/>
            </a:pPr>
            <a:r>
              <a:rPr lang="en-US">
                <a:solidFill>
                  <a:schemeClr val="dk1"/>
                </a:solidFill>
              </a:rPr>
              <a:t>Labor Unions and Working Conditions: United We Stand</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US">
                <a:solidFill>
                  <a:schemeClr val="dk1"/>
                </a:solidFill>
              </a:rPr>
              <a:t>Labor Organization and Detroit Sit-Down Strikes, 1937</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US">
                <a:solidFill>
                  <a:schemeClr val="dk1"/>
                </a:solidFill>
              </a:rPr>
              <a:t>Job Discrimination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solidFill>
                <a:srgbClr val="004A80"/>
              </a:solidFill>
            </a:endParaRPr>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p:txBody>
      </p:sp>
      <p:sp>
        <p:nvSpPr>
          <p:cNvPr id="116" name="Google Shape;116;g5d995dcad7_0_11"/>
          <p:cNvSpPr txBox="1">
            <a:spLocks noGrp="1"/>
          </p:cNvSpPr>
          <p:nvPr>
            <p:ph type="title"/>
          </p:nvPr>
        </p:nvSpPr>
        <p:spPr>
          <a:xfrm>
            <a:off x="457200" y="642425"/>
            <a:ext cx="82296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Unit: Workplace Regulations </a:t>
            </a:r>
            <a:endParaRPr/>
          </a:p>
        </p:txBody>
      </p:sp>
      <p:sp>
        <p:nvSpPr>
          <p:cNvPr id="117" name="Google Shape;117;g5d995dcad7_0_11"/>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118" name="Google Shape;118;g5d995dcad7_0_11"/>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5d98b8fca1_0_137"/>
          <p:cNvSpPr txBox="1">
            <a:spLocks noGrp="1"/>
          </p:cNvSpPr>
          <p:nvPr>
            <p:ph type="body" idx="1"/>
          </p:nvPr>
        </p:nvSpPr>
        <p:spPr>
          <a:xfrm>
            <a:off x="1028700" y="1638300"/>
            <a:ext cx="7260000" cy="4267200"/>
          </a:xfrm>
          <a:prstGeom prst="rect">
            <a:avLst/>
          </a:prstGeom>
          <a:noFill/>
          <a:ln>
            <a:noFill/>
          </a:ln>
        </p:spPr>
        <p:txBody>
          <a:bodyPr spcFirstLastPara="1" wrap="square" lIns="91425" tIns="45700" rIns="91425" bIns="45700" anchor="t" anchorCtr="0">
            <a:noAutofit/>
          </a:bodyPr>
          <a:lstStyle/>
          <a:p>
            <a:pPr marL="152400" lvl="0" indent="0" algn="l" rtl="0">
              <a:lnSpc>
                <a:spcPct val="100000"/>
              </a:lnSpc>
              <a:spcBef>
                <a:spcPts val="0"/>
              </a:spcBef>
              <a:spcAft>
                <a:spcPts val="0"/>
              </a:spcAft>
              <a:buClr>
                <a:srgbClr val="6EA92C"/>
              </a:buClr>
              <a:buSzPts val="2400"/>
              <a:buFont typeface="Arial"/>
              <a:buNone/>
            </a:pPr>
            <a:endParaRPr sz="2400"/>
          </a:p>
          <a:p>
            <a:pPr marL="342900" lvl="0" indent="-190500" algn="l" rtl="0">
              <a:lnSpc>
                <a:spcPct val="100000"/>
              </a:lnSpc>
              <a:spcBef>
                <a:spcPts val="0"/>
              </a:spcBef>
              <a:spcAft>
                <a:spcPts val="0"/>
              </a:spcAft>
              <a:buClr>
                <a:srgbClr val="6EA92C"/>
              </a:buClr>
              <a:buSzPts val="2400"/>
              <a:buFont typeface="Arial"/>
              <a:buNone/>
            </a:pPr>
            <a:endParaRPr>
              <a:solidFill>
                <a:srgbClr val="000000"/>
              </a:solidFill>
            </a:endParaRPr>
          </a:p>
          <a:p>
            <a:pPr marL="457200" lvl="0" indent="0" algn="l" rtl="0">
              <a:lnSpc>
                <a:spcPct val="100000"/>
              </a:lnSpc>
              <a:spcBef>
                <a:spcPts val="0"/>
              </a:spcBef>
              <a:spcAft>
                <a:spcPts val="0"/>
              </a:spcAft>
              <a:buSzPts val="1800"/>
              <a:buNone/>
            </a:pPr>
            <a:endParaRPr sz="2400">
              <a:solidFill>
                <a:srgbClr val="004A80"/>
              </a:solidFill>
            </a:endParaRPr>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p:txBody>
      </p:sp>
      <p:sp>
        <p:nvSpPr>
          <p:cNvPr id="124" name="Google Shape;124;g5d98b8fca1_0_137"/>
          <p:cNvSpPr txBox="1">
            <a:spLocks noGrp="1"/>
          </p:cNvSpPr>
          <p:nvPr>
            <p:ph type="title"/>
          </p:nvPr>
        </p:nvSpPr>
        <p:spPr>
          <a:xfrm>
            <a:off x="262500" y="609600"/>
            <a:ext cx="84243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Key Idea: Child Labor </a:t>
            </a:r>
            <a:endParaRPr/>
          </a:p>
        </p:txBody>
      </p:sp>
      <p:sp>
        <p:nvSpPr>
          <p:cNvPr id="125" name="Google Shape;125;g5d98b8fca1_0_137"/>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126" name="Google Shape;126;g5d98b8fca1_0_137"/>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127" name="Google Shape;127;g5d98b8fca1_0_137"/>
          <p:cNvPicPr preferRelativeResize="0"/>
          <p:nvPr/>
        </p:nvPicPr>
        <p:blipFill>
          <a:blip r:embed="rId3">
            <a:alphaModFix/>
          </a:blip>
          <a:stretch>
            <a:fillRect/>
          </a:stretch>
        </p:blipFill>
        <p:spPr>
          <a:xfrm>
            <a:off x="635800" y="1492950"/>
            <a:ext cx="3048000" cy="2076450"/>
          </a:xfrm>
          <a:prstGeom prst="rect">
            <a:avLst/>
          </a:prstGeom>
          <a:noFill/>
          <a:ln>
            <a:noFill/>
          </a:ln>
        </p:spPr>
      </p:pic>
      <p:pic>
        <p:nvPicPr>
          <p:cNvPr id="128" name="Google Shape;128;g5d98b8fca1_0_137"/>
          <p:cNvPicPr preferRelativeResize="0"/>
          <p:nvPr/>
        </p:nvPicPr>
        <p:blipFill>
          <a:blip r:embed="rId4">
            <a:alphaModFix/>
          </a:blip>
          <a:stretch>
            <a:fillRect/>
          </a:stretch>
        </p:blipFill>
        <p:spPr>
          <a:xfrm>
            <a:off x="920850" y="3929600"/>
            <a:ext cx="6610350" cy="1905000"/>
          </a:xfrm>
          <a:prstGeom prst="rect">
            <a:avLst/>
          </a:prstGeom>
          <a:noFill/>
          <a:ln>
            <a:noFill/>
          </a:ln>
        </p:spPr>
      </p:pic>
      <p:pic>
        <p:nvPicPr>
          <p:cNvPr id="129" name="Google Shape;129;g5d98b8fca1_0_137"/>
          <p:cNvPicPr preferRelativeResize="0"/>
          <p:nvPr/>
        </p:nvPicPr>
        <p:blipFill>
          <a:blip r:embed="rId5">
            <a:alphaModFix/>
          </a:blip>
          <a:stretch>
            <a:fillRect/>
          </a:stretch>
        </p:blipFill>
        <p:spPr>
          <a:xfrm>
            <a:off x="4339250" y="1492950"/>
            <a:ext cx="3535550" cy="2344224"/>
          </a:xfrm>
          <a:prstGeom prst="rect">
            <a:avLst/>
          </a:prstGeom>
          <a:noFill/>
          <a:ln>
            <a:noFill/>
          </a:ln>
        </p:spPr>
      </p:pic>
      <p:sp>
        <p:nvSpPr>
          <p:cNvPr id="130" name="Google Shape;130;g5d98b8fca1_0_137"/>
          <p:cNvSpPr txBox="1"/>
          <p:nvPr/>
        </p:nvSpPr>
        <p:spPr>
          <a:xfrm>
            <a:off x="1003200" y="5986350"/>
            <a:ext cx="6742800" cy="60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https://www.loc.gov/pictures/item/2016801353/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5da665cae3_0_0"/>
          <p:cNvSpPr txBox="1">
            <a:spLocks noGrp="1"/>
          </p:cNvSpPr>
          <p:nvPr>
            <p:ph type="body" idx="1"/>
          </p:nvPr>
        </p:nvSpPr>
        <p:spPr>
          <a:xfrm>
            <a:off x="1028700" y="1638300"/>
            <a:ext cx="7260000" cy="4267200"/>
          </a:xfrm>
          <a:prstGeom prst="rect">
            <a:avLst/>
          </a:prstGeom>
          <a:noFill/>
          <a:ln>
            <a:noFill/>
          </a:ln>
        </p:spPr>
        <p:txBody>
          <a:bodyPr spcFirstLastPara="1" wrap="square" lIns="91425" tIns="45700" rIns="91425" bIns="45700" anchor="t" anchorCtr="0">
            <a:noAutofit/>
          </a:bodyPr>
          <a:lstStyle/>
          <a:p>
            <a:pPr marL="152400" lvl="0" indent="0" algn="l" rtl="0">
              <a:lnSpc>
                <a:spcPct val="100000"/>
              </a:lnSpc>
              <a:spcBef>
                <a:spcPts val="0"/>
              </a:spcBef>
              <a:spcAft>
                <a:spcPts val="0"/>
              </a:spcAft>
              <a:buClr>
                <a:srgbClr val="6EA92C"/>
              </a:buClr>
              <a:buSzPts val="2400"/>
              <a:buFont typeface="Arial"/>
              <a:buNone/>
            </a:pPr>
            <a:endParaRPr sz="2400"/>
          </a:p>
          <a:p>
            <a:pPr marL="342900" lvl="0" indent="-190500" algn="l" rtl="0">
              <a:lnSpc>
                <a:spcPct val="100000"/>
              </a:lnSpc>
              <a:spcBef>
                <a:spcPts val="0"/>
              </a:spcBef>
              <a:spcAft>
                <a:spcPts val="0"/>
              </a:spcAft>
              <a:buClr>
                <a:srgbClr val="6EA92C"/>
              </a:buClr>
              <a:buSzPts val="2400"/>
              <a:buFont typeface="Arial"/>
              <a:buNone/>
            </a:pPr>
            <a:endParaRPr>
              <a:solidFill>
                <a:srgbClr val="000000"/>
              </a:solidFill>
            </a:endParaRPr>
          </a:p>
          <a:p>
            <a:pPr marL="457200" lvl="0" indent="0" algn="l" rtl="0">
              <a:lnSpc>
                <a:spcPct val="100000"/>
              </a:lnSpc>
              <a:spcBef>
                <a:spcPts val="0"/>
              </a:spcBef>
              <a:spcAft>
                <a:spcPts val="0"/>
              </a:spcAft>
              <a:buSzPts val="1800"/>
              <a:buNone/>
            </a:pPr>
            <a:endParaRPr sz="2400">
              <a:solidFill>
                <a:srgbClr val="004A80"/>
              </a:solidFill>
            </a:endParaRPr>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endParaRPr sz="2400"/>
          </a:p>
        </p:txBody>
      </p:sp>
      <p:sp>
        <p:nvSpPr>
          <p:cNvPr id="136" name="Google Shape;136;g5da665cae3_0_0"/>
          <p:cNvSpPr txBox="1">
            <a:spLocks noGrp="1"/>
          </p:cNvSpPr>
          <p:nvPr>
            <p:ph type="title"/>
          </p:nvPr>
        </p:nvSpPr>
        <p:spPr>
          <a:xfrm>
            <a:off x="262500" y="609600"/>
            <a:ext cx="84243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Key Idea: Child Labor </a:t>
            </a:r>
            <a:endParaRPr/>
          </a:p>
        </p:txBody>
      </p:sp>
      <p:sp>
        <p:nvSpPr>
          <p:cNvPr id="137" name="Google Shape;137;g5da665cae3_0_0"/>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138" name="Google Shape;138;g5da665cae3_0_0"/>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139" name="Google Shape;139;g5da665cae3_0_0" descr="The Revolution, Reaction, and Reform of Child Labor&#10;&#10;NHD 2011 - 2012 Revolution, Reaction, and Reform" title="The Industrial Revolution: A Boon to Industry, A Bane to Childhood">
            <a:hlinkClick r:id="rId3"/>
          </p:cNvPr>
          <p:cNvPicPr preferRelativeResize="0"/>
          <p:nvPr/>
        </p:nvPicPr>
        <p:blipFill>
          <a:blip r:embed="rId4">
            <a:alphaModFix/>
          </a:blip>
          <a:stretch>
            <a:fillRect/>
          </a:stretch>
        </p:blipFill>
        <p:spPr>
          <a:xfrm>
            <a:off x="1168400" y="1714500"/>
            <a:ext cx="6725700" cy="4267200"/>
          </a:xfrm>
          <a:prstGeom prst="rect">
            <a:avLst/>
          </a:prstGeom>
          <a:noFill/>
          <a:ln>
            <a:noFill/>
          </a:ln>
        </p:spPr>
      </p:pic>
      <p:sp>
        <p:nvSpPr>
          <p:cNvPr id="140" name="Google Shape;140;g5da665cae3_0_0"/>
          <p:cNvSpPr txBox="1"/>
          <p:nvPr/>
        </p:nvSpPr>
        <p:spPr>
          <a:xfrm>
            <a:off x="1101875" y="6117925"/>
            <a:ext cx="7762500" cy="3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a:solidFill>
                  <a:srgbClr val="0066CC"/>
                </a:solidFill>
              </a:rPr>
              <a:t>https://youtu.be/KHmqEqJN59o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5edf47bf9a_2_31"/>
          <p:cNvSpPr txBox="1">
            <a:spLocks noGrp="1"/>
          </p:cNvSpPr>
          <p:nvPr>
            <p:ph type="body" idx="1"/>
          </p:nvPr>
        </p:nvSpPr>
        <p:spPr>
          <a:xfrm>
            <a:off x="1028700" y="1600200"/>
            <a:ext cx="7260000" cy="4267200"/>
          </a:xfrm>
          <a:prstGeom prst="rect">
            <a:avLst/>
          </a:prstGeom>
          <a:noFill/>
          <a:ln>
            <a:noFill/>
          </a:ln>
        </p:spPr>
        <p:txBody>
          <a:bodyPr spcFirstLastPara="1" wrap="square" lIns="91425" tIns="45700" rIns="91425" bIns="45700" anchor="t" anchorCtr="0">
            <a:noAutofit/>
          </a:bodyPr>
          <a:lstStyle/>
          <a:p>
            <a:pPr marL="342900" lvl="0" indent="-190500" algn="l" rtl="0">
              <a:lnSpc>
                <a:spcPct val="100000"/>
              </a:lnSpc>
              <a:spcBef>
                <a:spcPts val="0"/>
              </a:spcBef>
              <a:spcAft>
                <a:spcPts val="0"/>
              </a:spcAft>
              <a:buClr>
                <a:srgbClr val="6EA92C"/>
              </a:buClr>
              <a:buSzPts val="2400"/>
              <a:buFont typeface="Arial"/>
              <a:buNone/>
            </a:pPr>
            <a:r>
              <a:rPr lang="en-US" sz="2400" b="1" u="sng"/>
              <a:t>Essential Questions or Aims </a:t>
            </a:r>
            <a:endParaRPr sz="2400" b="1" u="sng"/>
          </a:p>
          <a:p>
            <a:pPr marL="457200" lvl="0" indent="-342900" algn="l" rtl="0">
              <a:lnSpc>
                <a:spcPct val="100000"/>
              </a:lnSpc>
              <a:spcBef>
                <a:spcPts val="0"/>
              </a:spcBef>
              <a:spcAft>
                <a:spcPts val="0"/>
              </a:spcAft>
              <a:buClr>
                <a:srgbClr val="000000"/>
              </a:buClr>
              <a:buSzPts val="1800"/>
              <a:buChar char="•"/>
            </a:pPr>
            <a:r>
              <a:rPr lang="en-US">
                <a:solidFill>
                  <a:srgbClr val="000000"/>
                </a:solidFill>
              </a:rPr>
              <a:t>Who worked in labor factories during the Industrial Revolution?  </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What conditions were children forced to work under in factories?</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US">
                <a:solidFill>
                  <a:srgbClr val="000000"/>
                </a:solidFill>
              </a:rPr>
              <a:t>What legislation did the government enact to regulate child labor and why?</a:t>
            </a:r>
            <a:endParaRPr>
              <a:solidFill>
                <a:srgbClr val="000000"/>
              </a:solidFill>
            </a:endParaRPr>
          </a:p>
          <a:p>
            <a:pPr marL="457200" lvl="0" indent="0" algn="l" rtl="0">
              <a:lnSpc>
                <a:spcPct val="100000"/>
              </a:lnSpc>
              <a:spcBef>
                <a:spcPts val="0"/>
              </a:spcBef>
              <a:spcAft>
                <a:spcPts val="0"/>
              </a:spcAft>
              <a:buSzPts val="1800"/>
              <a:buNone/>
            </a:pPr>
            <a:endParaRPr sz="2400"/>
          </a:p>
        </p:txBody>
      </p:sp>
      <p:sp>
        <p:nvSpPr>
          <p:cNvPr id="146" name="Google Shape;146;g5edf47bf9a_2_31"/>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Key Idea: Child Labor </a:t>
            </a:r>
            <a:endParaRPr/>
          </a:p>
        </p:txBody>
      </p:sp>
      <p:sp>
        <p:nvSpPr>
          <p:cNvPr id="147" name="Google Shape;147;g5edf47bf9a_2_31"/>
          <p:cNvSpPr txBox="1">
            <a:spLocks noGrp="1"/>
          </p:cNvSpPr>
          <p:nvPr>
            <p:ph type="ftr" idx="11"/>
          </p:nvPr>
        </p:nvSpPr>
        <p:spPr>
          <a:xfrm>
            <a:off x="755945" y="6324600"/>
            <a:ext cx="78960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b="1"/>
              <a:t>www.councilforeconed.org </a:t>
            </a:r>
            <a:endParaRPr b="1">
              <a:solidFill>
                <a:srgbClr val="1578BC"/>
              </a:solidFill>
            </a:endParaRPr>
          </a:p>
        </p:txBody>
      </p:sp>
      <p:sp>
        <p:nvSpPr>
          <p:cNvPr id="148" name="Google Shape;148;g5edf47bf9a_2_31"/>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2" ma:contentTypeDescription="Create a new document." ma:contentTypeScope="" ma:versionID="ad2fc0d4fa62e1968d7a1186eb6b8bb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55f388ed21565ea9d77dc5deb097c60f"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A47BC2-4F46-4F4F-A7BA-C976294494F9}"/>
</file>

<file path=customXml/itemProps2.xml><?xml version="1.0" encoding="utf-8"?>
<ds:datastoreItem xmlns:ds="http://schemas.openxmlformats.org/officeDocument/2006/customXml" ds:itemID="{C5148E0D-FAEB-4F6F-8AB8-B4C9D5ABBB28}"/>
</file>

<file path=customXml/itemProps3.xml><?xml version="1.0" encoding="utf-8"?>
<ds:datastoreItem xmlns:ds="http://schemas.openxmlformats.org/officeDocument/2006/customXml" ds:itemID="{3577AC03-41A2-4458-B97D-DF4C7E8C83C3}"/>
</file>

<file path=docProps/app.xml><?xml version="1.0" encoding="utf-8"?>
<Properties xmlns="http://schemas.openxmlformats.org/officeDocument/2006/extended-properties" xmlns:vt="http://schemas.openxmlformats.org/officeDocument/2006/docPropsVTypes">
  <TotalTime>0</TotalTime>
  <Words>1735</Words>
  <Application>Microsoft Office PowerPoint</Application>
  <PresentationFormat>On-screen Show (4:3)</PresentationFormat>
  <Paragraphs>266</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Gill Sans</vt:lpstr>
      <vt:lpstr>Calibri</vt:lpstr>
      <vt:lpstr>Arial</vt:lpstr>
      <vt:lpstr>Blank Presentation</vt:lpstr>
      <vt:lpstr>Career and Financial Management:  Workplace Regulations</vt:lpstr>
      <vt:lpstr>Joi Cobb: Bio</vt:lpstr>
      <vt:lpstr>Key Ideas</vt:lpstr>
      <vt:lpstr>Agenda </vt:lpstr>
      <vt:lpstr>Unit: Workplace Regulations</vt:lpstr>
      <vt:lpstr>Unit: Workplace Regulations </vt:lpstr>
      <vt:lpstr>Key Idea: Child Labor </vt:lpstr>
      <vt:lpstr>Key Idea: Child Labor </vt:lpstr>
      <vt:lpstr>Key Idea: Child Labor </vt:lpstr>
      <vt:lpstr>Unit: Workplace Regulations </vt:lpstr>
      <vt:lpstr>Key Idea: Labor Movement and Its Impact on Legislation </vt:lpstr>
      <vt:lpstr>Key Idea: Labor Movement and Its Impact on Legislation</vt:lpstr>
      <vt:lpstr>Unit: Work Regulations</vt:lpstr>
      <vt:lpstr>Key Idea: Labor Unions and Working Conditions </vt:lpstr>
      <vt:lpstr>Key Idea: Labor Unions and Working Conditions </vt:lpstr>
      <vt:lpstr>Unit: Workplace Regulations </vt:lpstr>
      <vt:lpstr>Key Idea: Job Discrimination </vt:lpstr>
      <vt:lpstr>Key Idea: Job Discrimination </vt:lpstr>
      <vt:lpstr>Key Idea: Job Discrimination </vt:lpstr>
      <vt:lpstr>Unit: Workplace Regulations </vt:lpstr>
      <vt:lpstr>Key Idea: Social Security  </vt:lpstr>
      <vt:lpstr>Key Idea: Social Security  </vt:lpstr>
      <vt:lpstr>Key Idea: Social Security  </vt:lpstr>
      <vt:lpstr>Unit: Workplace Regulations </vt:lpstr>
      <vt:lpstr>Unit: Workplace Regulations</vt:lpstr>
      <vt:lpstr>Resources</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and Financial Management:  Workplace Regulations</dc:title>
  <dc:creator>Office 2004 Test Drive User</dc:creator>
  <cp:lastModifiedBy>Jarvon Carson</cp:lastModifiedBy>
  <cp:revision>1</cp:revision>
  <dcterms:created xsi:type="dcterms:W3CDTF">2012-10-20T14:14:15Z</dcterms:created>
  <dcterms:modified xsi:type="dcterms:W3CDTF">2019-07-23T22:22:19Z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Order">
    <vt:r8>200</vt:r8>
  </property>
  <property fmtid="{D5CDD505-2E9C-101B-9397-08002B2CF9AE}" pid="4" name="_CopySource">
    <vt:lpwstr>https://council4econed.sharepoint.com/CMT/Board Meeting Feb 8, 2013 v2 njm.pptx</vt:lpwstr>
  </property>
  <property fmtid="{D5CDD505-2E9C-101B-9397-08002B2CF9AE}" pid="5" name="xd_ProgID">
    <vt:lpwstr/>
  </property>
  <property fmtid="{D5CDD505-2E9C-101B-9397-08002B2CF9AE}" pid="6" name="TemplateUrl">
    <vt:lpwstr/>
  </property>
</Properties>
</file>