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82" r:id="rId5"/>
  </p:sldMasterIdLst>
  <p:notesMasterIdLst>
    <p:notesMasterId r:id="rId27"/>
  </p:notesMasterIdLst>
  <p:handoutMasterIdLst>
    <p:handoutMasterId r:id="rId28"/>
  </p:handoutMasterIdLst>
  <p:sldIdLst>
    <p:sldId id="256" r:id="rId6"/>
    <p:sldId id="314" r:id="rId7"/>
    <p:sldId id="265" r:id="rId8"/>
    <p:sldId id="297" r:id="rId9"/>
    <p:sldId id="316" r:id="rId10"/>
    <p:sldId id="318" r:id="rId11"/>
    <p:sldId id="319" r:id="rId12"/>
    <p:sldId id="317" r:id="rId13"/>
    <p:sldId id="320" r:id="rId14"/>
    <p:sldId id="321" r:id="rId15"/>
    <p:sldId id="298" r:id="rId16"/>
    <p:sldId id="322" r:id="rId17"/>
    <p:sldId id="323" r:id="rId18"/>
    <p:sldId id="303" r:id="rId19"/>
    <p:sldId id="313" r:id="rId20"/>
    <p:sldId id="293" r:id="rId21"/>
    <p:sldId id="324" r:id="rId22"/>
    <p:sldId id="325" r:id="rId23"/>
    <p:sldId id="326" r:id="rId24"/>
    <p:sldId id="290" r:id="rId25"/>
    <p:sldId id="292" r:id="rId26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evy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0"/>
    <a:srgbClr val="79AC43"/>
    <a:srgbClr val="029602"/>
    <a:srgbClr val="1578BC"/>
    <a:srgbClr val="FFFF66"/>
    <a:srgbClr val="CC66FF"/>
    <a:srgbClr val="CCFFCC"/>
    <a:srgbClr val="CCFF99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84502" autoAdjust="0"/>
  </p:normalViewPr>
  <p:slideViewPr>
    <p:cSldViewPr>
      <p:cViewPr varScale="1">
        <p:scale>
          <a:sx n="79" d="100"/>
          <a:sy n="79" d="100"/>
        </p:scale>
        <p:origin x="9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008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72" y="642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71" y="0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5B415-68C8-4A58-B2FB-027E28498B27}" type="datetime1">
              <a:rPr lang="en-US"/>
              <a:pPr/>
              <a:t>7/11/2019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3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71" y="8842033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E3D93-84EA-4E8B-BF2A-F31F2C855D6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47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8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6913"/>
            <a:ext cx="4657725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7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8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31D1C9-99ED-4BAE-B0EB-0468EAB041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7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4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990600" y="22860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990600" y="36576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</p:spPr>
        <p:txBody>
          <a:bodyPr/>
          <a:lstStyle>
            <a:lvl1pPr algn="ctr">
              <a:defRPr b="1" baseline="0">
                <a:solidFill>
                  <a:srgbClr val="004A80"/>
                </a:solidFill>
                <a:latin typeface="Gill Sans"/>
                <a:cs typeface="Gill Sans"/>
              </a:defRPr>
            </a:lvl1pPr>
          </a:lstStyle>
          <a:p>
            <a:r>
              <a:rPr lang="en-US" dirty="0"/>
              <a:t>Webinar Title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028699" y="3930196"/>
            <a:ext cx="7086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Date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Presenter: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938553"/>
            <a:ext cx="3124200" cy="11709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3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1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2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35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5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2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Char char="•"/>
              <a:defRPr sz="18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0" indent="-365760" algn="l">
              <a:buClr>
                <a:srgbClr val="004A80"/>
              </a:buClr>
              <a:buFont typeface="BankGothic Md BT"/>
              <a:buChar char="»"/>
              <a:defRPr sz="18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81217"/>
            <a:ext cx="1905000" cy="7139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www.councilforeconed.org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FEBA4D8-2E47-4345-BA21-5CD61A5A0BB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None/>
              <a:defRPr sz="24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182880" indent="-374904" algn="l">
              <a:buClr>
                <a:srgbClr val="004A80"/>
              </a:buClr>
              <a:buFont typeface="BankGothic Md BT"/>
              <a:buChar char="»"/>
              <a:defRPr sz="24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0AAD9021-A74D-4FF0-868C-40F10C5CABE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800">
                <a:latin typeface="Gill Sans"/>
                <a:cs typeface="Gill Sans"/>
              </a:defRPr>
            </a:lvl3pPr>
            <a:lvl4pPr>
              <a:defRPr sz="1800">
                <a:latin typeface="Gill Sans"/>
                <a:cs typeface="Gill Sans"/>
              </a:defRPr>
            </a:lvl4pPr>
            <a:lvl5pPr>
              <a:defRPr sz="1800">
                <a:latin typeface="Gill Sans"/>
                <a:cs typeface="Gill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609600" y="64008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162800" y="6553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EBAAD4B-9DCB-4A12-AD43-92C60FC4370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www.councilforeconed.org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</a:defRPr>
            </a:lvl1pPr>
          </a:lstStyle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4" r:id="rId3"/>
    <p:sldLayoutId id="2147483678" r:id="rId4"/>
    <p:sldLayoutId id="2147483679" r:id="rId5"/>
    <p:sldLayoutId id="2147483680" r:id="rId6"/>
    <p:sldLayoutId id="2147483681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/>
          <a:ea typeface="ＭＳ Ｐゴシック" charset="-128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dtools.com/pages/article/newLDR_50.htm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76aSOcABZo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aspeaker.org/wp-content/uploads/2014/12/Management-Meeting-Parliamentary-Procedure-Basics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u.edu/ethics/focus-areas/business-ethics/resources/case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ertech.org/career-ready-practices" TargetMode="External"/><Relationship Id="rId2" Type="http://schemas.openxmlformats.org/officeDocument/2006/relationships/hyperlink" Target="http://www.p12.nysed.gov/cte/cdlearn/documents/cdoslea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doe.org/" TargetMode="External"/><Relationship Id="rId2" Type="http://schemas.openxmlformats.org/officeDocument/2006/relationships/hyperlink" Target="http://www.econedlink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ericaachievesednetworks.org/quest-for-success?mc_cid=4370f45a65&amp;mc_eid=19343688f3" TargetMode="External"/><Relationship Id="rId4" Type="http://schemas.openxmlformats.org/officeDocument/2006/relationships/hyperlink" Target="https://www.youtube.com/watch?v=fW8amMCVAJQ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yctecenter.org/instruction/cfm" TargetMode="External"/><Relationship Id="rId2" Type="http://schemas.openxmlformats.org/officeDocument/2006/relationships/hyperlink" Target="http://www.p12.nysed.gov/cte/ctepolicy/documents/CFM.2018initialRelease508.p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t.ly/CFMResourc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CAREER AND FINANCIAL MANAGEMENT:</a:t>
            </a:r>
            <a:br>
              <a:rPr lang="en-US" sz="2400" dirty="0"/>
            </a:br>
            <a:r>
              <a:rPr lang="en-US" sz="2400" dirty="0"/>
              <a:t>LEADERSHIP AND ETHICS UNIT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5562601"/>
            <a:ext cx="4648199" cy="671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/>
                </a:solidFill>
              </a:rPr>
              <a:t>Marsha Iverson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19400" y="44196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July 10, 2019</a:t>
            </a:r>
          </a:p>
        </p:txBody>
      </p:sp>
    </p:spTree>
    <p:extLst>
      <p:ext uri="{BB962C8B-B14F-4D97-AF65-F5344CB8AC3E}">
        <p14:creationId xmlns:p14="http://schemas.microsoft.com/office/powerpoint/2010/main" val="239889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LEADERSHIP SKILLS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2" descr="https://www.thebalancecareers.com/thmb/N-JAqUL3Xbd7Gn4ENIMEPP0fEAU=/950x0/top-leadership-skills-2063782_final-5b3e6be646e0fb0036272f42-5bbf7e0246e0fb0026d6416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6632890" cy="441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7677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 LEADERSHIP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245950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Students respond to 18 questions.  An assessment of their Leadership Skills is provided.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https://www.mindtools.com/pages/article/newLDR_50.htm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38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Clubs, Sports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Internships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Skills  USA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FBLA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DECA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HOSA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FFA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Virtual Enterprises, NAF, other classes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US" dirty="0"/>
              <a:t>Opportunities to Demonstrate </a:t>
            </a:r>
            <a:br>
              <a:rPr lang="en-US" dirty="0"/>
            </a:br>
            <a:r>
              <a:rPr lang="en-US" dirty="0"/>
              <a:t>Leadership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AAD9021-A74D-4FF0-868C-40F10C5CABE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Short YouTube: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chemeClr val="accent2"/>
                </a:solidFill>
              </a:rPr>
              <a:t>		PARLIAMENTARY PROCEDURE 101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Parliamentary Procedure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AAD9021-A74D-4FF0-868C-40F10C5CABE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4675495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https://www.youtube.com/watch?v=976aSOcABZo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Parliamentary Procedure Vocabulary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264417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https://www.nsaspeaker.org/wp-content/uploads/2014/12/Management-Meeting-Parliamentary-Procedure-Basics.pdf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3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ETHICS, Defined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090172"/>
            <a:ext cx="685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Business ethics</a:t>
            </a:r>
            <a:r>
              <a:rPr lang="en-US" dirty="0"/>
              <a:t> (also known as corporate </a:t>
            </a:r>
            <a:r>
              <a:rPr lang="en-US" b="1" dirty="0"/>
              <a:t>ethics</a:t>
            </a:r>
            <a:r>
              <a:rPr lang="en-US" dirty="0"/>
              <a:t>) is a form of applied </a:t>
            </a:r>
            <a:r>
              <a:rPr lang="en-US" b="1" dirty="0"/>
              <a:t>ethics</a:t>
            </a:r>
            <a:r>
              <a:rPr lang="en-US" dirty="0"/>
              <a:t> or professional </a:t>
            </a:r>
            <a:r>
              <a:rPr lang="en-US" b="1" dirty="0"/>
              <a:t>ethics</a:t>
            </a:r>
            <a:r>
              <a:rPr lang="en-US" dirty="0"/>
              <a:t>, that examines </a:t>
            </a:r>
            <a:r>
              <a:rPr lang="en-US" b="1" dirty="0"/>
              <a:t>ethical</a:t>
            </a:r>
            <a:r>
              <a:rPr lang="en-US" dirty="0"/>
              <a:t> principles and moral or </a:t>
            </a:r>
            <a:r>
              <a:rPr lang="en-US" b="1" dirty="0"/>
              <a:t>ethical</a:t>
            </a:r>
            <a:r>
              <a:rPr lang="en-US" dirty="0"/>
              <a:t> problems that can arise in a </a:t>
            </a:r>
            <a:r>
              <a:rPr lang="en-US" b="1" dirty="0"/>
              <a:t>business</a:t>
            </a:r>
            <a:r>
              <a:rPr lang="en-US" dirty="0"/>
              <a:t> environment</a:t>
            </a:r>
          </a:p>
        </p:txBody>
      </p:sp>
    </p:spTree>
    <p:extLst>
      <p:ext uri="{BB962C8B-B14F-4D97-AF65-F5344CB8AC3E}">
        <p14:creationId xmlns:p14="http://schemas.microsoft.com/office/powerpoint/2010/main" val="678235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CASE STUDIES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028700" y="1371600"/>
            <a:ext cx="6667500" cy="4495800"/>
          </a:xfrm>
        </p:spPr>
        <p:txBody>
          <a:bodyPr/>
          <a:lstStyle/>
          <a:p>
            <a:endParaRPr lang="en-US" sz="2400" dirty="0"/>
          </a:p>
          <a:p>
            <a:pPr>
              <a:buNone/>
            </a:pPr>
            <a:r>
              <a:rPr lang="en-US" sz="2400" b="1" dirty="0">
                <a:solidFill>
                  <a:schemeClr val="accent2"/>
                </a:solidFill>
              </a:rPr>
              <a:t>A large number of actual cases from business for students to read and respond to: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>
                <a:hlinkClick r:id="rId2"/>
              </a:rPr>
              <a:t>https://www.scu.edu/ethics/focus-areas/business-ethics/resources/cases/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2682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057400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York State Requires:</a:t>
            </a:r>
          </a:p>
          <a:p>
            <a:endParaRPr lang="en-US" dirty="0"/>
          </a:p>
          <a:p>
            <a:r>
              <a:rPr lang="en-US" dirty="0"/>
              <a:t>CDOS Standards</a:t>
            </a:r>
          </a:p>
          <a:p>
            <a:r>
              <a:rPr lang="en-US" dirty="0">
                <a:hlinkClick r:id="rId2"/>
              </a:rPr>
              <a:t>http://www.p12.nysed.gov/cte/cdlearn/documents/cdoslea.pdf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Common Career Technical Core Standards (CCTC), Career Ready Practices</a:t>
            </a:r>
          </a:p>
          <a:p>
            <a:r>
              <a:rPr lang="en-US" u="sng" dirty="0">
                <a:hlinkClick r:id="rId3"/>
              </a:rPr>
              <a:t>https://www.careertech.org/career-ready-practices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ACTIVITIES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/>
              <a:t> Creating groups, have students read, research, review the ethics case studies.  Groups to present to class.</a:t>
            </a:r>
          </a:p>
          <a:p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For an issue affecting students, run a class meeting to review the issue and create a Plan of Action using Robert’s Rules of Order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ACTIVITIES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600200"/>
            <a:ext cx="784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Create several personal ethics scenarios and engage students as with the ethics case studies here.</a:t>
            </a:r>
          </a:p>
          <a:p>
            <a:r>
              <a:rPr lang="en-US" dirty="0"/>
              <a:t> “</a:t>
            </a:r>
            <a:r>
              <a:rPr lang="en-US" dirty="0">
                <a:highlight>
                  <a:srgbClr val="FFFF00"/>
                </a:highlight>
              </a:rPr>
              <a:t>What would you do in these scenarios</a:t>
            </a:r>
            <a:r>
              <a:rPr lang="en-US" dirty="0"/>
              <a:t>…?”</a:t>
            </a:r>
            <a:endParaRPr lang="en-US" dirty="0">
              <a:solidFill>
                <a:schemeClr val="accent6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A friend shares they found a wallet with $100 in it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 You work in a supermarket and a colleague is taking money from the cash register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 You see a car in a parking lot that hit another car.  You see the license plate as the car drives away, not leaving a note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  A store gives you back too much change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 A colleague is taking supplies home from work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2133600"/>
            <a:ext cx="7086600" cy="29718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CTE Technical Assistance Center of New York— Field Associate</a:t>
            </a:r>
          </a:p>
          <a:p>
            <a:r>
              <a:rPr lang="en-US" b="1" dirty="0">
                <a:solidFill>
                  <a:schemeClr val="accent2"/>
                </a:solidFill>
              </a:rPr>
              <a:t>Associate Professor and Program Director— Hofstra University</a:t>
            </a:r>
          </a:p>
          <a:p>
            <a:r>
              <a:rPr lang="en-US" b="1" dirty="0">
                <a:solidFill>
                  <a:schemeClr val="accent2"/>
                </a:solidFill>
              </a:rPr>
              <a:t>Co-Author of three published textbooks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Coordinator of CAREER AND FINANCIAL MANAGEMENT Curriculum and Resource Guide</a:t>
            </a:r>
          </a:p>
          <a:p>
            <a:r>
              <a:rPr lang="en-US" b="1" dirty="0">
                <a:solidFill>
                  <a:schemeClr val="accent2"/>
                </a:solidFill>
              </a:rPr>
              <a:t>Beginning 52</a:t>
            </a:r>
            <a:r>
              <a:rPr lang="en-US" b="1" baseline="30000" dirty="0">
                <a:solidFill>
                  <a:schemeClr val="accent2"/>
                </a:solidFill>
              </a:rPr>
              <a:t>nd</a:t>
            </a:r>
            <a:r>
              <a:rPr lang="en-US" b="1" dirty="0">
                <a:solidFill>
                  <a:schemeClr val="accent2"/>
                </a:solidFill>
              </a:rPr>
              <a:t> year of teaching in September!!!!!!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Marsha Iverson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47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4191000"/>
          </a:xfrm>
        </p:spPr>
        <p:txBody>
          <a:bodyPr/>
          <a:lstStyle/>
          <a:p>
            <a:endParaRPr lang="en-US" dirty="0"/>
          </a:p>
          <a:p>
            <a:r>
              <a:rPr lang="en-US" b="1" dirty="0">
                <a:solidFill>
                  <a:schemeClr val="accent2"/>
                </a:solidFill>
                <a:hlinkClick r:id="rId2"/>
              </a:rPr>
              <a:t>www.econedlink.org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chemeClr val="accent2"/>
                </a:solidFill>
                <a:hlinkClick r:id="rId3"/>
              </a:rPr>
              <a:t>www.nyctecenter.org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chemeClr val="accent2"/>
                </a:solidFill>
              </a:rPr>
              <a:t>Resource Guide</a:t>
            </a:r>
          </a:p>
          <a:p>
            <a:r>
              <a:rPr lang="en-US" b="1" dirty="0">
                <a:solidFill>
                  <a:schemeClr val="accent2"/>
                </a:solidFill>
              </a:rPr>
              <a:t>Texas State CTE (see Resource Guide, page 15)</a:t>
            </a:r>
          </a:p>
          <a:p>
            <a:r>
              <a:rPr lang="en-US" b="1" dirty="0">
                <a:solidFill>
                  <a:schemeClr val="accent2"/>
                </a:solidFill>
              </a:rPr>
              <a:t>PBS (see Resource Guide, page 15)</a:t>
            </a:r>
          </a:p>
          <a:p>
            <a:r>
              <a:rPr lang="en-US" b="1" dirty="0">
                <a:solidFill>
                  <a:schemeClr val="accent2"/>
                </a:solidFill>
              </a:rPr>
              <a:t>Other Helpful Sources (see Resource Guide, pages 17-18 and pages 39-41)</a:t>
            </a:r>
          </a:p>
          <a:p>
            <a:r>
              <a:rPr lang="en-US" b="1" dirty="0">
                <a:solidFill>
                  <a:schemeClr val="accent2"/>
                </a:solidFill>
                <a:hlinkClick r:id="rId4"/>
              </a:rPr>
              <a:t>https://www.youtube.com/watch?v=fW8amMCVAJQ</a:t>
            </a:r>
            <a:r>
              <a:rPr lang="en-US" b="1" dirty="0">
                <a:solidFill>
                  <a:schemeClr val="accent2"/>
                </a:solidFill>
              </a:rPr>
              <a:t>  Short video  on Leadership</a:t>
            </a:r>
          </a:p>
          <a:p>
            <a:r>
              <a:rPr lang="en-US" dirty="0">
                <a:hlinkClick r:id="rId5"/>
              </a:rPr>
              <a:t>https://www.americaachievesednetworks.org/quest-for-success?mc_cid=4370f45a65&amp;mc_eid=19343688f3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Quest For Success curriculum materials</a:t>
            </a:r>
          </a:p>
        </p:txBody>
      </p:sp>
    </p:spTree>
    <p:extLst>
      <p:ext uri="{BB962C8B-B14F-4D97-AF65-F5344CB8AC3E}">
        <p14:creationId xmlns:p14="http://schemas.microsoft.com/office/powerpoint/2010/main" val="595443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sz="4800" dirty="0">
                <a:solidFill>
                  <a:schemeClr val="accent2"/>
                </a:solidFill>
              </a:rPr>
              <a:t>Marsha Iverson</a:t>
            </a:r>
          </a:p>
          <a:p>
            <a:pPr lvl="2"/>
            <a:r>
              <a:rPr lang="en-US" sz="5400" dirty="0">
                <a:solidFill>
                  <a:schemeClr val="accent2"/>
                </a:solidFill>
              </a:rPr>
              <a:t>Marsha@spnet.us</a:t>
            </a:r>
          </a:p>
          <a:p>
            <a:pPr lvl="2"/>
            <a:r>
              <a:rPr lang="en-US" sz="5400" dirty="0">
                <a:solidFill>
                  <a:schemeClr val="accent2"/>
                </a:solidFill>
              </a:rPr>
              <a:t>516-606-7016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0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578BC"/>
                </a:solidFill>
              </a:rPr>
              <a:t>www.councilforeconed.org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CAREER AND FINANCIAL MANAGEMENT Development Process</a:t>
            </a:r>
          </a:p>
          <a:p>
            <a:r>
              <a:rPr lang="en-US" b="1" dirty="0">
                <a:solidFill>
                  <a:schemeClr val="accent2"/>
                </a:solidFill>
              </a:rPr>
              <a:t>Structure of CFM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Delivery Options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Unit Design</a:t>
            </a:r>
          </a:p>
          <a:p>
            <a:r>
              <a:rPr lang="en-US" b="1" dirty="0">
                <a:solidFill>
                  <a:schemeClr val="accent2"/>
                </a:solidFill>
              </a:rPr>
              <a:t>LEADERSHIP AND ETHICS as a CFM Component</a:t>
            </a:r>
          </a:p>
          <a:p>
            <a:r>
              <a:rPr lang="en-US" b="1" dirty="0">
                <a:solidFill>
                  <a:schemeClr val="accent2"/>
                </a:solidFill>
              </a:rPr>
              <a:t>Unit Content</a:t>
            </a:r>
          </a:p>
          <a:p>
            <a:r>
              <a:rPr lang="en-US" b="1" dirty="0">
                <a:solidFill>
                  <a:schemeClr val="accent2"/>
                </a:solidFill>
              </a:rPr>
              <a:t>Instructional Resources</a:t>
            </a:r>
          </a:p>
          <a:p>
            <a:r>
              <a:rPr lang="en-US" b="1" dirty="0">
                <a:solidFill>
                  <a:schemeClr val="accent2"/>
                </a:solidFill>
              </a:rPr>
              <a:t>Related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58136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7391400" cy="36576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2003 Career and Financial Management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2017 Development Team convened with representation from CTE educators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June 2018 CFM Preliminary Release by NYSED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Development of Resource Guide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NYC DOE Professional Development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Involvement of NYC Center for Youth Employment and Council for Economic Education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CFM CURRICULUM DEVELOPMENT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578BC"/>
                </a:solidFill>
              </a:rPr>
              <a:t>www.councilforeconed.org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1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The Curriculum Framework can be found at: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chemeClr val="accent2"/>
                </a:solidFill>
                <a:hlinkClick r:id="rId2"/>
              </a:rPr>
              <a:t>http://www.p12.nysed.gov/cte/ctepolicy/documents/CFM.2018initialRelease508.pd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chemeClr val="accent2"/>
                </a:solidFill>
                <a:hlinkClick r:id="rId3"/>
              </a:rPr>
              <a:t>https://nyctecenter.org/instruction/cfm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dirty="0"/>
              <a:t> </a:t>
            </a:r>
            <a:r>
              <a:rPr lang="en-US" u="sng" dirty="0">
                <a:hlinkClick r:id="rId4"/>
              </a:rPr>
              <a:t>http://bit.ly/CFMResources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The Resource Guide can be found at: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chemeClr val="accent2"/>
                </a:solidFill>
                <a:hlinkClick r:id="rId3"/>
              </a:rPr>
              <a:t>https://nyctecenter.org/instruction/cfm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>
                <a:solidFill>
                  <a:schemeClr val="accent2"/>
                </a:solidFill>
              </a:rPr>
              <a:t>	</a:t>
            </a:r>
            <a:r>
              <a:rPr lang="en-US"/>
              <a:t> </a:t>
            </a:r>
            <a:r>
              <a:rPr lang="en-US" u="sng">
                <a:hlinkClick r:id="rId4"/>
              </a:rPr>
              <a:t>http://bit.ly/CFMResources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DOCUMENTS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>
                <a:solidFill>
                  <a:schemeClr val="accent2"/>
                </a:solidFill>
              </a:rPr>
              <a:t>TWO MODULES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Career Management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Financial Management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Each Module has </a:t>
            </a:r>
            <a:r>
              <a:rPr lang="en-US" b="1" dirty="0">
                <a:solidFill>
                  <a:schemeClr val="accent2"/>
                </a:solidFill>
                <a:highlight>
                  <a:srgbClr val="FFFF00"/>
                </a:highlight>
              </a:rPr>
              <a:t>8 Units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Each unit contains: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Unit Description		Essential Question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Unit Content			Related Activities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Standards Addressed		Resources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CFM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2"/>
                </a:solidFill>
              </a:rPr>
              <a:t>Lesson Plans, videos, and other learning experiences for each unit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Additional Resources for each module*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Educator Resources that can be used for all instruction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*In addition to the “.</a:t>
            </a:r>
            <a:r>
              <a:rPr lang="en-US" b="1" dirty="0" err="1">
                <a:solidFill>
                  <a:schemeClr val="accent2"/>
                </a:solidFill>
              </a:rPr>
              <a:t>gov</a:t>
            </a:r>
            <a:r>
              <a:rPr lang="en-US" b="1" dirty="0">
                <a:solidFill>
                  <a:schemeClr val="accent2"/>
                </a:solidFill>
              </a:rPr>
              <a:t> and .</a:t>
            </a:r>
            <a:r>
              <a:rPr lang="en-US" b="1" dirty="0" err="1">
                <a:solidFill>
                  <a:schemeClr val="accent2"/>
                </a:solidFill>
              </a:rPr>
              <a:t>edu</a:t>
            </a:r>
            <a:r>
              <a:rPr lang="en-US" b="1" dirty="0">
                <a:solidFill>
                  <a:schemeClr val="accent2"/>
                </a:solidFill>
              </a:rPr>
              <a:t>” resources in Curriculum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GUIDE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43434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CFM is a one-half unit course required for all students in approved CTE programs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 must be delivered by a certified CTE teacher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can be used as part of the 216 hours for CDOS Graduation Pathway or Commencement Credential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DELIVERY OPTIONS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Can be offered at any high school grade level</a:t>
            </a:r>
          </a:p>
          <a:p>
            <a:r>
              <a:rPr lang="en-US" b="1" dirty="0">
                <a:solidFill>
                  <a:schemeClr val="accent2"/>
                </a:solidFill>
              </a:rPr>
              <a:t>Can be offered as a standalone course</a:t>
            </a:r>
          </a:p>
          <a:p>
            <a:r>
              <a:rPr lang="en-US" b="1" dirty="0">
                <a:solidFill>
                  <a:schemeClr val="accent2"/>
                </a:solidFill>
              </a:rPr>
              <a:t>Can be offered as an integrated course within other career pathway courses.  If integrated, all modules must be identified.</a:t>
            </a:r>
          </a:p>
          <a:p>
            <a:r>
              <a:rPr lang="en-US" b="1" dirty="0">
                <a:solidFill>
                  <a:schemeClr val="accent2"/>
                </a:solidFill>
              </a:rPr>
              <a:t>In Grade 8 for high school credit (after </a:t>
            </a:r>
            <a:r>
              <a:rPr lang="en-US" b="1">
                <a:solidFill>
                  <a:schemeClr val="accent2"/>
                </a:solidFill>
              </a:rPr>
              <a:t>1-3/4 CTE)</a:t>
            </a:r>
            <a:endParaRPr lang="en-US" b="1" dirty="0">
              <a:solidFill>
                <a:schemeClr val="accent2"/>
              </a:solidFill>
            </a:endParaRPr>
          </a:p>
          <a:p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CFM DELIVERY OPTIONS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CM.7 of the CAREER MANAGEMENT Module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Students will develop the knowledge and skills necessary to demonstrate the impact leadership and ethics have in the workplace, community, and global marketplace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Students will recognize the impact that leadership and ethics have on career and life success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AND ETHICS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2" ma:contentTypeDescription="Create a new document." ma:contentTypeScope="" ma:versionID="ad2fc0d4fa62e1968d7a1186eb6b8bb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55f388ed21565ea9d77dc5deb097c60f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A96DE8-B18F-4B6A-93E2-2A40DA5664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297DD3-A2EA-4D53-B11C-2136071F829E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6f5f0874-9380-45e6-a4b7-6b39252ece02"/>
    <ds:schemaRef ds:uri="http://purl.org/dc/dcmitype/"/>
    <ds:schemaRef ds:uri="http://schemas.microsoft.com/office/infopath/2007/PartnerControls"/>
    <ds:schemaRef ds:uri="f585725c-6fad-472e-a48b-c8f76591c91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BCF7831-8433-4476-A6B9-AE5FB6A07FC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110829</TotalTime>
  <Words>885</Words>
  <Application>Microsoft Office PowerPoint</Application>
  <PresentationFormat>On-screen Show (4:3)</PresentationFormat>
  <Paragraphs>180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BankGothic Md BT</vt:lpstr>
      <vt:lpstr>Calibri</vt:lpstr>
      <vt:lpstr>Calibri Light</vt:lpstr>
      <vt:lpstr>Gill Sans</vt:lpstr>
      <vt:lpstr>Blank Presentation</vt:lpstr>
      <vt:lpstr>Custom Design</vt:lpstr>
      <vt:lpstr>CAREER AND FINANCIAL MANAGEMENT: LEADERSHIP AND ETHICS UNIT</vt:lpstr>
      <vt:lpstr>Marsha Iverson</vt:lpstr>
      <vt:lpstr>AGENDA</vt:lpstr>
      <vt:lpstr>CFM CURRICULUM DEVELOPMENT</vt:lpstr>
      <vt:lpstr>LINKS TO DOCUMENTS</vt:lpstr>
      <vt:lpstr>STRUCTURE OF CFM</vt:lpstr>
      <vt:lpstr>RESOURCE GUIDE</vt:lpstr>
      <vt:lpstr>CFM DELIVERY OPTIONS</vt:lpstr>
      <vt:lpstr>LEADERSHIP AND ETHICS</vt:lpstr>
      <vt:lpstr>ESSENTIAL LEADERSHIP SKILLS</vt:lpstr>
      <vt:lpstr>A LEADERSHIP ASSESSMENT</vt:lpstr>
      <vt:lpstr>Opportunities to Demonstrate  Leadership     </vt:lpstr>
      <vt:lpstr>Parliamentary Procedure</vt:lpstr>
      <vt:lpstr>Parliamentary Procedure Vocabulary</vt:lpstr>
      <vt:lpstr>ETHICS, Defined</vt:lpstr>
      <vt:lpstr>ETHICS CASE STUDIES</vt:lpstr>
      <vt:lpstr>STANDARDS</vt:lpstr>
      <vt:lpstr>ADDITIONAL ACTIVITIES</vt:lpstr>
      <vt:lpstr>ADDITIONAL ACTIVITIES</vt:lpstr>
      <vt:lpstr>ADDITIONAL RESOURCES</vt:lpstr>
      <vt:lpstr>Thank you!</vt:lpstr>
    </vt:vector>
  </TitlesOfParts>
  <Company>Office 2004 Test Drive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Office 2004 Test Drive User</dc:creator>
  <cp:lastModifiedBy>Jarvon Carson</cp:lastModifiedBy>
  <cp:revision>2988</cp:revision>
  <cp:lastPrinted>2015-12-16T17:04:17Z</cp:lastPrinted>
  <dcterms:created xsi:type="dcterms:W3CDTF">2012-10-20T14:14:15Z</dcterms:created>
  <dcterms:modified xsi:type="dcterms:W3CDTF">2019-07-11T15:05:15Z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200</vt:r8>
  </property>
  <property fmtid="{D5CDD505-2E9C-101B-9397-08002B2CF9AE}" pid="4" name="_CopySource">
    <vt:lpwstr>https://council4econed.sharepoint.com/CMT/Board Meeting Feb 8, 2013 v2 njm.pptx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