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82" r:id="rId5"/>
  </p:sldMasterIdLst>
  <p:notesMasterIdLst>
    <p:notesMasterId r:id="rId34"/>
  </p:notesMasterIdLst>
  <p:handoutMasterIdLst>
    <p:handoutMasterId r:id="rId35"/>
  </p:handoutMasterIdLst>
  <p:sldIdLst>
    <p:sldId id="256" r:id="rId6"/>
    <p:sldId id="314" r:id="rId7"/>
    <p:sldId id="265" r:id="rId8"/>
    <p:sldId id="342" r:id="rId9"/>
    <p:sldId id="303" r:id="rId10"/>
    <p:sldId id="338" r:id="rId11"/>
    <p:sldId id="343" r:id="rId12"/>
    <p:sldId id="333" r:id="rId13"/>
    <p:sldId id="344" r:id="rId14"/>
    <p:sldId id="345" r:id="rId15"/>
    <p:sldId id="346" r:id="rId16"/>
    <p:sldId id="347" r:id="rId17"/>
    <p:sldId id="349" r:id="rId18"/>
    <p:sldId id="348" r:id="rId19"/>
    <p:sldId id="355" r:id="rId20"/>
    <p:sldId id="350" r:id="rId21"/>
    <p:sldId id="339" r:id="rId22"/>
    <p:sldId id="340" r:id="rId23"/>
    <p:sldId id="335" r:id="rId24"/>
    <p:sldId id="351" r:id="rId25"/>
    <p:sldId id="352" r:id="rId26"/>
    <p:sldId id="353" r:id="rId27"/>
    <p:sldId id="334" r:id="rId28"/>
    <p:sldId id="336" r:id="rId29"/>
    <p:sldId id="329" r:id="rId30"/>
    <p:sldId id="331" r:id="rId31"/>
    <p:sldId id="354" r:id="rId32"/>
    <p:sldId id="292" r:id="rId33"/>
  </p:sldIdLst>
  <p:sldSz cx="9144000" cy="6858000" type="screen4x3"/>
  <p:notesSz cx="6954838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evy" initials="c" lastIdx="1" clrIdx="0"/>
  <p:cmAuthor id="1" name="Doug Kramer" initials="DK" lastIdx="4" clrIdx="1">
    <p:extLst>
      <p:ext uri="{19B8F6BF-5375-455C-9EA6-DF929625EA0E}">
        <p15:presenceInfo xmlns:p15="http://schemas.microsoft.com/office/powerpoint/2012/main" userId="1c11ca07fd564d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0"/>
    <a:srgbClr val="79AC43"/>
    <a:srgbClr val="029602"/>
    <a:srgbClr val="1578BC"/>
    <a:srgbClr val="FFFF66"/>
    <a:srgbClr val="CC66FF"/>
    <a:srgbClr val="CCFFCC"/>
    <a:srgbClr val="CCFF99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385" autoAdjust="0"/>
  </p:normalViewPr>
  <p:slideViewPr>
    <p:cSldViewPr>
      <p:cViewPr varScale="1">
        <p:scale>
          <a:sx n="88" d="100"/>
          <a:sy n="88" d="100"/>
        </p:scale>
        <p:origin x="18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64" y="96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3763" cy="465455"/>
          </a:xfrm>
          <a:prstGeom prst="rect">
            <a:avLst/>
          </a:prstGeom>
        </p:spPr>
        <p:txBody>
          <a:bodyPr vert="horz" lIns="91660" tIns="45830" rIns="91660" bIns="45830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71" y="0"/>
            <a:ext cx="3013763" cy="465455"/>
          </a:xfrm>
          <a:prstGeom prst="rect">
            <a:avLst/>
          </a:prstGeom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E5B415-68C8-4A58-B2FB-027E28498B27}" type="datetime1">
              <a:rPr lang="en-US"/>
              <a:pPr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033"/>
            <a:ext cx="3013763" cy="465455"/>
          </a:xfrm>
          <a:prstGeom prst="rect">
            <a:avLst/>
          </a:prstGeom>
        </p:spPr>
        <p:txBody>
          <a:bodyPr vert="horz" lIns="91660" tIns="45830" rIns="91660" bIns="45830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71" y="8842033"/>
            <a:ext cx="3013763" cy="465455"/>
          </a:xfrm>
          <a:prstGeom prst="rect">
            <a:avLst/>
          </a:prstGeom>
        </p:spPr>
        <p:txBody>
          <a:bodyPr vert="horz" wrap="square" lIns="91660" tIns="45830" rIns="91660" bIns="4583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EE3D93-84EA-4E8B-BF2A-F31F2C855D6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147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41078" y="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6913"/>
            <a:ext cx="4657725" cy="3494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312" y="4421827"/>
            <a:ext cx="5100215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3645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1078" y="8843645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31D1C9-99ED-4BAE-B0EB-0468EAB0416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9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5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8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6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63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5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64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65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4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72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48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65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background is more economics so I embed this in a non-AP economics course. I connect macro/micro concepts with personal finance. I use some in my AP class too.</a:t>
            </a:r>
          </a:p>
          <a:p>
            <a:endParaRPr lang="en-US" dirty="0"/>
          </a:p>
          <a:p>
            <a:r>
              <a:rPr lang="en-US" dirty="0"/>
              <a:t>For this presentation I stayed with the personal finance presentation but if you would like to hear ideas on how to incorporate these ideas in a more standard economics class, I’ll be happy to go over them in the Q&amp;A at the end.</a:t>
            </a:r>
          </a:p>
          <a:p>
            <a:endParaRPr lang="en-US" dirty="0"/>
          </a:p>
          <a:p>
            <a:r>
              <a:rPr lang="en-US" dirty="0"/>
              <a:t>Lastly, most plans and resources are targeted to grades 9-12. Most of the resources I will go through have younger categories available. These, especially pieces are great for lesson differentiation.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3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7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05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33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39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53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9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42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4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65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67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2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990600" y="2286000"/>
            <a:ext cx="71628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990600" y="3657600"/>
            <a:ext cx="71628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8699" y="2548219"/>
            <a:ext cx="7086600" cy="841375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rgbClr val="004A80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/>
              <a:t>Webinar Title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28699" y="3930196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Date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Presenter: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38553"/>
            <a:ext cx="3124200" cy="11709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4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3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03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51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02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3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85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72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1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</p:spPr>
        <p:txBody>
          <a:bodyPr lIns="91440" rIns="91440"/>
          <a:lstStyle>
            <a:lvl1pPr>
              <a:buFont typeface="Arial"/>
              <a:buChar char="•"/>
              <a:defRPr sz="1800">
                <a:solidFill>
                  <a:srgbClr val="6EA92C"/>
                </a:solidFill>
                <a:latin typeface="Gill Sans"/>
                <a:cs typeface="Gill Sans"/>
              </a:defRPr>
            </a:lvl1pPr>
            <a:lvl2pPr marL="0" indent="-365760" algn="l">
              <a:buClr>
                <a:srgbClr val="004A80"/>
              </a:buClr>
              <a:buFont typeface="BankGothic Md BT"/>
              <a:buChar char="»"/>
              <a:defRPr sz="1800">
                <a:solidFill>
                  <a:srgbClr val="004A80"/>
                </a:solidFill>
                <a:latin typeface="Gill Sans"/>
                <a:cs typeface="Gill Sans"/>
              </a:defRPr>
            </a:lvl2pPr>
            <a:lvl3pPr>
              <a:defRPr>
                <a:solidFill>
                  <a:srgbClr val="6EA92C"/>
                </a:solidFill>
                <a:latin typeface="Gill Sans"/>
                <a:cs typeface="Gill Sans"/>
              </a:defRPr>
            </a:lvl3pPr>
            <a:lvl4pPr>
              <a:defRPr>
                <a:solidFill>
                  <a:srgbClr val="6EA92C"/>
                </a:solidFill>
                <a:latin typeface="Gill Sans"/>
                <a:cs typeface="Gill Sans"/>
              </a:defRPr>
            </a:lvl4pPr>
            <a:lvl5pPr>
              <a:defRPr>
                <a:solidFill>
                  <a:srgbClr val="6EA92C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6553200" y="6477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6A2A04-44CB-4FD5-A22C-EC7DA5CF840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1217"/>
            <a:ext cx="1905000" cy="7139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www.councilforeconed.org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1177-3047-4604-B14F-505EA243D6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4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poly Cards w/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8600" cy="598487"/>
          </a:xfrm>
          <a:prstGeom prst="rect">
            <a:avLst/>
          </a:prstGeom>
          <a:solidFill>
            <a:srgbClr val="215BAE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524000"/>
            <a:ext cx="4038600" cy="598487"/>
          </a:xfrm>
          <a:prstGeom prst="rect">
            <a:avLst/>
          </a:prstGeom>
          <a:solidFill>
            <a:srgbClr val="215BAE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36A2A04-44CB-4FD5-A22C-EC7DA5CF840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poly Cards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57200" y="2438400"/>
            <a:ext cx="4038600" cy="3657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457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1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648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648200" y="2438400"/>
            <a:ext cx="4038600" cy="3657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39913"/>
            <a:ext cx="4038600" cy="5984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6576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438400"/>
            <a:ext cx="4041775" cy="36576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828800"/>
            <a:ext cx="4038600" cy="5984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FEBA4D8-2E47-4345-BA21-5CD61A5A0BB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2133600"/>
            <a:ext cx="7429500" cy="3733800"/>
          </a:xfrm>
          <a:prstGeom prst="rect">
            <a:avLst/>
          </a:prstGeom>
        </p:spPr>
        <p:txBody>
          <a:bodyPr lIns="91440" rIns="91440"/>
          <a:lstStyle>
            <a:lvl1pPr>
              <a:buFont typeface="Arial"/>
              <a:buNone/>
              <a:defRPr sz="2400">
                <a:solidFill>
                  <a:srgbClr val="6EA92C"/>
                </a:solidFill>
                <a:latin typeface="Gill Sans"/>
                <a:cs typeface="Gill Sans"/>
              </a:defRPr>
            </a:lvl1pPr>
            <a:lvl2pPr marL="182880" indent="-374904" algn="l">
              <a:buClr>
                <a:srgbClr val="004A80"/>
              </a:buClr>
              <a:buFont typeface="BankGothic Md BT"/>
              <a:buChar char="»"/>
              <a:defRPr sz="2400">
                <a:solidFill>
                  <a:srgbClr val="004A80"/>
                </a:solidFill>
                <a:latin typeface="Gill Sans"/>
                <a:cs typeface="Gill Sans"/>
              </a:defRPr>
            </a:lvl2pPr>
            <a:lvl3pPr>
              <a:defRPr>
                <a:solidFill>
                  <a:srgbClr val="6EA92C"/>
                </a:solidFill>
                <a:latin typeface="Gill Sans"/>
                <a:cs typeface="Gill Sans"/>
              </a:defRPr>
            </a:lvl3pPr>
            <a:lvl4pPr>
              <a:defRPr>
                <a:solidFill>
                  <a:srgbClr val="6EA92C"/>
                </a:solidFill>
                <a:latin typeface="Gill Sans"/>
                <a:cs typeface="Gill Sans"/>
              </a:defRPr>
            </a:lvl4pPr>
            <a:lvl5pPr>
              <a:defRPr>
                <a:solidFill>
                  <a:srgbClr val="6EA92C"/>
                </a:solidFill>
                <a:latin typeface="Gill Sans"/>
                <a:cs typeface="Gill San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7848600" y="62484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AAD9021-A74D-4FF0-868C-40F10C5CABE8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905001"/>
            <a:ext cx="7924800" cy="43434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800">
                <a:latin typeface="Gill Sans"/>
                <a:cs typeface="Gill Sans"/>
              </a:defRPr>
            </a:lvl3pPr>
            <a:lvl4pPr>
              <a:defRPr sz="1800">
                <a:latin typeface="Gill Sans"/>
                <a:cs typeface="Gill Sans"/>
              </a:defRPr>
            </a:lvl4pPr>
            <a:lvl5pPr>
              <a:defRPr sz="1800">
                <a:latin typeface="Gill Sans"/>
                <a:cs typeface="Gill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609600" y="64008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7162800" y="65532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EBAAD4B-9DCB-4A12-AD43-92C60FC43709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3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1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ill Sans" charset="0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www.councilforeconed.org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</a:defRPr>
            </a:lvl1pPr>
          </a:lstStyle>
          <a:p>
            <a:fld id="{60921177-3047-4604-B14F-505EA243D6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94" r:id="rId3"/>
    <p:sldLayoutId id="2147483678" r:id="rId4"/>
    <p:sldLayoutId id="2147483679" r:id="rId5"/>
    <p:sldLayoutId id="2147483680" r:id="rId6"/>
    <p:sldLayoutId id="2147483681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/>
          <a:ea typeface="ＭＳ Ｐゴシック" charset="-128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6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tzR73aTEHQ?feature=oembed" TargetMode="Externa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conedlink.org/resources/financial-markets-concept-video-and-quiz/" TargetMode="External"/><Relationship Id="rId5" Type="http://schemas.openxmlformats.org/officeDocument/2006/relationships/hyperlink" Target="https://www.econedlink.org/resources/the-five-stages-of-investing/" TargetMode="Externa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IwWAylj5tYeNxIOIdGR9IYnumM5HvRzxtv-NWB49Ts/edit" TargetMode="External"/><Relationship Id="rId2" Type="http://schemas.openxmlformats.org/officeDocument/2006/relationships/hyperlink" Target="https://docs.google.com/document/d/1hB2Jo0TO-VuJ_7xucBgwpggCM9hStKcDls75TuJiW4w/edi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~/media/Education/Lessons/pdf/Diversification-and-Risk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tlouisfed.org/education/no-frills-money-skills-video-series/episode-3-get-into-stock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x5-AZlfjp4?feature=oembed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v88yk3Ft-8?feature=oembed" TargetMode="Externa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28700" y="2298579"/>
            <a:ext cx="7086600" cy="1414181"/>
          </a:xfrm>
        </p:spPr>
        <p:txBody>
          <a:bodyPr/>
          <a:lstStyle/>
          <a:p>
            <a:r>
              <a:rPr lang="fr-FR" b="0" dirty="0"/>
              <a:t>Financial Management, Module 5: </a:t>
            </a:r>
            <a:r>
              <a:rPr lang="fr-FR" b="0" dirty="0" err="1"/>
              <a:t>Investing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599" y="5588105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Doug Kramer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400" y="44196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August 7, 2019</a:t>
            </a:r>
          </a:p>
        </p:txBody>
      </p:sp>
    </p:spTree>
    <p:extLst>
      <p:ext uri="{BB962C8B-B14F-4D97-AF65-F5344CB8AC3E}">
        <p14:creationId xmlns:p14="http://schemas.microsoft.com/office/powerpoint/2010/main" val="239889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 / Stocks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DEEBF-9F6E-4879-A365-E55C1EE1DDFF}"/>
              </a:ext>
            </a:extLst>
          </p:cNvPr>
          <p:cNvSpPr txBox="1"/>
          <p:nvPr/>
        </p:nvSpPr>
        <p:spPr>
          <a:xfrm>
            <a:off x="381000" y="1196502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You are the owner [Equity]. You bear the risk.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Think of Risk vs Reward. Once bills are paid, you keep the rest [or at least you are entitled to your share.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The upside is unlimited. [Bill Gates, Jeff Bezos, Warren Buffet, etc.]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Downside: You could lose your investment. If things go bad, you are last in line for your money.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Stocks are riskier and usually long term investments.</a:t>
            </a:r>
          </a:p>
          <a:p>
            <a:pPr lvl="1"/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Note: Corporations limit your loss to your investment, nothing more.</a:t>
            </a:r>
          </a:p>
        </p:txBody>
      </p:sp>
    </p:spTree>
    <p:extLst>
      <p:ext uri="{BB962C8B-B14F-4D97-AF65-F5344CB8AC3E}">
        <p14:creationId xmlns:p14="http://schemas.microsoft.com/office/powerpoint/2010/main" val="12135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Investments “Lets Move On To Bonds”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Online Media 1" title="Funny Investment Ad - Invest Every Month.flv">
            <a:hlinkClick r:id="" action="ppaction://media"/>
            <a:extLst>
              <a:ext uri="{FF2B5EF4-FFF2-40B4-BE49-F238E27FC236}">
                <a16:creationId xmlns:a16="http://schemas.microsoft.com/office/drawing/2014/main" id="{BD1CF506-B15C-4D71-9568-E1357AE8C7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1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Investments / Bonds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155A46-6C3E-4FA7-BB20-C8CA7304BCBB}"/>
              </a:ext>
            </a:extLst>
          </p:cNvPr>
          <p:cNvSpPr/>
          <p:nvPr/>
        </p:nvSpPr>
        <p:spPr>
          <a:xfrm>
            <a:off x="422476" y="1371600"/>
            <a:ext cx="849292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Bonds are units of corporate or government debt.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111111"/>
              </a:solidFill>
              <a:latin typeface="SourceSans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A bond is referred to as a fixed income instrument since bonds traditionally pay a fixed interest rate (coupon) to debtholders.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11111"/>
              </a:solidFill>
              <a:latin typeface="SourceSansPro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 Variable or floating interest rates are also now quite common.</a:t>
            </a:r>
          </a:p>
          <a:p>
            <a:pPr lvl="1"/>
            <a:endParaRPr lang="en-US" sz="1000" dirty="0">
              <a:solidFill>
                <a:srgbClr val="111111"/>
              </a:solidFill>
              <a:latin typeface="SourceSans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Bonds have maturity dates at which point the principal amount must be paid back in full or risk default.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11111"/>
              </a:solidFill>
              <a:latin typeface="SourceSans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Bond prices are inversely correlated with interest rates: when rates go up, bond prices fall and vice-versa.</a:t>
            </a:r>
          </a:p>
        </p:txBody>
      </p:sp>
    </p:spTree>
    <p:extLst>
      <p:ext uri="{BB962C8B-B14F-4D97-AF65-F5344CB8AC3E}">
        <p14:creationId xmlns:p14="http://schemas.microsoft.com/office/powerpoint/2010/main" val="41217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 / Bonds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E0E33A-BCAE-44EE-8F35-016CAF9DB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76400"/>
            <a:ext cx="643602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 / Bonds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DEEBF-9F6E-4879-A365-E55C1EE1DDFF}"/>
              </a:ext>
            </a:extLst>
          </p:cNvPr>
          <p:cNvSpPr txBox="1"/>
          <p:nvPr/>
        </p:nvSpPr>
        <p:spPr>
          <a:xfrm>
            <a:off x="457200" y="1524000"/>
            <a:ext cx="78961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You are the lender [debt].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Think of Risk vs Reward.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Advantage: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Your income is predictable.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Bondholders get paid first or the company can be forced into bankruptcy.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If things go bad, you are </a:t>
            </a:r>
            <a:r>
              <a:rPr lang="en-US" i="1" dirty="0"/>
              <a:t>first in line</a:t>
            </a:r>
            <a:r>
              <a:rPr lang="en-US" dirty="0"/>
              <a:t> to get your money back.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30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 / Bonds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DEEBF-9F6E-4879-A365-E55C1EE1DDFF}"/>
              </a:ext>
            </a:extLst>
          </p:cNvPr>
          <p:cNvSpPr txBox="1"/>
          <p:nvPr/>
        </p:nvSpPr>
        <p:spPr>
          <a:xfrm>
            <a:off x="457200" y="1524000"/>
            <a:ext cx="789613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Risk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lvl="2"/>
            <a:r>
              <a:rPr lang="en-US" dirty="0"/>
              <a:t>Downside:</a:t>
            </a:r>
            <a:endParaRPr lang="en-US" sz="1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Rates on Bonds are often fixed. Inflation would make the money you receive less valuable.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If the company does really well [think Microsoft, Apple, Amazon, etc.] you get your interest and nothing else.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2"/>
            <a:r>
              <a:rPr lang="en-US" dirty="0"/>
              <a:t>Bonds are typically lower risk and good for shorter term investments.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 / Stocks vs Bonds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957AA-36D9-48F1-8746-1025D4733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72" y="1366736"/>
            <a:ext cx="700087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90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Investments / Stocks and Bonds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B0111-3F77-4B41-950C-553073881788}"/>
              </a:ext>
            </a:extLst>
          </p:cNvPr>
          <p:cNvSpPr txBox="1"/>
          <p:nvPr/>
        </p:nvSpPr>
        <p:spPr>
          <a:xfrm>
            <a:off x="533400" y="16002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 your goals and your risk tolerance.</a:t>
            </a:r>
          </a:p>
          <a:p>
            <a:endParaRPr lang="en-US" dirty="0"/>
          </a:p>
          <a:p>
            <a:r>
              <a:rPr lang="en-US" dirty="0"/>
              <a:t>Goals: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Income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Dividends [stocks]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Interest [Bonds]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Growth [Buy low – sell high]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914" y="346369"/>
            <a:ext cx="8229600" cy="609600"/>
          </a:xfrm>
        </p:spPr>
        <p:txBody>
          <a:bodyPr/>
          <a:lstStyle/>
          <a:p>
            <a:r>
              <a:rPr lang="en-US" dirty="0"/>
              <a:t>Types of Investments / Real Estate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A5ADA-98CB-459F-837F-8DC429AA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123" y="2463849"/>
            <a:ext cx="4572000" cy="3058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F55CA-FD15-4A7C-B463-76ADE34CC291}"/>
              </a:ext>
            </a:extLst>
          </p:cNvPr>
          <p:cNvSpPr txBox="1"/>
          <p:nvPr/>
        </p:nvSpPr>
        <p:spPr>
          <a:xfrm>
            <a:off x="460443" y="27239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Income [rent &amp; fees]</a:t>
            </a:r>
            <a:r>
              <a:rPr lang="en-US" u="sng" dirty="0"/>
              <a:t> </a:t>
            </a:r>
            <a:r>
              <a:rPr lang="en-US" dirty="0"/>
              <a:t>    </a:t>
            </a:r>
          </a:p>
          <a:p>
            <a:r>
              <a:rPr lang="en-US" u="sng" dirty="0"/>
              <a:t>-Expenses</a:t>
            </a:r>
          </a:p>
          <a:p>
            <a:r>
              <a:rPr lang="en-US" dirty="0"/>
              <a:t>Profit before taxes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5A607-BD16-4824-B370-161431510974}"/>
              </a:ext>
            </a:extLst>
          </p:cNvPr>
          <p:cNvSpPr txBox="1"/>
          <p:nvPr/>
        </p:nvSpPr>
        <p:spPr>
          <a:xfrm>
            <a:off x="394914" y="1600200"/>
            <a:ext cx="448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Income Producing Real Estate</a:t>
            </a:r>
          </a:p>
        </p:txBody>
      </p:sp>
    </p:spTree>
    <p:extLst>
      <p:ext uri="{BB962C8B-B14F-4D97-AF65-F5344CB8AC3E}">
        <p14:creationId xmlns:p14="http://schemas.microsoft.com/office/powerpoint/2010/main" val="3910408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Invest?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765BE4-D7C3-448C-BC77-A727D49E9739}"/>
              </a:ext>
            </a:extLst>
          </p:cNvPr>
          <p:cNvSpPr/>
          <p:nvPr/>
        </p:nvSpPr>
        <p:spPr>
          <a:xfrm>
            <a:off x="457200" y="2051073"/>
            <a:ext cx="8194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33"/>
              </a:buClr>
              <a:buSzPct val="115000"/>
            </a:pPr>
            <a:r>
              <a:rPr lang="en-US" altLang="en-US" dirty="0">
                <a:solidFill>
                  <a:srgbClr val="000066"/>
                </a:solidFill>
              </a:rPr>
              <a:t>Mutual funds are investments that are professionally managed and consist of a variety of investment types including stocks, bonds, options, commodities, real estate and money market securities.</a:t>
            </a:r>
          </a:p>
          <a:p>
            <a:pPr>
              <a:buClr>
                <a:srgbClr val="006633"/>
              </a:buClr>
              <a:buSzPct val="115000"/>
            </a:pP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C11B701-AADC-4F6B-A90E-625E4691F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60614"/>
            <a:ext cx="7620000" cy="45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9288" indent="-2174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1088" indent="-215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6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303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8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644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01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5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100000"/>
              </a:spcBef>
              <a:buClr>
                <a:srgbClr val="006633"/>
              </a:buClr>
              <a:buSzPct val="115000"/>
              <a:buFont typeface="Times" panose="02020603050405020304" pitchFamily="18" charset="0"/>
              <a:buNone/>
            </a:pPr>
            <a:r>
              <a:rPr lang="en-US" altLang="en-US" b="1" dirty="0"/>
              <a:t>What are mutual funds?</a:t>
            </a:r>
          </a:p>
        </p:txBody>
      </p:sp>
      <p:pic>
        <p:nvPicPr>
          <p:cNvPr id="8" name="Picture 7" descr="Two people standing in front of a store&#10;&#10;Description automatically generated">
            <a:extLst>
              <a:ext uri="{FF2B5EF4-FFF2-40B4-BE49-F238E27FC236}">
                <a16:creationId xmlns:a16="http://schemas.microsoft.com/office/drawing/2014/main" id="{2712FCEE-794E-4773-B2B4-163AB3F14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667" y="3730773"/>
            <a:ext cx="3897018" cy="218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3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8700" y="1752600"/>
            <a:ext cx="7086600" cy="4114800"/>
          </a:xfrm>
        </p:spPr>
        <p:txBody>
          <a:bodyPr/>
          <a:lstStyle/>
          <a:p>
            <a:r>
              <a:rPr lang="en-US" dirty="0"/>
              <a:t>Social Studies teacher at Herricks High School, in New Hyde Park, NY since 2001.</a:t>
            </a:r>
          </a:p>
          <a:p>
            <a:r>
              <a:rPr lang="en-US" dirty="0"/>
              <a:t>Before teaching I was Vice President of Portfolio Acquisitions and Regional Manager for Arbor Commercial Mortgage.</a:t>
            </a:r>
          </a:p>
          <a:p>
            <a:r>
              <a:rPr lang="en-US" dirty="0"/>
              <a:t>Helped develop the Career and Financial Management Resource Guide for the NYS Career and Management Curriculum Framework.</a:t>
            </a:r>
          </a:p>
          <a:p>
            <a:pPr lvl="0"/>
            <a:r>
              <a:rPr lang="en-US" dirty="0"/>
              <a:t>Co-Advisor of Euro Challenge and Fed Challenge Economic Competition Teams </a:t>
            </a:r>
          </a:p>
          <a:p>
            <a:pPr lvl="0"/>
            <a:r>
              <a:rPr lang="en-US" dirty="0"/>
              <a:t>I coach Cross Country in the fall and Girls Spring Track in the Spring</a:t>
            </a:r>
          </a:p>
          <a:p>
            <a:pPr lvl="0"/>
            <a:r>
              <a:rPr lang="en-US" dirty="0"/>
              <a:t>I enjoy traveling, playing volleyball and basketball, cycling, running.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 Kramer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47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Invest? / Mutual Funds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D689A-2F69-45F2-B061-673D00511F38}"/>
              </a:ext>
            </a:extLst>
          </p:cNvPr>
          <p:cNvSpPr txBox="1"/>
          <p:nvPr/>
        </p:nvSpPr>
        <p:spPr>
          <a:xfrm>
            <a:off x="465306" y="1340162"/>
            <a:ext cx="81186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33"/>
              </a:buClr>
              <a:buSzPct val="115000"/>
            </a:pPr>
            <a:r>
              <a:rPr lang="en-US" altLang="en-US" dirty="0"/>
              <a:t>Advantage:</a:t>
            </a:r>
          </a:p>
          <a:p>
            <a:pPr>
              <a:buClr>
                <a:srgbClr val="006633"/>
              </a:buClr>
              <a:buSzPct val="115000"/>
            </a:pPr>
            <a:r>
              <a:rPr lang="en-US" altLang="en-US" sz="1000" dirty="0"/>
              <a:t> </a:t>
            </a:r>
          </a:p>
          <a:p>
            <a:pPr marL="342900" indent="-342900">
              <a:buClr>
                <a:srgbClr val="006633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altLang="en-US" dirty="0"/>
              <a:t>Affordable professional management, low minimum investments required.</a:t>
            </a:r>
          </a:p>
          <a:p>
            <a:pPr marL="342900" indent="-342900">
              <a:buClr>
                <a:srgbClr val="006633"/>
              </a:buClr>
              <a:buSzPct val="115000"/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>
              <a:buClr>
                <a:srgbClr val="006633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altLang="en-US" dirty="0"/>
              <a:t>Diversification provides greater safety and reduces risk.</a:t>
            </a:r>
          </a:p>
          <a:p>
            <a:endParaRPr lang="en-US" dirty="0"/>
          </a:p>
          <a:p>
            <a:r>
              <a:rPr lang="en-US" dirty="0"/>
              <a:t>Disadvantage: </a:t>
            </a:r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Fee for management reduces long term growth. This can be significant depending upon the fund.</a:t>
            </a:r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Diversification reduces risk but by definition also reduces reward.</a:t>
            </a:r>
          </a:p>
        </p:txBody>
      </p:sp>
    </p:spTree>
    <p:extLst>
      <p:ext uri="{BB962C8B-B14F-4D97-AF65-F5344CB8AC3E}">
        <p14:creationId xmlns:p14="http://schemas.microsoft.com/office/powerpoint/2010/main" val="21909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Invest?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5617F-91C5-49C1-B299-5A83276C6CEB}"/>
              </a:ext>
            </a:extLst>
          </p:cNvPr>
          <p:cNvSpPr txBox="1"/>
          <p:nvPr/>
        </p:nvSpPr>
        <p:spPr>
          <a:xfrm>
            <a:off x="457200" y="1524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ETF’s [Exchange Traded Funds</a:t>
            </a:r>
          </a:p>
        </p:txBody>
      </p:sp>
      <p:pic>
        <p:nvPicPr>
          <p:cNvPr id="6" name="ETF vs Mutual Funds">
            <a:hlinkClick r:id="" action="ppaction://media"/>
            <a:extLst>
              <a:ext uri="{FF2B5EF4-FFF2-40B4-BE49-F238E27FC236}">
                <a16:creationId xmlns:a16="http://schemas.microsoft.com/office/drawing/2014/main" id="{FC02D8A0-AEED-487A-A5B5-555E12FBA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2288844"/>
            <a:ext cx="5638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Invest?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B622B-4A80-48CC-8E66-2F704DFF8222}"/>
              </a:ext>
            </a:extLst>
          </p:cNvPr>
          <p:cNvSpPr txBox="1"/>
          <p:nvPr/>
        </p:nvSpPr>
        <p:spPr>
          <a:xfrm>
            <a:off x="457200" y="1524000"/>
            <a:ext cx="693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Retirement Accounts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IRA [Individual Retirement Account]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 tax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401k /403b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 tax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Don’t forget the match!!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After tax</a:t>
            </a:r>
          </a:p>
        </p:txBody>
      </p:sp>
    </p:spTree>
    <p:extLst>
      <p:ext uri="{BB962C8B-B14F-4D97-AF65-F5344CB8AC3E}">
        <p14:creationId xmlns:p14="http://schemas.microsoft.com/office/powerpoint/2010/main" val="42279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Tax vs Post Tax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0CB17-E954-41A6-9920-A5253F39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35" y="1600200"/>
            <a:ext cx="7750529" cy="31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7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F6620-D1A8-4B41-920C-8FFE7FD67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469964"/>
            <a:ext cx="3982791" cy="4603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4B283-4C49-446D-93B3-C31F80CD8200}"/>
              </a:ext>
            </a:extLst>
          </p:cNvPr>
          <p:cNvSpPr txBox="1"/>
          <p:nvPr/>
        </p:nvSpPr>
        <p:spPr>
          <a:xfrm>
            <a:off x="4704010" y="1469964"/>
            <a:ext cx="38303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Speculation is basically hoping and guessing.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can be an educated guess but there is no underlying business or ability to make money like stocks and bonds or real estate.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Instead it relies solely on shifting supply and demand.</a:t>
            </a:r>
          </a:p>
          <a:p>
            <a:r>
              <a:rPr lang="en-US" dirty="0"/>
              <a:t>Examples: collectables [cars, art, etc.], gold.</a:t>
            </a:r>
          </a:p>
        </p:txBody>
      </p:sp>
    </p:spTree>
    <p:extLst>
      <p:ext uri="{BB962C8B-B14F-4D97-AF65-F5344CB8AC3E}">
        <p14:creationId xmlns:p14="http://schemas.microsoft.com/office/powerpoint/2010/main" val="39439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Lesson Ideas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E8457A1-F827-4946-BA73-D5A4D9018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2171019"/>
            <a:ext cx="7137923" cy="11338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0BB85B-0D80-4BB0-B3FB-3B78B3A93552}"/>
              </a:ext>
            </a:extLst>
          </p:cNvPr>
          <p:cNvSpPr/>
          <p:nvPr/>
        </p:nvSpPr>
        <p:spPr>
          <a:xfrm>
            <a:off x="857250" y="4219307"/>
            <a:ext cx="7429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55341-F9BE-4337-BEF0-4B0699FAF8DB}"/>
              </a:ext>
            </a:extLst>
          </p:cNvPr>
          <p:cNvSpPr txBox="1"/>
          <p:nvPr/>
        </p:nvSpPr>
        <p:spPr>
          <a:xfrm>
            <a:off x="990600" y="3810000"/>
            <a:ext cx="7004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https://www.econedlink.org/resources/the-five-stages-of-investing/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hlinkClick r:id="rId6"/>
              </a:rPr>
              <a:t>https://www.econedlink.org/resources/financial-markets-concept-video-and-quiz/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4454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50" y="3124200"/>
            <a:ext cx="7429500" cy="2743200"/>
          </a:xfrm>
        </p:spPr>
        <p:txBody>
          <a:bodyPr/>
          <a:lstStyle/>
          <a:p>
            <a:endParaRPr lang="en-US" sz="2400" dirty="0"/>
          </a:p>
          <a:p>
            <a:r>
              <a:rPr lang="en-US" sz="1400" dirty="0">
                <a:hlinkClick r:id="rId2"/>
              </a:rPr>
              <a:t>https://docs.google.com/document/d/1hB2Jo0TO-VuJ_7xucBgwpggCM9hStKcDls75TuJiW4w/edit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hlinkClick r:id="rId3"/>
              </a:rPr>
              <a:t>https://docs.google.com/document/d/1lIwWAylj5tYeNxIOIdGR9IYnumM5HvRzxtv-NWB49Ts/edit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More Lesson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1026" name="Picture 2" descr="https://www.ngpf.org/aaa-content/user/files/images/logo/logo2.png">
            <a:extLst>
              <a:ext uri="{FF2B5EF4-FFF2-40B4-BE49-F238E27FC236}">
                <a16:creationId xmlns:a16="http://schemas.microsoft.com/office/drawing/2014/main" id="{21DFCFFD-5F88-4BF4-A3FF-3FF19371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409651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AAE5EC-478B-44CD-9022-D6B707D15945}"/>
              </a:ext>
            </a:extLst>
          </p:cNvPr>
          <p:cNvSpPr/>
          <p:nvPr/>
        </p:nvSpPr>
        <p:spPr>
          <a:xfrm>
            <a:off x="1572006" y="3644900"/>
            <a:ext cx="6286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DBB59B-4CE2-47BB-ABF2-A17B3B55CB45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94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More Lesson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AAE5EC-478B-44CD-9022-D6B707D15945}"/>
              </a:ext>
            </a:extLst>
          </p:cNvPr>
          <p:cNvSpPr/>
          <p:nvPr/>
        </p:nvSpPr>
        <p:spPr>
          <a:xfrm>
            <a:off x="1572006" y="3644900"/>
            <a:ext cx="6286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CD962-8714-4468-9C47-64585C1C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67138"/>
            <a:ext cx="3810000" cy="381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DB34A-D85F-4C06-9674-CEB3FBFCA119}"/>
              </a:ext>
            </a:extLst>
          </p:cNvPr>
          <p:cNvSpPr txBox="1"/>
          <p:nvPr/>
        </p:nvSpPr>
        <p:spPr>
          <a:xfrm>
            <a:off x="4419600" y="1524000"/>
            <a:ext cx="42324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https://www.stlouisfed.org/~/media/Education/Lessons/pdf/Diversification-and-Risk.pdf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hlinkClick r:id="rId4"/>
              </a:rPr>
              <a:t>https://www.stlouisfed.org/education/no-frills-money-skills-video-series/episode-3-get-into-stocks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87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752600"/>
            <a:ext cx="7848600" cy="3657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If you have any questions, feel free to contact me @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Dougkramer1@gmail.com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0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578BC"/>
                </a:solidFill>
              </a:rPr>
              <a:t>www.councilforeconed.org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7086600" cy="4800600"/>
          </a:xfrm>
        </p:spPr>
        <p:txBody>
          <a:bodyPr/>
          <a:lstStyle/>
          <a:p>
            <a:r>
              <a:rPr lang="en-US" sz="2000" dirty="0"/>
              <a:t>Why do we invest?</a:t>
            </a:r>
          </a:p>
          <a:p>
            <a:r>
              <a:rPr lang="en-US" sz="2000" dirty="0"/>
              <a:t>Types of investments</a:t>
            </a:r>
          </a:p>
          <a:p>
            <a:pPr lvl="2"/>
            <a:r>
              <a:rPr lang="en-US" sz="2000" dirty="0"/>
              <a:t>Stocks</a:t>
            </a:r>
          </a:p>
          <a:p>
            <a:pPr lvl="2"/>
            <a:r>
              <a:rPr lang="en-US" sz="2000" dirty="0"/>
              <a:t>Bonds</a:t>
            </a:r>
          </a:p>
          <a:p>
            <a:pPr lvl="2"/>
            <a:r>
              <a:rPr lang="en-US" sz="2000" dirty="0"/>
              <a:t>Real Estate [income producing]</a:t>
            </a:r>
          </a:p>
          <a:p>
            <a:r>
              <a:rPr lang="en-US" sz="2000" dirty="0"/>
              <a:t>Where do I invest?</a:t>
            </a:r>
          </a:p>
          <a:p>
            <a:pPr lvl="2"/>
            <a:r>
              <a:rPr lang="en-US" sz="2000" dirty="0"/>
              <a:t>Mutual Funds</a:t>
            </a:r>
          </a:p>
          <a:p>
            <a:pPr lvl="2"/>
            <a:r>
              <a:rPr lang="en-US" sz="2000" dirty="0"/>
              <a:t>ETF’s</a:t>
            </a:r>
          </a:p>
          <a:p>
            <a:pPr lvl="2"/>
            <a:r>
              <a:rPr lang="en-US" sz="2000" dirty="0"/>
              <a:t>401K / 403B</a:t>
            </a:r>
          </a:p>
          <a:p>
            <a:pPr lvl="2"/>
            <a:r>
              <a:rPr lang="en-US" sz="2000" dirty="0"/>
              <a:t>IRA’s [Roth, other]</a:t>
            </a:r>
          </a:p>
          <a:p>
            <a:pPr lvl="2"/>
            <a:r>
              <a:rPr lang="en-US" sz="2000" dirty="0"/>
              <a:t>Brokers</a:t>
            </a:r>
          </a:p>
          <a:p>
            <a:r>
              <a:rPr lang="en-US" sz="2000" dirty="0"/>
              <a:t>Speculation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Invest?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Online Media 1" title="ETrade &quot;This Is Getting Old&quot; 2018 Super Bowl Commercial">
            <a:hlinkClick r:id="" action="ppaction://media"/>
            <a:extLst>
              <a:ext uri="{FF2B5EF4-FFF2-40B4-BE49-F238E27FC236}">
                <a16:creationId xmlns:a16="http://schemas.microsoft.com/office/drawing/2014/main" id="{3E01DA2E-AC7C-47A4-AF14-5212142A9F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5945" y="1447800"/>
            <a:ext cx="7721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Invest?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67F06-0BBE-4A95-8117-AACEDFA8631F}"/>
              </a:ext>
            </a:extLst>
          </p:cNvPr>
          <p:cNvSpPr txBox="1"/>
          <p:nvPr/>
        </p:nvSpPr>
        <p:spPr>
          <a:xfrm>
            <a:off x="173174" y="2041789"/>
            <a:ext cx="4844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Flexibility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Take the opportunity vs the paycheck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Work part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Stay at home parenting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Retire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0927374F-982F-415B-AEDE-FA1D0DB3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90" y="3103668"/>
            <a:ext cx="3902110" cy="21980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312A5C-F622-4953-B1C5-176503930543}"/>
              </a:ext>
            </a:extLst>
          </p:cNvPr>
          <p:cNvSpPr txBox="1"/>
          <p:nvPr/>
        </p:nvSpPr>
        <p:spPr>
          <a:xfrm>
            <a:off x="173174" y="4795563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0000"/>
                </a:solidFill>
              </a:rPr>
              <a:t>Security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Less/No worries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Independence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E8124F-5C70-4583-897C-2261636BB3BA}"/>
              </a:ext>
            </a:extLst>
          </p:cNvPr>
          <p:cNvSpPr txBox="1"/>
          <p:nvPr/>
        </p:nvSpPr>
        <p:spPr>
          <a:xfrm>
            <a:off x="173174" y="1356361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achieve financial goals</a:t>
            </a:r>
          </a:p>
        </p:txBody>
      </p:sp>
    </p:spTree>
    <p:extLst>
      <p:ext uri="{BB962C8B-B14F-4D97-AF65-F5344CB8AC3E}">
        <p14:creationId xmlns:p14="http://schemas.microsoft.com/office/powerpoint/2010/main" val="29377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vs Savings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A8082F-0867-42EF-8697-2968BB7FC05B}"/>
              </a:ext>
            </a:extLst>
          </p:cNvPr>
          <p:cNvSpPr txBox="1"/>
          <p:nvPr/>
        </p:nvSpPr>
        <p:spPr>
          <a:xfrm>
            <a:off x="457200" y="1330836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Investing is using your money to buy an asset or to lend money to someone else. The goal is to earn more money by using your own money. </a:t>
            </a:r>
          </a:p>
          <a:p>
            <a:endParaRPr lang="en-US" dirty="0"/>
          </a:p>
          <a:p>
            <a:r>
              <a:rPr lang="en-US" dirty="0"/>
              <a:t>Saving is simply not spending your money. Investments are funded by savings.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C73327-3409-43F9-AA54-2D376AEE5CFA}"/>
              </a:ext>
            </a:extLst>
          </p:cNvPr>
          <p:cNvSpPr/>
          <p:nvPr/>
        </p:nvSpPr>
        <p:spPr bwMode="auto">
          <a:xfrm>
            <a:off x="432881" y="4120128"/>
            <a:ext cx="1676400" cy="20520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Emergency Funds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cs typeface="ＭＳ Ｐゴシック" charset="-128"/>
              </a:rPr>
              <a:t>3-6 mo.'s of living expenses.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EBD1CC35-0A10-4B02-B67C-2318790C08E5}"/>
              </a:ext>
            </a:extLst>
          </p:cNvPr>
          <p:cNvSpPr/>
          <p:nvPr/>
        </p:nvSpPr>
        <p:spPr bwMode="auto">
          <a:xfrm>
            <a:off x="2217096" y="4764758"/>
            <a:ext cx="381000" cy="498369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6272CA-A9BB-4E2B-9B67-5799BB68F6D6}"/>
              </a:ext>
            </a:extLst>
          </p:cNvPr>
          <p:cNvSpPr/>
          <p:nvPr/>
        </p:nvSpPr>
        <p:spPr bwMode="auto">
          <a:xfrm>
            <a:off x="2705911" y="4135182"/>
            <a:ext cx="1676400" cy="20370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Short Term Funds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cs typeface="ＭＳ Ｐゴシック" charset="-128"/>
              </a:rPr>
              <a:t>Car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Vacations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cs typeface="ＭＳ Ｐゴシック" charset="-128"/>
              </a:rPr>
              <a:t>Special occasions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21E01A-FB33-4ADF-9563-F595A2CBAB5C}"/>
              </a:ext>
            </a:extLst>
          </p:cNvPr>
          <p:cNvSpPr/>
          <p:nvPr/>
        </p:nvSpPr>
        <p:spPr bwMode="auto">
          <a:xfrm>
            <a:off x="4978941" y="4127655"/>
            <a:ext cx="1676400" cy="20370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Mid-term Funds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cs typeface="ＭＳ Ｐゴシック" charset="-128"/>
              </a:rPr>
              <a:t>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ＭＳ Ｐゴシック" charset="-128"/>
              </a:rPr>
              <a:t>Start a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Wedding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College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BD408-B28E-4A08-86EA-5F886715E14A}"/>
              </a:ext>
            </a:extLst>
          </p:cNvPr>
          <p:cNvSpPr/>
          <p:nvPr/>
        </p:nvSpPr>
        <p:spPr bwMode="auto">
          <a:xfrm>
            <a:off x="7106055" y="4135182"/>
            <a:ext cx="1676400" cy="20370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Long Term Funds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cs typeface="ＭＳ Ｐゴシック" charset="-128"/>
              </a:rPr>
              <a:t>Flexibility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Security</a:t>
            </a: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A887A8D-2395-4533-91CE-4FBFBA95EB9E}"/>
              </a:ext>
            </a:extLst>
          </p:cNvPr>
          <p:cNvSpPr/>
          <p:nvPr/>
        </p:nvSpPr>
        <p:spPr bwMode="auto">
          <a:xfrm>
            <a:off x="4490126" y="4764758"/>
            <a:ext cx="381000" cy="498369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BD2E8B2F-5768-486C-8C44-7105B8DC7BBC}"/>
              </a:ext>
            </a:extLst>
          </p:cNvPr>
          <p:cNvSpPr/>
          <p:nvPr/>
        </p:nvSpPr>
        <p:spPr bwMode="auto">
          <a:xfrm>
            <a:off x="6655341" y="4764758"/>
            <a:ext cx="381000" cy="498369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13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 / Stocks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Online Media 2" title="Onesole 90 second Shark Tank Pitch">
            <a:hlinkClick r:id="" action="ppaction://media"/>
            <a:extLst>
              <a:ext uri="{FF2B5EF4-FFF2-40B4-BE49-F238E27FC236}">
                <a16:creationId xmlns:a16="http://schemas.microsoft.com/office/drawing/2014/main" id="{11D38E2B-BC9E-45F2-8359-4702FC5A37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2064" y="1355387"/>
            <a:ext cx="7896131" cy="44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C242C-D99E-49BA-B05B-6BF5C064A5AC}"/>
              </a:ext>
            </a:extLst>
          </p:cNvPr>
          <p:cNvSpPr txBox="1"/>
          <p:nvPr/>
        </p:nvSpPr>
        <p:spPr>
          <a:xfrm>
            <a:off x="533400" y="14478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C8C0E-7EDB-4E58-9D80-0461BEF10D95}"/>
              </a:ext>
            </a:extLst>
          </p:cNvPr>
          <p:cNvSpPr/>
          <p:nvPr/>
        </p:nvSpPr>
        <p:spPr>
          <a:xfrm>
            <a:off x="838200" y="1855380"/>
            <a:ext cx="78961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A stock is a form of security that indicates the holder has proportionate ownership in the issuing corporation.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11111"/>
              </a:solidFill>
              <a:latin typeface="SourceSans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Corporations issue (sell) stock to raise funds to operate their businesses. There are two main types of stock: common and preferred.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11111"/>
              </a:solidFill>
              <a:latin typeface="SourceSans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Stocks are bought and sold predominantly on stock exchanges, though there can be private sales as well, and they are the foundation of nearly every portfolio.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11111"/>
              </a:solidFill>
              <a:latin typeface="SourceSans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Historically, they have outperformed most other investments over the long run.</a:t>
            </a:r>
            <a:endParaRPr lang="en-US" b="0" i="0" dirty="0">
              <a:solidFill>
                <a:srgbClr val="111111"/>
              </a:solidFill>
              <a:effectLst/>
              <a:latin typeface="SourceSansPro"/>
            </a:endParaRPr>
          </a:p>
        </p:txBody>
      </p:sp>
    </p:spTree>
    <p:extLst>
      <p:ext uri="{BB962C8B-B14F-4D97-AF65-F5344CB8AC3E}">
        <p14:creationId xmlns:p14="http://schemas.microsoft.com/office/powerpoint/2010/main" val="24038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E0E5252-8AB7-4A4F-A525-0A13CD28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/>
              <a:t>Types of Investments / Stocks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E985E-D03A-4AD9-92B3-B970F94E6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-2174" r="30000"/>
          <a:stretch/>
        </p:blipFill>
        <p:spPr>
          <a:xfrm>
            <a:off x="4419600" y="1524000"/>
            <a:ext cx="3657600" cy="402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870D0-C3C4-48A0-99D9-FCC2B4C91643}"/>
              </a:ext>
            </a:extLst>
          </p:cNvPr>
          <p:cNvSpPr txBox="1"/>
          <p:nvPr/>
        </p:nvSpPr>
        <p:spPr>
          <a:xfrm>
            <a:off x="457200" y="1676400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of shares as how much of the corporation you own. </a:t>
            </a:r>
          </a:p>
          <a:p>
            <a:endParaRPr lang="en-US" dirty="0"/>
          </a:p>
          <a:p>
            <a:r>
              <a:rPr lang="en-US" dirty="0"/>
              <a:t>In this example there are 100 shares. If I own 12 shares I would own 12% of the company.</a:t>
            </a:r>
          </a:p>
          <a:p>
            <a:endParaRPr lang="en-US" dirty="0"/>
          </a:p>
          <a:p>
            <a:r>
              <a:rPr lang="en-US" dirty="0"/>
              <a:t>51% </a:t>
            </a:r>
            <a:r>
              <a:rPr lang="en-US" i="1" dirty="0"/>
              <a:t>controls </a:t>
            </a:r>
            <a:r>
              <a:rPr lang="en-US" dirty="0"/>
              <a:t>the company.</a:t>
            </a:r>
          </a:p>
        </p:txBody>
      </p:sp>
    </p:spTree>
    <p:extLst>
      <p:ext uri="{BB962C8B-B14F-4D97-AF65-F5344CB8AC3E}">
        <p14:creationId xmlns:p14="http://schemas.microsoft.com/office/powerpoint/2010/main" val="35968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2" ma:contentTypeDescription="Create a new document." ma:contentTypeScope="" ma:versionID="ad2fc0d4fa62e1968d7a1186eb6b8bba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55f388ed21565ea9d77dc5deb097c60f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475455f-c69b-4ff8-acf7-75612f4dc18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5321D66-D91B-4895-907C-F2DBDB19D914}"/>
</file>

<file path=customXml/itemProps2.xml><?xml version="1.0" encoding="utf-8"?>
<ds:datastoreItem xmlns:ds="http://schemas.openxmlformats.org/officeDocument/2006/customXml" ds:itemID="{D4A96DE8-B18F-4B6A-93E2-2A40DA5664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297DD3-A2EA-4D53-B11C-2136071F829E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f585725c-6fad-472e-a48b-c8f76591c91b"/>
    <ds:schemaRef ds:uri="http://purl.org/dc/terms/"/>
    <ds:schemaRef ds:uri="6f5f0874-9380-45e6-a4b7-6b39252ece02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115385</TotalTime>
  <Words>1397</Words>
  <Application>Microsoft Office PowerPoint</Application>
  <PresentationFormat>On-screen Show (4:3)</PresentationFormat>
  <Paragraphs>261</Paragraphs>
  <Slides>28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BankGothic Md BT</vt:lpstr>
      <vt:lpstr>Calibri</vt:lpstr>
      <vt:lpstr>Calibri Light</vt:lpstr>
      <vt:lpstr>Gill Sans</vt:lpstr>
      <vt:lpstr>SourceSansPro</vt:lpstr>
      <vt:lpstr>Times</vt:lpstr>
      <vt:lpstr>Blank Presentation</vt:lpstr>
      <vt:lpstr>Custom Design</vt:lpstr>
      <vt:lpstr>Financial Management, Module 5: Investing</vt:lpstr>
      <vt:lpstr>Doug Kramer</vt:lpstr>
      <vt:lpstr>Key Ideas </vt:lpstr>
      <vt:lpstr>Why Do We Invest? </vt:lpstr>
      <vt:lpstr>Why Do We Invest? </vt:lpstr>
      <vt:lpstr>Investing vs Savings </vt:lpstr>
      <vt:lpstr>Types of Investments / Stocks </vt:lpstr>
      <vt:lpstr>Types of Investments </vt:lpstr>
      <vt:lpstr>Types of Investments / Stocks </vt:lpstr>
      <vt:lpstr>Types of Investments / Stocks </vt:lpstr>
      <vt:lpstr>Types of Investments “Lets Move On To Bonds” </vt:lpstr>
      <vt:lpstr>Types of Investments / Bonds </vt:lpstr>
      <vt:lpstr>Types of Investments / Bonds </vt:lpstr>
      <vt:lpstr>Types of Investments / Bonds </vt:lpstr>
      <vt:lpstr>Types of Investments / Bonds </vt:lpstr>
      <vt:lpstr>Types of Investments / Stocks vs Bonds </vt:lpstr>
      <vt:lpstr>Types of Investments / Stocks and Bonds </vt:lpstr>
      <vt:lpstr>Types of Investments / Real Estate  </vt:lpstr>
      <vt:lpstr>Where Do I Invest?</vt:lpstr>
      <vt:lpstr>Where Do I Invest? / Mutual Funds</vt:lpstr>
      <vt:lpstr>Where Do I Invest? </vt:lpstr>
      <vt:lpstr>Where Do I Invest? </vt:lpstr>
      <vt:lpstr>Pre Tax vs Post Tax</vt:lpstr>
      <vt:lpstr>Speculation</vt:lpstr>
      <vt:lpstr>Lesson Ideas</vt:lpstr>
      <vt:lpstr>More Lesson Resources</vt:lpstr>
      <vt:lpstr>More Lesson Resources</vt:lpstr>
      <vt:lpstr>Thank you!</vt:lpstr>
    </vt:vector>
  </TitlesOfParts>
  <Company>Office 2004 Test Drive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Office 2004 Test Drive User</dc:creator>
  <cp:lastModifiedBy>Jarvon Carson</cp:lastModifiedBy>
  <cp:revision>3001</cp:revision>
  <cp:lastPrinted>2015-12-16T17:04:17Z</cp:lastPrinted>
  <dcterms:created xsi:type="dcterms:W3CDTF">2012-10-20T14:14:15Z</dcterms:created>
  <dcterms:modified xsi:type="dcterms:W3CDTF">2019-08-05T15:10:07Z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Order">
    <vt:r8>200</vt:r8>
  </property>
  <property fmtid="{D5CDD505-2E9C-101B-9397-08002B2CF9AE}" pid="4" name="_CopySource">
    <vt:lpwstr>https://council4econed.sharepoint.com/CMT/Board Meeting Feb 8, 2013 v2 njm.pptx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