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954838"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191">
          <p15:clr>
            <a:srgbClr val="A4A3A4"/>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2" roundtripDataSignature="AMtx7miEc4ONCCoCg7dRZ43qZbas1e1Bu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2160"/>
        <p:guide pos="2880"/>
      </p:guideLst>
    </p:cSldViewPr>
  </p:slideViewPr>
  <p:notesViewPr>
    <p:cSldViewPr snapToGrid="0">
      <p:cViewPr varScale="1">
        <p:scale>
          <a:sx n="100" d="100"/>
          <a:sy n="100" d="100"/>
        </p:scale>
        <p:origin x="0" y="0"/>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customschemas.google.com/relationships/presentationmetadata" Target="metadata"/><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tableStyles" Target="tableStyles.xml"/><Relationship Id="rId20" Type="http://schemas.openxmlformats.org/officeDocument/2006/relationships/slide" Target="slides/slide1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0"/>
            <a:ext cx="3013763" cy="465455"/>
          </a:xfrm>
          <a:prstGeom prst="rect">
            <a:avLst/>
          </a:prstGeom>
          <a:noFill/>
          <a:ln>
            <a:noFill/>
          </a:ln>
        </p:spPr>
        <p:txBody>
          <a:bodyPr spcFirstLastPara="1" wrap="square" lIns="91650" tIns="45825" rIns="91650" bIns="4582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41078" y="0"/>
            <a:ext cx="3013763" cy="465455"/>
          </a:xfrm>
          <a:prstGeom prst="rect">
            <a:avLst/>
          </a:prstGeom>
          <a:noFill/>
          <a:ln>
            <a:noFill/>
          </a:ln>
        </p:spPr>
        <p:txBody>
          <a:bodyPr spcFirstLastPara="1" wrap="square" lIns="91650" tIns="45825" rIns="91650" bIns="4582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43645"/>
            <a:ext cx="3013763" cy="465455"/>
          </a:xfrm>
          <a:prstGeom prst="rect">
            <a:avLst/>
          </a:prstGeom>
          <a:noFill/>
          <a:ln>
            <a:noFill/>
          </a:ln>
        </p:spPr>
        <p:txBody>
          <a:bodyPr spcFirstLastPara="1" wrap="square" lIns="91650" tIns="45825" rIns="91650" bIns="4582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41078" y="8843645"/>
            <a:ext cx="3013763" cy="465455"/>
          </a:xfrm>
          <a:prstGeom prst="rect">
            <a:avLst/>
          </a:prstGeom>
          <a:noFill/>
          <a:ln>
            <a:noFill/>
          </a:ln>
        </p:spPr>
        <p:txBody>
          <a:bodyPr spcFirstLastPara="1" wrap="square" lIns="91650" tIns="45825" rIns="91650" bIns="4582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74" name="Google Shape;74;p1:notes"/>
          <p:cNvSpPr>
            <a:spLocks noGrp="1" noRot="1" noChangeAspect="1"/>
          </p:cNvSpPr>
          <p:nvPr>
            <p:ph type="sldImg" idx="2"/>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5e4abf9c80_0_10: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48" name="Google Shape;148;g5e4abf9c80_0_10: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5d98b8fca1_0_30: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58" name="Google Shape;158;g5d98b8fca1_0_30: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5e4abb8f94_0_7: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66" name="Google Shape;166;g5e4abb8f94_0_7: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5e4abf9c80_0_21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74" name="Google Shape;174;g5e4abf9c80_0_21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5e4abf9c80_0_222: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82" name="Google Shape;182;g5e4abf9c80_0_222: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5e4abf9c80_0_32: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90" name="Google Shape;190;g5e4abf9c80_0_32: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5edc4cd660_0_1: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98" name="Google Shape;198;g5edc4cd660_0_1: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5e4abf9c80_0_23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06" name="Google Shape;206;g5e4abf9c80_0_23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5e4abf9c80_0_47: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14" name="Google Shape;214;g5e4abf9c80_0_47: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5e4abf9c80_0_141: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22" name="Google Shape;222;g5e4abf9c80_0_141: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81" name="Google Shape;81;p2:notes"/>
          <p:cNvSpPr>
            <a:spLocks noGrp="1" noRot="1" noChangeAspect="1"/>
          </p:cNvSpPr>
          <p:nvPr>
            <p:ph type="sldImg" idx="2"/>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5e4abf9c80_0_66: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31" name="Google Shape;231;g5e4abf9c80_0_66: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5e4abf9c80_0_57: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39" name="Google Shape;239;g5e4abf9c80_0_57: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5e4abf9c80_0_16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47" name="Google Shape;247;g5e4abf9c80_0_16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5e4abf9c80_0_40: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56" name="Google Shape;256;g5e4abf9c80_0_40: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5e4abf9c80_0_7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64" name="Google Shape;264;g5e4abf9c80_0_7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5e4abf9c80_0_17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72" name="Google Shape;272;g5e4abf9c80_0_17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5e4abf9c80_0_84: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81" name="Google Shape;281;g5e4abf9c80_0_84: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5e4abf9c80_0_91: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89" name="Google Shape;289;g5e4abf9c80_0_91: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e4abf9c80_0_18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297" name="Google Shape;297;g5e4abf9c80_0_18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5e4abf9c80_0_102: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06" name="Google Shape;306;g5e4abf9c80_0_102: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89" name="Google Shape;89;p3:notes"/>
          <p:cNvSpPr>
            <a:spLocks noGrp="1" noRot="1" noChangeAspect="1"/>
          </p:cNvSpPr>
          <p:nvPr>
            <p:ph type="sldImg" idx="2"/>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5e4abf9c80_0_109: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14" name="Google Shape;314;g5e4abf9c80_0_109: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5e4abf9c80_0_196: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22" name="Google Shape;322;g5e4abf9c80_0_196: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5e4abf9c80_0_119: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31" name="Google Shape;331;g5e4abf9c80_0_119: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5e4abf9c80_0_126: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39" name="Google Shape;339;g5e4abf9c80_0_126: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5e4abf9c80_0_206: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47" name="Google Shape;347;g5e4abf9c80_0_206: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12:notes"/>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56" name="Google Shape;356;p12:notes"/>
          <p:cNvSpPr>
            <a:spLocks noGrp="1" noRot="1" noChangeAspect="1"/>
          </p:cNvSpPr>
          <p:nvPr>
            <p:ph type="sldImg" idx="2"/>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13:notes"/>
          <p:cNvSpPr txBox="1">
            <a:spLocks noGrp="1"/>
          </p:cNvSpPr>
          <p:nvPr>
            <p:ph type="body" idx="1"/>
          </p:nvPr>
        </p:nvSpPr>
        <p:spPr>
          <a:xfrm>
            <a:off x="927312" y="4421827"/>
            <a:ext cx="5100215" cy="4189095"/>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364" name="Google Shape;364;p13:notes"/>
          <p:cNvSpPr>
            <a:spLocks noGrp="1" noRot="1" noChangeAspect="1"/>
          </p:cNvSpPr>
          <p:nvPr>
            <p:ph type="sldImg" idx="2"/>
          </p:nvPr>
        </p:nvSpPr>
        <p:spPr>
          <a:xfrm>
            <a:off x="1149350" y="696913"/>
            <a:ext cx="4657725" cy="34940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5e4abb8f94_0_0: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97" name="Google Shape;97;g5e4abb8f94_0_0: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5e51bfddc4_0_0: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05" name="Google Shape;105;g5e51bfddc4_0_0: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e51bfddc4_0_7: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13" name="Google Shape;113;g5e51bfddc4_0_7: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e4abb8f94_0_39: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21" name="Google Shape;121;g5e4abb8f94_0_39: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e4abf9c80_0_149: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29" name="Google Shape;129;g5e4abf9c80_0_149: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e4abb8f94_0_15:notes"/>
          <p:cNvSpPr txBox="1">
            <a:spLocks noGrp="1"/>
          </p:cNvSpPr>
          <p:nvPr>
            <p:ph type="body" idx="1"/>
          </p:nvPr>
        </p:nvSpPr>
        <p:spPr>
          <a:xfrm>
            <a:off x="927312" y="4421827"/>
            <a:ext cx="5100300" cy="4189200"/>
          </a:xfrm>
          <a:prstGeom prst="rect">
            <a:avLst/>
          </a:prstGeom>
          <a:noFill/>
          <a:ln>
            <a:noFill/>
          </a:ln>
        </p:spPr>
        <p:txBody>
          <a:bodyPr spcFirstLastPara="1" wrap="square" lIns="91650" tIns="45825" rIns="91650" bIns="45825" anchor="t" anchorCtr="0">
            <a:noAutofit/>
          </a:bodyPr>
          <a:lstStyle/>
          <a:p>
            <a:pPr marL="0" lvl="0" indent="0" algn="l" rtl="0">
              <a:lnSpc>
                <a:spcPct val="100000"/>
              </a:lnSpc>
              <a:spcBef>
                <a:spcPts val="360"/>
              </a:spcBef>
              <a:spcAft>
                <a:spcPts val="0"/>
              </a:spcAft>
              <a:buSzPts val="1400"/>
              <a:buNone/>
            </a:pPr>
            <a:endParaRPr/>
          </a:p>
        </p:txBody>
      </p:sp>
      <p:sp>
        <p:nvSpPr>
          <p:cNvPr id="139" name="Google Shape;139;g5e4abb8f94_0_15:notes"/>
          <p:cNvSpPr>
            <a:spLocks noGrp="1" noRot="1" noChangeAspect="1"/>
          </p:cNvSpPr>
          <p:nvPr>
            <p:ph type="sldImg" idx="2"/>
          </p:nvPr>
        </p:nvSpPr>
        <p:spPr>
          <a:xfrm>
            <a:off x="1149350" y="696913"/>
            <a:ext cx="4657800" cy="3494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cxnSp>
        <p:nvCxnSpPr>
          <p:cNvPr id="14" name="Google Shape;14;p15"/>
          <p:cNvCxnSpPr/>
          <p:nvPr/>
        </p:nvCxnSpPr>
        <p:spPr>
          <a:xfrm>
            <a:off x="990600" y="2286000"/>
            <a:ext cx="7162800" cy="0"/>
          </a:xfrm>
          <a:prstGeom prst="straightConnector1">
            <a:avLst/>
          </a:prstGeom>
          <a:noFill/>
          <a:ln w="15875" cap="flat" cmpd="sng">
            <a:solidFill>
              <a:srgbClr val="C0C0C0"/>
            </a:solidFill>
            <a:prstDash val="solid"/>
            <a:round/>
            <a:headEnd type="none" w="sm" len="sm"/>
            <a:tailEnd type="none" w="sm" len="sm"/>
          </a:ln>
        </p:spPr>
      </p:cxnSp>
      <p:cxnSp>
        <p:nvCxnSpPr>
          <p:cNvPr id="15" name="Google Shape;15;p15"/>
          <p:cNvCxnSpPr/>
          <p:nvPr/>
        </p:nvCxnSpPr>
        <p:spPr>
          <a:xfrm>
            <a:off x="990600" y="3657600"/>
            <a:ext cx="7162800" cy="0"/>
          </a:xfrm>
          <a:prstGeom prst="straightConnector1">
            <a:avLst/>
          </a:prstGeom>
          <a:noFill/>
          <a:ln w="15875" cap="flat" cmpd="sng">
            <a:solidFill>
              <a:srgbClr val="C0C0C0"/>
            </a:solidFill>
            <a:prstDash val="solid"/>
            <a:round/>
            <a:headEnd type="none" w="sm" len="sm"/>
            <a:tailEnd type="none" w="sm" len="sm"/>
          </a:ln>
        </p:spPr>
      </p:cxnSp>
      <p:sp>
        <p:nvSpPr>
          <p:cNvPr id="16" name="Google Shape;16;p15"/>
          <p:cNvSpPr txBox="1">
            <a:spLocks noGrp="1"/>
          </p:cNvSpPr>
          <p:nvPr>
            <p:ph type="ctrTitle"/>
          </p:nvPr>
        </p:nvSpPr>
        <p:spPr>
          <a:xfrm>
            <a:off x="1028699" y="2548219"/>
            <a:ext cx="7086600" cy="841375"/>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4400" b="1"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17" name="Google Shape;17;p15"/>
          <p:cNvSpPr/>
          <p:nvPr/>
        </p:nvSpPr>
        <p:spPr>
          <a:xfrm>
            <a:off x="1028699" y="3930196"/>
            <a:ext cx="7086600" cy="156966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Arial"/>
                <a:ea typeface="Arial"/>
                <a:cs typeface="Arial"/>
                <a:sym typeface="Arial"/>
              </a:rPr>
              <a:t>Date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endParaRPr sz="32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Arial"/>
                <a:ea typeface="Arial"/>
                <a:cs typeface="Arial"/>
                <a:sym typeface="Arial"/>
              </a:rPr>
              <a:t>Presenter:</a:t>
            </a:r>
            <a:endParaRPr sz="3200" b="1" i="0" u="none" strike="noStrike" cap="none">
              <a:solidFill>
                <a:schemeClr val="dk1"/>
              </a:solidFill>
              <a:latin typeface="Arial"/>
              <a:ea typeface="Arial"/>
              <a:cs typeface="Arial"/>
              <a:sym typeface="Arial"/>
            </a:endParaRPr>
          </a:p>
        </p:txBody>
      </p:sp>
      <p:pic>
        <p:nvPicPr>
          <p:cNvPr id="18" name="Google Shape;18;p15"/>
          <p:cNvPicPr preferRelativeResize="0"/>
          <p:nvPr/>
        </p:nvPicPr>
        <p:blipFill rotWithShape="1">
          <a:blip r:embed="rId2">
            <a:alphaModFix/>
          </a:blip>
          <a:srcRect/>
          <a:stretch/>
        </p:blipFill>
        <p:spPr>
          <a:xfrm>
            <a:off x="2971800" y="938553"/>
            <a:ext cx="3124200" cy="117090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opics">
  <p:cSld name="Topics">
    <p:spTree>
      <p:nvGrpSpPr>
        <p:cNvPr id="1" name="Shape 19"/>
        <p:cNvGrpSpPr/>
        <p:nvPr/>
      </p:nvGrpSpPr>
      <p:grpSpPr>
        <a:xfrm>
          <a:off x="0" y="0"/>
          <a:ext cx="0" cy="0"/>
          <a:chOff x="0" y="0"/>
          <a:chExt cx="0" cy="0"/>
        </a:xfrm>
      </p:grpSpPr>
      <p:cxnSp>
        <p:nvCxnSpPr>
          <p:cNvPr id="20" name="Google Shape;20;p16"/>
          <p:cNvCxnSpPr/>
          <p:nvPr/>
        </p:nvCxnSpPr>
        <p:spPr>
          <a:xfrm>
            <a:off x="457200" y="1219200"/>
            <a:ext cx="8229600" cy="0"/>
          </a:xfrm>
          <a:prstGeom prst="straightConnector1">
            <a:avLst/>
          </a:prstGeom>
          <a:noFill/>
          <a:ln w="15875" cap="flat" cmpd="sng">
            <a:solidFill>
              <a:srgbClr val="C0C0C0"/>
            </a:solidFill>
            <a:prstDash val="solid"/>
            <a:round/>
            <a:headEnd type="none" w="sm" len="sm"/>
            <a:tailEnd type="none" w="sm" len="sm"/>
          </a:ln>
        </p:spPr>
      </p:cxnSp>
      <p:sp>
        <p:nvSpPr>
          <p:cNvPr id="21" name="Google Shape;21;p16"/>
          <p:cNvSpPr txBox="1">
            <a:spLocks noGrp="1"/>
          </p:cNvSpPr>
          <p:nvPr>
            <p:ph type="body" idx="1"/>
          </p:nvPr>
        </p:nvSpPr>
        <p:spPr>
          <a:xfrm>
            <a:off x="1028700" y="1752600"/>
            <a:ext cx="7086600" cy="36576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360"/>
              </a:spcBef>
              <a:spcAft>
                <a:spcPts val="0"/>
              </a:spcAft>
              <a:buClr>
                <a:srgbClr val="6EA92C"/>
              </a:buClr>
              <a:buSzPts val="1800"/>
              <a:buFont typeface="Arial"/>
              <a:buChar char="•"/>
              <a:defRPr sz="1800" b="0" i="0" u="none" strike="noStrike" cap="none">
                <a:solidFill>
                  <a:srgbClr val="6EA92C"/>
                </a:solidFill>
                <a:latin typeface="Gill Sans"/>
                <a:ea typeface="Gill Sans"/>
                <a:cs typeface="Gill Sans"/>
                <a:sym typeface="Gill Sans"/>
              </a:defRPr>
            </a:lvl1pPr>
            <a:lvl2pPr marL="914400" marR="0" lvl="1" indent="-342900" algn="l" rtl="0">
              <a:lnSpc>
                <a:spcPct val="100000"/>
              </a:lnSpc>
              <a:spcBef>
                <a:spcPts val="360"/>
              </a:spcBef>
              <a:spcAft>
                <a:spcPts val="0"/>
              </a:spcAft>
              <a:buClr>
                <a:srgbClr val="004A80"/>
              </a:buClr>
              <a:buSzPts val="1800"/>
              <a:buFont typeface="Arial"/>
              <a:buChar char="»"/>
              <a:defRPr sz="1800" b="0" i="0" u="none" strike="noStrike" cap="none">
                <a:solidFill>
                  <a:srgbClr val="004A80"/>
                </a:solidFill>
                <a:latin typeface="Gill Sans"/>
                <a:ea typeface="Gill Sans"/>
                <a:cs typeface="Gill Sans"/>
                <a:sym typeface="Gill Sans"/>
              </a:defRPr>
            </a:lvl2pPr>
            <a:lvl3pPr marL="1371600" marR="0" lvl="2" indent="-381000" algn="l" rtl="0">
              <a:lnSpc>
                <a:spcPct val="100000"/>
              </a:lnSpc>
              <a:spcBef>
                <a:spcPts val="480"/>
              </a:spcBef>
              <a:spcAft>
                <a:spcPts val="0"/>
              </a:spcAft>
              <a:buClr>
                <a:srgbClr val="6EA92C"/>
              </a:buClr>
              <a:buSzPts val="2400"/>
              <a:buFont typeface="Gill Sans"/>
              <a:buChar char="•"/>
              <a:defRPr sz="2400" b="0" i="0" u="none" strike="noStrike" cap="none">
                <a:solidFill>
                  <a:srgbClr val="6EA92C"/>
                </a:solidFill>
                <a:latin typeface="Gill Sans"/>
                <a:ea typeface="Gill Sans"/>
                <a:cs typeface="Gill Sans"/>
                <a:sym typeface="Gill Sans"/>
              </a:defRPr>
            </a:lvl3pPr>
            <a:lvl4pPr marL="1828800" marR="0" lvl="3" indent="-355600" algn="l" rtl="0">
              <a:lnSpc>
                <a:spcPct val="100000"/>
              </a:lnSpc>
              <a:spcBef>
                <a:spcPts val="400"/>
              </a:spcBef>
              <a:spcAft>
                <a:spcPts val="0"/>
              </a:spcAft>
              <a:buClr>
                <a:srgbClr val="6EA92C"/>
              </a:buClr>
              <a:buSzPts val="2000"/>
              <a:buFont typeface="Gill Sans"/>
              <a:buChar char="–"/>
              <a:defRPr sz="2000" b="0" i="0" u="none" strike="noStrike" cap="none">
                <a:solidFill>
                  <a:srgbClr val="6EA92C"/>
                </a:solidFill>
                <a:latin typeface="Gill Sans"/>
                <a:ea typeface="Gill Sans"/>
                <a:cs typeface="Gill Sans"/>
                <a:sym typeface="Gill Sans"/>
              </a:defRPr>
            </a:lvl4pPr>
            <a:lvl5pPr marL="2286000" marR="0" lvl="4" indent="-355600" algn="l" rtl="0">
              <a:lnSpc>
                <a:spcPct val="100000"/>
              </a:lnSpc>
              <a:spcBef>
                <a:spcPts val="400"/>
              </a:spcBef>
              <a:spcAft>
                <a:spcPts val="0"/>
              </a:spcAft>
              <a:buClr>
                <a:srgbClr val="6EA92C"/>
              </a:buClr>
              <a:buSzPts val="2000"/>
              <a:buFont typeface="Gill Sans"/>
              <a:buChar char="»"/>
              <a:defRPr sz="2000" b="0" i="0" u="none" strike="noStrike" cap="none">
                <a:solidFill>
                  <a:srgbClr val="6EA92C"/>
                </a:solidFill>
                <a:latin typeface="Gill Sans"/>
                <a:ea typeface="Gill Sans"/>
                <a:cs typeface="Gill Sans"/>
                <a:sym typeface="Gill Sans"/>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22" name="Google Shape;22;p16"/>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23" name="Google Shape;23;p16"/>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pic>
        <p:nvPicPr>
          <p:cNvPr id="25" name="Google Shape;25;p16"/>
          <p:cNvPicPr preferRelativeResize="0"/>
          <p:nvPr/>
        </p:nvPicPr>
        <p:blipFill rotWithShape="1">
          <a:blip r:embed="rId2">
            <a:alphaModFix/>
          </a:blip>
          <a:srcRect/>
          <a:stretch/>
        </p:blipFill>
        <p:spPr>
          <a:xfrm>
            <a:off x="6781800" y="481217"/>
            <a:ext cx="1905000" cy="71396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Blank">
  <p:cSld name="Content Blank">
    <p:spTree>
      <p:nvGrpSpPr>
        <p:cNvPr id="1" name="Shape 26"/>
        <p:cNvGrpSpPr/>
        <p:nvPr/>
      </p:nvGrpSpPr>
      <p:grpSpPr>
        <a:xfrm>
          <a:off x="0" y="0"/>
          <a:ext cx="0" cy="0"/>
          <a:chOff x="0" y="0"/>
          <a:chExt cx="0" cy="0"/>
        </a:xfrm>
      </p:grpSpPr>
      <p:cxnSp>
        <p:nvCxnSpPr>
          <p:cNvPr id="27" name="Google Shape;27;p17"/>
          <p:cNvCxnSpPr/>
          <p:nvPr/>
        </p:nvCxnSpPr>
        <p:spPr>
          <a:xfrm>
            <a:off x="457200" y="1219200"/>
            <a:ext cx="8229600" cy="0"/>
          </a:xfrm>
          <a:prstGeom prst="straightConnector1">
            <a:avLst/>
          </a:prstGeom>
          <a:noFill/>
          <a:ln w="15875" cap="flat" cmpd="sng">
            <a:solidFill>
              <a:srgbClr val="C0C0C0"/>
            </a:solidFill>
            <a:prstDash val="solid"/>
            <a:round/>
            <a:headEnd type="none" w="sm" len="sm"/>
            <a:tailEnd type="none" w="sm" len="sm"/>
          </a:ln>
        </p:spPr>
      </p:cxnSp>
      <p:sp>
        <p:nvSpPr>
          <p:cNvPr id="28" name="Google Shape;28;p17"/>
          <p:cNvSpPr txBox="1">
            <a:spLocks noGrp="1"/>
          </p:cNvSpPr>
          <p:nvPr>
            <p:ph type="body" idx="1"/>
          </p:nvPr>
        </p:nvSpPr>
        <p:spPr>
          <a:xfrm>
            <a:off x="857250" y="2133600"/>
            <a:ext cx="7429500" cy="3733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480"/>
              </a:spcBef>
              <a:spcAft>
                <a:spcPts val="0"/>
              </a:spcAft>
              <a:buClr>
                <a:srgbClr val="6EA92C"/>
              </a:buClr>
              <a:buSzPts val="2400"/>
              <a:buFont typeface="Arial"/>
              <a:buNone/>
              <a:defRPr sz="2400" b="0" i="0" u="none" strike="noStrike" cap="none">
                <a:solidFill>
                  <a:srgbClr val="6EA92C"/>
                </a:solidFill>
                <a:latin typeface="Gill Sans"/>
                <a:ea typeface="Gill Sans"/>
                <a:cs typeface="Gill Sans"/>
                <a:sym typeface="Gill Sans"/>
              </a:defRPr>
            </a:lvl1pPr>
            <a:lvl2pPr marL="914400" marR="0" lvl="1" indent="-381000" algn="l" rtl="0">
              <a:lnSpc>
                <a:spcPct val="100000"/>
              </a:lnSpc>
              <a:spcBef>
                <a:spcPts val="480"/>
              </a:spcBef>
              <a:spcAft>
                <a:spcPts val="0"/>
              </a:spcAft>
              <a:buClr>
                <a:srgbClr val="004A80"/>
              </a:buClr>
              <a:buSzPts val="2400"/>
              <a:buFont typeface="Arial"/>
              <a:buChar char="»"/>
              <a:defRPr sz="2400" b="0" i="0" u="none" strike="noStrike" cap="none">
                <a:solidFill>
                  <a:srgbClr val="004A80"/>
                </a:solidFill>
                <a:latin typeface="Gill Sans"/>
                <a:ea typeface="Gill Sans"/>
                <a:cs typeface="Gill Sans"/>
                <a:sym typeface="Gill Sans"/>
              </a:defRPr>
            </a:lvl2pPr>
            <a:lvl3pPr marL="1371600" marR="0" lvl="2" indent="-381000" algn="l" rtl="0">
              <a:lnSpc>
                <a:spcPct val="100000"/>
              </a:lnSpc>
              <a:spcBef>
                <a:spcPts val="480"/>
              </a:spcBef>
              <a:spcAft>
                <a:spcPts val="0"/>
              </a:spcAft>
              <a:buClr>
                <a:srgbClr val="6EA92C"/>
              </a:buClr>
              <a:buSzPts val="2400"/>
              <a:buFont typeface="Gill Sans"/>
              <a:buChar char="•"/>
              <a:defRPr sz="2400" b="0" i="0" u="none" strike="noStrike" cap="none">
                <a:solidFill>
                  <a:srgbClr val="6EA92C"/>
                </a:solidFill>
                <a:latin typeface="Gill Sans"/>
                <a:ea typeface="Gill Sans"/>
                <a:cs typeface="Gill Sans"/>
                <a:sym typeface="Gill Sans"/>
              </a:defRPr>
            </a:lvl3pPr>
            <a:lvl4pPr marL="1828800" marR="0" lvl="3" indent="-355600" algn="l" rtl="0">
              <a:lnSpc>
                <a:spcPct val="100000"/>
              </a:lnSpc>
              <a:spcBef>
                <a:spcPts val="400"/>
              </a:spcBef>
              <a:spcAft>
                <a:spcPts val="0"/>
              </a:spcAft>
              <a:buClr>
                <a:srgbClr val="6EA92C"/>
              </a:buClr>
              <a:buSzPts val="2000"/>
              <a:buFont typeface="Gill Sans"/>
              <a:buChar char="–"/>
              <a:defRPr sz="2000" b="0" i="0" u="none" strike="noStrike" cap="none">
                <a:solidFill>
                  <a:srgbClr val="6EA92C"/>
                </a:solidFill>
                <a:latin typeface="Gill Sans"/>
                <a:ea typeface="Gill Sans"/>
                <a:cs typeface="Gill Sans"/>
                <a:sym typeface="Gill Sans"/>
              </a:defRPr>
            </a:lvl4pPr>
            <a:lvl5pPr marL="2286000" marR="0" lvl="4" indent="-355600" algn="l" rtl="0">
              <a:lnSpc>
                <a:spcPct val="100000"/>
              </a:lnSpc>
              <a:spcBef>
                <a:spcPts val="400"/>
              </a:spcBef>
              <a:spcAft>
                <a:spcPts val="0"/>
              </a:spcAft>
              <a:buClr>
                <a:srgbClr val="6EA92C"/>
              </a:buClr>
              <a:buSzPts val="2000"/>
              <a:buFont typeface="Gill Sans"/>
              <a:buChar char="»"/>
              <a:defRPr sz="2000" b="0" i="0" u="none" strike="noStrike" cap="none">
                <a:solidFill>
                  <a:srgbClr val="6EA92C"/>
                </a:solidFill>
                <a:latin typeface="Gill Sans"/>
                <a:ea typeface="Gill Sans"/>
                <a:cs typeface="Gill Sans"/>
                <a:sym typeface="Gill Sans"/>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29" name="Google Shape;29;p17"/>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32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30" name="Google Shape;30;p17"/>
          <p:cNvSpPr txBox="1">
            <a:spLocks noGrp="1"/>
          </p:cNvSpPr>
          <p:nvPr>
            <p:ph type="body" idx="2"/>
          </p:nvPr>
        </p:nvSpPr>
        <p:spPr>
          <a:xfrm>
            <a:off x="457200" y="1295400"/>
            <a:ext cx="8229600" cy="4572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480"/>
              </a:spcBef>
              <a:spcAft>
                <a:spcPts val="0"/>
              </a:spcAft>
              <a:buClr>
                <a:schemeClr val="dk1"/>
              </a:buClr>
              <a:buSzPts val="2400"/>
              <a:buFont typeface="Gill Sans"/>
              <a:buNone/>
              <a:defRPr sz="2400" b="0" i="0" u="none" strike="noStrike" cap="none">
                <a:solidFill>
                  <a:schemeClr val="dk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31" name="Google Shape;31;p17"/>
          <p:cNvSpPr txBox="1">
            <a:spLocks noGrp="1"/>
          </p:cNvSpPr>
          <p:nvPr>
            <p:ph type="sldNum" idx="12"/>
          </p:nvPr>
        </p:nvSpPr>
        <p:spPr>
          <a:xfrm>
            <a:off x="7848600" y="6248400"/>
            <a:ext cx="6096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pic>
        <p:nvPicPr>
          <p:cNvPr id="32" name="Google Shape;32;p17"/>
          <p:cNvPicPr preferRelativeResize="0"/>
          <p:nvPr/>
        </p:nvPicPr>
        <p:blipFill rotWithShape="1">
          <a:blip r:embed="rId2">
            <a:alphaModFix/>
          </a:blip>
          <a:srcRect/>
          <a:stretch/>
        </p:blipFill>
        <p:spPr>
          <a:xfrm>
            <a:off x="6710362" y="609600"/>
            <a:ext cx="2200275" cy="533400"/>
          </a:xfrm>
          <a:prstGeom prst="rect">
            <a:avLst/>
          </a:prstGeom>
          <a:noFill/>
          <a:ln>
            <a:noFill/>
          </a:ln>
        </p:spPr>
      </p:pic>
      <p:sp>
        <p:nvSpPr>
          <p:cNvPr id="33" name="Google Shape;33;p17"/>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4"/>
        <p:cNvGrpSpPr/>
        <p:nvPr/>
      </p:nvGrpSpPr>
      <p:grpSpPr>
        <a:xfrm>
          <a:off x="0" y="0"/>
          <a:ext cx="0" cy="0"/>
          <a:chOff x="0" y="0"/>
          <a:chExt cx="0" cy="0"/>
        </a:xfrm>
      </p:grpSpPr>
      <p:sp>
        <p:nvSpPr>
          <p:cNvPr id="35" name="Google Shape;35;p18"/>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36" name="Google Shape;36;p18"/>
          <p:cNvSpPr txBox="1">
            <a:spLocks noGrp="1"/>
          </p:cNvSpPr>
          <p:nvPr>
            <p:ph type="ftr" idx="11"/>
          </p:nvPr>
        </p:nvSpPr>
        <p:spPr>
          <a:xfrm>
            <a:off x="3124200" y="6477000"/>
            <a:ext cx="2895600"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8"/>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18"/>
          <p:cNvSpPr txBox="1">
            <a:spLocks noGrp="1"/>
          </p:cNvSpPr>
          <p:nvPr>
            <p:ph type="dt" idx="10"/>
          </p:nvPr>
        </p:nvSpPr>
        <p:spPr>
          <a:xfrm>
            <a:off x="685800" y="64770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onopoly Cards w/o Subhead">
  <p:cSld name="Monopoly Cards w/o Subhead">
    <p:spTree>
      <p:nvGrpSpPr>
        <p:cNvPr id="1" name="Shape 39"/>
        <p:cNvGrpSpPr/>
        <p:nvPr/>
      </p:nvGrpSpPr>
      <p:grpSpPr>
        <a:xfrm>
          <a:off x="0" y="0"/>
          <a:ext cx="0" cy="0"/>
          <a:chOff x="0" y="0"/>
          <a:chExt cx="0" cy="0"/>
        </a:xfrm>
      </p:grpSpPr>
      <p:cxnSp>
        <p:nvCxnSpPr>
          <p:cNvPr id="40" name="Google Shape;40;p19"/>
          <p:cNvCxnSpPr/>
          <p:nvPr/>
        </p:nvCxnSpPr>
        <p:spPr>
          <a:xfrm>
            <a:off x="457200" y="1219200"/>
            <a:ext cx="8229600" cy="0"/>
          </a:xfrm>
          <a:prstGeom prst="straightConnector1">
            <a:avLst/>
          </a:prstGeom>
          <a:noFill/>
          <a:ln w="15875" cap="flat" cmpd="sng">
            <a:solidFill>
              <a:srgbClr val="C0C0C0"/>
            </a:solidFill>
            <a:prstDash val="solid"/>
            <a:round/>
            <a:headEnd type="none" w="sm" len="sm"/>
            <a:tailEnd type="none" w="sm" len="sm"/>
          </a:ln>
        </p:spPr>
      </p:cxnSp>
      <p:sp>
        <p:nvSpPr>
          <p:cNvPr id="41" name="Google Shape;41;p19"/>
          <p:cNvSpPr txBox="1">
            <a:spLocks noGrp="1"/>
          </p:cNvSpPr>
          <p:nvPr>
            <p:ph type="body" idx="1"/>
          </p:nvPr>
        </p:nvSpPr>
        <p:spPr>
          <a:xfrm>
            <a:off x="457200" y="1535113"/>
            <a:ext cx="4038600" cy="598487"/>
          </a:xfrm>
          <a:prstGeom prst="rect">
            <a:avLst/>
          </a:prstGeom>
          <a:solidFill>
            <a:srgbClr val="215BAE"/>
          </a:solidFill>
          <a:ln>
            <a:noFill/>
          </a:ln>
        </p:spPr>
        <p:txBody>
          <a:bodyPr spcFirstLastPara="1" wrap="square" lIns="91425" tIns="45700" rIns="91425" bIns="45700" anchor="ctr" anchorCtr="0">
            <a:noAutofit/>
          </a:bodyPr>
          <a:lstStyle>
            <a:lvl1pPr marL="457200" marR="0" lvl="0" indent="-228600" algn="ctr" rtl="0">
              <a:lnSpc>
                <a:spcPct val="100000"/>
              </a:lnSpc>
              <a:spcBef>
                <a:spcPts val="400"/>
              </a:spcBef>
              <a:spcAft>
                <a:spcPts val="0"/>
              </a:spcAft>
              <a:buClr>
                <a:schemeClr val="lt1"/>
              </a:buClr>
              <a:buSzPts val="2000"/>
              <a:buFont typeface="Gill Sans"/>
              <a:buNone/>
              <a:defRPr sz="2000" b="1" i="0" u="none" strike="noStrike" cap="none">
                <a:solidFill>
                  <a:schemeClr val="lt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42" name="Google Shape;42;p19"/>
          <p:cNvSpPr txBox="1">
            <a:spLocks noGrp="1"/>
          </p:cNvSpPr>
          <p:nvPr>
            <p:ph type="body" idx="2"/>
          </p:nvPr>
        </p:nvSpPr>
        <p:spPr>
          <a:xfrm>
            <a:off x="457200" y="2133600"/>
            <a:ext cx="4040188" cy="3951288"/>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Gill Sans"/>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00000"/>
              </a:lnSpc>
              <a:spcBef>
                <a:spcPts val="320"/>
              </a:spcBef>
              <a:spcAft>
                <a:spcPts val="0"/>
              </a:spcAft>
              <a:buClr>
                <a:schemeClr val="dk1"/>
              </a:buClr>
              <a:buSzPts val="1600"/>
              <a:buFont typeface="Gill Sans"/>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00000"/>
              </a:lnSpc>
              <a:spcBef>
                <a:spcPts val="280"/>
              </a:spcBef>
              <a:spcAft>
                <a:spcPts val="0"/>
              </a:spcAft>
              <a:buClr>
                <a:schemeClr val="dk1"/>
              </a:buClr>
              <a:buSzPts val="1400"/>
              <a:buFont typeface="Gill Sans"/>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00000"/>
              </a:lnSpc>
              <a:spcBef>
                <a:spcPts val="240"/>
              </a:spcBef>
              <a:spcAft>
                <a:spcPts val="0"/>
              </a:spcAft>
              <a:buClr>
                <a:schemeClr val="dk1"/>
              </a:buClr>
              <a:buSzPts val="1200"/>
              <a:buFont typeface="Gill Sans"/>
              <a:buChar char="»"/>
              <a:defRPr sz="1200" b="0" i="0" u="none" strike="noStrike" cap="none">
                <a:solidFill>
                  <a:schemeClr val="dk1"/>
                </a:solidFill>
                <a:latin typeface="Gill Sans"/>
                <a:ea typeface="Gill Sans"/>
                <a:cs typeface="Gill Sans"/>
                <a:sym typeface="Gill Sans"/>
              </a:defRPr>
            </a:lvl5pPr>
            <a:lvl6pPr marL="2743200" marR="0" lvl="5"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9pPr>
          </a:lstStyle>
          <a:p>
            <a:endParaRPr/>
          </a:p>
        </p:txBody>
      </p:sp>
      <p:sp>
        <p:nvSpPr>
          <p:cNvPr id="43" name="Google Shape;43;p19"/>
          <p:cNvSpPr txBox="1">
            <a:spLocks noGrp="1"/>
          </p:cNvSpPr>
          <p:nvPr>
            <p:ph type="body" idx="3"/>
          </p:nvPr>
        </p:nvSpPr>
        <p:spPr>
          <a:xfrm>
            <a:off x="4648200" y="2133600"/>
            <a:ext cx="4041775" cy="3951288"/>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Gill Sans"/>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00000"/>
              </a:lnSpc>
              <a:spcBef>
                <a:spcPts val="320"/>
              </a:spcBef>
              <a:spcAft>
                <a:spcPts val="0"/>
              </a:spcAft>
              <a:buClr>
                <a:schemeClr val="dk1"/>
              </a:buClr>
              <a:buSzPts val="1600"/>
              <a:buFont typeface="Gill Sans"/>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00000"/>
              </a:lnSpc>
              <a:spcBef>
                <a:spcPts val="280"/>
              </a:spcBef>
              <a:spcAft>
                <a:spcPts val="0"/>
              </a:spcAft>
              <a:buClr>
                <a:schemeClr val="dk1"/>
              </a:buClr>
              <a:buSzPts val="1400"/>
              <a:buFont typeface="Gill Sans"/>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00000"/>
              </a:lnSpc>
              <a:spcBef>
                <a:spcPts val="240"/>
              </a:spcBef>
              <a:spcAft>
                <a:spcPts val="0"/>
              </a:spcAft>
              <a:buClr>
                <a:schemeClr val="dk1"/>
              </a:buClr>
              <a:buSzPts val="1200"/>
              <a:buFont typeface="Gill Sans"/>
              <a:buChar char="»"/>
              <a:defRPr sz="1200" b="0" i="0" u="none" strike="noStrike" cap="none">
                <a:solidFill>
                  <a:schemeClr val="dk1"/>
                </a:solidFill>
                <a:latin typeface="Gill Sans"/>
                <a:ea typeface="Gill Sans"/>
                <a:cs typeface="Gill Sans"/>
                <a:sym typeface="Gill Sans"/>
              </a:defRPr>
            </a:lvl5pPr>
            <a:lvl6pPr marL="2743200" marR="0" lvl="5"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9pPr>
          </a:lstStyle>
          <a:p>
            <a:endParaRPr/>
          </a:p>
        </p:txBody>
      </p:sp>
      <p:sp>
        <p:nvSpPr>
          <p:cNvPr id="44" name="Google Shape;44;p19"/>
          <p:cNvSpPr txBox="1">
            <a:spLocks noGrp="1"/>
          </p:cNvSpPr>
          <p:nvPr>
            <p:ph type="body" idx="4"/>
          </p:nvPr>
        </p:nvSpPr>
        <p:spPr>
          <a:xfrm>
            <a:off x="4648200" y="1524000"/>
            <a:ext cx="4038600" cy="598487"/>
          </a:xfrm>
          <a:prstGeom prst="rect">
            <a:avLst/>
          </a:prstGeom>
          <a:solidFill>
            <a:srgbClr val="215BAE"/>
          </a:solidFill>
          <a:ln>
            <a:noFill/>
          </a:ln>
        </p:spPr>
        <p:txBody>
          <a:bodyPr spcFirstLastPara="1" wrap="square" lIns="91425" tIns="45700" rIns="91425" bIns="45700" anchor="ctr" anchorCtr="0">
            <a:noAutofit/>
          </a:bodyPr>
          <a:lstStyle>
            <a:lvl1pPr marL="457200" marR="0" lvl="0" indent="-228600" algn="ctr" rtl="0">
              <a:lnSpc>
                <a:spcPct val="100000"/>
              </a:lnSpc>
              <a:spcBef>
                <a:spcPts val="400"/>
              </a:spcBef>
              <a:spcAft>
                <a:spcPts val="0"/>
              </a:spcAft>
              <a:buClr>
                <a:schemeClr val="lt1"/>
              </a:buClr>
              <a:buSzPts val="2000"/>
              <a:buFont typeface="Gill Sans"/>
              <a:buNone/>
              <a:defRPr sz="2000" b="1" i="0" u="none" strike="noStrike" cap="none">
                <a:solidFill>
                  <a:schemeClr val="lt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45" name="Google Shape;45;p19"/>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46" name="Google Shape;46;p19"/>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9"/>
          <p:cNvPicPr preferRelativeResize="0"/>
          <p:nvPr/>
        </p:nvPicPr>
        <p:blipFill rotWithShape="1">
          <a:blip r:embed="rId2">
            <a:alphaModFix/>
          </a:blip>
          <a:srcRect/>
          <a:stretch/>
        </p:blipFill>
        <p:spPr>
          <a:xfrm>
            <a:off x="6710362" y="609600"/>
            <a:ext cx="2200275" cy="533400"/>
          </a:xfrm>
          <a:prstGeom prst="rect">
            <a:avLst/>
          </a:prstGeom>
          <a:noFill/>
          <a:ln>
            <a:noFill/>
          </a:ln>
        </p:spPr>
      </p:pic>
      <p:sp>
        <p:nvSpPr>
          <p:cNvPr id="48" name="Google Shape;48;p19"/>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onopoly Cards w/ Subhead">
  <p:cSld name="Monopoly Cards w/ Subhead">
    <p:spTree>
      <p:nvGrpSpPr>
        <p:cNvPr id="1" name="Shape 49"/>
        <p:cNvGrpSpPr/>
        <p:nvPr/>
      </p:nvGrpSpPr>
      <p:grpSpPr>
        <a:xfrm>
          <a:off x="0" y="0"/>
          <a:ext cx="0" cy="0"/>
          <a:chOff x="0" y="0"/>
          <a:chExt cx="0" cy="0"/>
        </a:xfrm>
      </p:grpSpPr>
      <p:sp>
        <p:nvSpPr>
          <p:cNvPr id="50" name="Google Shape;50;p20"/>
          <p:cNvSpPr/>
          <p:nvPr/>
        </p:nvSpPr>
        <p:spPr>
          <a:xfrm>
            <a:off x="457200" y="2438400"/>
            <a:ext cx="4038600" cy="36576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51" name="Google Shape;51;p20"/>
          <p:cNvSpPr/>
          <p:nvPr/>
        </p:nvSpPr>
        <p:spPr>
          <a:xfrm>
            <a:off x="457200" y="1828800"/>
            <a:ext cx="4038600" cy="609600"/>
          </a:xfrm>
          <a:prstGeom prst="rect">
            <a:avLst/>
          </a:prstGeom>
          <a:solidFill>
            <a:srgbClr val="6EA92C"/>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cxnSp>
        <p:nvCxnSpPr>
          <p:cNvPr id="52" name="Google Shape;52;p20"/>
          <p:cNvCxnSpPr/>
          <p:nvPr/>
        </p:nvCxnSpPr>
        <p:spPr>
          <a:xfrm>
            <a:off x="457200" y="1219200"/>
            <a:ext cx="8229600" cy="0"/>
          </a:xfrm>
          <a:prstGeom prst="straightConnector1">
            <a:avLst/>
          </a:prstGeom>
          <a:noFill/>
          <a:ln w="15875" cap="flat" cmpd="sng">
            <a:solidFill>
              <a:srgbClr val="C0C0C0"/>
            </a:solidFill>
            <a:prstDash val="solid"/>
            <a:round/>
            <a:headEnd type="none" w="sm" len="sm"/>
            <a:tailEnd type="none" w="sm" len="sm"/>
          </a:ln>
        </p:spPr>
      </p:cxnSp>
      <p:sp>
        <p:nvSpPr>
          <p:cNvPr id="53" name="Google Shape;53;p20"/>
          <p:cNvSpPr/>
          <p:nvPr/>
        </p:nvSpPr>
        <p:spPr>
          <a:xfrm>
            <a:off x="4648200" y="1828800"/>
            <a:ext cx="4038600" cy="609600"/>
          </a:xfrm>
          <a:prstGeom prst="rect">
            <a:avLst/>
          </a:prstGeom>
          <a:solidFill>
            <a:srgbClr val="6EA92C"/>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54" name="Google Shape;54;p20"/>
          <p:cNvSpPr/>
          <p:nvPr/>
        </p:nvSpPr>
        <p:spPr>
          <a:xfrm>
            <a:off x="4648200" y="2438400"/>
            <a:ext cx="4038600" cy="36576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55" name="Google Shape;55;p20"/>
          <p:cNvSpPr txBox="1">
            <a:spLocks noGrp="1"/>
          </p:cNvSpPr>
          <p:nvPr>
            <p:ph type="body" idx="1"/>
          </p:nvPr>
        </p:nvSpPr>
        <p:spPr>
          <a:xfrm>
            <a:off x="457200" y="1839913"/>
            <a:ext cx="4038600" cy="59848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100000"/>
              </a:lnSpc>
              <a:spcBef>
                <a:spcPts val="400"/>
              </a:spcBef>
              <a:spcAft>
                <a:spcPts val="0"/>
              </a:spcAft>
              <a:buClr>
                <a:schemeClr val="lt1"/>
              </a:buClr>
              <a:buSzPts val="2000"/>
              <a:buFont typeface="Gill Sans"/>
              <a:buNone/>
              <a:defRPr sz="2000" b="0" i="0" u="none" strike="noStrike" cap="none">
                <a:solidFill>
                  <a:schemeClr val="lt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56" name="Google Shape;56;p20"/>
          <p:cNvSpPr txBox="1">
            <a:spLocks noGrp="1"/>
          </p:cNvSpPr>
          <p:nvPr>
            <p:ph type="body" idx="2"/>
          </p:nvPr>
        </p:nvSpPr>
        <p:spPr>
          <a:xfrm>
            <a:off x="457200" y="2438400"/>
            <a:ext cx="4040188" cy="36576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Gill Sans"/>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00000"/>
              </a:lnSpc>
              <a:spcBef>
                <a:spcPts val="320"/>
              </a:spcBef>
              <a:spcAft>
                <a:spcPts val="0"/>
              </a:spcAft>
              <a:buClr>
                <a:schemeClr val="dk1"/>
              </a:buClr>
              <a:buSzPts val="1600"/>
              <a:buFont typeface="Gill Sans"/>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00000"/>
              </a:lnSpc>
              <a:spcBef>
                <a:spcPts val="280"/>
              </a:spcBef>
              <a:spcAft>
                <a:spcPts val="0"/>
              </a:spcAft>
              <a:buClr>
                <a:schemeClr val="dk1"/>
              </a:buClr>
              <a:buSzPts val="1400"/>
              <a:buFont typeface="Gill Sans"/>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00000"/>
              </a:lnSpc>
              <a:spcBef>
                <a:spcPts val="240"/>
              </a:spcBef>
              <a:spcAft>
                <a:spcPts val="0"/>
              </a:spcAft>
              <a:buClr>
                <a:schemeClr val="dk1"/>
              </a:buClr>
              <a:buSzPts val="1200"/>
              <a:buFont typeface="Gill Sans"/>
              <a:buChar char="»"/>
              <a:defRPr sz="1200" b="0" i="0" u="none" strike="noStrike" cap="none">
                <a:solidFill>
                  <a:schemeClr val="dk1"/>
                </a:solidFill>
                <a:latin typeface="Gill Sans"/>
                <a:ea typeface="Gill Sans"/>
                <a:cs typeface="Gill Sans"/>
                <a:sym typeface="Gill Sans"/>
              </a:defRPr>
            </a:lvl5pPr>
            <a:lvl6pPr marL="2743200" marR="0" lvl="5"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9pPr>
          </a:lstStyle>
          <a:p>
            <a:endParaRPr/>
          </a:p>
        </p:txBody>
      </p:sp>
      <p:sp>
        <p:nvSpPr>
          <p:cNvPr id="57" name="Google Shape;57;p20"/>
          <p:cNvSpPr txBox="1">
            <a:spLocks noGrp="1"/>
          </p:cNvSpPr>
          <p:nvPr>
            <p:ph type="body" idx="3"/>
          </p:nvPr>
        </p:nvSpPr>
        <p:spPr>
          <a:xfrm>
            <a:off x="4648200" y="2438400"/>
            <a:ext cx="4041775" cy="36576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Gill Sans"/>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00000"/>
              </a:lnSpc>
              <a:spcBef>
                <a:spcPts val="320"/>
              </a:spcBef>
              <a:spcAft>
                <a:spcPts val="0"/>
              </a:spcAft>
              <a:buClr>
                <a:schemeClr val="dk1"/>
              </a:buClr>
              <a:buSzPts val="1600"/>
              <a:buFont typeface="Gill Sans"/>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00000"/>
              </a:lnSpc>
              <a:spcBef>
                <a:spcPts val="280"/>
              </a:spcBef>
              <a:spcAft>
                <a:spcPts val="0"/>
              </a:spcAft>
              <a:buClr>
                <a:schemeClr val="dk1"/>
              </a:buClr>
              <a:buSzPts val="1400"/>
              <a:buFont typeface="Gill Sans"/>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00000"/>
              </a:lnSpc>
              <a:spcBef>
                <a:spcPts val="240"/>
              </a:spcBef>
              <a:spcAft>
                <a:spcPts val="0"/>
              </a:spcAft>
              <a:buClr>
                <a:schemeClr val="dk1"/>
              </a:buClr>
              <a:buSzPts val="1200"/>
              <a:buFont typeface="Gill Sans"/>
              <a:buChar char="»"/>
              <a:defRPr sz="1200" b="0" i="0" u="none" strike="noStrike" cap="none">
                <a:solidFill>
                  <a:schemeClr val="dk1"/>
                </a:solidFill>
                <a:latin typeface="Gill Sans"/>
                <a:ea typeface="Gill Sans"/>
                <a:cs typeface="Gill Sans"/>
                <a:sym typeface="Gill Sans"/>
              </a:defRPr>
            </a:lvl5pPr>
            <a:lvl6pPr marL="2743200" marR="0" lvl="5"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Calibri"/>
              <a:buChar char="»"/>
              <a:defRPr sz="1600" b="0" i="0" u="none" strike="noStrike" cap="none">
                <a:solidFill>
                  <a:schemeClr val="dk1"/>
                </a:solidFill>
                <a:latin typeface="Calibri"/>
                <a:ea typeface="Calibri"/>
                <a:cs typeface="Calibri"/>
                <a:sym typeface="Calibri"/>
              </a:defRPr>
            </a:lvl9pPr>
          </a:lstStyle>
          <a:p>
            <a:endParaRPr/>
          </a:p>
        </p:txBody>
      </p:sp>
      <p:sp>
        <p:nvSpPr>
          <p:cNvPr id="58" name="Google Shape;58;p20"/>
          <p:cNvSpPr txBox="1">
            <a:spLocks noGrp="1"/>
          </p:cNvSpPr>
          <p:nvPr>
            <p:ph type="body" idx="4"/>
          </p:nvPr>
        </p:nvSpPr>
        <p:spPr>
          <a:xfrm>
            <a:off x="4648200" y="1828800"/>
            <a:ext cx="4038600" cy="598487"/>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100000"/>
              </a:lnSpc>
              <a:spcBef>
                <a:spcPts val="400"/>
              </a:spcBef>
              <a:spcAft>
                <a:spcPts val="0"/>
              </a:spcAft>
              <a:buClr>
                <a:schemeClr val="lt1"/>
              </a:buClr>
              <a:buSzPts val="2000"/>
              <a:buFont typeface="Gill Sans"/>
              <a:buNone/>
              <a:defRPr sz="2000" b="0" i="0" u="none" strike="noStrike" cap="none">
                <a:solidFill>
                  <a:schemeClr val="lt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20"/>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60" name="Google Shape;60;p20"/>
          <p:cNvSpPr txBox="1">
            <a:spLocks noGrp="1"/>
          </p:cNvSpPr>
          <p:nvPr>
            <p:ph type="body" idx="5"/>
          </p:nvPr>
        </p:nvSpPr>
        <p:spPr>
          <a:xfrm>
            <a:off x="457200" y="1295400"/>
            <a:ext cx="8229600" cy="4572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480"/>
              </a:spcBef>
              <a:spcAft>
                <a:spcPts val="0"/>
              </a:spcAft>
              <a:buClr>
                <a:schemeClr val="dk1"/>
              </a:buClr>
              <a:buSzPts val="2400"/>
              <a:buFont typeface="Gill Sans"/>
              <a:buNone/>
              <a:defRPr sz="2400" b="0" i="0" u="none" strike="noStrike" cap="none">
                <a:solidFill>
                  <a:schemeClr val="dk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61" name="Google Shape;61;p2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pic>
        <p:nvPicPr>
          <p:cNvPr id="62" name="Google Shape;62;p20"/>
          <p:cNvPicPr preferRelativeResize="0"/>
          <p:nvPr/>
        </p:nvPicPr>
        <p:blipFill rotWithShape="1">
          <a:blip r:embed="rId2">
            <a:alphaModFix/>
          </a:blip>
          <a:srcRect/>
          <a:stretch/>
        </p:blipFill>
        <p:spPr>
          <a:xfrm>
            <a:off x="6710362" y="609600"/>
            <a:ext cx="2200275" cy="533400"/>
          </a:xfrm>
          <a:prstGeom prst="rect">
            <a:avLst/>
          </a:prstGeom>
          <a:noFill/>
          <a:ln>
            <a:noFill/>
          </a:ln>
        </p:spPr>
      </p:pic>
      <p:sp>
        <p:nvSpPr>
          <p:cNvPr id="63" name="Google Shape;63;p20"/>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 Bullets">
  <p:cSld name="Content + Bullets">
    <p:spTree>
      <p:nvGrpSpPr>
        <p:cNvPr id="1" name="Shape 64"/>
        <p:cNvGrpSpPr/>
        <p:nvPr/>
      </p:nvGrpSpPr>
      <p:grpSpPr>
        <a:xfrm>
          <a:off x="0" y="0"/>
          <a:ext cx="0" cy="0"/>
          <a:chOff x="0" y="0"/>
          <a:chExt cx="0" cy="0"/>
        </a:xfrm>
      </p:grpSpPr>
      <p:cxnSp>
        <p:nvCxnSpPr>
          <p:cNvPr id="65" name="Google Shape;65;p21"/>
          <p:cNvCxnSpPr/>
          <p:nvPr/>
        </p:nvCxnSpPr>
        <p:spPr>
          <a:xfrm>
            <a:off x="457200" y="1219200"/>
            <a:ext cx="8229600" cy="0"/>
          </a:xfrm>
          <a:prstGeom prst="straightConnector1">
            <a:avLst/>
          </a:prstGeom>
          <a:noFill/>
          <a:ln w="15875" cap="flat" cmpd="sng">
            <a:solidFill>
              <a:srgbClr val="C0C0C0"/>
            </a:solidFill>
            <a:prstDash val="solid"/>
            <a:round/>
            <a:headEnd type="none" w="sm" len="sm"/>
            <a:tailEnd type="none" w="sm" len="sm"/>
          </a:ln>
        </p:spPr>
      </p:cxnSp>
      <p:sp>
        <p:nvSpPr>
          <p:cNvPr id="66" name="Google Shape;66;p21"/>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4A80"/>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rgbClr val="004A80"/>
                </a:solidFill>
                <a:latin typeface="Gill Sans"/>
                <a:ea typeface="Gill Sans"/>
                <a:cs typeface="Gill Sans"/>
                <a:sym typeface="Gill San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67" name="Google Shape;67;p21"/>
          <p:cNvSpPr txBox="1">
            <a:spLocks noGrp="1"/>
          </p:cNvSpPr>
          <p:nvPr>
            <p:ph type="body" idx="1"/>
          </p:nvPr>
        </p:nvSpPr>
        <p:spPr>
          <a:xfrm>
            <a:off x="457200" y="1295400"/>
            <a:ext cx="8229600" cy="4572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480"/>
              </a:spcBef>
              <a:spcAft>
                <a:spcPts val="0"/>
              </a:spcAft>
              <a:buClr>
                <a:schemeClr val="dk1"/>
              </a:buClr>
              <a:buSzPts val="2400"/>
              <a:buFont typeface="Gill Sans"/>
              <a:buNone/>
              <a:defRPr sz="2400" b="0" i="0" u="none" strike="noStrike" cap="none">
                <a:solidFill>
                  <a:schemeClr val="dk1"/>
                </a:solidFill>
                <a:latin typeface="Gill Sans"/>
                <a:ea typeface="Gill Sans"/>
                <a:cs typeface="Gill Sans"/>
                <a:sym typeface="Gill Sans"/>
              </a:defRPr>
            </a:lvl1pPr>
            <a:lvl2pPr marL="914400" marR="0" lvl="1" indent="-228600" algn="l" rtl="0">
              <a:lnSpc>
                <a:spcPct val="100000"/>
              </a:lnSpc>
              <a:spcBef>
                <a:spcPts val="40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Calibri"/>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Calibri"/>
              <a:buNone/>
              <a:defRPr sz="1600" b="1" i="0" u="none" strike="noStrike" cap="none">
                <a:solidFill>
                  <a:schemeClr val="dk1"/>
                </a:solidFill>
                <a:latin typeface="Calibri"/>
                <a:ea typeface="Calibri"/>
                <a:cs typeface="Calibri"/>
                <a:sym typeface="Calibri"/>
              </a:defRPr>
            </a:lvl9pPr>
          </a:lstStyle>
          <a:p>
            <a:endParaRPr/>
          </a:p>
        </p:txBody>
      </p:sp>
      <p:sp>
        <p:nvSpPr>
          <p:cNvPr id="68" name="Google Shape;68;p21"/>
          <p:cNvSpPr txBox="1">
            <a:spLocks noGrp="1"/>
          </p:cNvSpPr>
          <p:nvPr>
            <p:ph type="body" idx="2"/>
          </p:nvPr>
        </p:nvSpPr>
        <p:spPr>
          <a:xfrm>
            <a:off x="609600" y="1905001"/>
            <a:ext cx="7924800" cy="43434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1pPr>
            <a:lvl2pPr marL="914400" marR="0" lvl="1"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2pPr>
            <a:lvl3pPr marL="1371600" marR="0" lvl="2"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3pPr>
            <a:lvl4pPr marL="1828800" marR="0" lvl="3"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4pPr>
            <a:lvl5pPr marL="2286000" marR="0" lvl="4" indent="-342900" algn="l" rtl="0">
              <a:lnSpc>
                <a:spcPct val="100000"/>
              </a:lnSpc>
              <a:spcBef>
                <a:spcPts val="360"/>
              </a:spcBef>
              <a:spcAft>
                <a:spcPts val="0"/>
              </a:spcAft>
              <a:buClr>
                <a:schemeClr val="dk1"/>
              </a:buClr>
              <a:buSzPts val="1800"/>
              <a:buFont typeface="Gill Sans"/>
              <a:buChar char="»"/>
              <a:defRPr sz="1800" b="0" i="0" u="none" strike="noStrike" cap="none">
                <a:solidFill>
                  <a:schemeClr val="dk1"/>
                </a:solidFill>
                <a:latin typeface="Gill Sans"/>
                <a:ea typeface="Gill Sans"/>
                <a:cs typeface="Gill Sans"/>
                <a:sym typeface="Gill Sans"/>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69" name="Google Shape;69;p21"/>
          <p:cNvSpPr txBox="1">
            <a:spLocks noGrp="1"/>
          </p:cNvSpPr>
          <p:nvPr>
            <p:ph type="ftr" idx="11"/>
          </p:nvPr>
        </p:nvSpPr>
        <p:spPr>
          <a:xfrm>
            <a:off x="609600" y="6400800"/>
            <a:ext cx="7896131" cy="4572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sldNum" idx="12"/>
          </p:nvPr>
        </p:nvSpPr>
        <p:spPr>
          <a:xfrm>
            <a:off x="7162800" y="6553200"/>
            <a:ext cx="12954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pic>
        <p:nvPicPr>
          <p:cNvPr id="71" name="Google Shape;71;p21"/>
          <p:cNvPicPr preferRelativeResize="0"/>
          <p:nvPr/>
        </p:nvPicPr>
        <p:blipFill rotWithShape="1">
          <a:blip r:embed="rId2">
            <a:alphaModFix/>
          </a:blip>
          <a:srcRect/>
          <a:stretch/>
        </p:blipFill>
        <p:spPr>
          <a:xfrm>
            <a:off x="6710362" y="609600"/>
            <a:ext cx="2200275" cy="5334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ftr" idx="11"/>
          </p:nvPr>
        </p:nvSpPr>
        <p:spPr>
          <a:xfrm>
            <a:off x="3124200" y="6477000"/>
            <a:ext cx="2895600" cy="4572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11" name="Google Shape;11;p14"/>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
        <p:nvSpPr>
          <p:cNvPr id="12" name="Google Shape;12;p14"/>
          <p:cNvSpPr txBox="1">
            <a:spLocks noGrp="1"/>
          </p:cNvSpPr>
          <p:nvPr>
            <p:ph type="dt" idx="10"/>
          </p:nvPr>
        </p:nvSpPr>
        <p:spPr>
          <a:xfrm>
            <a:off x="685800" y="64770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usiness.linkedin.com/talent-solutions/blog/trends-and-research/2016/most-indemand-soft-skil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ites.google.com/a/fmcsd.org/ms-ferguson-s-classroom/home/essential-questions-and-standards-life-skills-social-skills-and-work-experienc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bracken.k12.ky.us/userfiles/-12/My%20Files/Curriculum%20Guides%201/Practical%20Living%20&amp;%20Vocational/Vocational%20-Grade%209-12%20-4.1.pdf?id=182"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onedlink.org/resources/capital-investments-human-v-physica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dol.gov/odep/topics/youth/softskills/Communication.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X0voPlW2pS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dol.gov/odep/topics/youth/softskills/Enthusiasm.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vk-99seC_I"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dol.gov/odep/topics/youth/softskills/Teamwork.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sMFh9QYFh2I"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dol.gov/odep/topics/youth/softskills/Networking.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youtube.com/watch?v=ZcOCJbvUY-w"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dol.gov/odep/topics/youth/softskills/Problem.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youtube.com/watch?v=hPiI44XEKg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dol.gov/odep/topics/youth/softskills/Professionalism.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youtube.com/watch?v=hPiI44XEKg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5.xml.rels><?xml version="1.0" encoding="UTF-8" standalone="yes"?>
<Relationships xmlns="http://schemas.openxmlformats.org/package/2006/relationships"><Relationship Id="rId8" Type="http://schemas.openxmlformats.org/officeDocument/2006/relationships/hyperlink" Target="https://www.bracken.k12.ky.us/userfiles/-12/My%20Files/Curriculum%20Guides%201/Practical%20Living%20&amp;%20Vocational/Vocational%20-Grade%209-12%20-4.1.pdf?id=182" TargetMode="External"/><Relationship Id="rId3" Type="http://schemas.openxmlformats.org/officeDocument/2006/relationships/hyperlink" Target="http://www.econedlink.org/" TargetMode="External"/><Relationship Id="rId7" Type="http://schemas.openxmlformats.org/officeDocument/2006/relationships/hyperlink" Target="https://simplebooklet.com/publish.php?wpKey=DVnVSr9zINC7TU9SnJv5j2"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s://www.indeed.com/career-advice/resumes-cover-letters/soft-skills" TargetMode="External"/><Relationship Id="rId5" Type="http://schemas.openxmlformats.org/officeDocument/2006/relationships/hyperlink" Target="https://www.dol.gov/odep/topics/youth/softskills/" TargetMode="External"/><Relationship Id="rId4" Type="http://schemas.openxmlformats.org/officeDocument/2006/relationships/hyperlink" Target="https://www.econedlink.org/resources/capital-investments-human-v-physical/" TargetMode="External"/><Relationship Id="rId9" Type="http://schemas.openxmlformats.org/officeDocument/2006/relationships/hyperlink" Target="https://sites.google.com/a/fmcsd.org/ms-ferguson-s-classroom/home/essential-questions-and-standards-life-skills-social-skills-and-work-experience"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conedlink.org/wp-content/uploads/2019/02/Developing-Your-Human-Capital.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conedlink.org/wp-content/uploads/2019/02/Developing-Your-Human-Capit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ndeed.com/career-advice/resumes-cover-letters/soft-skill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ndeed.com/career-advice/resumes-cover-letters/soft-skill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OwPArMTI9i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OwPArMTI9i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implebooklet.com/publish.php?wpKey=DVnVSr9zINC7TU9SnJv5j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
          <p:cNvSpPr txBox="1">
            <a:spLocks noGrp="1"/>
          </p:cNvSpPr>
          <p:nvPr>
            <p:ph type="ctrTitle"/>
          </p:nvPr>
        </p:nvSpPr>
        <p:spPr>
          <a:xfrm>
            <a:off x="1028699" y="2548219"/>
            <a:ext cx="7086600" cy="841375"/>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sz="2400"/>
              <a:t>Career and Financial Management: </a:t>
            </a:r>
            <a:endParaRPr sz="2400"/>
          </a:p>
          <a:p>
            <a:pPr marL="0" lvl="0" indent="0" algn="ctr" rtl="0">
              <a:lnSpc>
                <a:spcPct val="100000"/>
              </a:lnSpc>
              <a:spcBef>
                <a:spcPts val="0"/>
              </a:spcBef>
              <a:spcAft>
                <a:spcPts val="0"/>
              </a:spcAft>
              <a:buSzPts val="1400"/>
              <a:buNone/>
            </a:pPr>
            <a:r>
              <a:rPr lang="en-US" sz="2400"/>
              <a:t>Career Readiness Skills</a:t>
            </a:r>
            <a:endParaRPr sz="2400"/>
          </a:p>
        </p:txBody>
      </p:sp>
      <p:sp>
        <p:nvSpPr>
          <p:cNvPr id="77" name="Google Shape;77;p1"/>
          <p:cNvSpPr txBox="1"/>
          <p:nvPr/>
        </p:nvSpPr>
        <p:spPr>
          <a:xfrm>
            <a:off x="2895599" y="5588105"/>
            <a:ext cx="335280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b="1" i="0" u="none" strike="noStrike" cap="none">
                <a:solidFill>
                  <a:schemeClr val="accent2"/>
                </a:solidFill>
                <a:latin typeface="Arial"/>
                <a:ea typeface="Arial"/>
                <a:cs typeface="Arial"/>
                <a:sym typeface="Arial"/>
              </a:rPr>
              <a:t>Joi Cobb </a:t>
            </a:r>
            <a:endParaRPr sz="3600" b="1" i="0" u="none" strike="noStrike" cap="none">
              <a:solidFill>
                <a:schemeClr val="accent2"/>
              </a:solidFill>
              <a:latin typeface="Arial"/>
              <a:ea typeface="Arial"/>
              <a:cs typeface="Arial"/>
              <a:sym typeface="Arial"/>
            </a:endParaRPr>
          </a:p>
        </p:txBody>
      </p:sp>
      <p:sp>
        <p:nvSpPr>
          <p:cNvPr id="78" name="Google Shape;78;p1"/>
          <p:cNvSpPr txBox="1"/>
          <p:nvPr/>
        </p:nvSpPr>
        <p:spPr>
          <a:xfrm>
            <a:off x="2819400" y="4419600"/>
            <a:ext cx="3352800"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accent2"/>
                </a:solidFill>
                <a:latin typeface="Arial"/>
                <a:ea typeface="Arial"/>
                <a:cs typeface="Arial"/>
                <a:sym typeface="Arial"/>
              </a:rPr>
              <a:t>July </a:t>
            </a:r>
            <a:r>
              <a:rPr lang="en-US" sz="2400" b="1">
                <a:solidFill>
                  <a:schemeClr val="accent2"/>
                </a:solidFill>
              </a:rPr>
              <a:t>30</a:t>
            </a:r>
            <a:r>
              <a:rPr lang="en-US" sz="2400" b="1" i="0" u="none" strike="noStrike" cap="none">
                <a:solidFill>
                  <a:schemeClr val="accent2"/>
                </a:solidFill>
                <a:latin typeface="Arial"/>
                <a:ea typeface="Arial"/>
                <a:cs typeface="Arial"/>
                <a:sym typeface="Arial"/>
              </a:rPr>
              <a:t>, 2019</a:t>
            </a:r>
            <a:endParaRPr sz="2400" b="1" i="0" u="none" strike="noStrike" cap="none">
              <a:solidFill>
                <a:schemeClr val="accent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g5e4abf9c80_0_10"/>
          <p:cNvSpPr txBox="1">
            <a:spLocks noGrp="1"/>
          </p:cNvSpPr>
          <p:nvPr>
            <p:ph type="body" idx="1"/>
          </p:nvPr>
        </p:nvSpPr>
        <p:spPr>
          <a:xfrm>
            <a:off x="1073950" y="1428750"/>
            <a:ext cx="7260000" cy="4686300"/>
          </a:xfrm>
          <a:prstGeom prst="rect">
            <a:avLst/>
          </a:prstGeom>
          <a:noFill/>
          <a:ln>
            <a:noFill/>
          </a:ln>
        </p:spPr>
        <p:txBody>
          <a:bodyPr spcFirstLastPara="1" wrap="square" lIns="91425" tIns="45700" rIns="91425" bIns="45700" anchor="t" anchorCtr="0">
            <a:noAutofit/>
          </a:bodyPr>
          <a:lstStyle/>
          <a:p>
            <a:pPr marL="152400" lvl="0" indent="0" algn="l" rtl="0">
              <a:lnSpc>
                <a:spcPct val="100000"/>
              </a:lnSpc>
              <a:spcBef>
                <a:spcPts val="0"/>
              </a:spcBef>
              <a:spcAft>
                <a:spcPts val="0"/>
              </a:spcAft>
              <a:buClr>
                <a:srgbClr val="6EA92C"/>
              </a:buClr>
              <a:buSzPts val="2400"/>
              <a:buFont typeface="Arial"/>
              <a:buNone/>
            </a:pPr>
            <a:endParaRPr sz="2400"/>
          </a:p>
          <a:p>
            <a:pPr marL="152400" lvl="0" indent="0" algn="l" rtl="0">
              <a:lnSpc>
                <a:spcPct val="100000"/>
              </a:lnSpc>
              <a:spcBef>
                <a:spcPts val="0"/>
              </a:spcBef>
              <a:spcAft>
                <a:spcPts val="0"/>
              </a:spcAft>
              <a:buClr>
                <a:srgbClr val="6EA92C"/>
              </a:buClr>
              <a:buSzPts val="2400"/>
              <a:buFont typeface="Arial"/>
              <a:buNone/>
            </a:pPr>
            <a:endParaRPr sz="2400"/>
          </a:p>
          <a:p>
            <a:pPr marL="152400" lvl="0" indent="0" algn="l" rtl="0">
              <a:lnSpc>
                <a:spcPct val="100000"/>
              </a:lnSpc>
              <a:spcBef>
                <a:spcPts val="0"/>
              </a:spcBef>
              <a:spcAft>
                <a:spcPts val="0"/>
              </a:spcAft>
              <a:buClr>
                <a:srgbClr val="6EA92C"/>
              </a:buClr>
              <a:buSzPts val="2400"/>
              <a:buFont typeface="Arial"/>
              <a:buNone/>
            </a:pPr>
            <a:endParaRPr sz="2400"/>
          </a:p>
          <a:p>
            <a:pPr marL="342900" lvl="0" indent="-190500" algn="l" rtl="0">
              <a:lnSpc>
                <a:spcPct val="100000"/>
              </a:lnSpc>
              <a:spcBef>
                <a:spcPts val="0"/>
              </a:spcBef>
              <a:spcAft>
                <a:spcPts val="0"/>
              </a:spcAft>
              <a:buClr>
                <a:srgbClr val="6EA92C"/>
              </a:buClr>
              <a:buSzPts val="2400"/>
              <a:buFont typeface="Arial"/>
              <a:buNone/>
            </a:pPr>
            <a:endParaRPr>
              <a:solidFill>
                <a:srgbClr val="000000"/>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151" name="Google Shape;151;g5e4abf9c80_0_10"/>
          <p:cNvSpPr txBox="1">
            <a:spLocks noGrp="1"/>
          </p:cNvSpPr>
          <p:nvPr>
            <p:ph type="title"/>
          </p:nvPr>
        </p:nvSpPr>
        <p:spPr>
          <a:xfrm>
            <a:off x="262500" y="609600"/>
            <a:ext cx="84243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52" name="Google Shape;152;g5e4abf9c80_0_10"/>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53" name="Google Shape;153;g5e4abf9c80_0_1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10</a:t>
            </a:fld>
            <a:endParaRPr/>
          </a:p>
        </p:txBody>
      </p:sp>
      <p:sp>
        <p:nvSpPr>
          <p:cNvPr id="154" name="Google Shape;154;g5e4abf9c80_0_10"/>
          <p:cNvSpPr txBox="1"/>
          <p:nvPr/>
        </p:nvSpPr>
        <p:spPr>
          <a:xfrm>
            <a:off x="755950" y="5867400"/>
            <a:ext cx="6742800" cy="60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u="sng">
                <a:solidFill>
                  <a:schemeClr val="hlink"/>
                </a:solidFill>
                <a:latin typeface="Gill Sans"/>
                <a:ea typeface="Gill Sans"/>
                <a:cs typeface="Gill Sans"/>
                <a:sym typeface="Gill Sans"/>
                <a:hlinkClick r:id="rId3"/>
              </a:rPr>
              <a:t>https://business.linkedin.com/talent-solutions/blog/trends-and-research/2016/most-indemand-soft-skills</a:t>
            </a:r>
            <a:endParaRPr i="0" u="none" strike="noStrike" cap="none">
              <a:solidFill>
                <a:srgbClr val="000000"/>
              </a:solidFill>
              <a:latin typeface="Gill Sans"/>
              <a:ea typeface="Gill Sans"/>
              <a:cs typeface="Gill Sans"/>
              <a:sym typeface="Gill Sans"/>
            </a:endParaRPr>
          </a:p>
        </p:txBody>
      </p:sp>
      <p:pic>
        <p:nvPicPr>
          <p:cNvPr id="155" name="Google Shape;155;g5e4abf9c80_0_10"/>
          <p:cNvPicPr preferRelativeResize="0"/>
          <p:nvPr/>
        </p:nvPicPr>
        <p:blipFill>
          <a:blip r:embed="rId4">
            <a:alphaModFix/>
          </a:blip>
          <a:stretch>
            <a:fillRect/>
          </a:stretch>
        </p:blipFill>
        <p:spPr>
          <a:xfrm>
            <a:off x="1911875" y="1510538"/>
            <a:ext cx="6321825" cy="41154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5d98b8fca1_0_30"/>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Agenda</a:t>
            </a:r>
            <a:endParaRPr/>
          </a:p>
        </p:txBody>
      </p:sp>
      <p:sp>
        <p:nvSpPr>
          <p:cNvPr id="161" name="Google Shape;161;g5d98b8fca1_0_30"/>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solidFill>
                  <a:srgbClr val="1578BC"/>
                </a:solidFill>
              </a:rPr>
              <a:t>www.councilforeconed.org </a:t>
            </a:r>
            <a:endParaRPr b="1">
              <a:solidFill>
                <a:srgbClr val="1578BC"/>
              </a:solidFill>
            </a:endParaRPr>
          </a:p>
        </p:txBody>
      </p:sp>
      <p:sp>
        <p:nvSpPr>
          <p:cNvPr id="162" name="Google Shape;162;g5d98b8fca1_0_3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11</a:t>
            </a:fld>
            <a:endParaRPr/>
          </a:p>
        </p:txBody>
      </p:sp>
      <p:sp>
        <p:nvSpPr>
          <p:cNvPr id="163" name="Google Shape;163;g5d98b8fca1_0_30"/>
          <p:cNvSpPr txBox="1">
            <a:spLocks noGrp="1"/>
          </p:cNvSpPr>
          <p:nvPr>
            <p:ph type="body" idx="1"/>
          </p:nvPr>
        </p:nvSpPr>
        <p:spPr>
          <a:xfrm>
            <a:off x="219300" y="1752600"/>
            <a:ext cx="8467500" cy="3657600"/>
          </a:xfrm>
          <a:prstGeom prst="rect">
            <a:avLst/>
          </a:prstGeom>
          <a:noFill/>
          <a:ln>
            <a:noFill/>
          </a:ln>
        </p:spPr>
        <p:txBody>
          <a:bodyPr spcFirstLastPara="1" wrap="square" lIns="91425" tIns="45700" rIns="91425" bIns="45700" anchor="t" anchorCtr="0">
            <a:noAutofit/>
          </a:bodyPr>
          <a:lstStyle/>
          <a:p>
            <a:pPr marL="457200" lvl="0" indent="0" algn="l" rtl="0">
              <a:lnSpc>
                <a:spcPct val="100000"/>
              </a:lnSpc>
              <a:spcBef>
                <a:spcPts val="0"/>
              </a:spcBef>
              <a:spcAft>
                <a:spcPts val="0"/>
              </a:spcAft>
              <a:buSzPts val="1800"/>
              <a:buNone/>
            </a:pPr>
            <a:r>
              <a:rPr lang="en-US" sz="2400" b="1" u="sng"/>
              <a:t>Address Various Lesson Components and Activities:</a:t>
            </a:r>
            <a:endParaRPr sz="2400" b="1" u="sng"/>
          </a:p>
          <a:p>
            <a:pPr marL="914400" lvl="0" indent="-342900" algn="l" rtl="0">
              <a:lnSpc>
                <a:spcPct val="100000"/>
              </a:lnSpc>
              <a:spcBef>
                <a:spcPts val="0"/>
              </a:spcBef>
              <a:spcAft>
                <a:spcPts val="0"/>
              </a:spcAft>
              <a:buClr>
                <a:srgbClr val="000000"/>
              </a:buClr>
              <a:buSzPts val="1800"/>
              <a:buChar char="•"/>
            </a:pPr>
            <a:r>
              <a:rPr lang="en-US">
                <a:solidFill>
                  <a:srgbClr val="000000"/>
                </a:solidFill>
              </a:rPr>
              <a:t>Key Terms</a:t>
            </a:r>
            <a:endParaRPr>
              <a:solidFill>
                <a:srgbClr val="000000"/>
              </a:solidFill>
            </a:endParaRPr>
          </a:p>
          <a:p>
            <a:pPr marL="914400" lvl="0" indent="-342900" algn="l" rtl="0">
              <a:lnSpc>
                <a:spcPct val="100000"/>
              </a:lnSpc>
              <a:spcBef>
                <a:spcPts val="0"/>
              </a:spcBef>
              <a:spcAft>
                <a:spcPts val="0"/>
              </a:spcAft>
              <a:buClr>
                <a:srgbClr val="000000"/>
              </a:buClr>
              <a:buSzPts val="1800"/>
              <a:buChar char="•"/>
            </a:pPr>
            <a:r>
              <a:rPr lang="en-US">
                <a:solidFill>
                  <a:srgbClr val="000000"/>
                </a:solidFill>
              </a:rPr>
              <a:t>Active Learning Strategies</a:t>
            </a:r>
            <a:endParaRPr>
              <a:solidFill>
                <a:srgbClr val="000000"/>
              </a:solidFill>
            </a:endParaRPr>
          </a:p>
          <a:p>
            <a:pPr marL="914400" lvl="0" indent="-342900" algn="l" rtl="0">
              <a:lnSpc>
                <a:spcPct val="100000"/>
              </a:lnSpc>
              <a:spcBef>
                <a:spcPts val="0"/>
              </a:spcBef>
              <a:spcAft>
                <a:spcPts val="0"/>
              </a:spcAft>
              <a:buClr>
                <a:srgbClr val="000000"/>
              </a:buClr>
              <a:buSzPts val="1800"/>
              <a:buChar char="•"/>
            </a:pPr>
            <a:r>
              <a:rPr lang="en-US">
                <a:solidFill>
                  <a:srgbClr val="000000"/>
                </a:solidFill>
              </a:rPr>
              <a:t>Essential Questions </a:t>
            </a:r>
            <a:endParaRPr>
              <a:solidFill>
                <a:srgbClr val="000000"/>
              </a:solidFill>
            </a:endParaRPr>
          </a:p>
          <a:p>
            <a:pPr marL="914400" lvl="0" indent="-342900" algn="l" rtl="0">
              <a:lnSpc>
                <a:spcPct val="100000"/>
              </a:lnSpc>
              <a:spcBef>
                <a:spcPts val="0"/>
              </a:spcBef>
              <a:spcAft>
                <a:spcPts val="0"/>
              </a:spcAft>
              <a:buClr>
                <a:srgbClr val="000000"/>
              </a:buClr>
              <a:buSzPts val="1800"/>
              <a:buChar char="•"/>
            </a:pPr>
            <a:r>
              <a:rPr lang="en-US">
                <a:solidFill>
                  <a:srgbClr val="000000"/>
                </a:solidFill>
              </a:rPr>
              <a:t>Lesson Activities and Resources</a:t>
            </a:r>
            <a:endParaRPr>
              <a:solidFill>
                <a:srgbClr val="000000"/>
              </a:solidFill>
            </a:endParaRPr>
          </a:p>
          <a:p>
            <a:pPr marL="457200" lvl="0" indent="0" algn="l" rtl="0">
              <a:lnSpc>
                <a:spcPct val="100000"/>
              </a:lnSpc>
              <a:spcBef>
                <a:spcPts val="0"/>
              </a:spcBef>
              <a:spcAft>
                <a:spcPts val="0"/>
              </a:spcAft>
              <a:buNone/>
            </a:pPr>
            <a:endParaRPr>
              <a:solidFill>
                <a:srgbClr val="000000"/>
              </a:solidFill>
            </a:endParaRPr>
          </a:p>
          <a:p>
            <a:pPr marL="457200" lvl="0" indent="0" algn="l" rtl="0">
              <a:lnSpc>
                <a:spcPct val="100000"/>
              </a:lnSpc>
              <a:spcBef>
                <a:spcPts val="0"/>
              </a:spcBef>
              <a:spcAft>
                <a:spcPts val="0"/>
              </a:spcAft>
              <a:buSzPts val="1800"/>
              <a:buNone/>
            </a:pP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5e4abb8f94_0_7"/>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t>Unit Key Terms:</a:t>
            </a:r>
            <a:r>
              <a:rPr lang="en-US" sz="2400"/>
              <a:t> </a:t>
            </a:r>
            <a:endParaRPr sz="2400"/>
          </a:p>
          <a:p>
            <a:pPr marL="342900" lvl="0" indent="-190500" algn="l" rtl="0">
              <a:lnSpc>
                <a:spcPct val="100000"/>
              </a:lnSpc>
              <a:spcBef>
                <a:spcPts val="0"/>
              </a:spcBef>
              <a:spcAft>
                <a:spcPts val="0"/>
              </a:spcAft>
              <a:buClr>
                <a:srgbClr val="6EA92C"/>
              </a:buClr>
              <a:buSzPts val="2400"/>
              <a:buFont typeface="Arial"/>
              <a:buNone/>
            </a:pPr>
            <a:endParaRPr sz="2400"/>
          </a:p>
          <a:p>
            <a:pPr marL="0" lvl="0" indent="457200" algn="l" rtl="0">
              <a:lnSpc>
                <a:spcPct val="100000"/>
              </a:lnSpc>
              <a:spcBef>
                <a:spcPts val="0"/>
              </a:spcBef>
              <a:spcAft>
                <a:spcPts val="0"/>
              </a:spcAft>
              <a:buSzPts val="1800"/>
              <a:buNone/>
            </a:pPr>
            <a:r>
              <a:rPr lang="en-US">
                <a:solidFill>
                  <a:srgbClr val="000000"/>
                </a:solidFill>
              </a:rPr>
              <a:t>Attitude 	Career Management Skills	Conflict Resolution</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     Interpersonal Skills	  Personality Traits	     Soft Skills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		Time Management		Work Ethic	 Hard Skills</a:t>
            </a:r>
            <a:endParaRPr>
              <a:solidFill>
                <a:srgbClr val="000000"/>
              </a:solidFill>
            </a:endParaRPr>
          </a:p>
        </p:txBody>
      </p:sp>
      <p:sp>
        <p:nvSpPr>
          <p:cNvPr id="169" name="Google Shape;169;g5e4abb8f94_0_7"/>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170" name="Google Shape;170;g5e4abb8f94_0_7"/>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71" name="Google Shape;171;g5e4abb8f94_0_7"/>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5e4abf9c80_0_215"/>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t>Active Learning Strategies</a:t>
            </a:r>
            <a:endParaRPr sz="2400"/>
          </a:p>
          <a:p>
            <a:pPr marL="342900" lvl="0" indent="-190500" algn="l" rtl="0">
              <a:lnSpc>
                <a:spcPct val="100000"/>
              </a:lnSpc>
              <a:spcBef>
                <a:spcPts val="0"/>
              </a:spcBef>
              <a:spcAft>
                <a:spcPts val="0"/>
              </a:spcAft>
              <a:buClr>
                <a:srgbClr val="6EA92C"/>
              </a:buClr>
              <a:buSzPts val="2400"/>
              <a:buFont typeface="Arial"/>
              <a:buNone/>
            </a:pPr>
            <a:endParaRPr sz="2400"/>
          </a:p>
          <a:p>
            <a:pPr marL="0" lvl="0" indent="0" algn="l" rtl="0">
              <a:lnSpc>
                <a:spcPct val="100000"/>
              </a:lnSpc>
              <a:spcBef>
                <a:spcPts val="0"/>
              </a:spcBef>
              <a:spcAft>
                <a:spcPts val="0"/>
              </a:spcAft>
              <a:buSzPts val="1800"/>
              <a:buNone/>
            </a:pPr>
            <a:r>
              <a:rPr lang="en-US">
                <a:solidFill>
                  <a:srgbClr val="000000"/>
                </a:solidFill>
              </a:rPr>
              <a:t>Role-Play (Examples:  Job Interview, Handling Customer Complaints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Video</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Group Discussion</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Debate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Journaling </a:t>
            </a:r>
            <a:endParaRPr>
              <a:solidFill>
                <a:srgbClr val="000000"/>
              </a:solidFill>
            </a:endParaRPr>
          </a:p>
          <a:p>
            <a:pPr marL="0" lvl="0" indent="0" algn="l" rtl="0">
              <a:lnSpc>
                <a:spcPct val="100000"/>
              </a:lnSpc>
              <a:spcBef>
                <a:spcPts val="0"/>
              </a:spcBef>
              <a:spcAft>
                <a:spcPts val="0"/>
              </a:spcAft>
              <a:buSzPts val="1800"/>
              <a:buNone/>
            </a:pPr>
            <a:r>
              <a:rPr lang="en-US">
                <a:solidFill>
                  <a:srgbClr val="000000"/>
                </a:solidFill>
              </a:rPr>
              <a:t>Gallery Walk</a:t>
            </a:r>
            <a:endParaRPr>
              <a:solidFill>
                <a:srgbClr val="000000"/>
              </a:solidFill>
            </a:endParaRPr>
          </a:p>
          <a:p>
            <a:pPr marL="0" lvl="0" indent="0" algn="l" rtl="0">
              <a:lnSpc>
                <a:spcPct val="100000"/>
              </a:lnSpc>
              <a:spcBef>
                <a:spcPts val="0"/>
              </a:spcBef>
              <a:spcAft>
                <a:spcPts val="0"/>
              </a:spcAft>
              <a:buSzPts val="1800"/>
              <a:buNone/>
            </a:pPr>
            <a:endParaRPr>
              <a:solidFill>
                <a:srgbClr val="000000"/>
              </a:solidFill>
            </a:endParaRPr>
          </a:p>
        </p:txBody>
      </p:sp>
      <p:sp>
        <p:nvSpPr>
          <p:cNvPr id="177" name="Google Shape;177;g5e4abf9c80_0_21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178" name="Google Shape;178;g5e4abf9c80_0_21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79" name="Google Shape;179;g5e4abf9c80_0_21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5e4abf9c80_0_222"/>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t>Essential Questions: </a:t>
            </a:r>
            <a:endParaRPr sz="2400"/>
          </a:p>
          <a:p>
            <a:pPr marL="342900" lvl="0" indent="-190500" algn="l" rtl="0">
              <a:lnSpc>
                <a:spcPct val="100000"/>
              </a:lnSpc>
              <a:spcBef>
                <a:spcPts val="0"/>
              </a:spcBef>
              <a:spcAft>
                <a:spcPts val="0"/>
              </a:spcAft>
              <a:buClr>
                <a:srgbClr val="6EA92C"/>
              </a:buClr>
              <a:buSzPts val="2400"/>
              <a:buFont typeface="Arial"/>
              <a:buNone/>
            </a:pPr>
            <a:endParaRPr sz="2400"/>
          </a:p>
          <a:p>
            <a:pPr marL="457200" lvl="0" indent="-342900" algn="l" rtl="0">
              <a:lnSpc>
                <a:spcPct val="100000"/>
              </a:lnSpc>
              <a:spcBef>
                <a:spcPts val="0"/>
              </a:spcBef>
              <a:spcAft>
                <a:spcPts val="0"/>
              </a:spcAft>
              <a:buClr>
                <a:srgbClr val="000000"/>
              </a:buClr>
              <a:buSzPts val="1800"/>
              <a:buChar char="•"/>
            </a:pPr>
            <a:r>
              <a:rPr lang="en-US">
                <a:solidFill>
                  <a:srgbClr val="000000"/>
                </a:solidFill>
              </a:rPr>
              <a:t>What factors and special skills need to be considered when selecting and preparing for employment or career paths for future success? </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What positive and negative work habits impact success?</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What characteristics and skills are employers looking for when hiring workers? </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How do your personal qualities affect your success on the job?</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How do I in an individual or group setting, accept feedback and redirection from team members?</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How do I use my social skills to achieve a common goal?</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457200" lvl="0" indent="0" algn="l" rtl="0">
              <a:spcBef>
                <a:spcPts val="0"/>
              </a:spcBef>
              <a:spcAft>
                <a:spcPts val="0"/>
              </a:spcAft>
              <a:buNone/>
            </a:pPr>
            <a:r>
              <a:rPr lang="en-US" sz="1100" u="sng">
                <a:solidFill>
                  <a:schemeClr val="hlink"/>
                </a:solidFill>
                <a:hlinkClick r:id="rId3"/>
              </a:rPr>
              <a:t>https://sites.google.com/a/fmcsd.org/ms-ferguson-s-classroom/home/essential-questions-and-standards-life-skills-social-skills-and-work-experience</a:t>
            </a:r>
            <a:endParaRPr sz="1100">
              <a:solidFill>
                <a:srgbClr val="000000"/>
              </a:solidFill>
            </a:endParaRPr>
          </a:p>
          <a:p>
            <a:pPr marL="457200" lvl="0" indent="0" algn="l" rtl="0">
              <a:spcBef>
                <a:spcPts val="0"/>
              </a:spcBef>
              <a:spcAft>
                <a:spcPts val="0"/>
              </a:spcAft>
              <a:buNone/>
            </a:pPr>
            <a:endParaRPr sz="1100">
              <a:solidFill>
                <a:srgbClr val="000000"/>
              </a:solidFill>
            </a:endParaRPr>
          </a:p>
          <a:p>
            <a:pPr marL="457200" lvl="0" indent="0" algn="l" rtl="0">
              <a:spcBef>
                <a:spcPts val="0"/>
              </a:spcBef>
              <a:spcAft>
                <a:spcPts val="0"/>
              </a:spcAft>
              <a:buNone/>
            </a:pPr>
            <a:r>
              <a:rPr lang="en-US" sz="1100" u="sng">
                <a:solidFill>
                  <a:schemeClr val="hlink"/>
                </a:solidFill>
                <a:hlinkClick r:id="rId4"/>
              </a:rPr>
              <a:t>https://www.bracken.k12.ky.us/userfiles/-12/My%20Files/Curriculum%20Guides%201/Practical%20Living%20&amp;%20Voational/Vocational%20-Grade%209-12%20-4.1.pdf?id=182</a:t>
            </a:r>
            <a:endParaRPr sz="1100"/>
          </a:p>
          <a:p>
            <a:pPr marL="0" lvl="0" indent="0" algn="l" rtl="0">
              <a:lnSpc>
                <a:spcPct val="100000"/>
              </a:lnSpc>
              <a:spcBef>
                <a:spcPts val="0"/>
              </a:spcBef>
              <a:spcAft>
                <a:spcPts val="0"/>
              </a:spcAft>
              <a:buNone/>
            </a:pPr>
            <a:endParaRPr sz="1100">
              <a:solidFill>
                <a:srgbClr val="000000"/>
              </a:solidFill>
            </a:endParaRPr>
          </a:p>
        </p:txBody>
      </p:sp>
      <p:sp>
        <p:nvSpPr>
          <p:cNvPr id="185" name="Google Shape;185;g5e4abf9c80_0_222"/>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186" name="Google Shape;186;g5e4abf9c80_0_222"/>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87" name="Google Shape;187;g5e4abf9c80_0_222"/>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5e4abf9c80_0_32"/>
          <p:cNvSpPr txBox="1">
            <a:spLocks noGrp="1"/>
          </p:cNvSpPr>
          <p:nvPr>
            <p:ph type="body" idx="1"/>
          </p:nvPr>
        </p:nvSpPr>
        <p:spPr>
          <a:xfrm>
            <a:off x="1073950" y="1428750"/>
            <a:ext cx="7260000" cy="4686300"/>
          </a:xfrm>
          <a:prstGeom prst="rect">
            <a:avLst/>
          </a:prstGeom>
          <a:noFill/>
          <a:ln>
            <a:noFill/>
          </a:ln>
        </p:spPr>
        <p:txBody>
          <a:bodyPr spcFirstLastPara="1" wrap="square" lIns="91425" tIns="45700" rIns="91425" bIns="45700" anchor="t" anchorCtr="0">
            <a:noAutofit/>
          </a:bodyPr>
          <a:lstStyle/>
          <a:p>
            <a:pPr marL="152400" lvl="0" indent="0" algn="l" rtl="0">
              <a:lnSpc>
                <a:spcPct val="100000"/>
              </a:lnSpc>
              <a:spcBef>
                <a:spcPts val="0"/>
              </a:spcBef>
              <a:spcAft>
                <a:spcPts val="0"/>
              </a:spcAft>
              <a:buClr>
                <a:srgbClr val="6EA92C"/>
              </a:buClr>
              <a:buSzPts val="2400"/>
              <a:buFont typeface="Arial"/>
              <a:buNone/>
            </a:pPr>
            <a:r>
              <a:rPr lang="en-US" sz="2400" u="sng"/>
              <a:t>Soft Skills Lesson Activities </a:t>
            </a:r>
            <a:endParaRPr sz="2400" u="sng"/>
          </a:p>
          <a:p>
            <a:pPr marL="457200" lvl="0" indent="-342900" algn="l" rtl="0">
              <a:lnSpc>
                <a:spcPct val="100000"/>
              </a:lnSpc>
              <a:spcBef>
                <a:spcPts val="0"/>
              </a:spcBef>
              <a:spcAft>
                <a:spcPts val="0"/>
              </a:spcAft>
              <a:buClr>
                <a:srgbClr val="000000"/>
              </a:buClr>
              <a:buSzPts val="1800"/>
              <a:buChar char="•"/>
            </a:pPr>
            <a:r>
              <a:rPr lang="en-US">
                <a:solidFill>
                  <a:srgbClr val="000000"/>
                </a:solidFill>
              </a:rPr>
              <a:t>Capital Investments: Human vs. Physical (Hard Skills vs. Soft Skills)</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Communication</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Enthusiasm and Attitude</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Teamwork</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Networking</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Problem-Solving</a:t>
            </a:r>
            <a:endParaRPr>
              <a:solidFill>
                <a:srgbClr val="000000"/>
              </a:solidFill>
            </a:endParaRPr>
          </a:p>
          <a:p>
            <a:pPr marL="457200" lvl="0" indent="-342900" algn="l" rtl="0">
              <a:lnSpc>
                <a:spcPct val="100000"/>
              </a:lnSpc>
              <a:spcBef>
                <a:spcPts val="0"/>
              </a:spcBef>
              <a:spcAft>
                <a:spcPts val="0"/>
              </a:spcAft>
              <a:buClr>
                <a:srgbClr val="000000"/>
              </a:buClr>
              <a:buSzPts val="1800"/>
              <a:buChar char="•"/>
            </a:pPr>
            <a:r>
              <a:rPr lang="en-US">
                <a:solidFill>
                  <a:srgbClr val="000000"/>
                </a:solidFill>
              </a:rPr>
              <a:t>Professionalism</a:t>
            </a:r>
            <a:endParaRPr>
              <a:solidFill>
                <a:srgbClr val="000000"/>
              </a:solidFill>
            </a:endParaRPr>
          </a:p>
          <a:p>
            <a:pPr marL="152400" lvl="0" indent="0" algn="l" rtl="0">
              <a:lnSpc>
                <a:spcPct val="100000"/>
              </a:lnSpc>
              <a:spcBef>
                <a:spcPts val="0"/>
              </a:spcBef>
              <a:spcAft>
                <a:spcPts val="0"/>
              </a:spcAft>
              <a:buClr>
                <a:srgbClr val="6EA92C"/>
              </a:buClr>
              <a:buSzPts val="2400"/>
              <a:buFont typeface="Arial"/>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193" name="Google Shape;193;g5e4abf9c80_0_32"/>
          <p:cNvSpPr txBox="1">
            <a:spLocks noGrp="1"/>
          </p:cNvSpPr>
          <p:nvPr>
            <p:ph type="title"/>
          </p:nvPr>
        </p:nvSpPr>
        <p:spPr>
          <a:xfrm>
            <a:off x="262500" y="609600"/>
            <a:ext cx="84243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194" name="Google Shape;194;g5e4abf9c80_0_32"/>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95" name="Google Shape;195;g5e4abf9c80_0_32"/>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5edc4cd660_0_1"/>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Capital Investments: Human vs. Physical</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F</a:t>
            </a:r>
            <a:r>
              <a:rPr lang="en-US">
                <a:solidFill>
                  <a:schemeClr val="dk1"/>
                </a:solidFill>
              </a:rPr>
              <a:t>or this lesson, students will assess their strength in soft skills through a written conversation.  </a:t>
            </a:r>
            <a:endParaRPr>
              <a:solidFill>
                <a:schemeClr val="dk1"/>
              </a:solidFill>
            </a:endParaRPr>
          </a:p>
          <a:p>
            <a:pPr marL="0" lvl="0" indent="0" algn="l" rtl="0">
              <a:lnSpc>
                <a:spcPct val="115000"/>
              </a:lnSpc>
              <a:spcBef>
                <a:spcPts val="1200"/>
              </a:spcBef>
              <a:spcAft>
                <a:spcPts val="0"/>
              </a:spcAft>
              <a:buNone/>
            </a:pPr>
            <a:r>
              <a:rPr lang="en-US" u="sng">
                <a:solidFill>
                  <a:schemeClr val="dk1"/>
                </a:solidFill>
              </a:rPr>
              <a:t>Objectives: </a:t>
            </a:r>
            <a:endParaRPr sz="1300" u="sng">
              <a:solidFill>
                <a:schemeClr val="dk1"/>
              </a:solidFill>
              <a:latin typeface="Arial"/>
              <a:ea typeface="Arial"/>
              <a:cs typeface="Arial"/>
              <a:sym typeface="Arial"/>
            </a:endParaRPr>
          </a:p>
          <a:p>
            <a:pPr marL="0" lvl="0" indent="0" algn="l" rtl="0">
              <a:lnSpc>
                <a:spcPct val="137500"/>
              </a:lnSpc>
              <a:spcBef>
                <a:spcPts val="0"/>
              </a:spcBef>
              <a:spcAft>
                <a:spcPts val="0"/>
              </a:spcAft>
              <a:buNone/>
            </a:pPr>
            <a:r>
              <a:rPr lang="en-US">
                <a:solidFill>
                  <a:schemeClr val="dk1"/>
                </a:solidFill>
              </a:rPr>
              <a:t>Students will be able to:</a:t>
            </a:r>
            <a:endParaRPr>
              <a:solidFill>
                <a:schemeClr val="dk1"/>
              </a:solidFill>
            </a:endParaRPr>
          </a:p>
          <a:p>
            <a:pPr marL="457200" marR="139700" lvl="0" indent="-304800" algn="l" rtl="0">
              <a:lnSpc>
                <a:spcPct val="137500"/>
              </a:lnSpc>
              <a:spcBef>
                <a:spcPts val="800"/>
              </a:spcBef>
              <a:spcAft>
                <a:spcPts val="0"/>
              </a:spcAft>
              <a:buClr>
                <a:srgbClr val="545454"/>
              </a:buClr>
              <a:buSzPts val="1200"/>
              <a:buChar char="●"/>
            </a:pPr>
            <a:r>
              <a:rPr lang="en-US">
                <a:solidFill>
                  <a:schemeClr val="dk1"/>
                </a:solidFill>
              </a:rPr>
              <a:t>Describe human capital.</a:t>
            </a:r>
            <a:endParaRPr>
              <a:solidFill>
                <a:schemeClr val="dk1"/>
              </a:solidFill>
            </a:endParaRPr>
          </a:p>
          <a:p>
            <a:pPr marL="457200" marR="139700" lvl="0" indent="-304800" algn="l" rtl="0">
              <a:lnSpc>
                <a:spcPct val="137500"/>
              </a:lnSpc>
              <a:spcBef>
                <a:spcPts val="0"/>
              </a:spcBef>
              <a:spcAft>
                <a:spcPts val="0"/>
              </a:spcAft>
              <a:buClr>
                <a:srgbClr val="545454"/>
              </a:buClr>
              <a:buSzPts val="1200"/>
              <a:buChar char="●"/>
            </a:pPr>
            <a:r>
              <a:rPr lang="en-US">
                <a:solidFill>
                  <a:schemeClr val="dk1"/>
                </a:solidFill>
              </a:rPr>
              <a:t>Understand the difference between hard skills and soft skills.</a:t>
            </a:r>
            <a:endParaRPr>
              <a:solidFill>
                <a:schemeClr val="dk1"/>
              </a:solidFill>
            </a:endParaRPr>
          </a:p>
          <a:p>
            <a:pPr marL="457200" marR="139700" lvl="0" indent="-304800" algn="l" rtl="0">
              <a:lnSpc>
                <a:spcPct val="137500"/>
              </a:lnSpc>
              <a:spcBef>
                <a:spcPts val="0"/>
              </a:spcBef>
              <a:spcAft>
                <a:spcPts val="0"/>
              </a:spcAft>
              <a:buClr>
                <a:srgbClr val="545454"/>
              </a:buClr>
              <a:buSzPts val="1200"/>
              <a:buChar char="●"/>
            </a:pPr>
            <a:r>
              <a:rPr lang="en-US">
                <a:solidFill>
                  <a:schemeClr val="dk1"/>
                </a:solidFill>
              </a:rPr>
              <a:t>Explore the ways in which human capital can be developed.</a:t>
            </a:r>
            <a:endParaRPr>
              <a:solidFill>
                <a:schemeClr val="dk1"/>
              </a:solidFill>
            </a:endParaRPr>
          </a:p>
          <a:p>
            <a:pPr marL="457200" lvl="0" indent="0" algn="l" rtl="0">
              <a:lnSpc>
                <a:spcPct val="115000"/>
              </a:lnSpc>
              <a:spcBef>
                <a:spcPts val="1200"/>
              </a:spcBef>
              <a:spcAft>
                <a:spcPts val="0"/>
              </a:spcAft>
              <a:buNone/>
            </a:pP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01" name="Google Shape;201;g5edc4cd660_0_1"/>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02" name="Google Shape;202;g5edc4cd660_0_1"/>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03" name="Google Shape;203;g5edc4cd660_0_1"/>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5e4abf9c80_0_235"/>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Communication Skills</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The activities in this section will not only help participants practice and recognize how they provide information to others, but also help them consider how others may prefer to receive information. It is important to reinforce with participants that communication skills involve give and take — and they can, indeed, be learned and strengthened over time.</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What’s Your Point</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Flipping the Switch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09" name="Google Shape;209;g5e4abf9c80_0_23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10" name="Google Shape;210;g5e4abf9c80_0_23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11" name="Google Shape;211;g5e4abf9c80_0_23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5e4abf9c80_0_47"/>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a:t>
            </a:r>
            <a:r>
              <a:rPr lang="en-US" sz="2400" b="1" u="sng">
                <a:solidFill>
                  <a:schemeClr val="hlink"/>
                </a:solidFill>
                <a:hlinkClick r:id="rId3"/>
              </a:rPr>
              <a:t>Activities: Communication Skills</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What’s the Point</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This activity helps participants understand the importance of being specific when offering and receiving communication.These role plays are designed to demonstrate the value of being specific in communication…TO others and in what is received FROM others. </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Flipping the Switch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The purpose of this activity is to encourage youth to discuss the different types of communication they might use in different situations and environments.</a:t>
            </a: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17" name="Google Shape;217;g5e4abf9c80_0_47"/>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18" name="Google Shape;218;g5e4abf9c80_0_47"/>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19" name="Google Shape;219;g5e4abf9c80_0_47"/>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5e4abf9c80_0_141"/>
          <p:cNvSpPr txBox="1">
            <a:spLocks noGrp="1"/>
          </p:cNvSpPr>
          <p:nvPr>
            <p:ph type="body" idx="1"/>
          </p:nvPr>
        </p:nvSpPr>
        <p:spPr>
          <a:xfrm>
            <a:off x="1028700" y="1600200"/>
            <a:ext cx="7260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Communication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https://youtu.be/X0voPlW2pSs</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25" name="Google Shape;225;g5e4abf9c80_0_141"/>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26" name="Google Shape;226;g5e4abf9c80_0_141"/>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27" name="Google Shape;227;g5e4abf9c80_0_141"/>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19</a:t>
            </a:fld>
            <a:endParaRPr/>
          </a:p>
        </p:txBody>
      </p:sp>
      <p:pic>
        <p:nvPicPr>
          <p:cNvPr id="228" name="Google Shape;228;g5e4abf9c80_0_141" descr=" " title="Soft Skills--Communication">
            <a:hlinkClick r:id="rId3"/>
          </p:cNvPr>
          <p:cNvPicPr preferRelativeResize="0"/>
          <p:nvPr/>
        </p:nvPicPr>
        <p:blipFill>
          <a:blip r:embed="rId4">
            <a:alphaModFix/>
          </a:blip>
          <a:stretch>
            <a:fillRect/>
          </a:stretch>
        </p:blipFill>
        <p:spPr>
          <a:xfrm>
            <a:off x="2286000" y="2247900"/>
            <a:ext cx="4572000" cy="3429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
          <p:cNvSpPr txBox="1">
            <a:spLocks noGrp="1"/>
          </p:cNvSpPr>
          <p:nvPr>
            <p:ph type="body" idx="1"/>
          </p:nvPr>
        </p:nvSpPr>
        <p:spPr>
          <a:xfrm>
            <a:off x="296025" y="1752600"/>
            <a:ext cx="8502600" cy="4572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6EA92C"/>
              </a:buClr>
              <a:buSzPts val="1800"/>
              <a:buFont typeface="Arial"/>
              <a:buChar char="•"/>
            </a:pPr>
            <a:r>
              <a:rPr lang="en-US"/>
              <a:t>Years of Teaching: 12 years</a:t>
            </a:r>
            <a:endParaRPr/>
          </a:p>
          <a:p>
            <a:pPr marL="342900" lvl="0" indent="-342900" algn="l" rtl="0">
              <a:lnSpc>
                <a:spcPct val="100000"/>
              </a:lnSpc>
              <a:spcBef>
                <a:spcPts val="0"/>
              </a:spcBef>
              <a:spcAft>
                <a:spcPts val="0"/>
              </a:spcAft>
              <a:buSzPts val="1800"/>
              <a:buChar char="•"/>
            </a:pPr>
            <a:r>
              <a:rPr lang="en-US"/>
              <a:t>The High School for Enterprise, Business, and Technology (2012-Present) </a:t>
            </a:r>
            <a:endParaRPr/>
          </a:p>
          <a:p>
            <a:pPr marL="342900" lvl="0" indent="0" algn="l" rtl="0">
              <a:lnSpc>
                <a:spcPct val="100000"/>
              </a:lnSpc>
              <a:spcBef>
                <a:spcPts val="0"/>
              </a:spcBef>
              <a:spcAft>
                <a:spcPts val="0"/>
              </a:spcAft>
              <a:buSzPts val="1800"/>
              <a:buNone/>
            </a:pPr>
            <a:r>
              <a:rPr lang="en-US"/>
              <a:t>Brooklyn, NY</a:t>
            </a:r>
            <a:endParaRPr/>
          </a:p>
          <a:p>
            <a:pPr marL="342900" lvl="0" indent="-342900" algn="l" rtl="0">
              <a:lnSpc>
                <a:spcPct val="100000"/>
              </a:lnSpc>
              <a:spcBef>
                <a:spcPts val="360"/>
              </a:spcBef>
              <a:spcAft>
                <a:spcPts val="0"/>
              </a:spcAft>
              <a:buClr>
                <a:srgbClr val="6EA92C"/>
              </a:buClr>
              <a:buSzPts val="1800"/>
              <a:buFont typeface="Arial"/>
              <a:buChar char="•"/>
            </a:pPr>
            <a:r>
              <a:rPr lang="en-US"/>
              <a:t>Benjamin Banneker High School (2007-2012) 			Atlanta, GA</a:t>
            </a:r>
            <a:endParaRPr/>
          </a:p>
          <a:p>
            <a:pPr marL="342900" lvl="0" indent="-342900" algn="l" rtl="0">
              <a:lnSpc>
                <a:spcPct val="100000"/>
              </a:lnSpc>
              <a:spcBef>
                <a:spcPts val="360"/>
              </a:spcBef>
              <a:spcAft>
                <a:spcPts val="0"/>
              </a:spcAft>
              <a:buSzPts val="1800"/>
              <a:buChar char="•"/>
            </a:pPr>
            <a:r>
              <a:rPr lang="en-US"/>
              <a:t>Courses Taught: Career and Financial Management, General Business Management, Introduction to Computers, Principles of Hospitality and Tourism, Hospitality Marketing, Delivering Great Customer Service, and Event Planning</a:t>
            </a:r>
            <a:endParaRPr/>
          </a:p>
          <a:p>
            <a:pPr marL="342900" lvl="0" indent="-342900" algn="l" rtl="0">
              <a:lnSpc>
                <a:spcPct val="100000"/>
              </a:lnSpc>
              <a:spcBef>
                <a:spcPts val="360"/>
              </a:spcBef>
              <a:spcAft>
                <a:spcPts val="0"/>
              </a:spcAft>
              <a:buSzPts val="1800"/>
              <a:buChar char="•"/>
            </a:pPr>
            <a:r>
              <a:rPr lang="en-US"/>
              <a:t>B.S. in Marketing from Hampton University</a:t>
            </a:r>
            <a:endParaRPr/>
          </a:p>
          <a:p>
            <a:pPr marL="342900" lvl="0" indent="-342900" algn="l" rtl="0">
              <a:lnSpc>
                <a:spcPct val="100000"/>
              </a:lnSpc>
              <a:spcBef>
                <a:spcPts val="360"/>
              </a:spcBef>
              <a:spcAft>
                <a:spcPts val="0"/>
              </a:spcAft>
              <a:buSzPts val="1800"/>
              <a:buChar char="•"/>
            </a:pPr>
            <a:r>
              <a:rPr lang="en-US"/>
              <a:t>M.ED in Business Education from the University of West Georgia</a:t>
            </a:r>
            <a:endParaRPr/>
          </a:p>
          <a:p>
            <a:pPr marL="342900" lvl="0" indent="-342900" algn="l" rtl="0">
              <a:lnSpc>
                <a:spcPct val="100000"/>
              </a:lnSpc>
              <a:spcBef>
                <a:spcPts val="360"/>
              </a:spcBef>
              <a:spcAft>
                <a:spcPts val="0"/>
              </a:spcAft>
              <a:buSzPts val="1800"/>
              <a:buChar char="•"/>
            </a:pPr>
            <a:r>
              <a:rPr lang="en-US"/>
              <a:t>Mother of two teenage sons and a young daughter</a:t>
            </a:r>
            <a:endParaRPr/>
          </a:p>
          <a:p>
            <a:pPr marL="0" lvl="0" indent="0" algn="l" rtl="0">
              <a:lnSpc>
                <a:spcPct val="100000"/>
              </a:lnSpc>
              <a:spcBef>
                <a:spcPts val="360"/>
              </a:spcBef>
              <a:spcAft>
                <a:spcPts val="0"/>
              </a:spcAft>
              <a:buSzPts val="1800"/>
              <a:buNone/>
            </a:pPr>
            <a:endParaRPr/>
          </a:p>
        </p:txBody>
      </p:sp>
      <p:sp>
        <p:nvSpPr>
          <p:cNvPr id="84" name="Google Shape;84;p2"/>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Joi Cobb: Bio</a:t>
            </a:r>
            <a:endParaRPr/>
          </a:p>
        </p:txBody>
      </p:sp>
      <p:sp>
        <p:nvSpPr>
          <p:cNvPr id="85" name="Google Shape;85;p2"/>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86" name="Google Shape;86;p2"/>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g5e4abf9c80_0_66"/>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Enthusiasm and Attitude</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chemeClr val="dk1"/>
                </a:solidFill>
              </a:rPr>
              <a:t>The activities in this section seek to teach participants about the importance of enthusiasm and a positive attitude in the workplace. Participants will hear strategies for turning negative thinking into positive thinking and displaying and discussing enthusiasm during an interview and on the job.</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20000"/>
              </a:lnSpc>
              <a:spcBef>
                <a:spcPts val="1000"/>
              </a:spcBef>
              <a:spcAft>
                <a:spcPts val="0"/>
              </a:spcAft>
              <a:buClr>
                <a:schemeClr val="dk1"/>
              </a:buClr>
              <a:buSzPts val="1800"/>
              <a:buChar char="•"/>
            </a:pPr>
            <a:r>
              <a:rPr lang="en-US">
                <a:solidFill>
                  <a:schemeClr val="dk1"/>
                </a:solidFill>
              </a:rPr>
              <a:t>Never Underestimate the Power of PMA</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Life is Full of Hard Knocks</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34" name="Google Shape;234;g5e4abf9c80_0_66"/>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35" name="Google Shape;235;g5e4abf9c80_0_66"/>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36" name="Google Shape;236;g5e4abf9c80_0_66"/>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5e4abf9c80_0_57"/>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Activities: Enthusiasm and Attitude</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Never Underestimate the Power of PMA</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This activity will help participants take difficult situations and find ways to EMPOWER themselves to turn negative thinking into positive thinking</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Life is Full of Hard Knocks</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This activity helps participants understand that failure is not something to fear and in fact often a necessary step on the path to success.</a:t>
            </a: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42" name="Google Shape;242;g5e4abf9c80_0_57"/>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43" name="Google Shape;243;g5e4abf9c80_0_57"/>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44" name="Google Shape;244;g5e4abf9c80_0_57"/>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5e4abf9c80_0_165"/>
          <p:cNvSpPr txBox="1">
            <a:spLocks noGrp="1"/>
          </p:cNvSpPr>
          <p:nvPr>
            <p:ph type="body" idx="1"/>
          </p:nvPr>
        </p:nvSpPr>
        <p:spPr>
          <a:xfrm>
            <a:off x="1028700" y="1600200"/>
            <a:ext cx="7260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Enthusiasm and Attitude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https://youtu.be/-vk-99seC_I</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50" name="Google Shape;250;g5e4abf9c80_0_16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51" name="Google Shape;251;g5e4abf9c80_0_16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52" name="Google Shape;252;g5e4abf9c80_0_16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22</a:t>
            </a:fld>
            <a:endParaRPr/>
          </a:p>
        </p:txBody>
      </p:sp>
      <p:pic>
        <p:nvPicPr>
          <p:cNvPr id="253" name="Google Shape;253;g5e4abf9c80_0_165" descr=" " title="Soft Skills--Enthusiasm And Attitude">
            <a:hlinkClick r:id="rId3"/>
          </p:cNvPr>
          <p:cNvPicPr preferRelativeResize="0"/>
          <p:nvPr/>
        </p:nvPicPr>
        <p:blipFill>
          <a:blip r:embed="rId4">
            <a:alphaModFix/>
          </a:blip>
          <a:stretch>
            <a:fillRect/>
          </a:stretch>
        </p:blipFill>
        <p:spPr>
          <a:xfrm>
            <a:off x="2286000" y="2359125"/>
            <a:ext cx="4572000" cy="34290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g5e4abf9c80_0_40"/>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Teamwork</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The activities in this section seek to teach participants about the importance of teamwork to workplace success and the specific role each individual on a team may play. Participants will learn about positive teamwork behavior and discover how their own conduct can impact others on a team.</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There is No “I” in Team</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The Good, the Bad, and the Reasonable</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59" name="Google Shape;259;g5e4abf9c80_0_40"/>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 </a:t>
            </a:r>
            <a:endParaRPr/>
          </a:p>
        </p:txBody>
      </p:sp>
      <p:sp>
        <p:nvSpPr>
          <p:cNvPr id="260" name="Google Shape;260;g5e4abf9c80_0_40"/>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61" name="Google Shape;261;g5e4abf9c80_0_4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g5e4abf9c80_0_75"/>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Activities: Teamwork</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There is No “I” in Team</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 The purpose of this activity is to enrich participants’ understanding of what it means to be part of a team and why being a good team player is important for career success.</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The Good, the Bad, and the Reasonable</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The purpose of this activity is to engage participants in a discussion of some of the barriers to effective teamwork and the strategies they may be able to put in place to create positive outcomes. </a:t>
            </a: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67" name="Google Shape;267;g5e4abf9c80_0_7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68" name="Google Shape;268;g5e4abf9c80_0_7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69" name="Google Shape;269;g5e4abf9c80_0_7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g5e4abf9c80_0_175"/>
          <p:cNvSpPr txBox="1">
            <a:spLocks noGrp="1"/>
          </p:cNvSpPr>
          <p:nvPr>
            <p:ph type="body" idx="1"/>
          </p:nvPr>
        </p:nvSpPr>
        <p:spPr>
          <a:xfrm>
            <a:off x="1028700" y="1600200"/>
            <a:ext cx="7260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Teamwork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https://youtu.be/sMFh9QYFh2I</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75" name="Google Shape;275;g5e4abf9c80_0_17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76" name="Google Shape;276;g5e4abf9c80_0_17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77" name="Google Shape;277;g5e4abf9c80_0_17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25</a:t>
            </a:fld>
            <a:endParaRPr/>
          </a:p>
        </p:txBody>
      </p:sp>
      <p:pic>
        <p:nvPicPr>
          <p:cNvPr id="278" name="Google Shape;278;g5e4abf9c80_0_175" descr=" " title="Soft Skills--Teamwork">
            <a:hlinkClick r:id="rId3"/>
          </p:cNvPr>
          <p:cNvPicPr preferRelativeResize="0"/>
          <p:nvPr/>
        </p:nvPicPr>
        <p:blipFill>
          <a:blip r:embed="rId4">
            <a:alphaModFix/>
          </a:blip>
          <a:stretch>
            <a:fillRect/>
          </a:stretch>
        </p:blipFill>
        <p:spPr>
          <a:xfrm>
            <a:off x="2286000" y="2133600"/>
            <a:ext cx="4572000" cy="3429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g5e4abf9c80_0_84"/>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Networking</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chemeClr val="dk1"/>
                </a:solidFill>
              </a:rPr>
              <a:t>The activities in this section focus on the process of networking and its relevance and importance to career development. Participants will learn about taking initiative and overcoming fear, informational interviewing, as well as potential guidelines to consider when using social networks, texting, and email for networking purposes.</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An Introduction to Networking</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Text Vs. Email...Does it Really Matter?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84" name="Google Shape;284;g5e4abf9c80_0_84"/>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 </a:t>
            </a:r>
            <a:endParaRPr/>
          </a:p>
        </p:txBody>
      </p:sp>
      <p:sp>
        <p:nvSpPr>
          <p:cNvPr id="285" name="Google Shape;285;g5e4abf9c80_0_84"/>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86" name="Google Shape;286;g5e4abf9c80_0_84"/>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g5e4abf9c80_0_91"/>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Activities: Networking </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An Introduction to Networking </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The purpose of this activity is to introduce participants to the process of networking and to help them begin to understand its relevance to the career development process. </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Text Vs. Email...Does it Really Matter?  </a:t>
            </a:r>
            <a:endParaRPr>
              <a:solidFill>
                <a:schemeClr val="dk1"/>
              </a:solidFill>
            </a:endParaRPr>
          </a:p>
          <a:p>
            <a:pPr marL="457200" lvl="0" indent="-342900" algn="l" rtl="0">
              <a:lnSpc>
                <a:spcPct val="100000"/>
              </a:lnSpc>
              <a:spcBef>
                <a:spcPts val="0"/>
              </a:spcBef>
              <a:spcAft>
                <a:spcPts val="0"/>
              </a:spcAft>
              <a:buClr>
                <a:schemeClr val="dk1"/>
              </a:buClr>
              <a:buSzPts val="1800"/>
              <a:buChar char="•"/>
            </a:pPr>
            <a:r>
              <a:rPr lang="en-US">
                <a:solidFill>
                  <a:schemeClr val="dk1"/>
                </a:solidFill>
              </a:rPr>
              <a:t>This activity will offer participants the chance to challenge themselves to translate text to English and then discuss some of the classic rules of email. </a:t>
            </a: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292" name="Google Shape;292;g5e4abf9c80_0_91"/>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293" name="Google Shape;293;g5e4abf9c80_0_91"/>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294" name="Google Shape;294;g5e4abf9c80_0_91"/>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g5e4abf9c80_0_185"/>
          <p:cNvSpPr txBox="1">
            <a:spLocks noGrp="1"/>
          </p:cNvSpPr>
          <p:nvPr>
            <p:ph type="body" idx="1"/>
          </p:nvPr>
        </p:nvSpPr>
        <p:spPr>
          <a:xfrm>
            <a:off x="1028700" y="1600200"/>
            <a:ext cx="7260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Networking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https://youtu.be/ZcOCJbvUY-w</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00" name="Google Shape;300;g5e4abf9c80_0_18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301" name="Google Shape;301;g5e4abf9c80_0_18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02" name="Google Shape;302;g5e4abf9c80_0_18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28</a:t>
            </a:fld>
            <a:endParaRPr/>
          </a:p>
        </p:txBody>
      </p:sp>
      <p:pic>
        <p:nvPicPr>
          <p:cNvPr id="303" name="Google Shape;303;g5e4abf9c80_0_185" descr=" " title="Soft Skills--Networking">
            <a:hlinkClick r:id="rId3"/>
          </p:cNvPr>
          <p:cNvPicPr preferRelativeResize="0"/>
          <p:nvPr/>
        </p:nvPicPr>
        <p:blipFill>
          <a:blip r:embed="rId4">
            <a:alphaModFix/>
          </a:blip>
          <a:stretch>
            <a:fillRect/>
          </a:stretch>
        </p:blipFill>
        <p:spPr>
          <a:xfrm>
            <a:off x="2417950" y="2133600"/>
            <a:ext cx="4572000" cy="34290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g5e4abf9c80_0_102"/>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Problem-Solving &amp; Critical Thinking</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chemeClr val="dk1"/>
                </a:solidFill>
              </a:rPr>
              <a:t>The activities in this section focus on learning how to solve problems in a variety of ways in the workplace. The section will also review strategies for making ethical decisions, solving problems on a team with others, and learning how to take into account others' perceptions when assessing actions or statements in the workplace.</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Praise, Criticism, or Feedback</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Workplace Ethics</a:t>
            </a:r>
            <a:endParaRPr>
              <a:solidFill>
                <a:schemeClr val="dk1"/>
              </a:solidFill>
            </a:endParaRPr>
          </a:p>
          <a:p>
            <a:pPr marL="457200" lvl="0" indent="0" algn="l" rtl="0">
              <a:lnSpc>
                <a:spcPct val="115000"/>
              </a:lnSpc>
              <a:spcBef>
                <a:spcPts val="1200"/>
              </a:spcBef>
              <a:spcAft>
                <a:spcPts val="0"/>
              </a:spcAft>
              <a:buNone/>
            </a:pP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09" name="Google Shape;309;g5e4abf9c80_0_102"/>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 </a:t>
            </a:r>
            <a:endParaRPr/>
          </a:p>
        </p:txBody>
      </p:sp>
      <p:sp>
        <p:nvSpPr>
          <p:cNvPr id="310" name="Google Shape;310;g5e4abf9c80_0_102"/>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11" name="Google Shape;311;g5e4abf9c80_0_102"/>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a:t>
            </a:r>
            <a:endParaRPr/>
          </a:p>
        </p:txBody>
      </p:sp>
      <p:sp>
        <p:nvSpPr>
          <p:cNvPr id="92" name="Google Shape;92;p3"/>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solidFill>
                  <a:srgbClr val="1578BC"/>
                </a:solidFill>
              </a:rPr>
              <a:t>www.councilforeconed.org </a:t>
            </a:r>
            <a:endParaRPr b="1">
              <a:solidFill>
                <a:srgbClr val="1578BC"/>
              </a:solidFill>
            </a:endParaRPr>
          </a:p>
        </p:txBody>
      </p:sp>
      <p:sp>
        <p:nvSpPr>
          <p:cNvPr id="93" name="Google Shape;93;p3"/>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a:t>
            </a:fld>
            <a:endParaRPr/>
          </a:p>
        </p:txBody>
      </p:sp>
      <p:sp>
        <p:nvSpPr>
          <p:cNvPr id="94" name="Google Shape;94;p3"/>
          <p:cNvSpPr txBox="1">
            <a:spLocks noGrp="1"/>
          </p:cNvSpPr>
          <p:nvPr>
            <p:ph type="body" idx="1"/>
          </p:nvPr>
        </p:nvSpPr>
        <p:spPr>
          <a:xfrm>
            <a:off x="1028700" y="1752600"/>
            <a:ext cx="7086600" cy="365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800"/>
              <a:buNone/>
            </a:pPr>
            <a:r>
              <a:rPr lang="en-US"/>
              <a:t> </a:t>
            </a:r>
            <a:r>
              <a:rPr lang="en-US" sz="2400" b="1" u="sng"/>
              <a:t>Unit CM.5: Career Readiness Skills </a:t>
            </a:r>
            <a:endParaRPr sz="2400" b="1" u="sng"/>
          </a:p>
          <a:p>
            <a:pPr marL="0" lvl="0" indent="0" algn="l" rtl="0">
              <a:lnSpc>
                <a:spcPct val="100000"/>
              </a:lnSpc>
              <a:spcBef>
                <a:spcPts val="0"/>
              </a:spcBef>
              <a:spcAft>
                <a:spcPts val="0"/>
              </a:spcAft>
              <a:buSzPts val="1800"/>
              <a:buNone/>
            </a:pPr>
            <a:r>
              <a:rPr lang="en-US">
                <a:solidFill>
                  <a:srgbClr val="434343"/>
                </a:solidFill>
              </a:rPr>
              <a:t>This unit introduces students to the importance of developing career readiness skills (transferable skills) and the role they play in a individual’s personal and professional success. </a:t>
            </a:r>
            <a:endParaRPr>
              <a:solidFill>
                <a:srgbClr val="434343"/>
              </a:solidFill>
            </a:endParaRPr>
          </a:p>
          <a:p>
            <a:pPr marL="0" lvl="0" indent="0" algn="l" rtl="0">
              <a:lnSpc>
                <a:spcPct val="100000"/>
              </a:lnSpc>
              <a:spcBef>
                <a:spcPts val="0"/>
              </a:spcBef>
              <a:spcAft>
                <a:spcPts val="0"/>
              </a:spcAft>
              <a:buSzPts val="1800"/>
              <a:buNone/>
            </a:pPr>
            <a:endParaRPr>
              <a:solidFill>
                <a:srgbClr val="434343"/>
              </a:solidFill>
            </a:endParaRPr>
          </a:p>
          <a:p>
            <a:pPr marL="914400" marR="0" lvl="0" indent="0" algn="l" rtl="0">
              <a:lnSpc>
                <a:spcPct val="100000"/>
              </a:lnSpc>
              <a:spcBef>
                <a:spcPts val="0"/>
              </a:spcBef>
              <a:spcAft>
                <a:spcPts val="0"/>
              </a:spcAft>
              <a:buSzPts val="1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g5e4abf9c80_0_109"/>
          <p:cNvSpPr txBox="1">
            <a:spLocks noGrp="1"/>
          </p:cNvSpPr>
          <p:nvPr>
            <p:ph type="body" idx="1"/>
          </p:nvPr>
        </p:nvSpPr>
        <p:spPr>
          <a:xfrm>
            <a:off x="422350" y="1546500"/>
            <a:ext cx="82296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a:t>
            </a:r>
            <a:r>
              <a:rPr lang="en-US" sz="2400" b="1" u="sng">
                <a:solidFill>
                  <a:schemeClr val="hlink"/>
                </a:solidFill>
                <a:hlinkClick r:id="rId3"/>
              </a:rPr>
              <a:t> Activities: Problem Solving &amp; Critical Thinking</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Praise, Criticism, or Feedback</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 The purpose of this activity is to help participants determine the differences between criticism, praise, and feedback – not only how to offer it, but how to receive it as well. </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Workplace Ethics </a:t>
            </a:r>
            <a:endParaRPr>
              <a:solidFill>
                <a:schemeClr val="dk1"/>
              </a:solidFill>
            </a:endParaRPr>
          </a:p>
          <a:p>
            <a:pPr marL="457200" lvl="0" indent="-342900" algn="l" rtl="0">
              <a:lnSpc>
                <a:spcPct val="100000"/>
              </a:lnSpc>
              <a:spcBef>
                <a:spcPts val="0"/>
              </a:spcBef>
              <a:spcAft>
                <a:spcPts val="0"/>
              </a:spcAft>
              <a:buClr>
                <a:schemeClr val="dk1"/>
              </a:buClr>
              <a:buSzPts val="1800"/>
              <a:buChar char="•"/>
            </a:pPr>
            <a:r>
              <a:rPr lang="en-US">
                <a:solidFill>
                  <a:schemeClr val="dk1"/>
                </a:solidFill>
              </a:rPr>
              <a:t> The purpose of this lesson is to help participants learn some of the steps necessary to make ethical decisions on the job.</a:t>
            </a: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17" name="Google Shape;317;g5e4abf9c80_0_109"/>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318" name="Google Shape;318;g5e4abf9c80_0_109"/>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19" name="Google Shape;319;g5e4abf9c80_0_109"/>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g5e4abf9c80_0_196"/>
          <p:cNvSpPr txBox="1">
            <a:spLocks noGrp="1"/>
          </p:cNvSpPr>
          <p:nvPr>
            <p:ph type="body" idx="1"/>
          </p:nvPr>
        </p:nvSpPr>
        <p:spPr>
          <a:xfrm>
            <a:off x="1028700" y="1600200"/>
            <a:ext cx="7896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Problem-Solving and Critical Thinking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 </a:t>
            </a: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https://youtu.be/hPiI44XEKgs</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25" name="Google Shape;325;g5e4abf9c80_0_196"/>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326" name="Google Shape;326;g5e4abf9c80_0_196"/>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27" name="Google Shape;327;g5e4abf9c80_0_196"/>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31</a:t>
            </a:fld>
            <a:endParaRPr/>
          </a:p>
        </p:txBody>
      </p:sp>
      <p:pic>
        <p:nvPicPr>
          <p:cNvPr id="328" name="Google Shape;328;g5e4abf9c80_0_196" descr=" " title="Soft Skills--Critical Thinking And Problem Solving">
            <a:hlinkClick r:id="rId3"/>
          </p:cNvPr>
          <p:cNvPicPr preferRelativeResize="0"/>
          <p:nvPr/>
        </p:nvPicPr>
        <p:blipFill>
          <a:blip r:embed="rId4">
            <a:alphaModFix/>
          </a:blip>
          <a:stretch>
            <a:fillRect/>
          </a:stretch>
        </p:blipFill>
        <p:spPr>
          <a:xfrm>
            <a:off x="2518775" y="2326000"/>
            <a:ext cx="4572000" cy="34290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g5e4abf9c80_0_119"/>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Lesson: Professionalism</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Overview:</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chemeClr val="dk1"/>
                </a:solidFill>
              </a:rPr>
              <a:t>The activities in this section focus on each of the five individual soft skills presented in this publication (communication, enthusiasm/attitude, teamwork, networking, and problem solving/critical thinking), but in a broader framework. </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Lesson Activities: </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Professionalism in Today's Workforce</a:t>
            </a:r>
            <a:endParaRPr>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a:solidFill>
                  <a:schemeClr val="dk1"/>
                </a:solidFill>
              </a:rPr>
              <a:t> Professional Work Attitudes</a:t>
            </a:r>
            <a:endParaRPr>
              <a:solidFill>
                <a:schemeClr val="dk1"/>
              </a:solidFill>
            </a:endParaRPr>
          </a:p>
          <a:p>
            <a:pPr marL="457200" lvl="0" indent="0" algn="l" rtl="0">
              <a:lnSpc>
                <a:spcPct val="115000"/>
              </a:lnSpc>
              <a:spcBef>
                <a:spcPts val="1200"/>
              </a:spcBef>
              <a:spcAft>
                <a:spcPts val="0"/>
              </a:spcAft>
              <a:buNone/>
            </a:pP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34" name="Google Shape;334;g5e4abf9c80_0_119"/>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 </a:t>
            </a:r>
            <a:endParaRPr/>
          </a:p>
        </p:txBody>
      </p:sp>
      <p:sp>
        <p:nvSpPr>
          <p:cNvPr id="335" name="Google Shape;335;g5e4abf9c80_0_119"/>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36" name="Google Shape;336;g5e4abf9c80_0_119"/>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g5e4abf9c80_0_126"/>
          <p:cNvSpPr txBox="1">
            <a:spLocks noGrp="1"/>
          </p:cNvSpPr>
          <p:nvPr>
            <p:ph type="body" idx="1"/>
          </p:nvPr>
        </p:nvSpPr>
        <p:spPr>
          <a:xfrm>
            <a:off x="1028700" y="1600200"/>
            <a:ext cx="72600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chemeClr val="hlink"/>
                </a:solidFill>
                <a:hlinkClick r:id="rId3"/>
              </a:rPr>
              <a:t>Lesson Activities: Professionalism</a:t>
            </a:r>
            <a:endParaRPr sz="2400"/>
          </a:p>
          <a:p>
            <a:pPr marL="0" lvl="0" indent="0" algn="l" rtl="0">
              <a:lnSpc>
                <a:spcPct val="120000"/>
              </a:lnSpc>
              <a:spcBef>
                <a:spcPts val="1000"/>
              </a:spcBef>
              <a:spcAft>
                <a:spcPts val="0"/>
              </a:spcAft>
              <a:buClr>
                <a:schemeClr val="dk1"/>
              </a:buClr>
              <a:buSzPts val="1100"/>
              <a:buFont typeface="Arial"/>
              <a:buNone/>
            </a:pPr>
            <a:r>
              <a:rPr lang="en-US">
                <a:solidFill>
                  <a:schemeClr val="dk1"/>
                </a:solidFill>
              </a:rPr>
              <a:t>Activity: Professionalism in Today's Workforce</a:t>
            </a:r>
            <a:endParaRPr>
              <a:solidFill>
                <a:schemeClr val="dk1"/>
              </a:solidFill>
            </a:endParaRPr>
          </a:p>
          <a:p>
            <a:pPr marL="457200" lvl="0" indent="-342900" algn="l" rtl="0">
              <a:lnSpc>
                <a:spcPct val="115000"/>
              </a:lnSpc>
              <a:spcBef>
                <a:spcPts val="1200"/>
              </a:spcBef>
              <a:spcAft>
                <a:spcPts val="0"/>
              </a:spcAft>
              <a:buClr>
                <a:schemeClr val="dk1"/>
              </a:buClr>
              <a:buSzPts val="1800"/>
              <a:buFont typeface="Gill Sans"/>
              <a:buChar char="●"/>
            </a:pPr>
            <a:r>
              <a:rPr lang="en-US">
                <a:solidFill>
                  <a:srgbClr val="212121"/>
                </a:solidFill>
                <a:highlight>
                  <a:srgbClr val="FFFFFF"/>
                </a:highlight>
              </a:rPr>
              <a:t> The purpose of this activity is to have participants discuss how to bridge generational, cultural, and other diversity gaps in order to build a new standard for professionalism in the workplace.</a:t>
            </a:r>
            <a:endParaRPr>
              <a:solidFill>
                <a:schemeClr val="dk1"/>
              </a:solidFill>
            </a:endParaRPr>
          </a:p>
          <a:p>
            <a:pPr marL="0" lvl="0" indent="0" algn="l" rtl="0">
              <a:lnSpc>
                <a:spcPct val="115000"/>
              </a:lnSpc>
              <a:spcBef>
                <a:spcPts val="1200"/>
              </a:spcBef>
              <a:spcAft>
                <a:spcPts val="0"/>
              </a:spcAft>
              <a:buSzPts val="1800"/>
              <a:buNone/>
            </a:pPr>
            <a:r>
              <a:rPr lang="en-US">
                <a:solidFill>
                  <a:schemeClr val="dk1"/>
                </a:solidFill>
              </a:rPr>
              <a:t>Activity:  Professional Work Attitudes</a:t>
            </a:r>
            <a:endParaRPr>
              <a:solidFill>
                <a:schemeClr val="dk1"/>
              </a:solidFill>
            </a:endParaRPr>
          </a:p>
          <a:p>
            <a:pPr marL="457200" lvl="0" indent="-342900" algn="l" rtl="0">
              <a:lnSpc>
                <a:spcPct val="100000"/>
              </a:lnSpc>
              <a:spcBef>
                <a:spcPts val="0"/>
              </a:spcBef>
              <a:spcAft>
                <a:spcPts val="0"/>
              </a:spcAft>
              <a:buClr>
                <a:schemeClr val="dk1"/>
              </a:buClr>
              <a:buSzPts val="1800"/>
              <a:buChar char="•"/>
            </a:pPr>
            <a:r>
              <a:rPr lang="en-US">
                <a:solidFill>
                  <a:schemeClr val="dk1"/>
                </a:solidFill>
              </a:rPr>
              <a:t>The purpose of this activity is to generate a discussion about workplace attitudes (of both supervisors and co-workers) and how these attitudes impact those around us.</a:t>
            </a:r>
            <a:endParaRPr sz="2400"/>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42" name="Google Shape;342;g5e4abf9c80_0_126"/>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343" name="Google Shape;343;g5e4abf9c80_0_126"/>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44" name="Google Shape;344;g5e4abf9c80_0_126"/>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g5e4abf9c80_0_206"/>
          <p:cNvSpPr txBox="1">
            <a:spLocks noGrp="1"/>
          </p:cNvSpPr>
          <p:nvPr>
            <p:ph type="body" idx="1"/>
          </p:nvPr>
        </p:nvSpPr>
        <p:spPr>
          <a:xfrm>
            <a:off x="1028700" y="1600200"/>
            <a:ext cx="7896000" cy="47244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a:solidFill>
                  <a:srgbClr val="000000"/>
                </a:solidFill>
              </a:rPr>
              <a:t>Professionalism Skills Video</a:t>
            </a: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endParaRPr sz="2400" b="1">
              <a:solidFill>
                <a:srgbClr val="000000"/>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 </a:t>
            </a:r>
            <a:endParaRPr sz="1400" b="1">
              <a:solidFill>
                <a:srgbClr val="4A86E8"/>
              </a:solidFill>
            </a:endParaRPr>
          </a:p>
          <a:p>
            <a:pPr marL="342900" lvl="0" indent="-190500" algn="l" rtl="0">
              <a:lnSpc>
                <a:spcPct val="100000"/>
              </a:lnSpc>
              <a:spcBef>
                <a:spcPts val="0"/>
              </a:spcBef>
              <a:spcAft>
                <a:spcPts val="0"/>
              </a:spcAft>
              <a:buClr>
                <a:srgbClr val="6EA92C"/>
              </a:buClr>
              <a:buSzPts val="2400"/>
              <a:buFont typeface="Arial"/>
              <a:buNone/>
            </a:pPr>
            <a:r>
              <a:rPr lang="en-US" sz="1400" b="1">
                <a:solidFill>
                  <a:srgbClr val="4A86E8"/>
                </a:solidFill>
              </a:rPr>
              <a:t>https://youtu.be/hPiI44XEKgss</a:t>
            </a:r>
            <a:endParaRPr sz="1400" b="1">
              <a:solidFill>
                <a:srgbClr val="4A86E8"/>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350" name="Google Shape;350;g5e4abf9c80_0_206"/>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Unit: Career Readiness Skills</a:t>
            </a:r>
            <a:endParaRPr/>
          </a:p>
        </p:txBody>
      </p:sp>
      <p:sp>
        <p:nvSpPr>
          <p:cNvPr id="351" name="Google Shape;351;g5e4abf9c80_0_206"/>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52" name="Google Shape;352;g5e4abf9c80_0_206"/>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34</a:t>
            </a:fld>
            <a:endParaRPr/>
          </a:p>
        </p:txBody>
      </p:sp>
      <p:pic>
        <p:nvPicPr>
          <p:cNvPr id="353" name="Google Shape;353;g5e4abf9c80_0_206" descr=" " title="Soft Skills--Critical Thinking And Problem Solving">
            <a:hlinkClick r:id="rId3"/>
          </p:cNvPr>
          <p:cNvPicPr preferRelativeResize="0"/>
          <p:nvPr/>
        </p:nvPicPr>
        <p:blipFill>
          <a:blip r:embed="rId4">
            <a:alphaModFix/>
          </a:blip>
          <a:stretch>
            <a:fillRect/>
          </a:stretch>
        </p:blipFill>
        <p:spPr>
          <a:xfrm>
            <a:off x="2518775" y="2326000"/>
            <a:ext cx="4572000" cy="342900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12"/>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Resources</a:t>
            </a:r>
            <a:endParaRPr/>
          </a:p>
        </p:txBody>
      </p:sp>
      <p:sp>
        <p:nvSpPr>
          <p:cNvPr id="359" name="Google Shape;359;p12"/>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60" name="Google Shape;360;p12"/>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35</a:t>
            </a:fld>
            <a:endParaRPr/>
          </a:p>
        </p:txBody>
      </p:sp>
      <p:sp>
        <p:nvSpPr>
          <p:cNvPr id="361" name="Google Shape;361;p12"/>
          <p:cNvSpPr txBox="1">
            <a:spLocks noGrp="1"/>
          </p:cNvSpPr>
          <p:nvPr>
            <p:ph type="body" idx="1"/>
          </p:nvPr>
        </p:nvSpPr>
        <p:spPr>
          <a:xfrm>
            <a:off x="583400" y="1066125"/>
            <a:ext cx="7086600" cy="5258400"/>
          </a:xfrm>
          <a:prstGeom prst="rect">
            <a:avLst/>
          </a:prstGeom>
          <a:noFill/>
          <a:ln>
            <a:noFill/>
          </a:ln>
        </p:spPr>
        <p:txBody>
          <a:bodyPr spcFirstLastPara="1" wrap="square" lIns="91425" tIns="45700" rIns="91425" bIns="45700" anchor="t" anchorCtr="0">
            <a:noAutofit/>
          </a:bodyPr>
          <a:lstStyle/>
          <a:p>
            <a:pPr marL="342900" lvl="0" indent="-228600" algn="l" rtl="0">
              <a:lnSpc>
                <a:spcPct val="100000"/>
              </a:lnSpc>
              <a:spcBef>
                <a:spcPts val="0"/>
              </a:spcBef>
              <a:spcAft>
                <a:spcPts val="0"/>
              </a:spcAft>
              <a:buClr>
                <a:srgbClr val="6EA92C"/>
              </a:buClr>
              <a:buSzPts val="1800"/>
              <a:buFont typeface="Arial"/>
              <a:buNone/>
            </a:pPr>
            <a:endParaRPr/>
          </a:p>
          <a:p>
            <a:pPr marL="0" lvl="0" indent="0" algn="l" rtl="0">
              <a:lnSpc>
                <a:spcPct val="100000"/>
              </a:lnSpc>
              <a:spcBef>
                <a:spcPts val="360"/>
              </a:spcBef>
              <a:spcAft>
                <a:spcPts val="0"/>
              </a:spcAft>
              <a:buNone/>
            </a:pPr>
            <a:r>
              <a:rPr lang="en-US" u="sng">
                <a:solidFill>
                  <a:srgbClr val="0070C0"/>
                </a:solidFill>
                <a:hlinkClick r:id="rId3"/>
              </a:rPr>
              <a:t>www.econedlink.org</a:t>
            </a:r>
            <a:r>
              <a:rPr lang="en-US" u="sng">
                <a:solidFill>
                  <a:srgbClr val="0070C0"/>
                </a:solidFill>
              </a:rPr>
              <a:t> resource</a:t>
            </a:r>
            <a:r>
              <a:rPr lang="en-US">
                <a:solidFill>
                  <a:srgbClr val="0070C0"/>
                </a:solidFill>
              </a:rPr>
              <a:t>:</a:t>
            </a:r>
            <a:endParaRPr>
              <a:solidFill>
                <a:srgbClr val="0070C0"/>
              </a:solidFill>
            </a:endParaRPr>
          </a:p>
          <a:p>
            <a:pPr marL="457200" lvl="0" indent="-342900" algn="l" rtl="0">
              <a:lnSpc>
                <a:spcPct val="100000"/>
              </a:lnSpc>
              <a:spcBef>
                <a:spcPts val="360"/>
              </a:spcBef>
              <a:spcAft>
                <a:spcPts val="0"/>
              </a:spcAft>
              <a:buSzPts val="1800"/>
              <a:buChar char="•"/>
            </a:pPr>
            <a:r>
              <a:rPr lang="en-US" sz="1800" u="sng">
                <a:solidFill>
                  <a:schemeClr val="hlink"/>
                </a:solidFill>
                <a:hlinkClick r:id="rId4"/>
              </a:rPr>
              <a:t>https://www.econedlink.org/resources/capital-investments-human-v-physical/</a:t>
            </a:r>
            <a:r>
              <a:rPr lang="en-US" sz="1800">
                <a:solidFill>
                  <a:srgbClr val="0070C0"/>
                </a:solidFill>
              </a:rPr>
              <a:t> </a:t>
            </a:r>
            <a:endParaRPr sz="1800">
              <a:solidFill>
                <a:srgbClr val="0070C0"/>
              </a:solidFill>
            </a:endParaRPr>
          </a:p>
          <a:p>
            <a:pPr marL="0" lvl="0" indent="0" algn="l" rtl="0">
              <a:lnSpc>
                <a:spcPct val="100000"/>
              </a:lnSpc>
              <a:spcBef>
                <a:spcPts val="360"/>
              </a:spcBef>
              <a:spcAft>
                <a:spcPts val="0"/>
              </a:spcAft>
              <a:buNone/>
            </a:pPr>
            <a:r>
              <a:rPr lang="en-US" u="sng">
                <a:solidFill>
                  <a:srgbClr val="0070C0"/>
                </a:solidFill>
              </a:rPr>
              <a:t>Soft Skills to Pay the BIlls Curriculum (Department of Labor)</a:t>
            </a:r>
            <a:endParaRPr>
              <a:solidFill>
                <a:srgbClr val="0070C0"/>
              </a:solidFill>
            </a:endParaRPr>
          </a:p>
          <a:p>
            <a:pPr marL="457200" lvl="0" indent="-342900" algn="l" rtl="0">
              <a:lnSpc>
                <a:spcPct val="100000"/>
              </a:lnSpc>
              <a:spcBef>
                <a:spcPts val="0"/>
              </a:spcBef>
              <a:spcAft>
                <a:spcPts val="0"/>
              </a:spcAft>
              <a:buSzPts val="1800"/>
              <a:buChar char="•"/>
            </a:pPr>
            <a:r>
              <a:rPr lang="en-US" u="sng">
                <a:solidFill>
                  <a:schemeClr val="hlink"/>
                </a:solidFill>
                <a:hlinkClick r:id="rId5"/>
              </a:rPr>
              <a:t>https://www.dol.gov/odep/topics/youth/softskills/</a:t>
            </a:r>
            <a:endParaRPr>
              <a:solidFill>
                <a:schemeClr val="dk1"/>
              </a:solidFill>
            </a:endParaRPr>
          </a:p>
          <a:p>
            <a:pPr marL="342900" lvl="0" indent="0" algn="l" rtl="0">
              <a:lnSpc>
                <a:spcPct val="100000"/>
              </a:lnSpc>
              <a:spcBef>
                <a:spcPts val="360"/>
              </a:spcBef>
              <a:spcAft>
                <a:spcPts val="0"/>
              </a:spcAft>
              <a:buSzPts val="1800"/>
              <a:buNone/>
            </a:pPr>
            <a:r>
              <a:rPr lang="en-US"/>
              <a:t>Additional Resources: </a:t>
            </a:r>
            <a:endParaRPr/>
          </a:p>
          <a:p>
            <a:pPr marL="457200" lvl="0" indent="-342900" algn="l" rtl="0">
              <a:lnSpc>
                <a:spcPct val="100000"/>
              </a:lnSpc>
              <a:spcBef>
                <a:spcPts val="0"/>
              </a:spcBef>
              <a:spcAft>
                <a:spcPts val="0"/>
              </a:spcAft>
              <a:buSzPts val="1800"/>
              <a:buFont typeface="Gill Sans"/>
              <a:buChar char="•"/>
            </a:pPr>
            <a:r>
              <a:rPr lang="en-US" u="sng">
                <a:solidFill>
                  <a:schemeClr val="hlink"/>
                </a:solidFill>
                <a:hlinkClick r:id="rId6"/>
              </a:rPr>
              <a:t>https://www.indeed.com/career-advice/resumes-cover-letters/soft-skills</a:t>
            </a:r>
            <a:endParaRPr/>
          </a:p>
          <a:p>
            <a:pPr marL="457200" lvl="0" indent="-342900" algn="l" rtl="0">
              <a:spcBef>
                <a:spcPts val="360"/>
              </a:spcBef>
              <a:spcAft>
                <a:spcPts val="0"/>
              </a:spcAft>
              <a:buSzPts val="1800"/>
              <a:buChar char="•"/>
            </a:pPr>
            <a:r>
              <a:rPr lang="en-US" u="sng">
                <a:solidFill>
                  <a:schemeClr val="hlink"/>
                </a:solidFill>
                <a:hlinkClick r:id="rId7"/>
              </a:rPr>
              <a:t>https://simplebooklet.com/publish.php?wpKey=DVnVSr9zINC7TU9SnJv5j2</a:t>
            </a:r>
            <a:endParaRPr/>
          </a:p>
          <a:p>
            <a:pPr marL="457200" lvl="0" indent="-342900" algn="l" rtl="0">
              <a:lnSpc>
                <a:spcPct val="100000"/>
              </a:lnSpc>
              <a:spcBef>
                <a:spcPts val="0"/>
              </a:spcBef>
              <a:spcAft>
                <a:spcPts val="0"/>
              </a:spcAft>
              <a:buSzPts val="1800"/>
              <a:buFont typeface="Gill Sans"/>
              <a:buChar char="•"/>
            </a:pPr>
            <a:r>
              <a:rPr lang="en-US" u="sng">
                <a:solidFill>
                  <a:schemeClr val="hlink"/>
                </a:solidFill>
                <a:hlinkClick r:id="rId8"/>
              </a:rPr>
              <a:t>https://www.bracken.k12.ky.us/userfiles/-12/My%20Files/Curriculum%20Guides%201/Practical%20Living%20&amp;%20Vocational/Vocational%20-Grade%209-12%20-4.1.pdf?id=182</a:t>
            </a:r>
            <a:endParaRPr/>
          </a:p>
          <a:p>
            <a:pPr marL="457200" lvl="0" indent="-342900" algn="l" rtl="0">
              <a:spcBef>
                <a:spcPts val="0"/>
              </a:spcBef>
              <a:spcAft>
                <a:spcPts val="0"/>
              </a:spcAft>
              <a:buSzPts val="1800"/>
              <a:buChar char="•"/>
            </a:pPr>
            <a:r>
              <a:rPr lang="en-US" u="sng">
                <a:solidFill>
                  <a:schemeClr val="hlink"/>
                </a:solidFill>
                <a:hlinkClick r:id="rId9"/>
              </a:rPr>
              <a:t>https://sites.google.com/a/fmcsd.org/ms-ferguson-s-classroom/home/essential-questions-and-standards-life-skills-social-skills-and-work-experience</a:t>
            </a:r>
            <a:endParaRPr>
              <a:solidFill>
                <a:schemeClr val="dk1"/>
              </a:solidFill>
            </a:endParaRPr>
          </a:p>
          <a:p>
            <a:pPr marL="457200" lvl="0" indent="0" algn="l" rtl="0">
              <a:lnSpc>
                <a:spcPct val="100000"/>
              </a:lnSpc>
              <a:spcBef>
                <a:spcPts val="0"/>
              </a:spcBef>
              <a:spcAft>
                <a:spcPts val="0"/>
              </a:spcAft>
              <a:buNone/>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13"/>
          <p:cNvSpPr txBox="1">
            <a:spLocks noGrp="1"/>
          </p:cNvSpPr>
          <p:nvPr>
            <p:ph type="body" idx="1"/>
          </p:nvPr>
        </p:nvSpPr>
        <p:spPr>
          <a:xfrm>
            <a:off x="1028700" y="1752600"/>
            <a:ext cx="7086600" cy="365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560"/>
              </a:spcBef>
              <a:spcAft>
                <a:spcPts val="0"/>
              </a:spcAft>
              <a:buClr>
                <a:srgbClr val="6EA92C"/>
              </a:buClr>
              <a:buSzPts val="2800"/>
              <a:buNone/>
            </a:pPr>
            <a:r>
              <a:rPr lang="en-US" sz="2800"/>
              <a:t>If you have any questions, feel free to contact me at: </a:t>
            </a:r>
            <a:endParaRPr/>
          </a:p>
          <a:p>
            <a:pPr marL="342900" lvl="0" indent="-342900" algn="l" rtl="0">
              <a:lnSpc>
                <a:spcPct val="100000"/>
              </a:lnSpc>
              <a:spcBef>
                <a:spcPts val="560"/>
              </a:spcBef>
              <a:spcAft>
                <a:spcPts val="0"/>
              </a:spcAft>
              <a:buClr>
                <a:srgbClr val="6EA92C"/>
              </a:buClr>
              <a:buSzPts val="2800"/>
              <a:buFont typeface="Arial"/>
              <a:buChar char="•"/>
            </a:pPr>
            <a:r>
              <a:rPr lang="en-US" sz="2800"/>
              <a:t>Email: jcobbbrown@gmail.com</a:t>
            </a:r>
            <a:endParaRPr/>
          </a:p>
          <a:p>
            <a:pPr marL="342900" lvl="0" indent="0" algn="l" rtl="0">
              <a:lnSpc>
                <a:spcPct val="100000"/>
              </a:lnSpc>
              <a:spcBef>
                <a:spcPts val="560"/>
              </a:spcBef>
              <a:spcAft>
                <a:spcPts val="0"/>
              </a:spcAft>
              <a:buSzPts val="1800"/>
              <a:buNone/>
            </a:pPr>
            <a:endParaRPr/>
          </a:p>
          <a:p>
            <a:pPr marL="342900" lvl="0" indent="0" algn="l" rtl="0">
              <a:lnSpc>
                <a:spcPct val="100000"/>
              </a:lnSpc>
              <a:spcBef>
                <a:spcPts val="560"/>
              </a:spcBef>
              <a:spcAft>
                <a:spcPts val="0"/>
              </a:spcAft>
              <a:buSzPts val="1800"/>
              <a:buNone/>
            </a:pPr>
            <a:endParaRPr sz="2800"/>
          </a:p>
        </p:txBody>
      </p:sp>
      <p:sp>
        <p:nvSpPr>
          <p:cNvPr id="367" name="Google Shape;367;p13"/>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Thank you!</a:t>
            </a:r>
            <a:endParaRPr/>
          </a:p>
        </p:txBody>
      </p:sp>
      <p:sp>
        <p:nvSpPr>
          <p:cNvPr id="368" name="Google Shape;368;p13"/>
          <p:cNvSpPr txBox="1">
            <a:spLocks noGrp="1"/>
          </p:cNvSpPr>
          <p:nvPr>
            <p:ph type="ftr" idx="11"/>
          </p:nvPr>
        </p:nvSpPr>
        <p:spPr>
          <a:xfrm>
            <a:off x="755945" y="6324600"/>
            <a:ext cx="7896131"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369" name="Google Shape;369;p13"/>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36</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5e4abb8f94_0_0"/>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Objective</a:t>
            </a:r>
            <a:endParaRPr/>
          </a:p>
        </p:txBody>
      </p:sp>
      <p:sp>
        <p:nvSpPr>
          <p:cNvPr id="100" name="Google Shape;100;g5e4abb8f94_0_0"/>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solidFill>
                  <a:srgbClr val="1578BC"/>
                </a:solidFill>
              </a:rPr>
              <a:t>www.councilforeconed.org </a:t>
            </a:r>
            <a:endParaRPr b="1">
              <a:solidFill>
                <a:srgbClr val="1578BC"/>
              </a:solidFill>
            </a:endParaRPr>
          </a:p>
        </p:txBody>
      </p:sp>
      <p:sp>
        <p:nvSpPr>
          <p:cNvPr id="101" name="Google Shape;101;g5e4abb8f94_0_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4</a:t>
            </a:fld>
            <a:endParaRPr/>
          </a:p>
        </p:txBody>
      </p:sp>
      <p:sp>
        <p:nvSpPr>
          <p:cNvPr id="102" name="Google Shape;102;g5e4abb8f94_0_0"/>
          <p:cNvSpPr txBox="1">
            <a:spLocks noGrp="1"/>
          </p:cNvSpPr>
          <p:nvPr>
            <p:ph type="body" idx="1"/>
          </p:nvPr>
        </p:nvSpPr>
        <p:spPr>
          <a:xfrm>
            <a:off x="219300" y="1752600"/>
            <a:ext cx="8467500" cy="3657600"/>
          </a:xfrm>
          <a:prstGeom prst="rect">
            <a:avLst/>
          </a:prstGeom>
          <a:noFill/>
          <a:ln>
            <a:noFill/>
          </a:ln>
        </p:spPr>
        <p:txBody>
          <a:bodyPr spcFirstLastPara="1" wrap="square" lIns="91425" tIns="45700" rIns="91425" bIns="45700" anchor="t" anchorCtr="0">
            <a:noAutofit/>
          </a:bodyPr>
          <a:lstStyle/>
          <a:p>
            <a:pPr marL="457200" lvl="0" indent="0" algn="l" rtl="0">
              <a:lnSpc>
                <a:spcPct val="100000"/>
              </a:lnSpc>
              <a:spcBef>
                <a:spcPts val="0"/>
              </a:spcBef>
              <a:spcAft>
                <a:spcPts val="0"/>
              </a:spcAft>
              <a:buSzPts val="1800"/>
              <a:buNone/>
            </a:pPr>
            <a:r>
              <a:rPr lang="en-US" sz="2400" b="1" u="sng"/>
              <a:t>At the end of the session, participants will: </a:t>
            </a:r>
            <a:endParaRPr sz="2400" b="1" u="sng"/>
          </a:p>
          <a:p>
            <a:pPr marL="457200" lvl="0" indent="0" algn="l" rtl="0">
              <a:lnSpc>
                <a:spcPct val="100000"/>
              </a:lnSpc>
              <a:spcBef>
                <a:spcPts val="0"/>
              </a:spcBef>
              <a:spcAft>
                <a:spcPts val="0"/>
              </a:spcAft>
              <a:buSzPts val="1800"/>
              <a:buNone/>
            </a:pPr>
            <a:r>
              <a:rPr lang="en-US" sz="2400" b="1" u="sng"/>
              <a:t>	</a:t>
            </a:r>
            <a:r>
              <a:rPr lang="en-US" sz="2400">
                <a:solidFill>
                  <a:srgbClr val="000000"/>
                </a:solidFill>
              </a:rPr>
              <a:t>-Utilize the resources provided to develop a plan for teaching a specific soft skill in their classroom.</a:t>
            </a:r>
            <a:endParaRPr sz="2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5e51bfddc4_0_0"/>
          <p:cNvSpPr txBox="1">
            <a:spLocks noGrp="1"/>
          </p:cNvSpPr>
          <p:nvPr>
            <p:ph type="body" idx="1"/>
          </p:nvPr>
        </p:nvSpPr>
        <p:spPr>
          <a:xfrm>
            <a:off x="457300" y="1600200"/>
            <a:ext cx="8229600" cy="4267200"/>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
            </a:pPr>
            <a:r>
              <a:rPr lang="en-US" sz="2400" b="1">
                <a:solidFill>
                  <a:srgbClr val="6EA92C"/>
                </a:solidFill>
                <a:uFill>
                  <a:noFill/>
                </a:uFill>
                <a:hlinkClick r:id="rId3"/>
              </a:rPr>
              <a:t>What are soft skills ?</a:t>
            </a:r>
            <a:r>
              <a:rPr lang="en-US" sz="2400">
                <a:solidFill>
                  <a:srgbClr val="6EA92C"/>
                </a:solidFill>
                <a:uFill>
                  <a:noFill/>
                </a:uFill>
                <a:hlinkClick r:id="rId3"/>
              </a:rPr>
              <a:t> </a:t>
            </a:r>
            <a:endParaRPr sz="2400">
              <a:solidFill>
                <a:srgbClr val="6EA92C"/>
              </a:solidFill>
            </a:endParaRPr>
          </a:p>
          <a:p>
            <a:pPr marL="457200" lvl="0" indent="0" algn="l" rtl="0">
              <a:lnSpc>
                <a:spcPct val="100000"/>
              </a:lnSpc>
              <a:spcBef>
                <a:spcPts val="0"/>
              </a:spcBef>
              <a:spcAft>
                <a:spcPts val="0"/>
              </a:spcAft>
              <a:buNone/>
            </a:pPr>
            <a:endParaRPr sz="2400">
              <a:solidFill>
                <a:srgbClr val="6EA92C"/>
              </a:solidFill>
            </a:endParaRPr>
          </a:p>
          <a:p>
            <a:pPr marL="457200" lvl="0" indent="-381000" algn="l" rtl="0">
              <a:lnSpc>
                <a:spcPct val="100000"/>
              </a:lnSpc>
              <a:spcBef>
                <a:spcPts val="0"/>
              </a:spcBef>
              <a:spcAft>
                <a:spcPts val="0"/>
              </a:spcAft>
              <a:buSzPts val="2400"/>
              <a:buChar char="•"/>
            </a:pPr>
            <a:r>
              <a:rPr lang="en-US" sz="2400" b="1">
                <a:solidFill>
                  <a:srgbClr val="6EA92C"/>
                </a:solidFill>
                <a:uFill>
                  <a:noFill/>
                </a:uFill>
                <a:hlinkClick r:id="rId3"/>
              </a:rPr>
              <a:t>What is the difference between Hard Skills and Soft Skills?</a:t>
            </a:r>
            <a:endParaRPr sz="2400" b="1">
              <a:solidFill>
                <a:srgbClr val="6EA92C"/>
              </a:solidFill>
            </a:endParaRPr>
          </a:p>
          <a:p>
            <a:pPr marL="457200" marR="139700" lvl="0" indent="0" algn="l" rtl="0">
              <a:lnSpc>
                <a:spcPct val="115000"/>
              </a:lnSpc>
              <a:spcBef>
                <a:spcPts val="0"/>
              </a:spcBef>
              <a:spcAft>
                <a:spcPts val="0"/>
              </a:spcAft>
              <a:buNone/>
            </a:pPr>
            <a:endParaRPr sz="2400" b="1">
              <a:solidFill>
                <a:srgbClr val="6EA92C"/>
              </a:solidFill>
            </a:endParaRPr>
          </a:p>
          <a:p>
            <a:pPr marL="457200" marR="139700" lvl="0" indent="-381000" algn="l" rtl="0">
              <a:lnSpc>
                <a:spcPct val="115000"/>
              </a:lnSpc>
              <a:spcBef>
                <a:spcPts val="0"/>
              </a:spcBef>
              <a:spcAft>
                <a:spcPts val="0"/>
              </a:spcAft>
              <a:buClr>
                <a:srgbClr val="6EA92C"/>
              </a:buClr>
              <a:buSzPts val="2400"/>
              <a:buChar char="•"/>
            </a:pPr>
            <a:r>
              <a:rPr lang="en-US" sz="2400" b="1">
                <a:solidFill>
                  <a:srgbClr val="6EA92C"/>
                </a:solidFill>
              </a:rPr>
              <a:t>Why are soft skills important?</a:t>
            </a:r>
            <a:endParaRPr sz="2400" b="1">
              <a:solidFill>
                <a:srgbClr val="6EA92C"/>
              </a:solidFill>
            </a:endParaRPr>
          </a:p>
          <a:p>
            <a:pPr marL="457200" marR="139700" lvl="0" indent="0" algn="l" rtl="0">
              <a:lnSpc>
                <a:spcPct val="115000"/>
              </a:lnSpc>
              <a:spcBef>
                <a:spcPts val="0"/>
              </a:spcBef>
              <a:spcAft>
                <a:spcPts val="0"/>
              </a:spcAft>
              <a:buNone/>
            </a:pPr>
            <a:endParaRPr sz="2400" b="1">
              <a:solidFill>
                <a:srgbClr val="6EA92C"/>
              </a:solidFill>
            </a:endParaRPr>
          </a:p>
          <a:p>
            <a:pPr marL="457200" marR="139700" lvl="0" indent="-381000" algn="l" rtl="0">
              <a:lnSpc>
                <a:spcPct val="115000"/>
              </a:lnSpc>
              <a:spcBef>
                <a:spcPts val="0"/>
              </a:spcBef>
              <a:spcAft>
                <a:spcPts val="0"/>
              </a:spcAft>
              <a:buClr>
                <a:srgbClr val="6EA92C"/>
              </a:buClr>
              <a:buSzPts val="2400"/>
              <a:buChar char="•"/>
            </a:pPr>
            <a:r>
              <a:rPr lang="en-US" sz="2400" b="1">
                <a:solidFill>
                  <a:srgbClr val="6EA92C"/>
                </a:solidFill>
              </a:rPr>
              <a:t>What soft skills do employers want?</a:t>
            </a:r>
            <a:endParaRPr sz="2400" b="1">
              <a:solidFill>
                <a:srgbClr val="6EA92C"/>
              </a:solidFill>
            </a:endParaRPr>
          </a:p>
          <a:p>
            <a:pPr marL="0" lvl="0" indent="457200" algn="l" rtl="0">
              <a:lnSpc>
                <a:spcPct val="100000"/>
              </a:lnSpc>
              <a:spcBef>
                <a:spcPts val="0"/>
              </a:spcBef>
              <a:spcAft>
                <a:spcPts val="0"/>
              </a:spcAft>
              <a:buSzPts val="1800"/>
              <a:buNone/>
            </a:pPr>
            <a:endParaRPr>
              <a:solidFill>
                <a:srgbClr val="000000"/>
              </a:solidFill>
            </a:endParaRPr>
          </a:p>
        </p:txBody>
      </p:sp>
      <p:sp>
        <p:nvSpPr>
          <p:cNvPr id="108" name="Google Shape;108;g5e51bfddc4_0_0"/>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09" name="Google Shape;109;g5e51bfddc4_0_0"/>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10" name="Google Shape;110;g5e51bfddc4_0_0"/>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5e51bfddc4_0_7"/>
          <p:cNvSpPr txBox="1">
            <a:spLocks noGrp="1"/>
          </p:cNvSpPr>
          <p:nvPr>
            <p:ph type="body" idx="1"/>
          </p:nvPr>
        </p:nvSpPr>
        <p:spPr>
          <a:xfrm>
            <a:off x="616000" y="1600200"/>
            <a:ext cx="8070900" cy="42672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rgbClr val="6EA92C"/>
              </a:buClr>
              <a:buSzPts val="2400"/>
              <a:buFont typeface="Arial"/>
              <a:buNone/>
            </a:pPr>
            <a:r>
              <a:rPr lang="en-US" sz="2400" b="1" u="sng">
                <a:solidFill>
                  <a:srgbClr val="6EA92C"/>
                </a:solidFill>
                <a:hlinkClick r:id="rId3"/>
              </a:rPr>
              <a:t>What are soft skills ?</a:t>
            </a:r>
            <a:endParaRPr/>
          </a:p>
          <a:p>
            <a:pPr marL="342900" lvl="0" indent="-190500" algn="l" rtl="0">
              <a:lnSpc>
                <a:spcPct val="100000"/>
              </a:lnSpc>
              <a:spcBef>
                <a:spcPts val="0"/>
              </a:spcBef>
              <a:spcAft>
                <a:spcPts val="0"/>
              </a:spcAft>
              <a:buClr>
                <a:srgbClr val="6EA92C"/>
              </a:buClr>
              <a:buSzPts val="2400"/>
              <a:buFont typeface="Arial"/>
              <a:buNone/>
            </a:pPr>
            <a:endParaRPr/>
          </a:p>
          <a:p>
            <a:pPr marL="342900" lvl="0" indent="-190500" algn="l" rtl="0">
              <a:lnSpc>
                <a:spcPct val="100000"/>
              </a:lnSpc>
              <a:spcBef>
                <a:spcPts val="0"/>
              </a:spcBef>
              <a:spcAft>
                <a:spcPts val="0"/>
              </a:spcAft>
              <a:buClr>
                <a:srgbClr val="6EA92C"/>
              </a:buClr>
              <a:buSzPts val="2400"/>
              <a:buFont typeface="Arial"/>
              <a:buNone/>
            </a:pPr>
            <a:r>
              <a:rPr lang="en-US" sz="2400" u="sng">
                <a:solidFill>
                  <a:srgbClr val="6EA92C"/>
                </a:solidFill>
                <a:hlinkClick r:id="rId3"/>
              </a:rPr>
              <a:t> </a:t>
            </a:r>
            <a:r>
              <a:rPr lang="en-US" sz="2400" b="1" u="sng">
                <a:solidFill>
                  <a:srgbClr val="6EA92C"/>
                </a:solidFill>
                <a:hlinkClick r:id="rId3"/>
              </a:rPr>
              <a:t>What is the difference between Hard Skills and Soft Skills?</a:t>
            </a:r>
            <a:endParaRPr sz="2400" b="1" u="sng">
              <a:solidFill>
                <a:srgbClr val="6EA92C"/>
              </a:solidFill>
            </a:endParaRPr>
          </a:p>
          <a:p>
            <a:pPr marL="342900" lvl="0" indent="-190500" algn="l" rtl="0">
              <a:lnSpc>
                <a:spcPct val="100000"/>
              </a:lnSpc>
              <a:spcBef>
                <a:spcPts val="0"/>
              </a:spcBef>
              <a:spcAft>
                <a:spcPts val="0"/>
              </a:spcAft>
              <a:buClr>
                <a:srgbClr val="6EA92C"/>
              </a:buClr>
              <a:buSzPts val="2400"/>
              <a:buFont typeface="Arial"/>
              <a:buNone/>
            </a:pPr>
            <a:endParaRPr sz="2400"/>
          </a:p>
          <a:p>
            <a:pPr marL="139700" marR="139700" lvl="0" indent="0" algn="l" rtl="0">
              <a:lnSpc>
                <a:spcPct val="115000"/>
              </a:lnSpc>
              <a:spcBef>
                <a:spcPts val="0"/>
              </a:spcBef>
              <a:spcAft>
                <a:spcPts val="0"/>
              </a:spcAft>
              <a:buClr>
                <a:schemeClr val="dk1"/>
              </a:buClr>
              <a:buSzPts val="1100"/>
              <a:buFont typeface="Arial"/>
              <a:buNone/>
            </a:pPr>
            <a:r>
              <a:rPr lang="en-US">
                <a:solidFill>
                  <a:srgbClr val="494949"/>
                </a:solidFill>
              </a:rPr>
              <a:t>“Soft skills are personality traits and behaviors. Unlike technical or “hard” skills, soft skills are not about the knowledge you possess but rather behaviors you display in different situations.”</a:t>
            </a:r>
            <a:endParaRPr>
              <a:solidFill>
                <a:srgbClr val="494949"/>
              </a:solidFill>
            </a:endParaRPr>
          </a:p>
          <a:p>
            <a:pPr marL="139700" marR="139700" lvl="0" indent="0" algn="l" rtl="0">
              <a:lnSpc>
                <a:spcPct val="115000"/>
              </a:lnSpc>
              <a:spcBef>
                <a:spcPts val="0"/>
              </a:spcBef>
              <a:spcAft>
                <a:spcPts val="0"/>
              </a:spcAft>
              <a:buClr>
                <a:schemeClr val="dk1"/>
              </a:buClr>
              <a:buSzPts val="1100"/>
              <a:buFont typeface="Arial"/>
              <a:buNone/>
            </a:pPr>
            <a:endParaRPr b="1" u="sng"/>
          </a:p>
          <a:p>
            <a:pPr marL="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r>
              <a:rPr lang="en-US" sz="1400" u="sng">
                <a:solidFill>
                  <a:schemeClr val="hlink"/>
                </a:solidFill>
                <a:hlinkClick r:id="rId4"/>
              </a:rPr>
              <a:t>https://www.indeed.com/career-advice/resumes-cover-letters/soft-skills</a:t>
            </a:r>
            <a:endParaRPr sz="1400">
              <a:solidFill>
                <a:srgbClr val="494949"/>
              </a:solidFill>
            </a:endParaRPr>
          </a:p>
          <a:p>
            <a:pPr marL="342900" lvl="0" indent="-190500" algn="l" rtl="0">
              <a:lnSpc>
                <a:spcPct val="100000"/>
              </a:lnSpc>
              <a:spcBef>
                <a:spcPts val="0"/>
              </a:spcBef>
              <a:spcAft>
                <a:spcPts val="0"/>
              </a:spcAft>
              <a:buClr>
                <a:srgbClr val="6EA92C"/>
              </a:buClr>
              <a:buSzPts val="2400"/>
              <a:buFont typeface="Arial"/>
              <a:buNone/>
            </a:pPr>
            <a:endParaRPr/>
          </a:p>
          <a:p>
            <a:pPr marL="0" lvl="0" indent="457200" algn="l" rtl="0">
              <a:lnSpc>
                <a:spcPct val="100000"/>
              </a:lnSpc>
              <a:spcBef>
                <a:spcPts val="0"/>
              </a:spcBef>
              <a:spcAft>
                <a:spcPts val="0"/>
              </a:spcAft>
              <a:buSzPts val="1800"/>
              <a:buNone/>
            </a:pPr>
            <a:endParaRPr>
              <a:solidFill>
                <a:srgbClr val="000000"/>
              </a:solidFill>
            </a:endParaRPr>
          </a:p>
        </p:txBody>
      </p:sp>
      <p:sp>
        <p:nvSpPr>
          <p:cNvPr id="116" name="Google Shape;116;g5e51bfddc4_0_7"/>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17" name="Google Shape;117;g5e51bfddc4_0_7"/>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18" name="Google Shape;118;g5e51bfddc4_0_7"/>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e4abb8f94_0_39"/>
          <p:cNvSpPr txBox="1">
            <a:spLocks noGrp="1"/>
          </p:cNvSpPr>
          <p:nvPr>
            <p:ph type="body" idx="1"/>
          </p:nvPr>
        </p:nvSpPr>
        <p:spPr>
          <a:xfrm>
            <a:off x="616000" y="1600200"/>
            <a:ext cx="8070900" cy="4267200"/>
          </a:xfrm>
          <a:prstGeom prst="rect">
            <a:avLst/>
          </a:prstGeom>
          <a:noFill/>
          <a:ln>
            <a:noFill/>
          </a:ln>
        </p:spPr>
        <p:txBody>
          <a:bodyPr spcFirstLastPara="1" wrap="square" lIns="91425" tIns="45700" rIns="91425" bIns="45700" anchor="t" anchorCtr="0">
            <a:noAutofit/>
          </a:bodyPr>
          <a:lstStyle/>
          <a:p>
            <a:pPr marL="0" marR="139700" lvl="0" indent="0" algn="l" rtl="0">
              <a:lnSpc>
                <a:spcPct val="115000"/>
              </a:lnSpc>
              <a:spcBef>
                <a:spcPts val="0"/>
              </a:spcBef>
              <a:spcAft>
                <a:spcPts val="0"/>
              </a:spcAft>
              <a:buClr>
                <a:schemeClr val="dk1"/>
              </a:buClr>
              <a:buSzPts val="1100"/>
              <a:buFont typeface="Arial"/>
              <a:buNone/>
            </a:pPr>
            <a:endParaRPr b="1" u="sng"/>
          </a:p>
          <a:p>
            <a:pPr marL="139700" marR="139700" lvl="0" indent="0" algn="l" rtl="0">
              <a:lnSpc>
                <a:spcPct val="115000"/>
              </a:lnSpc>
              <a:spcBef>
                <a:spcPts val="0"/>
              </a:spcBef>
              <a:spcAft>
                <a:spcPts val="0"/>
              </a:spcAft>
              <a:buClr>
                <a:schemeClr val="dk1"/>
              </a:buClr>
              <a:buSzPts val="1100"/>
              <a:buFont typeface="Arial"/>
              <a:buNone/>
            </a:pPr>
            <a:r>
              <a:rPr lang="en-US" sz="2400" b="1" u="sng"/>
              <a:t>Why are soft skills important?</a:t>
            </a:r>
            <a:endParaRPr sz="2400" b="1" u="sng"/>
          </a:p>
          <a:p>
            <a:pPr marL="139700" marR="139700" lvl="0" indent="0" algn="l" rtl="0">
              <a:lnSpc>
                <a:spcPct val="115000"/>
              </a:lnSpc>
              <a:spcBef>
                <a:spcPts val="0"/>
              </a:spcBef>
              <a:spcAft>
                <a:spcPts val="0"/>
              </a:spcAft>
              <a:buClr>
                <a:schemeClr val="dk1"/>
              </a:buClr>
              <a:buSzPts val="1100"/>
              <a:buFont typeface="Arial"/>
              <a:buNone/>
            </a:pPr>
            <a:endParaRPr sz="2400" b="1" u="sng"/>
          </a:p>
          <a:p>
            <a:pPr marL="139700" marR="139700" lvl="0" indent="0" algn="l" rtl="0">
              <a:lnSpc>
                <a:spcPct val="115000"/>
              </a:lnSpc>
              <a:spcBef>
                <a:spcPts val="0"/>
              </a:spcBef>
              <a:spcAft>
                <a:spcPts val="0"/>
              </a:spcAft>
              <a:buClr>
                <a:schemeClr val="dk1"/>
              </a:buClr>
              <a:buSzPts val="1100"/>
              <a:buFont typeface="Arial"/>
              <a:buNone/>
            </a:pPr>
            <a:r>
              <a:rPr lang="en-US">
                <a:solidFill>
                  <a:srgbClr val="494949"/>
                </a:solidFill>
                <a:highlight>
                  <a:srgbClr val="FFFFFF"/>
                </a:highlight>
              </a:rPr>
              <a:t>“Soft skills play an important role in resume writing, interviewing, and finding success in communicating with people at work and in other areas of your life.”</a:t>
            </a:r>
            <a:endParaRPr>
              <a:solidFill>
                <a:srgbClr val="494949"/>
              </a:solidFill>
              <a:highlight>
                <a:srgbClr val="FFFFFF"/>
              </a:highlight>
            </a:endParaRPr>
          </a:p>
          <a:p>
            <a:pPr marL="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endParaRPr sz="1400">
              <a:solidFill>
                <a:srgbClr val="494949"/>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r>
              <a:rPr lang="en-US" sz="1400" u="sng">
                <a:solidFill>
                  <a:schemeClr val="hlink"/>
                </a:solidFill>
                <a:hlinkClick r:id="rId3"/>
              </a:rPr>
              <a:t>https://www.indeed.com/career-advice/resumes-cover-letters/soft-skills</a:t>
            </a:r>
            <a:endParaRPr sz="1400">
              <a:solidFill>
                <a:srgbClr val="494949"/>
              </a:solidFill>
            </a:endParaRPr>
          </a:p>
          <a:p>
            <a:pPr marL="342900" lvl="0" indent="-190500" algn="l" rtl="0">
              <a:lnSpc>
                <a:spcPct val="100000"/>
              </a:lnSpc>
              <a:spcBef>
                <a:spcPts val="0"/>
              </a:spcBef>
              <a:spcAft>
                <a:spcPts val="0"/>
              </a:spcAft>
              <a:buClr>
                <a:srgbClr val="6EA92C"/>
              </a:buClr>
              <a:buSzPts val="2400"/>
              <a:buFont typeface="Arial"/>
              <a:buNone/>
            </a:pPr>
            <a:endParaRPr/>
          </a:p>
          <a:p>
            <a:pPr marL="0" lvl="0" indent="457200" algn="l" rtl="0">
              <a:lnSpc>
                <a:spcPct val="100000"/>
              </a:lnSpc>
              <a:spcBef>
                <a:spcPts val="0"/>
              </a:spcBef>
              <a:spcAft>
                <a:spcPts val="0"/>
              </a:spcAft>
              <a:buSzPts val="1800"/>
              <a:buNone/>
            </a:pPr>
            <a:endParaRPr>
              <a:solidFill>
                <a:srgbClr val="000000"/>
              </a:solidFill>
            </a:endParaRPr>
          </a:p>
        </p:txBody>
      </p:sp>
      <p:sp>
        <p:nvSpPr>
          <p:cNvPr id="124" name="Google Shape;124;g5e4abb8f94_0_39"/>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25" name="Google Shape;125;g5e4abb8f94_0_39"/>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26" name="Google Shape;126;g5e4abb8f94_0_39"/>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5e4abf9c80_0_149"/>
          <p:cNvSpPr txBox="1">
            <a:spLocks noGrp="1"/>
          </p:cNvSpPr>
          <p:nvPr>
            <p:ph type="body" idx="1"/>
          </p:nvPr>
        </p:nvSpPr>
        <p:spPr>
          <a:xfrm>
            <a:off x="1028700" y="1638300"/>
            <a:ext cx="7260000" cy="4957800"/>
          </a:xfrm>
          <a:prstGeom prst="rect">
            <a:avLst/>
          </a:prstGeom>
          <a:noFill/>
          <a:ln>
            <a:noFill/>
          </a:ln>
        </p:spPr>
        <p:txBody>
          <a:bodyPr spcFirstLastPara="1" wrap="square" lIns="91425" tIns="45700" rIns="91425" bIns="45700" anchor="t" anchorCtr="0">
            <a:noAutofit/>
          </a:bodyPr>
          <a:lstStyle/>
          <a:p>
            <a:pPr marL="152400" lvl="0" indent="0" algn="l" rtl="0">
              <a:spcBef>
                <a:spcPts val="0"/>
              </a:spcBef>
              <a:spcAft>
                <a:spcPts val="0"/>
              </a:spcAft>
              <a:buClr>
                <a:srgbClr val="6EA92C"/>
              </a:buClr>
              <a:buSzPts val="2400"/>
              <a:buFont typeface="Arial"/>
              <a:buNone/>
            </a:pPr>
            <a:r>
              <a:rPr lang="en-US" sz="2400"/>
              <a:t>Why are Soft Skills important?</a:t>
            </a:r>
            <a:endParaRPr sz="2400"/>
          </a:p>
          <a:p>
            <a:pPr marL="152400" lvl="0" indent="0" algn="l" rtl="0">
              <a:lnSpc>
                <a:spcPct val="100000"/>
              </a:lnSpc>
              <a:spcBef>
                <a:spcPts val="0"/>
              </a:spcBef>
              <a:spcAft>
                <a:spcPts val="0"/>
              </a:spcAft>
              <a:buClr>
                <a:srgbClr val="6EA92C"/>
              </a:buClr>
              <a:buSzPts val="2400"/>
              <a:buFont typeface="Arial"/>
              <a:buNone/>
            </a:pPr>
            <a:endParaRPr sz="2400"/>
          </a:p>
          <a:p>
            <a:pPr marL="152400" lvl="0" indent="0" algn="l" rtl="0">
              <a:lnSpc>
                <a:spcPct val="100000"/>
              </a:lnSpc>
              <a:spcBef>
                <a:spcPts val="0"/>
              </a:spcBef>
              <a:spcAft>
                <a:spcPts val="0"/>
              </a:spcAft>
              <a:buClr>
                <a:srgbClr val="6EA92C"/>
              </a:buClr>
              <a:buSzPts val="2400"/>
              <a:buFont typeface="Arial"/>
              <a:buNone/>
            </a:pPr>
            <a:endParaRPr sz="2400"/>
          </a:p>
          <a:p>
            <a:pPr marL="342900" lvl="0" indent="-190500" algn="l" rtl="0">
              <a:lnSpc>
                <a:spcPct val="100000"/>
              </a:lnSpc>
              <a:spcBef>
                <a:spcPts val="0"/>
              </a:spcBef>
              <a:spcAft>
                <a:spcPts val="0"/>
              </a:spcAft>
              <a:buClr>
                <a:srgbClr val="6EA92C"/>
              </a:buClr>
              <a:buSzPts val="2400"/>
              <a:buFont typeface="Arial"/>
              <a:buNone/>
            </a:pPr>
            <a:endParaRPr>
              <a:solidFill>
                <a:srgbClr val="000000"/>
              </a:solidFill>
            </a:endParaRPr>
          </a:p>
          <a:p>
            <a:pPr marL="457200" lvl="0" indent="0" algn="l" rtl="0">
              <a:lnSpc>
                <a:spcPct val="100000"/>
              </a:lnSpc>
              <a:spcBef>
                <a:spcPts val="0"/>
              </a:spcBef>
              <a:spcAft>
                <a:spcPts val="0"/>
              </a:spcAft>
              <a:buSzPts val="1800"/>
              <a:buNone/>
            </a:pPr>
            <a:endParaRPr sz="2400">
              <a:solidFill>
                <a:srgbClr val="004A80"/>
              </a:solidFill>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a:p>
            <a:pPr marL="0" lvl="0" indent="0" algn="ctr" rtl="0">
              <a:lnSpc>
                <a:spcPct val="115000"/>
              </a:lnSpc>
              <a:spcBef>
                <a:spcPts val="2800"/>
              </a:spcBef>
              <a:spcAft>
                <a:spcPts val="0"/>
              </a:spcAft>
              <a:buClr>
                <a:schemeClr val="dk1"/>
              </a:buClr>
              <a:buSzPts val="1100"/>
              <a:buFont typeface="Arial"/>
              <a:buNone/>
            </a:pPr>
            <a:r>
              <a:rPr lang="en-US" sz="1400" u="sng">
                <a:solidFill>
                  <a:srgbClr val="4A86E8"/>
                </a:solidFill>
                <a:hlinkClick r:id="rId3"/>
              </a:rPr>
              <a:t>https://youtu.be/OwPArMTI9i8</a:t>
            </a:r>
            <a:endParaRPr sz="1400" u="sng">
              <a:solidFill>
                <a:srgbClr val="4A86E8"/>
              </a:solidFill>
              <a:hlinkClick r:id="rId3"/>
            </a:endParaRPr>
          </a:p>
          <a:p>
            <a:pPr marL="457200" lvl="0" indent="0" algn="l" rtl="0">
              <a:lnSpc>
                <a:spcPct val="100000"/>
              </a:lnSpc>
              <a:spcBef>
                <a:spcPts val="0"/>
              </a:spcBef>
              <a:spcAft>
                <a:spcPts val="0"/>
              </a:spcAft>
              <a:buSzPts val="1800"/>
              <a:buNone/>
            </a:pPr>
            <a:endParaRPr sz="2400"/>
          </a:p>
          <a:p>
            <a:pPr marL="0" lvl="0" indent="0" algn="ctr" rtl="0">
              <a:lnSpc>
                <a:spcPct val="115000"/>
              </a:lnSpc>
              <a:spcBef>
                <a:spcPts val="2800"/>
              </a:spcBef>
              <a:spcAft>
                <a:spcPts val="0"/>
              </a:spcAft>
              <a:buClr>
                <a:schemeClr val="dk1"/>
              </a:buClr>
              <a:buSzPts val="1100"/>
              <a:buFont typeface="Arial"/>
              <a:buNone/>
            </a:pPr>
            <a:r>
              <a:rPr lang="en-US" u="sng">
                <a:solidFill>
                  <a:srgbClr val="FFFFFF"/>
                </a:solidFill>
                <a:latin typeface="Roboto"/>
                <a:ea typeface="Roboto"/>
                <a:cs typeface="Roboto"/>
                <a:sym typeface="Roboto"/>
                <a:hlinkClick r:id="rId3"/>
              </a:rPr>
              <a:t>https://youtu.be/OwPArMTI9i8</a:t>
            </a:r>
            <a:endParaRPr u="sng">
              <a:solidFill>
                <a:srgbClr val="FFFFFF"/>
              </a:solidFill>
              <a:latin typeface="Roboto"/>
              <a:ea typeface="Roboto"/>
              <a:cs typeface="Roboto"/>
              <a:sym typeface="Roboto"/>
              <a:hlinkClick r:id="rId3"/>
            </a:endParaRPr>
          </a:p>
          <a:p>
            <a:pPr marL="457200" lvl="0" indent="0" algn="l" rtl="0">
              <a:lnSpc>
                <a:spcPct val="100000"/>
              </a:lnSpc>
              <a:spcBef>
                <a:spcPts val="0"/>
              </a:spcBef>
              <a:spcAft>
                <a:spcPts val="0"/>
              </a:spcAft>
              <a:buSzPts val="1800"/>
              <a:buNone/>
            </a:pPr>
            <a:endParaRPr sz="2400"/>
          </a:p>
          <a:p>
            <a:pPr marL="457200" lvl="0" indent="0" algn="l" rtl="0">
              <a:lnSpc>
                <a:spcPct val="100000"/>
              </a:lnSpc>
              <a:spcBef>
                <a:spcPts val="0"/>
              </a:spcBef>
              <a:spcAft>
                <a:spcPts val="0"/>
              </a:spcAft>
              <a:buSzPts val="1800"/>
              <a:buNone/>
            </a:pPr>
            <a:endParaRPr sz="2400"/>
          </a:p>
        </p:txBody>
      </p:sp>
      <p:sp>
        <p:nvSpPr>
          <p:cNvPr id="132" name="Google Shape;132;g5e4abf9c80_0_149"/>
          <p:cNvSpPr txBox="1">
            <a:spLocks noGrp="1"/>
          </p:cNvSpPr>
          <p:nvPr>
            <p:ph type="title"/>
          </p:nvPr>
        </p:nvSpPr>
        <p:spPr>
          <a:xfrm>
            <a:off x="446550" y="609600"/>
            <a:ext cx="84243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33" name="Google Shape;133;g5e4abf9c80_0_149"/>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34" name="Google Shape;134;g5e4abf9c80_0_149"/>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8</a:t>
            </a:fld>
            <a:endParaRPr/>
          </a:p>
        </p:txBody>
      </p:sp>
      <p:sp>
        <p:nvSpPr>
          <p:cNvPr id="135" name="Google Shape;135;g5e4abf9c80_0_149"/>
          <p:cNvSpPr txBox="1"/>
          <p:nvPr/>
        </p:nvSpPr>
        <p:spPr>
          <a:xfrm>
            <a:off x="1003200" y="5986350"/>
            <a:ext cx="6742800" cy="60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36" name="Google Shape;136;g5e4abf9c80_0_149" descr=" " title="Soft Skills--Synopsis">
            <a:hlinkClick r:id="rId4"/>
          </p:cNvPr>
          <p:cNvPicPr preferRelativeResize="0"/>
          <p:nvPr/>
        </p:nvPicPr>
        <p:blipFill>
          <a:blip r:embed="rId5">
            <a:alphaModFix/>
          </a:blip>
          <a:stretch>
            <a:fillRect/>
          </a:stretch>
        </p:blipFill>
        <p:spPr>
          <a:xfrm>
            <a:off x="2290113" y="2133500"/>
            <a:ext cx="4369075" cy="3276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5e4abb8f94_0_15"/>
          <p:cNvSpPr txBox="1">
            <a:spLocks noGrp="1"/>
          </p:cNvSpPr>
          <p:nvPr>
            <p:ph type="body" idx="1"/>
          </p:nvPr>
        </p:nvSpPr>
        <p:spPr>
          <a:xfrm>
            <a:off x="942000" y="1391925"/>
            <a:ext cx="7260000" cy="4267200"/>
          </a:xfrm>
          <a:prstGeom prst="rect">
            <a:avLst/>
          </a:prstGeom>
          <a:noFill/>
          <a:ln>
            <a:noFill/>
          </a:ln>
        </p:spPr>
        <p:txBody>
          <a:bodyPr spcFirstLastPara="1" wrap="square" lIns="91425" tIns="45700" rIns="91425" bIns="45700" anchor="t" anchorCtr="0">
            <a:noAutofit/>
          </a:bodyPr>
          <a:lstStyle/>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r>
              <a:rPr lang="en-US" sz="1400" u="sng">
                <a:solidFill>
                  <a:schemeClr val="hlink"/>
                </a:solidFill>
                <a:hlinkClick r:id="rId3"/>
              </a:rPr>
              <a:t>https://simplebooklet.com/publish.php?wpKey=DVnVSr9zINC7TU9SnJv5j2</a:t>
            </a:r>
            <a:endParaRPr sz="1400"/>
          </a:p>
        </p:txBody>
      </p:sp>
      <p:sp>
        <p:nvSpPr>
          <p:cNvPr id="142" name="Google Shape;142;g5e4abb8f94_0_15"/>
          <p:cNvSpPr txBox="1">
            <a:spLocks noGrp="1"/>
          </p:cNvSpPr>
          <p:nvPr>
            <p:ph type="title"/>
          </p:nvPr>
        </p:nvSpPr>
        <p:spPr>
          <a:xfrm>
            <a:off x="457200" y="609600"/>
            <a:ext cx="8229600" cy="60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Key Ideas</a:t>
            </a:r>
            <a:endParaRPr/>
          </a:p>
        </p:txBody>
      </p:sp>
      <p:sp>
        <p:nvSpPr>
          <p:cNvPr id="143" name="Google Shape;143;g5e4abb8f94_0_15"/>
          <p:cNvSpPr txBox="1">
            <a:spLocks noGrp="1"/>
          </p:cNvSpPr>
          <p:nvPr>
            <p:ph type="ftr" idx="11"/>
          </p:nvPr>
        </p:nvSpPr>
        <p:spPr>
          <a:xfrm>
            <a:off x="755945" y="6324600"/>
            <a:ext cx="7896000" cy="457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en-US" b="1"/>
              <a:t>www.councilforeconed.org </a:t>
            </a:r>
            <a:endParaRPr b="1">
              <a:solidFill>
                <a:srgbClr val="1578BC"/>
              </a:solidFill>
            </a:endParaRPr>
          </a:p>
        </p:txBody>
      </p:sp>
      <p:sp>
        <p:nvSpPr>
          <p:cNvPr id="144" name="Google Shape;144;g5e4abb8f94_0_15"/>
          <p:cNvSpPr txBox="1">
            <a:spLocks noGrp="1"/>
          </p:cNvSpPr>
          <p:nvPr>
            <p:ph type="sldNum" idx="12"/>
          </p:nvPr>
        </p:nvSpPr>
        <p:spPr>
          <a:xfrm>
            <a:off x="6553200" y="6477000"/>
            <a:ext cx="1905000" cy="4572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200"/>
              <a:buNone/>
            </a:pPr>
            <a:fld id="{00000000-1234-1234-1234-123412341234}" type="slidenum">
              <a:rPr lang="en-US"/>
              <a:t>9</a:t>
            </a:fld>
            <a:endParaRPr/>
          </a:p>
        </p:txBody>
      </p:sp>
      <p:pic>
        <p:nvPicPr>
          <p:cNvPr id="145" name="Google Shape;145;g5e4abb8f94_0_15"/>
          <p:cNvPicPr preferRelativeResize="0"/>
          <p:nvPr/>
        </p:nvPicPr>
        <p:blipFill>
          <a:blip r:embed="rId4">
            <a:alphaModFix/>
          </a:blip>
          <a:stretch>
            <a:fillRect/>
          </a:stretch>
        </p:blipFill>
        <p:spPr>
          <a:xfrm>
            <a:off x="1947339" y="1600199"/>
            <a:ext cx="5683661" cy="4267200"/>
          </a:xfrm>
          <a:prstGeom prst="rect">
            <a:avLst/>
          </a:prstGeom>
          <a:noFill/>
          <a:ln>
            <a:noFill/>
          </a:ln>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2" ma:contentTypeDescription="Create a new document." ma:contentTypeScope="" ma:versionID="ad2fc0d4fa62e1968d7a1186eb6b8bb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55f388ed21565ea9d77dc5deb097c60f"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CF9B66-7BFC-468C-AC5F-4FB70436768F}"/>
</file>

<file path=customXml/itemProps2.xml><?xml version="1.0" encoding="utf-8"?>
<ds:datastoreItem xmlns:ds="http://schemas.openxmlformats.org/officeDocument/2006/customXml" ds:itemID="{96BE15CE-163D-453B-912E-7B6223417412}"/>
</file>

<file path=customXml/itemProps3.xml><?xml version="1.0" encoding="utf-8"?>
<ds:datastoreItem xmlns:ds="http://schemas.openxmlformats.org/officeDocument/2006/customXml" ds:itemID="{AB776F54-0FDF-4E3A-9957-58EDCA7097F0}"/>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36</Slides>
  <Notes>36</Notes>
  <HiddenSlides>0</HiddenSlide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Blank Presentation</vt:lpstr>
      <vt:lpstr>Career and Financial Management:  Career Readiness Skills</vt:lpstr>
      <vt:lpstr>Joi Cobb: Bio</vt:lpstr>
      <vt:lpstr>Unit </vt:lpstr>
      <vt:lpstr>Objective</vt:lpstr>
      <vt:lpstr>Key Ideas</vt:lpstr>
      <vt:lpstr>Key Ideas</vt:lpstr>
      <vt:lpstr>Key Ideas</vt:lpstr>
      <vt:lpstr>Key Ideas</vt:lpstr>
      <vt:lpstr>Key Ideas</vt:lpstr>
      <vt:lpstr>Key Ideas</vt:lpstr>
      <vt:lpstr>Agenda</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vt:lpstr>
      <vt:lpstr>Unit: Career Readiness Skills </vt:lpstr>
      <vt:lpstr>Unit: Career Readiness Skills</vt:lpstr>
      <vt:lpstr>Unit: Career Readiness Skills</vt:lpstr>
      <vt:lpstr>Unit: Career Readiness Skills </vt:lpstr>
      <vt:lpstr>Unit: Career Readiness Skills</vt:lpstr>
      <vt:lpstr>Unit: Career Readiness Skills</vt:lpstr>
      <vt:lpstr>Unit: Career Readiness Skills </vt:lpstr>
      <vt:lpstr>Unit: Career Readiness Skills</vt:lpstr>
      <vt:lpstr>Unit: Career Readiness Skills</vt:lpstr>
      <vt:lpstr>Unit: Career Readiness Skills </vt:lpstr>
      <vt:lpstr>Unit: Career Readiness Skills</vt:lpstr>
      <vt:lpstr>Unit: Career Readiness Skills</vt:lpstr>
      <vt:lpstr>Resources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and Financial Management:  Career Readiness Skills</dc:title>
  <dc:creator>Office 2004 Test Drive User</dc:creator>
  <cp:lastModifiedBy>Unknown User</cp:lastModifiedBy>
  <cp:revision>1</cp:revision>
  <dcterms:created xsi:type="dcterms:W3CDTF">2012-10-20T14:14:15Z</dcterms:created>
  <dcterms:modified xsi:type="dcterms:W3CDTF">2019-07-31T14:49:34Z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200</vt:r8>
  </property>
  <property fmtid="{D5CDD505-2E9C-101B-9397-08002B2CF9AE}" pid="4" name="_CopySource">
    <vt:lpwstr>https://council4econed.sharepoint.com/CMT/Board Meeting Feb 8, 2013 v2 njm.pptx</vt:lpwstr>
  </property>
  <property fmtid="{D5CDD505-2E9C-101B-9397-08002B2CF9AE}" pid="5" name="xd_ProgID">
    <vt:lpwstr/>
  </property>
  <property fmtid="{D5CDD505-2E9C-101B-9397-08002B2CF9AE}" pid="6" name="TemplateUrl">
    <vt:lpwstr/>
  </property>
</Properties>
</file>