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2" r:id="rId5"/>
  </p:sldMasterIdLst>
  <p:notesMasterIdLst>
    <p:notesMasterId r:id="rId26"/>
  </p:notesMasterIdLst>
  <p:handoutMasterIdLst>
    <p:handoutMasterId r:id="rId27"/>
  </p:handoutMasterIdLst>
  <p:sldIdLst>
    <p:sldId id="256" r:id="rId6"/>
    <p:sldId id="314" r:id="rId7"/>
    <p:sldId id="265" r:id="rId8"/>
    <p:sldId id="297" r:id="rId9"/>
    <p:sldId id="316" r:id="rId10"/>
    <p:sldId id="318" r:id="rId11"/>
    <p:sldId id="319" r:id="rId12"/>
    <p:sldId id="317" r:id="rId13"/>
    <p:sldId id="320" r:id="rId14"/>
    <p:sldId id="325" r:id="rId15"/>
    <p:sldId id="326" r:id="rId16"/>
    <p:sldId id="327" r:id="rId17"/>
    <p:sldId id="328" r:id="rId18"/>
    <p:sldId id="324" r:id="rId19"/>
    <p:sldId id="329" r:id="rId20"/>
    <p:sldId id="330" r:id="rId21"/>
    <p:sldId id="331" r:id="rId22"/>
    <p:sldId id="332" r:id="rId23"/>
    <p:sldId id="333" r:id="rId24"/>
    <p:sldId id="292" r:id="rId25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vy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0"/>
    <a:srgbClr val="79AC43"/>
    <a:srgbClr val="029602"/>
    <a:srgbClr val="1578BC"/>
    <a:srgbClr val="FFFF66"/>
    <a:srgbClr val="CC66FF"/>
    <a:srgbClr val="CCFFCC"/>
    <a:srgbClr val="CCFF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4502" autoAdjust="0"/>
  </p:normalViewPr>
  <p:slideViewPr>
    <p:cSldViewPr>
      <p:cViewPr varScale="1">
        <p:scale>
          <a:sx n="42" d="100"/>
          <a:sy n="42" d="100"/>
        </p:scale>
        <p:origin x="17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08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2" y="642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71" y="0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5B415-68C8-4A58-B2FB-027E28498B27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3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71" y="8842033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E3D93-84EA-4E8B-BF2A-F31F2C855D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4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7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8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31D1C9-99ED-4BAE-B0EB-0468EAB041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7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44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990600" y="22860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90600" y="36576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004A80"/>
                </a:solidFill>
                <a:latin typeface="Gill Sans"/>
                <a:cs typeface="Gill Sans"/>
              </a:defRPr>
            </a:lvl1pPr>
          </a:lstStyle>
          <a:p>
            <a:r>
              <a:rPr lang="en-US" dirty="0"/>
              <a:t>Webinar Title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028699" y="3930196"/>
            <a:ext cx="7086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Date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Presenter: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938553"/>
            <a:ext cx="3124200" cy="11709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3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1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5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2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81217"/>
            <a:ext cx="1905000" cy="7139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www.councilforeconed.org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FEBA4D8-2E47-4345-BA21-5CD61A5A0BB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None/>
              <a:defRPr sz="24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182880" indent="-374904" algn="l">
              <a:buClr>
                <a:srgbClr val="004A80"/>
              </a:buClr>
              <a:buFont typeface="BankGothic Md BT"/>
              <a:buChar char="»"/>
              <a:defRPr sz="24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0AAD9021-A74D-4FF0-868C-40F10C5CABE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800">
                <a:latin typeface="Gill Sans"/>
                <a:cs typeface="Gill Sans"/>
              </a:defRPr>
            </a:lvl3pPr>
            <a:lvl4pPr>
              <a:defRPr sz="1800">
                <a:latin typeface="Gill Sans"/>
                <a:cs typeface="Gill Sans"/>
              </a:defRPr>
            </a:lvl4pPr>
            <a:lvl5pPr>
              <a:defRPr sz="1800">
                <a:latin typeface="Gill Sans"/>
                <a:cs typeface="Gill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609600" y="64008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162800" y="6553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EBAAD4B-9DCB-4A12-AD43-92C60FC437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www.councilforeconed.org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</a:defRPr>
            </a:lvl1pPr>
          </a:lstStyle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4" r:id="rId3"/>
    <p:sldLayoutId id="2147483678" r:id="rId4"/>
    <p:sldLayoutId id="2147483679" r:id="rId5"/>
    <p:sldLayoutId id="2147483680" r:id="rId6"/>
    <p:sldLayoutId id="2147483681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/>
          <a:ea typeface="ＭＳ Ｐゴシック" charset="-128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www.councilforeconed.org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9695-8517-4318-9952-3DDF4D4F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ertech.org/career-ready-practices" TargetMode="External"/><Relationship Id="rId2" Type="http://schemas.openxmlformats.org/officeDocument/2006/relationships/hyperlink" Target="http://www.p12.nysed.gov/cte/cdlearn/documents/cdoslea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xGq1waX9kw" TargetMode="External"/><Relationship Id="rId2" Type="http://schemas.openxmlformats.org/officeDocument/2006/relationships/hyperlink" Target="https://business.tutsplus.com/tutorials/proper-letter-format-business-letter--cms-3206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umegenius.com/blog/career-advice/business-letter-format" TargetMode="External"/><Relationship Id="rId4" Type="http://schemas.openxmlformats.org/officeDocument/2006/relationships/hyperlink" Target="https://positivepsychology.com/communication-exercises-for-wor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0N1RE0C4vk" TargetMode="External"/><Relationship Id="rId2" Type="http://schemas.openxmlformats.org/officeDocument/2006/relationships/hyperlink" Target="https://www.youtube.com/watch?v=oI3rVQFye9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log.hootsuite.com/twitter-marketing/" TargetMode="External"/><Relationship Id="rId4" Type="http://schemas.openxmlformats.org/officeDocument/2006/relationships/hyperlink" Target="https://www.uccs.edu/Documents/Business%20Ethics/Exploring%20Social%20Media%20Ethics%20in%20the%20Classroom-For%20Distribution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unicationscouncil.org.au/downloads_tcc/2012/CC_Social%20Media%20Code%20of%20Conduct_FINAL.pdf" TargetMode="External"/><Relationship Id="rId7" Type="http://schemas.openxmlformats.org/officeDocument/2006/relationships/hyperlink" Target="https://www.glassdoor.com/blog/background-checks-employers-discov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izfpGI7acE" TargetMode="External"/><Relationship Id="rId5" Type="http://schemas.openxmlformats.org/officeDocument/2006/relationships/hyperlink" Target="https://www.youtube.com/watch?v=hKXjv526SQs" TargetMode="External"/><Relationship Id="rId4" Type="http://schemas.openxmlformats.org/officeDocument/2006/relationships/hyperlink" Target="https://www.youtube.com/watch?v=b_fulKc5wh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yctecenter.org/instruction/cfm" TargetMode="External"/><Relationship Id="rId2" Type="http://schemas.openxmlformats.org/officeDocument/2006/relationships/hyperlink" Target="http://www.p12.nysed.gov/cte/ctepolicy/documents/CFM.2018initialRelease508.p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t.ly/CFMResourc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28698" y="2548219"/>
            <a:ext cx="7124701" cy="1109381"/>
          </a:xfrm>
        </p:spPr>
        <p:txBody>
          <a:bodyPr/>
          <a:lstStyle/>
          <a:p>
            <a:r>
              <a:rPr lang="en-US" sz="2400" dirty="0"/>
              <a:t>CAREER AND FINANCIAL MANAGEMENT:</a:t>
            </a:r>
            <a:br>
              <a:rPr lang="en-US" sz="2400" dirty="0"/>
            </a:br>
            <a:r>
              <a:rPr lang="en-US" sz="2400" dirty="0"/>
              <a:t>BUSINESS COMMUNICATIONS AND TECHNOLOGICAL INNOVATIONS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5562601"/>
            <a:ext cx="4648199" cy="671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/>
                </a:solidFill>
              </a:rPr>
              <a:t>Marsha Iverson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9400" y="4419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August 14, 2019</a:t>
            </a:r>
          </a:p>
        </p:txBody>
      </p:sp>
    </p:spTree>
    <p:extLst>
      <p:ext uri="{BB962C8B-B14F-4D97-AF65-F5344CB8AC3E}">
        <p14:creationId xmlns:p14="http://schemas.microsoft.com/office/powerpoint/2010/main" val="239889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4A80"/>
                </a:solidFill>
              </a:rPr>
              <a:t>Oral, written, and unspoken (body language) communication</a:t>
            </a:r>
          </a:p>
          <a:p>
            <a:r>
              <a:rPr lang="en-US" sz="2800" dirty="0">
                <a:solidFill>
                  <a:srgbClr val="004A80"/>
                </a:solidFill>
              </a:rPr>
              <a:t>Emails, letters, wikis, blog posts, tweets, memos and podcasts</a:t>
            </a:r>
          </a:p>
          <a:p>
            <a:r>
              <a:rPr lang="en-US" sz="2800" dirty="0">
                <a:solidFill>
                  <a:srgbClr val="004A80"/>
                </a:solidFill>
              </a:rPr>
              <a:t>Different audiences</a:t>
            </a:r>
          </a:p>
          <a:p>
            <a:r>
              <a:rPr lang="en-US" sz="2800" dirty="0">
                <a:solidFill>
                  <a:srgbClr val="004A80"/>
                </a:solidFill>
              </a:rPr>
              <a:t>Accessing and assessing technological innovations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4A80"/>
                </a:solidFill>
              </a:rPr>
              <a:t>Email Etiquette</a:t>
            </a:r>
          </a:p>
          <a:p>
            <a:r>
              <a:rPr lang="en-US" sz="2800" dirty="0">
                <a:solidFill>
                  <a:srgbClr val="004A80"/>
                </a:solidFill>
              </a:rPr>
              <a:t>Social networking:  its advantages and dangers</a:t>
            </a:r>
          </a:p>
          <a:p>
            <a:r>
              <a:rPr lang="en-US" sz="2800" dirty="0">
                <a:solidFill>
                  <a:srgbClr val="004A80"/>
                </a:solidFill>
              </a:rPr>
              <a:t>Effective Texting and Instant messaging in the workplace</a:t>
            </a:r>
          </a:p>
          <a:p>
            <a:r>
              <a:rPr lang="en-US" sz="2800" dirty="0">
                <a:solidFill>
                  <a:srgbClr val="004A80"/>
                </a:solidFill>
              </a:rPr>
              <a:t>Explore blogs, tweets, wikis, podcasts, and discussion boards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4A80"/>
                </a:solidFill>
              </a:rPr>
              <a:t>How social media and communications benefit business</a:t>
            </a:r>
          </a:p>
          <a:p>
            <a:r>
              <a:rPr lang="en-US" sz="2400" dirty="0">
                <a:solidFill>
                  <a:srgbClr val="004A80"/>
                </a:solidFill>
              </a:rPr>
              <a:t>Differences between a professional and an unprofessional digital footprint</a:t>
            </a:r>
          </a:p>
          <a:p>
            <a:r>
              <a:rPr lang="en-US" sz="2400" dirty="0">
                <a:solidFill>
                  <a:srgbClr val="004A80"/>
                </a:solidFill>
              </a:rPr>
              <a:t>Online privacy and professionalism</a:t>
            </a:r>
          </a:p>
          <a:p>
            <a:r>
              <a:rPr lang="en-US" sz="2400" dirty="0">
                <a:solidFill>
                  <a:srgbClr val="004A80"/>
                </a:solidFill>
              </a:rPr>
              <a:t>Updating privacy settings</a:t>
            </a:r>
          </a:p>
          <a:p>
            <a:r>
              <a:rPr lang="en-US" sz="2400" dirty="0">
                <a:solidFill>
                  <a:srgbClr val="004A80"/>
                </a:solidFill>
              </a:rPr>
              <a:t>What prospective employers are entitled to investigate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FOOTPRINT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4A80"/>
                </a:solidFill>
              </a:rPr>
              <a:t>Exploring technology for specific purposes and for specific career clusters</a:t>
            </a:r>
          </a:p>
          <a:p>
            <a:r>
              <a:rPr lang="en-US" sz="2400" dirty="0">
                <a:solidFill>
                  <a:srgbClr val="004A80"/>
                </a:solidFill>
              </a:rPr>
              <a:t>Changing technology and information</a:t>
            </a:r>
          </a:p>
          <a:p>
            <a:r>
              <a:rPr lang="en-US" sz="2400" dirty="0">
                <a:solidFill>
                  <a:srgbClr val="004A80"/>
                </a:solidFill>
              </a:rPr>
              <a:t>Need for lifelong learning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SUPPORT AND TRAINING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057400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YORK STATE Requires:</a:t>
            </a:r>
          </a:p>
          <a:p>
            <a:endParaRPr lang="en-US" dirty="0"/>
          </a:p>
          <a:p>
            <a:r>
              <a:rPr lang="en-US" dirty="0"/>
              <a:t>CDOS Standards</a:t>
            </a:r>
          </a:p>
          <a:p>
            <a:r>
              <a:rPr lang="en-US" dirty="0">
                <a:hlinkClick r:id="rId2"/>
              </a:rPr>
              <a:t>http://www.p12.nysed.gov/cte/cdlearn/documents/cdoslea.pdf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Common Career Technical Core Standards (CCTC), Career Ready Practices</a:t>
            </a:r>
          </a:p>
          <a:p>
            <a:r>
              <a:rPr lang="en-US" u="sng" dirty="0">
                <a:hlinkClick r:id="rId3"/>
              </a:rPr>
              <a:t>https://www.careertech.org/career-ready-practices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4495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Proper Letter Format:  How to Write a Business  Letter Correctly</a:t>
            </a:r>
          </a:p>
          <a:p>
            <a:pPr>
              <a:buNone/>
            </a:pPr>
            <a:r>
              <a:rPr lang="en-US" u="sng" dirty="0">
                <a:hlinkClick r:id="rId2"/>
              </a:rPr>
              <a:t>https://business.tutsplus.com/tutorials/proper-letter-format-business-letter--cms-32064</a:t>
            </a: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12 Ways to Improve Communication Skills Instantly</a:t>
            </a:r>
          </a:p>
          <a:p>
            <a:pPr>
              <a:buNone/>
            </a:pPr>
            <a:r>
              <a:rPr lang="en-US" u="sng" dirty="0">
                <a:hlinkClick r:id="rId3"/>
              </a:rPr>
              <a:t>https://www.youtube.com/watch?v=HxGq1waX9kw</a:t>
            </a: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15 Communication Exercises and Games for the Workplace</a:t>
            </a:r>
          </a:p>
          <a:p>
            <a:pPr>
              <a:buNone/>
            </a:pPr>
            <a:r>
              <a:rPr lang="en-US" u="sng" dirty="0">
                <a:hlinkClick r:id="rId4"/>
              </a:rPr>
              <a:t>https://positivepsychology.com/communication-exercises-for-work/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Business Letter Format:  Templates, Examples and Writing Guide</a:t>
            </a:r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	from Resume</a:t>
            </a:r>
          </a:p>
          <a:p>
            <a:pPr>
              <a:buNone/>
            </a:pPr>
            <a:r>
              <a:rPr lang="en-US" u="sng" dirty="0">
                <a:hlinkClick r:id="rId5"/>
              </a:rPr>
              <a:t>https://resumegenius.com/blog/career-advice/business-letter-format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 CONTENT 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447800"/>
            <a:ext cx="7086600" cy="45720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Email Etiquette Tips—How to Write Better Emails at Work</a:t>
            </a:r>
          </a:p>
          <a:p>
            <a:pPr>
              <a:buNone/>
            </a:pPr>
            <a:r>
              <a:rPr lang="en-US" u="sng" dirty="0">
                <a:hlinkClick r:id="rId2"/>
              </a:rPr>
              <a:t>https://www.youtube.com/watch?v=oI3rVQFye9w</a:t>
            </a:r>
            <a:r>
              <a:rPr lang="en-US" dirty="0"/>
              <a:t> 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Tips for Good Email Etiquette</a:t>
            </a:r>
          </a:p>
          <a:p>
            <a:pPr>
              <a:buNone/>
            </a:pPr>
            <a:r>
              <a:rPr lang="en-US" u="sng" dirty="0">
                <a:hlinkClick r:id="rId3"/>
              </a:rPr>
              <a:t>https://www.youtube.com/watch?v=-0N1RE0C4vk</a:t>
            </a:r>
            <a:r>
              <a:rPr lang="en-US" dirty="0"/>
              <a:t>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Exploring Ethical Issues in Social Media … has some examples case studies and ideas for student review and reflection</a:t>
            </a:r>
          </a:p>
          <a:p>
            <a:pPr>
              <a:buNone/>
            </a:pPr>
            <a:r>
              <a:rPr lang="en-US" u="sng" dirty="0">
                <a:hlinkClick r:id="rId4"/>
              </a:rPr>
              <a:t>https://www.uccs.edu/Documents/Business%20Ethics/Exploring%20Social%20Media%20Ethics%20in%20the%20Classroom-For%20Distribution.pdf</a:t>
            </a: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Twitter Marketing:  The Complete Guide for Business</a:t>
            </a:r>
          </a:p>
          <a:p>
            <a:pPr>
              <a:buNone/>
            </a:pPr>
            <a:r>
              <a:rPr lang="en-US" u="sng" dirty="0">
                <a:hlinkClick r:id="rId5"/>
              </a:rPr>
              <a:t>https://blog.hootsuite.com/twitter-marketing/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CONTENT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295400"/>
            <a:ext cx="7048500" cy="2209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Social Media Code of Conduct by The Communications Council</a:t>
            </a:r>
          </a:p>
          <a:p>
            <a:pPr>
              <a:buNone/>
            </a:pPr>
            <a:r>
              <a:rPr lang="en-US" u="sng" dirty="0">
                <a:hlinkClick r:id="rId3"/>
              </a:rPr>
              <a:t>https://www.communicationscouncil.org.au/downloads_tcc/2012/CC_Social%20Media%20Code%20of%20Conduct_FINAL.pdf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10 Ethical Issues in Social Media</a:t>
            </a:r>
          </a:p>
          <a:p>
            <a:pPr>
              <a:buNone/>
            </a:pPr>
            <a:r>
              <a:rPr lang="en-US" u="sng" dirty="0">
                <a:hlinkClick r:id="rId4"/>
              </a:rPr>
              <a:t>https://www.youtube.com/watch?v=b_fulKc5wh0</a:t>
            </a: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5 Things Everyone Should Know about Identity Theft</a:t>
            </a:r>
          </a:p>
          <a:p>
            <a:pPr>
              <a:buNone/>
            </a:pPr>
            <a:r>
              <a:rPr lang="en-US" u="sng" dirty="0">
                <a:hlinkClick r:id="rId5"/>
              </a:rPr>
              <a:t>https://www.youtube.com/watch?v=hKXjv526SQs</a:t>
            </a: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What to Do if You’re a Victim of Identity Theft</a:t>
            </a:r>
          </a:p>
          <a:p>
            <a:pPr>
              <a:buNone/>
            </a:pPr>
            <a:r>
              <a:rPr lang="en-US" u="sng" dirty="0">
                <a:hlinkClick r:id="rId6"/>
              </a:rPr>
              <a:t>https://www.youtube.com/watch?v=QizfpGI7acE</a:t>
            </a: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>
                <a:solidFill>
                  <a:srgbClr val="004A80"/>
                </a:solidFill>
              </a:rPr>
              <a:t>Background Checks:  What Employers Will Discover</a:t>
            </a:r>
          </a:p>
          <a:p>
            <a:pPr>
              <a:buNone/>
            </a:pPr>
            <a:r>
              <a:rPr lang="en-US" u="sng" dirty="0">
                <a:hlinkClick r:id="rId7"/>
              </a:rPr>
              <a:t>https://www.glassdoor.com/blog/background-checks-employers-discover/</a:t>
            </a:r>
            <a:endParaRPr lang="en-US" dirty="0">
              <a:hlinkClick r:id="rId7"/>
            </a:endParaRPr>
          </a:p>
          <a:p>
            <a:pPr>
              <a:buNone/>
            </a:pPr>
            <a:r>
              <a:rPr lang="en-US" u="sng" dirty="0">
                <a:hlinkClick r:id="rId7"/>
              </a:rPr>
              <a:t>https://www.glassdoor.com/blog/background-checks-employers-discover/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/>
              <a:t>DIGITAL FOOTPRINT CONTENT </a:t>
            </a:r>
            <a:br>
              <a:rPr lang="en-US" dirty="0"/>
            </a:br>
            <a:r>
              <a:rPr lang="en-US" dirty="0"/>
              <a:t>RESOURCES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41910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4A80"/>
                </a:solidFill>
              </a:rPr>
              <a:t>Here’s what employers say they least want to see in candidate social profiles:</a:t>
            </a:r>
          </a:p>
          <a:p>
            <a:pPr>
              <a:buNone/>
            </a:pPr>
            <a:endParaRPr lang="en-US" dirty="0">
              <a:solidFill>
                <a:srgbClr val="004A80"/>
              </a:solidFill>
            </a:endParaRPr>
          </a:p>
          <a:p>
            <a:pPr lvl="0"/>
            <a:r>
              <a:rPr lang="en-US" dirty="0">
                <a:solidFill>
                  <a:srgbClr val="004A80"/>
                </a:solidFill>
              </a:rPr>
              <a:t>83% of employers say they are turned off by references about using illegal drugs. </a:t>
            </a:r>
          </a:p>
          <a:p>
            <a:pPr lvl="0"/>
            <a:r>
              <a:rPr lang="en-US" dirty="0">
                <a:solidFill>
                  <a:srgbClr val="004A80"/>
                </a:solidFill>
              </a:rPr>
              <a:t>71% are turned off by posts of a sexual nature. </a:t>
            </a:r>
          </a:p>
          <a:p>
            <a:pPr lvl="0"/>
            <a:r>
              <a:rPr lang="en-US" dirty="0">
                <a:solidFill>
                  <a:srgbClr val="004A80"/>
                </a:solidFill>
              </a:rPr>
              <a:t>65% are turned off by use of profanity.</a:t>
            </a:r>
          </a:p>
          <a:p>
            <a:pPr lvl="0"/>
            <a:r>
              <a:rPr lang="en-US" dirty="0">
                <a:solidFill>
                  <a:srgbClr val="004A80"/>
                </a:solidFill>
              </a:rPr>
              <a:t>61% are turned off by bad spelling or grammar.</a:t>
            </a:r>
          </a:p>
          <a:p>
            <a:pPr lvl="0"/>
            <a:r>
              <a:rPr lang="en-US" dirty="0">
                <a:solidFill>
                  <a:srgbClr val="004A80"/>
                </a:solidFill>
              </a:rPr>
              <a:t>51% are turned off by references to guns, and</a:t>
            </a:r>
          </a:p>
          <a:p>
            <a:pPr lvl="0"/>
            <a:r>
              <a:rPr lang="en-US" dirty="0">
                <a:solidFill>
                  <a:srgbClr val="004A80"/>
                </a:solidFill>
              </a:rPr>
              <a:t>47% are turned off by photos of consuming alcohol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pPr lvl="0" algn="ctr">
              <a:buNone/>
            </a:pPr>
            <a:r>
              <a:rPr lang="en-US" b="1" dirty="0">
                <a:solidFill>
                  <a:srgbClr val="004A80"/>
                </a:solidFill>
              </a:rPr>
              <a:t>A DIGITAL FOOTPRINT IS “INDELIBLE”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STARTLING STATISTICS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371600"/>
            <a:ext cx="7086600" cy="4495800"/>
          </a:xfrm>
        </p:spPr>
        <p:txBody>
          <a:bodyPr/>
          <a:lstStyle/>
          <a:p>
            <a:r>
              <a:rPr lang="en-US" dirty="0">
                <a:solidFill>
                  <a:srgbClr val="004A80"/>
                </a:solidFill>
              </a:rPr>
              <a:t>Invite former students/friends/relatives who are in technology to speak, highlighting how technology is used for efficiency </a:t>
            </a:r>
            <a:r>
              <a:rPr lang="en-US">
                <a:solidFill>
                  <a:srgbClr val="004A80"/>
                </a:solidFill>
              </a:rPr>
              <a:t>and productivity</a:t>
            </a:r>
            <a:endParaRPr lang="en-US" dirty="0">
              <a:solidFill>
                <a:srgbClr val="004A80"/>
              </a:solidFill>
            </a:endParaRPr>
          </a:p>
          <a:p>
            <a:r>
              <a:rPr lang="en-US" dirty="0">
                <a:solidFill>
                  <a:srgbClr val="004A80"/>
                </a:solidFill>
              </a:rPr>
              <a:t>Working in small groups, have students identify an emerging technology and report on its potential influence on society.</a:t>
            </a:r>
          </a:p>
          <a:p>
            <a:r>
              <a:rPr lang="en-US" dirty="0">
                <a:solidFill>
                  <a:srgbClr val="004A80"/>
                </a:solidFill>
              </a:rPr>
              <a:t>In groups, have students find, read about, and reflect on cases involving intellectual property disputes </a:t>
            </a:r>
          </a:p>
          <a:p>
            <a:r>
              <a:rPr lang="en-US" dirty="0">
                <a:solidFill>
                  <a:srgbClr val="004A80"/>
                </a:solidFill>
              </a:rPr>
              <a:t>Have students view videos (some listed above) about communications in the workplace</a:t>
            </a:r>
          </a:p>
          <a:p>
            <a:r>
              <a:rPr lang="en-US" dirty="0">
                <a:solidFill>
                  <a:srgbClr val="004A80"/>
                </a:solidFill>
              </a:rPr>
              <a:t>Digital Literacy:  Social Media Debate from </a:t>
            </a:r>
            <a:r>
              <a:rPr lang="en-US" dirty="0" err="1">
                <a:solidFill>
                  <a:srgbClr val="004A80"/>
                </a:solidFill>
              </a:rPr>
              <a:t>CareerZone</a:t>
            </a:r>
            <a:r>
              <a:rPr lang="en-US" dirty="0">
                <a:solidFill>
                  <a:srgbClr val="004A80"/>
                </a:solidFill>
              </a:rPr>
              <a:t>  (pg. 16 of Resource Guide)</a:t>
            </a:r>
          </a:p>
          <a:p>
            <a:r>
              <a:rPr lang="en-US" dirty="0">
                <a:solidFill>
                  <a:srgbClr val="004A80"/>
                </a:solidFill>
              </a:rPr>
              <a:t>Digital Literacy:  Your Digital Footprint from </a:t>
            </a:r>
            <a:r>
              <a:rPr lang="en-US" dirty="0" err="1">
                <a:solidFill>
                  <a:srgbClr val="004A80"/>
                </a:solidFill>
              </a:rPr>
              <a:t>CareerZone</a:t>
            </a:r>
            <a:r>
              <a:rPr lang="en-US" dirty="0">
                <a:solidFill>
                  <a:srgbClr val="004A80"/>
                </a:solidFill>
              </a:rPr>
              <a:t> (pg. 16 of Resource Guide)</a:t>
            </a:r>
          </a:p>
          <a:p>
            <a:r>
              <a:rPr lang="en-US" dirty="0">
                <a:solidFill>
                  <a:srgbClr val="004A80"/>
                </a:solidFill>
              </a:rPr>
              <a:t>Have students compose letters, memos, tweets, emails, etc. on specific topics based on formats provided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ACTIVITIES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2133600"/>
            <a:ext cx="7086600" cy="29718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CTE Technical Assistance Center of New York— Field Associate</a:t>
            </a:r>
          </a:p>
          <a:p>
            <a:r>
              <a:rPr lang="en-US" b="1" dirty="0">
                <a:solidFill>
                  <a:schemeClr val="accent2"/>
                </a:solidFill>
              </a:rPr>
              <a:t>Associate Professor and Program Director— Hofstra University</a:t>
            </a:r>
          </a:p>
          <a:p>
            <a:r>
              <a:rPr lang="en-US" b="1" dirty="0">
                <a:solidFill>
                  <a:schemeClr val="accent2"/>
                </a:solidFill>
              </a:rPr>
              <a:t>Co-Author of three published textbooks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Coordinator of CAREER AND FINANCIAL MANAGEMENT Curriculum and Resource Guide</a:t>
            </a:r>
          </a:p>
          <a:p>
            <a:r>
              <a:rPr lang="en-US" b="1" dirty="0">
                <a:solidFill>
                  <a:schemeClr val="accent2"/>
                </a:solidFill>
              </a:rPr>
              <a:t>Beginning 52</a:t>
            </a:r>
            <a:r>
              <a:rPr lang="en-US" b="1" baseline="30000" dirty="0">
                <a:solidFill>
                  <a:schemeClr val="accent2"/>
                </a:solidFill>
              </a:rPr>
              <a:t>nd</a:t>
            </a:r>
            <a:r>
              <a:rPr lang="en-US" b="1" dirty="0">
                <a:solidFill>
                  <a:schemeClr val="accent2"/>
                </a:solidFill>
              </a:rPr>
              <a:t> year of teaching in September!!!!!!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Marsha Iverson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47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sz="4800" dirty="0">
                <a:solidFill>
                  <a:schemeClr val="accent2"/>
                </a:solidFill>
              </a:rPr>
              <a:t>Marsha Iverson</a:t>
            </a:r>
          </a:p>
          <a:p>
            <a:pPr lvl="2">
              <a:buNone/>
            </a:pPr>
            <a:r>
              <a:rPr lang="en-US" sz="5400" dirty="0">
                <a:solidFill>
                  <a:schemeClr val="accent2"/>
                </a:solidFill>
              </a:rPr>
              <a:t>Marsha@spnet.us</a:t>
            </a:r>
          </a:p>
          <a:p>
            <a:pPr lvl="2">
              <a:buNone/>
            </a:pPr>
            <a:r>
              <a:rPr lang="en-US" sz="5400" dirty="0">
                <a:solidFill>
                  <a:schemeClr val="accent2"/>
                </a:solidFill>
              </a:rPr>
              <a:t>516-606-7016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0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578BC"/>
                </a:solidFill>
              </a:rPr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CAREER AND FINANCIAL MANAGEMENT Development Process</a:t>
            </a:r>
          </a:p>
          <a:p>
            <a:r>
              <a:rPr lang="en-US" b="1" dirty="0">
                <a:solidFill>
                  <a:schemeClr val="accent2"/>
                </a:solidFill>
              </a:rPr>
              <a:t>Structure of CFM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Delivery Options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Unit Design</a:t>
            </a:r>
          </a:p>
          <a:p>
            <a:r>
              <a:rPr lang="en-US" b="1" dirty="0">
                <a:solidFill>
                  <a:schemeClr val="accent2"/>
                </a:solidFill>
              </a:rPr>
              <a:t>BUSINESS COMMUNICATIONS AND TECHNOLOGICAL INNOVATIONS as a CFM Component</a:t>
            </a:r>
          </a:p>
          <a:p>
            <a:r>
              <a:rPr lang="en-US" b="1" dirty="0">
                <a:solidFill>
                  <a:schemeClr val="accent2"/>
                </a:solidFill>
              </a:rPr>
              <a:t>Unit Content</a:t>
            </a:r>
          </a:p>
          <a:p>
            <a:r>
              <a:rPr lang="en-US" b="1" dirty="0">
                <a:solidFill>
                  <a:schemeClr val="accent2"/>
                </a:solidFill>
              </a:rPr>
              <a:t>Instructional Resources</a:t>
            </a:r>
          </a:p>
          <a:p>
            <a:r>
              <a:rPr lang="en-US" b="1" dirty="0">
                <a:solidFill>
                  <a:schemeClr val="accent2"/>
                </a:solidFill>
              </a:rPr>
              <a:t>Related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58136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7391400" cy="434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2003 Career and Financial Management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2017 Development Team convened with representation from CTE educators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June 2018 CFM Preliminary Release by NYSED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Development of Resource Guide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NYC DOE Professional Development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Involvement of NYC Center for Youth Employment and Council for Economic Education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Final Curriculum Release expected this year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CFM CURRICULUM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578BC"/>
                </a:solidFill>
              </a:rPr>
              <a:t>www.councilforeconed.org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1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Curriculum Framework can be found at: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2"/>
              </a:rPr>
              <a:t>http://www.p12.nysed.gov/cte/ctepolicy/documents/CFM.2018initialRelease508.pd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3"/>
              </a:rPr>
              <a:t>https://nyctecenter.org/instruction/cfm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dirty="0"/>
              <a:t> </a:t>
            </a:r>
            <a:r>
              <a:rPr lang="en-US" u="sng" dirty="0">
                <a:hlinkClick r:id="rId4"/>
              </a:rPr>
              <a:t>http://bit.ly/CFMResources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Resource Guide can be found at: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chemeClr val="accent2"/>
                </a:solidFill>
                <a:hlinkClick r:id="rId3"/>
              </a:rPr>
              <a:t>https://nyctecenter.org/instruction/cfm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>
                <a:solidFill>
                  <a:schemeClr val="accent2"/>
                </a:solidFill>
              </a:rPr>
              <a:t>	</a:t>
            </a:r>
            <a:r>
              <a:rPr lang="en-US"/>
              <a:t> </a:t>
            </a:r>
            <a:r>
              <a:rPr lang="en-US" u="sng">
                <a:hlinkClick r:id="rId4"/>
              </a:rPr>
              <a:t>http://bit.ly/CFMResources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DOCUMENTS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>
                <a:solidFill>
                  <a:schemeClr val="accent2"/>
                </a:solidFill>
              </a:rPr>
              <a:t>TWO MODULES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Career Management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Financial Management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Each Module has 8 Units</a:t>
            </a:r>
            <a:endParaRPr lang="en-US" b="1" dirty="0">
              <a:solidFill>
                <a:schemeClr val="accent2"/>
              </a:solidFill>
              <a:highlight>
                <a:srgbClr val="FFFF00"/>
              </a:highlight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Each unit contains: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Unit Description		Essential Question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Unit Content			Related Activities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Standards Addressed		Resources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CFM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</a:rPr>
              <a:t>Lesson Plans, videos, and other learning experiences for each unit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Additional Resources for each module*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Educator Resources that can be used for all instruction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*In addition to the “.</a:t>
            </a:r>
            <a:r>
              <a:rPr lang="en-US" b="1" dirty="0" err="1">
                <a:solidFill>
                  <a:schemeClr val="accent2"/>
                </a:solidFill>
              </a:rPr>
              <a:t>gov</a:t>
            </a:r>
            <a:r>
              <a:rPr lang="en-US" b="1" dirty="0">
                <a:solidFill>
                  <a:schemeClr val="accent2"/>
                </a:solidFill>
              </a:rPr>
              <a:t> and .</a:t>
            </a:r>
            <a:r>
              <a:rPr lang="en-US" b="1" dirty="0" err="1">
                <a:solidFill>
                  <a:schemeClr val="accent2"/>
                </a:solidFill>
              </a:rPr>
              <a:t>edu</a:t>
            </a:r>
            <a:r>
              <a:rPr lang="en-US" b="1" dirty="0">
                <a:solidFill>
                  <a:schemeClr val="accent2"/>
                </a:solidFill>
              </a:rPr>
              <a:t>” resources in Curriculum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GUIDE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43434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CFM is a one-half unit course required for all students in approved CTE programs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 must be delivered by a certified CTE teacher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can be used as part of the 216 hours for CDOS Graduation Pathway or Commencement Credential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DELIVERY OPTIONS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at any high school grade level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as a standalone course</a:t>
            </a:r>
          </a:p>
          <a:p>
            <a:r>
              <a:rPr lang="en-US" b="1" dirty="0">
                <a:solidFill>
                  <a:schemeClr val="accent2"/>
                </a:solidFill>
              </a:rPr>
              <a:t>Can be offered as an integrated course within other career pathway courses.  If integrated, all modules must be identified.</a:t>
            </a:r>
          </a:p>
          <a:p>
            <a:r>
              <a:rPr lang="en-US" b="1" dirty="0">
                <a:solidFill>
                  <a:schemeClr val="accent2"/>
                </a:solidFill>
              </a:rPr>
              <a:t>In Grade 8 for high school credit (after </a:t>
            </a:r>
            <a:r>
              <a:rPr lang="en-US" b="1">
                <a:solidFill>
                  <a:schemeClr val="accent2"/>
                </a:solidFill>
              </a:rPr>
              <a:t>1-3/4 CTE)</a:t>
            </a:r>
            <a:endParaRPr lang="en-US" b="1" dirty="0">
              <a:solidFill>
                <a:schemeClr val="accent2"/>
              </a:solidFill>
            </a:endParaRPr>
          </a:p>
          <a:p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CFM DELIVERY OPTIONS in NEW YORK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543800" cy="3657600"/>
          </a:xfrm>
        </p:spPr>
        <p:txBody>
          <a:bodyPr/>
          <a:lstStyle/>
          <a:p>
            <a:pPr>
              <a:buNone/>
            </a:pPr>
            <a:r>
              <a:rPr lang="en-US" b="1">
                <a:solidFill>
                  <a:schemeClr val="accent2"/>
                </a:solidFill>
              </a:rPr>
              <a:t>CM.8 </a:t>
            </a:r>
            <a:r>
              <a:rPr lang="en-US" b="1" dirty="0">
                <a:solidFill>
                  <a:schemeClr val="accent2"/>
                </a:solidFill>
              </a:rPr>
              <a:t>of the CAREER MANAGEMENT Module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Students will develop the knowledge and skills necessary to communicate effectively in a technological environment.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Students will recognize the responsibilities and dangers of social media, identify theft, and digital footprints.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77200" cy="6858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www.councilforeconed.org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524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4A80"/>
                </a:solidFill>
              </a:rPr>
              <a:t>BUSINESS COMMUNICATIONS AND TECHNOLOGICAL INNOVATION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2" ma:contentTypeDescription="Create a new document." ma:contentTypeScope="" ma:versionID="ad2fc0d4fa62e1968d7a1186eb6b8bba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55f388ed21565ea9d77dc5deb097c60f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B74DF0-4DCA-4DF6-80A9-BCA89159B0EF}"/>
</file>

<file path=customXml/itemProps2.xml><?xml version="1.0" encoding="utf-8"?>
<ds:datastoreItem xmlns:ds="http://schemas.openxmlformats.org/officeDocument/2006/customXml" ds:itemID="{34297DD3-A2EA-4D53-B11C-2136071F829E}">
  <ds:schemaRefs>
    <ds:schemaRef ds:uri="http://purl.org/dc/elements/1.1/"/>
    <ds:schemaRef ds:uri="http://schemas.openxmlformats.org/package/2006/metadata/core-properties"/>
    <ds:schemaRef ds:uri="f585725c-6fad-472e-a48b-c8f76591c91b"/>
    <ds:schemaRef ds:uri="http://www.w3.org/XML/1998/namespace"/>
    <ds:schemaRef ds:uri="6f5f0874-9380-45e6-a4b7-6b39252ece02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A96DE8-B18F-4B6A-93E2-2A40DA566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111055</TotalTime>
  <Words>1139</Words>
  <Application>Microsoft Office PowerPoint</Application>
  <PresentationFormat>On-screen Show (4:3)</PresentationFormat>
  <Paragraphs>207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BankGothic Md BT</vt:lpstr>
      <vt:lpstr>Calibri</vt:lpstr>
      <vt:lpstr>Calibri Light</vt:lpstr>
      <vt:lpstr>Gill Sans</vt:lpstr>
      <vt:lpstr>Blank Presentation</vt:lpstr>
      <vt:lpstr>Custom Design</vt:lpstr>
      <vt:lpstr>CAREER AND FINANCIAL MANAGEMENT: BUSINESS COMMUNICATIONS AND TECHNOLOGICAL INNOVATIONS</vt:lpstr>
      <vt:lpstr>Marsha Iverson</vt:lpstr>
      <vt:lpstr>AGENDA</vt:lpstr>
      <vt:lpstr>CFM CURRICULUM DEVELOPMENT</vt:lpstr>
      <vt:lpstr>LINKS TO DOCUMENTS</vt:lpstr>
      <vt:lpstr>STRUCTURE OF CFM</vt:lpstr>
      <vt:lpstr>RESOURCE GUIDE</vt:lpstr>
      <vt:lpstr>CFM DELIVERY OPTIONS in NEW YORK</vt:lpstr>
      <vt:lpstr>   </vt:lpstr>
      <vt:lpstr>COMMUNICATIONS</vt:lpstr>
      <vt:lpstr>SOCIAL MEDIA</vt:lpstr>
      <vt:lpstr>DIGITAL FOOTPRINT</vt:lpstr>
      <vt:lpstr>TECHNICAL SUPPORT AND TRAINING</vt:lpstr>
      <vt:lpstr>STANDARDS</vt:lpstr>
      <vt:lpstr>COMMUNICATIONS CONTENT SOURCES</vt:lpstr>
      <vt:lpstr>SOCIAL MEDIA CONTENT RESOURCES</vt:lpstr>
      <vt:lpstr>DIGITAL FOOTPRINT CONTENT  RESOURCES </vt:lpstr>
      <vt:lpstr>SOME STARTLING STATISTICS</vt:lpstr>
      <vt:lpstr>SAMPLE ACTIVITIES</vt:lpstr>
      <vt:lpstr>Thank you!</vt:lpstr>
    </vt:vector>
  </TitlesOfParts>
  <Company>Office 2004 Test Drive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Office 2004 Test Drive User</dc:creator>
  <cp:lastModifiedBy>Jarvon Carson</cp:lastModifiedBy>
  <cp:revision>3018</cp:revision>
  <cp:lastPrinted>2015-12-16T17:04:17Z</cp:lastPrinted>
  <dcterms:created xsi:type="dcterms:W3CDTF">2012-10-20T14:14:15Z</dcterms:created>
  <dcterms:modified xsi:type="dcterms:W3CDTF">2019-08-14T23:16:17Z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200</vt:r8>
  </property>
  <property fmtid="{D5CDD505-2E9C-101B-9397-08002B2CF9AE}" pid="4" name="_CopySource">
    <vt:lpwstr>https://council4econed.sharepoint.com/CMT/Board Meeting Feb 8, 2013 v2 njm.pptx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