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84" r:id="rId6"/>
    <p:sldId id="288" r:id="rId7"/>
    <p:sldId id="289" r:id="rId8"/>
    <p:sldId id="286" r:id="rId9"/>
    <p:sldId id="290" r:id="rId10"/>
    <p:sldId id="291" r:id="rId11"/>
    <p:sldId id="292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B8"/>
    <a:srgbClr val="7A9900"/>
    <a:srgbClr val="8BAF00"/>
    <a:srgbClr val="C7C6F8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82177"/>
  </p:normalViewPr>
  <p:slideViewPr>
    <p:cSldViewPr>
      <p:cViewPr varScale="1">
        <p:scale>
          <a:sx n="136" d="100"/>
          <a:sy n="136" d="100"/>
        </p:scale>
        <p:origin x="9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7AA5DFF-1E16-7F4C-8980-AB1611AD8891}" type="datetime1">
              <a:rPr lang="en-US"/>
              <a:pPr>
                <a:defRPr/>
              </a:pPr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3F68B-FDA9-C243-94A1-26FE62BE82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9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779520"/>
          </a:xfrm>
        </p:spPr>
        <p:txBody>
          <a:bodyPr/>
          <a:lstStyle>
            <a:lvl1pPr>
              <a:lnSpc>
                <a:spcPct val="100000"/>
              </a:lnSpc>
              <a:spcAft>
                <a:spcPts val="800"/>
              </a:spcAft>
              <a:defRPr sz="2200"/>
            </a:lvl1pPr>
            <a:lvl2pPr>
              <a:lnSpc>
                <a:spcPct val="100000"/>
              </a:lnSpc>
              <a:spcAft>
                <a:spcPts val="800"/>
              </a:spcAft>
              <a:defRPr sz="2200"/>
            </a:lvl2pPr>
            <a:lvl3pPr>
              <a:lnSpc>
                <a:spcPct val="100000"/>
              </a:lnSpc>
              <a:spcAft>
                <a:spcPts val="800"/>
              </a:spcAft>
              <a:defRPr sz="2200"/>
            </a:lvl3pPr>
            <a:lvl4pPr>
              <a:lnSpc>
                <a:spcPct val="100000"/>
              </a:lnSpc>
              <a:spcAft>
                <a:spcPts val="800"/>
              </a:spcAft>
              <a:defRPr sz="2200"/>
            </a:lvl4pPr>
            <a:lvl5pPr>
              <a:lnSpc>
                <a:spcPct val="100000"/>
              </a:lnSpc>
              <a:spcAft>
                <a:spcPts val="800"/>
              </a:spcAft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698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46888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AC16F-5B5D-3841-922A-C14EF88DDBC3}"/>
              </a:ext>
            </a:extLst>
          </p:cNvPr>
          <p:cNvSpPr txBox="1"/>
          <p:nvPr userDrawn="1"/>
        </p:nvSpPr>
        <p:spPr>
          <a:xfrm>
            <a:off x="457200" y="6574536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The History of Medicare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fontAlgn="base"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•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–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lnSpc>
          <a:spcPts val="2800"/>
        </a:lnSpc>
        <a:spcBef>
          <a:spcPts val="0"/>
        </a:spcBef>
        <a:spcAft>
          <a:spcPts val="1200"/>
        </a:spcAft>
        <a:buFont typeface="Arial" pitchFamily="-108" charset="0"/>
        <a:buChar char="»"/>
        <a:defRPr sz="22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FCBDF-B2D8-6847-A097-0A505ABD7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8077200" cy="1470025"/>
          </a:xfrm>
        </p:spPr>
        <p:txBody>
          <a:bodyPr/>
          <a:lstStyle/>
          <a:p>
            <a:pPr>
              <a:spcBef>
                <a:spcPts val="4000"/>
              </a:spcBef>
            </a:pPr>
            <a:r>
              <a:rPr lang="en-US" dirty="0"/>
              <a:t>The History </a:t>
            </a:r>
            <a:br>
              <a:rPr lang="en-US" dirty="0"/>
            </a:br>
            <a:r>
              <a:rPr lang="en-US" dirty="0"/>
              <a:t>of Medicare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54940-3232-A842-8E29-96E63A65FA45}"/>
              </a:ext>
            </a:extLst>
          </p:cNvPr>
          <p:cNvSpPr txBox="1"/>
          <p:nvPr/>
        </p:nvSpPr>
        <p:spPr>
          <a:xfrm>
            <a:off x="685800" y="4190762"/>
            <a:ext cx="7772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ESSENTIAL DILEMMA</a:t>
            </a:r>
          </a:p>
          <a:p>
            <a:pPr algn="ctr"/>
            <a:r>
              <a:rPr lang="en-US" sz="2200" dirty="0"/>
              <a:t>Medicare 1966: President Lyndon Johnson’s “American way” or Ronald Reagan’s “advance wave of socialism”?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1</a:t>
            </a:r>
            <a:br>
              <a:rPr lang="en-US" sz="3600" dirty="0"/>
            </a:br>
            <a:r>
              <a:rPr lang="en-US" sz="2400" dirty="0"/>
              <a:t>Poverty Rates by Age: 1959 to 2014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B0314B-D570-5443-947B-2209B05409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9"/>
          <a:stretch/>
        </p:blipFill>
        <p:spPr>
          <a:xfrm>
            <a:off x="1333500" y="2209800"/>
            <a:ext cx="6477000" cy="42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1936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2</a:t>
            </a:r>
            <a:br>
              <a:rPr lang="en-US" sz="3600" dirty="0"/>
            </a:br>
            <a:r>
              <a:rPr lang="en-US" sz="2400" dirty="0"/>
              <a:t>Points of View from Presidential Contenders</a:t>
            </a:r>
            <a:endParaRPr lang="en-US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92A50B-DA56-4047-BF39-665ABE6EBCA9}"/>
              </a:ext>
            </a:extLst>
          </p:cNvPr>
          <p:cNvSpPr txBox="1">
            <a:spLocks/>
          </p:cNvSpPr>
          <p:nvPr/>
        </p:nvSpPr>
        <p:spPr bwMode="auto">
          <a:xfrm>
            <a:off x="381000" y="2590800"/>
            <a:ext cx="5181599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eaLnBrk="0" hangingPunct="0">
              <a:spcAft>
                <a:spcPts val="0"/>
              </a:spcAft>
              <a:buNone/>
            </a:pPr>
            <a:r>
              <a:rPr lang="en-US" sz="1550" dirty="0">
                <a:ea typeface="Calibri" panose="020F0502020204030204" pitchFamily="34" charset="0"/>
              </a:rPr>
              <a:t>Don’t ever argue with me [about health care]. I’ll go a hundred million or billion on health or education.  I don’t argue about that any more than I argue with Lady Bird [Mrs. Johnson] about buying flour.  You got to have flour and coffee in your house.  Education and health.  I’ll spend the … money.  I may cut back some tanks.  But not on health.</a:t>
            </a:r>
          </a:p>
          <a:p>
            <a:pPr marL="836930" lvl="1" indent="0" algn="r" eaLnBrk="0" hangingPunct="0">
              <a:spcBef>
                <a:spcPts val="800"/>
              </a:spcBef>
              <a:buNone/>
            </a:pPr>
            <a:r>
              <a:rPr lang="en-US" sz="1550" dirty="0">
                <a:ea typeface="Calibri" panose="020F0502020204030204" pitchFamily="34" charset="0"/>
              </a:rPr>
              <a:t>—</a:t>
            </a:r>
            <a:r>
              <a:rPr lang="en-US" sz="15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Lyndon B. Johnson</a:t>
            </a:r>
            <a:r>
              <a:rPr lang="en-US" sz="1550" dirty="0">
                <a:ea typeface="Calibri" panose="020F0502020204030204" pitchFamily="34" charset="0"/>
              </a:rPr>
              <a:t>, 1965 (New York Times, 2009)</a:t>
            </a:r>
          </a:p>
          <a:p>
            <a:pPr marL="228600" indent="0" eaLnBrk="0" hangingPunct="0">
              <a:spcBef>
                <a:spcPts val="1200"/>
              </a:spcBef>
              <a:buNone/>
            </a:pPr>
            <a:r>
              <a:rPr lang="en-US" sz="1550" dirty="0">
                <a:ea typeface="Calibri" panose="020F0502020204030204" pitchFamily="34" charset="0"/>
              </a:rPr>
              <a:t> Having given our pensioners their medical care in kind, why not food baskets, why not public housing accommodations, why not vacation resorts, why not a ration of cigarettes for those who smoke and of beer for those who drink?</a:t>
            </a:r>
          </a:p>
          <a:p>
            <a:pPr marL="628650" lvl="1" indent="0" algn="r" eaLnBrk="0" hangingPunct="0">
              <a:spcBef>
                <a:spcPts val="800"/>
              </a:spcBef>
              <a:buNone/>
            </a:pPr>
            <a:r>
              <a:rPr lang="en-US" sz="1550" dirty="0">
                <a:ea typeface="Calibri" panose="020F0502020204030204" pitchFamily="34" charset="0"/>
              </a:rPr>
              <a:t>—</a:t>
            </a:r>
            <a:r>
              <a:rPr lang="en-US" sz="15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Barry Goldwater </a:t>
            </a:r>
            <a:r>
              <a:rPr lang="en-US" sz="1550" dirty="0">
                <a:ea typeface="Calibri" panose="020F0502020204030204" pitchFamily="34" charset="0"/>
              </a:rPr>
              <a:t>1964 (Nichols, 2011, p.16)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F9158-1845-8F4F-AACF-8FB03F325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714999" y="2667000"/>
            <a:ext cx="2971800" cy="180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0122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3</a:t>
            </a:r>
            <a:br>
              <a:rPr lang="en-US" sz="3600" dirty="0"/>
            </a:br>
            <a:r>
              <a:rPr lang="en-US" sz="2400" dirty="0"/>
              <a:t>Your Social Security (Poster)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AB40C-46B4-1040-9F2D-323A7387A6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49"/>
          <a:stretch/>
        </p:blipFill>
        <p:spPr>
          <a:xfrm>
            <a:off x="1886757" y="2259446"/>
            <a:ext cx="5370486" cy="41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013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4</a:t>
            </a:r>
            <a:br>
              <a:rPr lang="en-US" sz="3600" dirty="0"/>
            </a:br>
            <a:r>
              <a:rPr lang="en-US" sz="2400" dirty="0"/>
              <a:t>President Lyndon B. Johnson’s Remarks on the Medicare Bill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7A55B0-87CE-174E-A4D2-5594A88C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5421"/>
            <a:ext cx="8229600" cy="2846779"/>
          </a:xfrm>
        </p:spPr>
        <p:txBody>
          <a:bodyPr/>
          <a:lstStyle/>
          <a:p>
            <a:r>
              <a:rPr lang="en-US" sz="2100" dirty="0"/>
              <a:t>Why might the older population need health insurance, such as Medicare?</a:t>
            </a:r>
          </a:p>
          <a:p>
            <a:r>
              <a:rPr lang="en-US" sz="2100" dirty="0"/>
              <a:t> How is the Medicare program going to be funded?</a:t>
            </a:r>
          </a:p>
          <a:p>
            <a:r>
              <a:rPr lang="en-US" sz="2100" dirty="0"/>
              <a:t>According to President Johnson, what will be the benefits of the program?</a:t>
            </a:r>
          </a:p>
          <a:p>
            <a:r>
              <a:rPr lang="en-US" sz="2100" dirty="0"/>
              <a:t>What role is the government playing in providing Medicare?</a:t>
            </a:r>
          </a:p>
          <a:p>
            <a:r>
              <a:rPr lang="en-US" sz="2100" dirty="0"/>
              <a:t>Why would President Johnson refer to this program as </a:t>
            </a:r>
            <a:br>
              <a:rPr lang="en-US" sz="2100" dirty="0"/>
            </a:br>
            <a:r>
              <a:rPr lang="en-US" sz="2100" dirty="0"/>
              <a:t>“the American way”?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D4FEE-3D04-EC4A-B2B1-4FBCDF4CB0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12488" y="2286000"/>
            <a:ext cx="21190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348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5</a:t>
            </a:r>
            <a:br>
              <a:rPr lang="en-US" sz="3600" dirty="0"/>
            </a:br>
            <a:r>
              <a:rPr lang="en-US" sz="2400" dirty="0"/>
              <a:t>Varying Points of View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BFDCA-09DC-C944-9CF1-FFEB168FADBA}"/>
              </a:ext>
            </a:extLst>
          </p:cNvPr>
          <p:cNvSpPr/>
          <p:nvPr/>
        </p:nvSpPr>
        <p:spPr>
          <a:xfrm>
            <a:off x="2559446" y="3002339"/>
            <a:ext cx="2088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Congressman Morris Udall</a:t>
            </a: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President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Lyndon Johnson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AB4217-8E08-F444-BF1B-F08EF46D6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15" t="6261"/>
          <a:stretch/>
        </p:blipFill>
        <p:spPr>
          <a:xfrm>
            <a:off x="1004092" y="2480892"/>
            <a:ext cx="150192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DFD665-AD85-A04C-A9A4-37F074DEF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80" t="1924" r="4409" b="-1924"/>
          <a:stretch/>
        </p:blipFill>
        <p:spPr>
          <a:xfrm>
            <a:off x="1004092" y="4572000"/>
            <a:ext cx="1501921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B83745-A0F8-F745-B45D-E58F841C90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56" r="2356"/>
          <a:stretch/>
        </p:blipFill>
        <p:spPr>
          <a:xfrm>
            <a:off x="5195410" y="4572000"/>
            <a:ext cx="150568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E5A90B-B11B-1B47-9611-B35174A3D6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87"/>
          <a:stretch/>
        </p:blipFill>
        <p:spPr>
          <a:xfrm>
            <a:off x="5195408" y="2459645"/>
            <a:ext cx="1505684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638F154-716E-894B-B6ED-14AC861BDAED}"/>
              </a:ext>
            </a:extLst>
          </p:cNvPr>
          <p:cNvSpPr/>
          <p:nvPr/>
        </p:nvSpPr>
        <p:spPr>
          <a:xfrm>
            <a:off x="6750762" y="2996840"/>
            <a:ext cx="20884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Governor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Ronald Reagan</a:t>
            </a: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eaLnBrk="0" hangingPunc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Senator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Barry Goldwater</a:t>
            </a:r>
          </a:p>
        </p:txBody>
      </p:sp>
    </p:spTree>
    <p:extLst>
      <p:ext uri="{BB962C8B-B14F-4D97-AF65-F5344CB8AC3E}">
        <p14:creationId xmlns:p14="http://schemas.microsoft.com/office/powerpoint/2010/main" val="394648655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6</a:t>
            </a:r>
            <a:br>
              <a:rPr lang="en-US" sz="3600" dirty="0"/>
            </a:br>
            <a:r>
              <a:rPr lang="en-US" sz="2400" dirty="0"/>
              <a:t>The American Way: Two Perspectives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7A55B0-87CE-174E-A4D2-5594A88C6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92680"/>
            <a:ext cx="3810000" cy="3779520"/>
          </a:xfrm>
        </p:spPr>
        <p:txBody>
          <a:bodyPr/>
          <a:lstStyle/>
          <a:p>
            <a:pPr marL="0" indent="0">
              <a:buNone/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1</a:t>
            </a:r>
          </a:p>
          <a:p>
            <a:pPr marL="0" indent="0">
              <a:buNone/>
            </a:pPr>
            <a:r>
              <a:rPr lang="en-US" sz="1700" b="1" i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The American way is: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allowing people to achieve as much as they can for themselves.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being free from government interference with individual rights.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being allowed to run a business free from government regulation.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allowing people to keep what they have earned.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helping poor people on a voluntary basis.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EFBC359-779A-CF4E-8DC6-82751A12C639}"/>
              </a:ext>
            </a:extLst>
          </p:cNvPr>
          <p:cNvSpPr txBox="1">
            <a:spLocks/>
          </p:cNvSpPr>
          <p:nvPr/>
        </p:nvSpPr>
        <p:spPr bwMode="auto">
          <a:xfrm>
            <a:off x="4572000" y="2392680"/>
            <a:ext cx="411480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1pPr>
            <a:lvl2pPr marL="742950" indent="-28575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2pPr>
            <a:lvl3pPr marL="11430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•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3pPr>
            <a:lvl4pPr marL="16002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–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4pPr>
            <a:lvl5pPr marL="2057400" indent="-228600" algn="l" rtl="0" fontAlgn="base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-108" charset="0"/>
              <a:buChar char="»"/>
              <a:defRPr sz="2200" b="0" i="0" kern="1200">
                <a:solidFill>
                  <a:schemeClr val="tx1"/>
                </a:solidFill>
                <a:latin typeface="Calibri Light" panose="020F0302020204030204" pitchFamily="34" charset="0"/>
                <a:ea typeface="ＭＳ Ｐゴシック" pitchFamily="-108" charset="-128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-108" charset="0"/>
              <a:buNone/>
            </a:pPr>
            <a:r>
              <a:rPr lang="en-US" sz="1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Perspective 2</a:t>
            </a:r>
          </a:p>
          <a:p>
            <a:pPr marL="0" indent="0">
              <a:buFont typeface="Arial" pitchFamily="-108" charset="0"/>
              <a:buNone/>
            </a:pPr>
            <a:r>
              <a:rPr lang="en-US" sz="1700" b="1" i="1" dirty="0">
                <a:solidFill>
                  <a:srgbClr val="005CB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The American way is: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making sure that laws and policies do what is best for the greatest number of people.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making sure that no one is allowed to be successful by taking unfair advantage of others. 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knowing that poor people are not usually poor because they deserve to be poor and that rich people are not always rich because they deserve to be rich.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treating good health care and a good standard of living as basic human rights.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en-US" sz="1600" dirty="0"/>
              <a:t>using tax money to help poor people.</a:t>
            </a:r>
          </a:p>
          <a:p>
            <a:pPr>
              <a:buFont typeface="+mj-lt"/>
              <a:buAutoNum type="arabicPeriod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45026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A6BC2-D182-714D-862D-5045EA2F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Resource 7</a:t>
            </a:r>
            <a:br>
              <a:rPr lang="en-US" sz="3600" dirty="0"/>
            </a:br>
            <a:r>
              <a:rPr lang="en-US" sz="2400" dirty="0"/>
              <a:t>Medicare: Visualizing the Debate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D0CA6-FD27-EB41-9AF8-AB657CEEAE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r="2539"/>
          <a:stretch/>
        </p:blipFill>
        <p:spPr>
          <a:xfrm>
            <a:off x="5125770" y="2362201"/>
            <a:ext cx="3208605" cy="2590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6680C-054B-1345-89D4-306FCD99100F}"/>
              </a:ext>
            </a:extLst>
          </p:cNvPr>
          <p:cNvSpPr txBox="1"/>
          <p:nvPr/>
        </p:nvSpPr>
        <p:spPr>
          <a:xfrm>
            <a:off x="837859" y="6096001"/>
            <a:ext cx="296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Rockin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’ Chair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B5F50-8C66-B64A-99A7-DC1A1BAF1726}"/>
              </a:ext>
            </a:extLst>
          </p:cNvPr>
          <p:cNvSpPr txBox="1"/>
          <p:nvPr/>
        </p:nvSpPr>
        <p:spPr>
          <a:xfrm>
            <a:off x="5125770" y="4953000"/>
            <a:ext cx="318037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Medicare Cuts</a:t>
            </a: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Prescribed by Rep. Paul Ryan</a:t>
            </a:r>
          </a:p>
          <a:p>
            <a:pPr algn="ctr"/>
            <a:endParaRPr lang="en-US"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Side effects include:</a:t>
            </a: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loss of benefits, loss of life, rise in elderly</a:t>
            </a: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poverty rate, tax cuts for oil companies,</a:t>
            </a:r>
          </a:p>
          <a:p>
            <a:pPr algn="ctr"/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nausea</a:t>
            </a:r>
          </a:p>
          <a:p>
            <a:pPr algn="ctr"/>
            <a:endParaRPr lang="en-US" sz="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Take with cat food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ABCD0D-1A8A-BC42-BC1E-51DAA00F045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58" y="2362201"/>
            <a:ext cx="2963916" cy="36575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521369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75455f-c69b-4ff8-acf7-75612f4dc189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C4E6640BF8E4684BB0AD888238BAB" ma:contentTypeVersion="12" ma:contentTypeDescription="Create a new document." ma:contentTypeScope="" ma:versionID="ad2fc0d4fa62e1968d7a1186eb6b8bba">
  <xsd:schema xmlns:xsd="http://www.w3.org/2001/XMLSchema" xmlns:xs="http://www.w3.org/2001/XMLSchema" xmlns:p="http://schemas.microsoft.com/office/2006/metadata/properties" xmlns:ns2="aa0c1190-56bd-4797-9cf7-4990489609e0" xmlns:ns3="e475455f-c69b-4ff8-acf7-75612f4dc189" targetNamespace="http://schemas.microsoft.com/office/2006/metadata/properties" ma:root="true" ma:fieldsID="55f388ed21565ea9d77dc5deb097c60f" ns2:_="" ns3:_="">
    <xsd:import namespace="aa0c1190-56bd-4797-9cf7-4990489609e0"/>
    <xsd:import namespace="e475455f-c69b-4ff8-acf7-75612f4dc1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c1190-56bd-4797-9cf7-4990489609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5455f-c69b-4ff8-acf7-75612f4dc1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8332A4-542C-494D-8506-1C720B46413C}">
  <ds:schemaRefs>
    <ds:schemaRef ds:uri="http://purl.org/dc/elements/1.1/"/>
    <ds:schemaRef ds:uri="http://purl.org/dc/terms/"/>
    <ds:schemaRef ds:uri="e475455f-c69b-4ff8-acf7-75612f4dc189"/>
    <ds:schemaRef ds:uri="http://schemas.microsoft.com/office/2006/documentManagement/types"/>
    <ds:schemaRef ds:uri="http://schemas.microsoft.com/office/infopath/2007/PartnerControls"/>
    <ds:schemaRef ds:uri="aa0c1190-56bd-4797-9cf7-4990489609e0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F85DF1F-BC57-4156-92DD-D8D43BF52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AA688-3909-4105-AAF3-5C13F6531C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1827</TotalTime>
  <Words>514</Words>
  <Application>Microsoft Macintosh PowerPoint</Application>
  <PresentationFormat>On-screen Show (4:3)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The History  of Medicare</vt:lpstr>
      <vt:lpstr>Resource 1 Poverty Rates by Age: 1959 to 2014</vt:lpstr>
      <vt:lpstr>Resource 2 Points of View from Presidential Contenders</vt:lpstr>
      <vt:lpstr>Resource 3 Your Social Security (Poster)</vt:lpstr>
      <vt:lpstr>Resource 4 President Lyndon B. Johnson’s Remarks on the Medicare Bill</vt:lpstr>
      <vt:lpstr>Resource 5 Varying Points of View</vt:lpstr>
      <vt:lpstr>Resource 6 The American Way: Two Perspectives</vt:lpstr>
      <vt:lpstr>Resource 7 Medicare: Visualizing the Debate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Business of….?</dc:title>
  <dc:subject/>
  <dc:creator>Marsha Masters</dc:creator>
  <cp:keywords/>
  <dc:description/>
  <cp:lastModifiedBy>Chuck Krenzin</cp:lastModifiedBy>
  <cp:revision>255</cp:revision>
  <dcterms:created xsi:type="dcterms:W3CDTF">2012-09-11T15:07:18Z</dcterms:created>
  <dcterms:modified xsi:type="dcterms:W3CDTF">2019-11-07T17:22:00Z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0x0101006DFC4E6640BF8E4684BB0AD888238BAB</vt:lpwstr>
  </property>
  <property fmtid="{D5CDD505-2E9C-101B-9397-08002B2CF9AE}" pid="3" name="Order">
    <vt:r8>2199100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