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56" r:id="rId5"/>
    <p:sldId id="258" r:id="rId6"/>
    <p:sldId id="27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1pPr>
    <a:lvl2pPr marL="4572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2pPr>
    <a:lvl3pPr marL="9144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3pPr>
    <a:lvl4pPr marL="13716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4pPr>
    <a:lvl5pPr marL="18288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5pPr>
    <a:lvl6pPr marL="22860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6pPr>
    <a:lvl7pPr marL="27432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7pPr>
    <a:lvl8pPr marL="32004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8pPr>
    <a:lvl9pPr marL="36576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CB8"/>
    <a:srgbClr val="7A9900"/>
    <a:srgbClr val="8BAF00"/>
    <a:srgbClr val="C7C6F8"/>
    <a:srgbClr val="004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803"/>
    <p:restoredTop sz="94218"/>
  </p:normalViewPr>
  <p:slideViewPr>
    <p:cSldViewPr>
      <p:cViewPr varScale="1">
        <p:scale>
          <a:sx n="116" d="100"/>
          <a:sy n="116" d="100"/>
        </p:scale>
        <p:origin x="2528" y="1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C7AA5DFF-1E16-7F4C-8980-AB1611AD8891}" type="datetime1">
              <a:rPr lang="en-US"/>
              <a:pPr>
                <a:defRPr/>
              </a:pPr>
              <a:t>9/20/19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D483F68B-FDA9-C243-94A1-26FE62BE822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pitchFamily="-108" charset="-128"/>
        <a:cs typeface="ＭＳ Ｐゴシック" pitchFamily="-108" charset="-128"/>
      </a:defRPr>
    </a:lvl1pPr>
    <a:lvl2pPr marL="457200" algn="l" defTabSz="457200" rtl="0" fontAlgn="base">
      <a:spcBef>
        <a:spcPct val="30000"/>
      </a:spcBef>
      <a:spcAft>
        <a:spcPct val="0"/>
      </a:spcAft>
      <a:defRPr sz="1200" kern="1200">
        <a:solidFill>
          <a:schemeClr val="tx1"/>
        </a:solidFill>
        <a:latin typeface="+mn-lt"/>
        <a:ea typeface="ＭＳ Ｐゴシック" pitchFamily="-108" charset="-128"/>
        <a:cs typeface="+mn-cs"/>
      </a:defRPr>
    </a:lvl2pPr>
    <a:lvl3pPr marL="914400" algn="l" defTabSz="457200" rtl="0" fontAlgn="base">
      <a:spcBef>
        <a:spcPct val="30000"/>
      </a:spcBef>
      <a:spcAft>
        <a:spcPct val="0"/>
      </a:spcAft>
      <a:defRPr sz="1200" kern="1200">
        <a:solidFill>
          <a:schemeClr val="tx1"/>
        </a:solidFill>
        <a:latin typeface="+mn-lt"/>
        <a:ea typeface="ＭＳ Ｐゴシック" pitchFamily="-108" charset="-128"/>
        <a:cs typeface="+mn-cs"/>
      </a:defRPr>
    </a:lvl3pPr>
    <a:lvl4pPr marL="1371600" algn="l" defTabSz="457200" rtl="0" fontAlgn="base">
      <a:spcBef>
        <a:spcPct val="30000"/>
      </a:spcBef>
      <a:spcAft>
        <a:spcPct val="0"/>
      </a:spcAft>
      <a:defRPr sz="1200" kern="1200">
        <a:solidFill>
          <a:schemeClr val="tx1"/>
        </a:solidFill>
        <a:latin typeface="+mn-lt"/>
        <a:ea typeface="ＭＳ Ｐゴシック" pitchFamily="-108" charset="-128"/>
        <a:cs typeface="+mn-cs"/>
      </a:defRPr>
    </a:lvl4pPr>
    <a:lvl5pPr marL="1828800" algn="l" defTabSz="457200" rtl="0" fontAlgn="base">
      <a:spcBef>
        <a:spcPct val="30000"/>
      </a:spcBef>
      <a:spcAft>
        <a:spcPct val="0"/>
      </a:spcAft>
      <a:defRPr sz="1200" kern="1200">
        <a:solidFill>
          <a:schemeClr val="tx1"/>
        </a:solidFill>
        <a:latin typeface="+mn-lt"/>
        <a:ea typeface="ＭＳ Ｐゴシック" pitchFamily="-10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1</a:t>
            </a:fld>
            <a:endParaRPr lang="en-US"/>
          </a:p>
        </p:txBody>
      </p:sp>
    </p:spTree>
    <p:extLst>
      <p:ext uri="{BB962C8B-B14F-4D97-AF65-F5344CB8AC3E}">
        <p14:creationId xmlns:p14="http://schemas.microsoft.com/office/powerpoint/2010/main" val="4443675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10</a:t>
            </a:fld>
            <a:endParaRPr lang="en-US"/>
          </a:p>
        </p:txBody>
      </p:sp>
    </p:spTree>
    <p:extLst>
      <p:ext uri="{BB962C8B-B14F-4D97-AF65-F5344CB8AC3E}">
        <p14:creationId xmlns:p14="http://schemas.microsoft.com/office/powerpoint/2010/main" val="25927093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11</a:t>
            </a:fld>
            <a:endParaRPr lang="en-US"/>
          </a:p>
        </p:txBody>
      </p:sp>
    </p:spTree>
    <p:extLst>
      <p:ext uri="{BB962C8B-B14F-4D97-AF65-F5344CB8AC3E}">
        <p14:creationId xmlns:p14="http://schemas.microsoft.com/office/powerpoint/2010/main" val="24074606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12</a:t>
            </a:fld>
            <a:endParaRPr lang="en-US"/>
          </a:p>
        </p:txBody>
      </p:sp>
    </p:spTree>
    <p:extLst>
      <p:ext uri="{BB962C8B-B14F-4D97-AF65-F5344CB8AC3E}">
        <p14:creationId xmlns:p14="http://schemas.microsoft.com/office/powerpoint/2010/main" val="28082889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2</a:t>
            </a:fld>
            <a:endParaRPr lang="en-US"/>
          </a:p>
        </p:txBody>
      </p:sp>
    </p:spTree>
    <p:extLst>
      <p:ext uri="{BB962C8B-B14F-4D97-AF65-F5344CB8AC3E}">
        <p14:creationId xmlns:p14="http://schemas.microsoft.com/office/powerpoint/2010/main" val="20099184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3</a:t>
            </a:fld>
            <a:endParaRPr lang="en-US"/>
          </a:p>
        </p:txBody>
      </p:sp>
    </p:spTree>
    <p:extLst>
      <p:ext uri="{BB962C8B-B14F-4D97-AF65-F5344CB8AC3E}">
        <p14:creationId xmlns:p14="http://schemas.microsoft.com/office/powerpoint/2010/main" val="26976333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4</a:t>
            </a:fld>
            <a:endParaRPr lang="en-US"/>
          </a:p>
        </p:txBody>
      </p:sp>
    </p:spTree>
    <p:extLst>
      <p:ext uri="{BB962C8B-B14F-4D97-AF65-F5344CB8AC3E}">
        <p14:creationId xmlns:p14="http://schemas.microsoft.com/office/powerpoint/2010/main" val="23002855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5</a:t>
            </a:fld>
            <a:endParaRPr lang="en-US"/>
          </a:p>
        </p:txBody>
      </p:sp>
    </p:spTree>
    <p:extLst>
      <p:ext uri="{BB962C8B-B14F-4D97-AF65-F5344CB8AC3E}">
        <p14:creationId xmlns:p14="http://schemas.microsoft.com/office/powerpoint/2010/main" val="34293157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6</a:t>
            </a:fld>
            <a:endParaRPr lang="en-US"/>
          </a:p>
        </p:txBody>
      </p:sp>
    </p:spTree>
    <p:extLst>
      <p:ext uri="{BB962C8B-B14F-4D97-AF65-F5344CB8AC3E}">
        <p14:creationId xmlns:p14="http://schemas.microsoft.com/office/powerpoint/2010/main" val="4862193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7</a:t>
            </a:fld>
            <a:endParaRPr lang="en-US"/>
          </a:p>
        </p:txBody>
      </p:sp>
    </p:spTree>
    <p:extLst>
      <p:ext uri="{BB962C8B-B14F-4D97-AF65-F5344CB8AC3E}">
        <p14:creationId xmlns:p14="http://schemas.microsoft.com/office/powerpoint/2010/main" val="9189085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8</a:t>
            </a:fld>
            <a:endParaRPr lang="en-US"/>
          </a:p>
        </p:txBody>
      </p:sp>
    </p:spTree>
    <p:extLst>
      <p:ext uri="{BB962C8B-B14F-4D97-AF65-F5344CB8AC3E}">
        <p14:creationId xmlns:p14="http://schemas.microsoft.com/office/powerpoint/2010/main" val="31317662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9</a:t>
            </a:fld>
            <a:endParaRPr lang="en-US"/>
          </a:p>
        </p:txBody>
      </p:sp>
    </p:spTree>
    <p:extLst>
      <p:ext uri="{BB962C8B-B14F-4D97-AF65-F5344CB8AC3E}">
        <p14:creationId xmlns:p14="http://schemas.microsoft.com/office/powerpoint/2010/main" val="5471580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6600" b="1" i="0">
                <a:solidFill>
                  <a:srgbClr val="005CB8"/>
                </a:solidFill>
                <a:effectLst>
                  <a:outerShdw blurRad="50800" dist="50800" dir="5400000" algn="ctr" rotWithShape="0">
                    <a:srgbClr val="000000">
                      <a:alpha val="0"/>
                    </a:srgbClr>
                  </a:outerShdw>
                </a:effectLst>
                <a:latin typeface="Calibri" panose="020F0502020204030204" pitchFamily="34" charset="0"/>
                <a:cs typeface="Calibri" panose="020F0502020204030204" pitchFamily="34" charset="0"/>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p>
            <a:r>
              <a:rPr lang="en-US" dirty="0"/>
              <a:t>Click to edit Master title style</a:t>
            </a:r>
          </a:p>
        </p:txBody>
      </p:sp>
      <p:sp>
        <p:nvSpPr>
          <p:cNvPr id="3" name="Content Placeholder 2"/>
          <p:cNvSpPr>
            <a:spLocks noGrp="1"/>
          </p:cNvSpPr>
          <p:nvPr>
            <p:ph idx="1"/>
          </p:nvPr>
        </p:nvSpPr>
        <p:spPr>
          <a:xfrm>
            <a:off x="457200" y="2377440"/>
            <a:ext cx="8229600" cy="3779520"/>
          </a:xfrm>
        </p:spPr>
        <p:txBody>
          <a:bodyPr/>
          <a:lstStyle>
            <a:lvl1pPr marL="0" indent="0">
              <a:lnSpc>
                <a:spcPts val="2400"/>
              </a:lnSpc>
              <a:buNone/>
              <a:defRPr sz="1900"/>
            </a:lvl1pPr>
            <a:lvl2pPr marL="457200" indent="0">
              <a:lnSpc>
                <a:spcPts val="2400"/>
              </a:lnSpc>
              <a:buNone/>
              <a:defRPr sz="1900"/>
            </a:lvl2pPr>
            <a:lvl3pPr marL="914400" indent="0">
              <a:lnSpc>
                <a:spcPts val="2400"/>
              </a:lnSpc>
              <a:buNone/>
              <a:defRPr sz="1900"/>
            </a:lvl3pPr>
            <a:lvl4pPr marL="1371600" indent="0">
              <a:lnSpc>
                <a:spcPts val="2400"/>
              </a:lnSpc>
              <a:buNone/>
              <a:defRPr sz="1900"/>
            </a:lvl4pPr>
            <a:lvl5pPr marL="1828800" indent="0">
              <a:lnSpc>
                <a:spcPts val="2400"/>
              </a:lnSpc>
              <a:buNone/>
              <a:defRPr sz="19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06984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rot lat="0" lon="0" rev="0"/>
              </a:camera>
              <a:lightRig rig="threePt" dir="t"/>
            </a:scene3d>
            <a:sp3d>
              <a:bevelT w="0"/>
            </a:sp3d>
          </a:bodyPr>
          <a:lstStyle/>
          <a:p>
            <a:pPr lvl="0"/>
            <a:r>
              <a:rPr lang="en-US" dirty="0"/>
              <a:t>Click to edit Master title style</a:t>
            </a:r>
          </a:p>
        </p:txBody>
      </p:sp>
      <p:sp>
        <p:nvSpPr>
          <p:cNvPr id="1027" name="Text Placeholder 2"/>
          <p:cNvSpPr>
            <a:spLocks noGrp="1"/>
          </p:cNvSpPr>
          <p:nvPr>
            <p:ph type="body" idx="1"/>
          </p:nvPr>
        </p:nvSpPr>
        <p:spPr bwMode="auto">
          <a:xfrm>
            <a:off x="457200" y="246888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a:extLst>
              <a:ext uri="{FF2B5EF4-FFF2-40B4-BE49-F238E27FC236}">
                <a16:creationId xmlns:a16="http://schemas.microsoft.com/office/drawing/2014/main" id="{D5AAC16F-5B5D-3841-922A-C14EF88DDBC3}"/>
              </a:ext>
            </a:extLst>
          </p:cNvPr>
          <p:cNvSpPr txBox="1"/>
          <p:nvPr userDrawn="1"/>
        </p:nvSpPr>
        <p:spPr>
          <a:xfrm>
            <a:off x="457200" y="6574536"/>
            <a:ext cx="8229600" cy="276999"/>
          </a:xfrm>
          <a:prstGeom prst="rect">
            <a:avLst/>
          </a:prstGeom>
          <a:noFill/>
        </p:spPr>
        <p:txBody>
          <a:bodyPr wrap="square" rtlCol="0">
            <a:spAutoFit/>
          </a:bodyPr>
          <a:lstStyle/>
          <a:p>
            <a:pPr algn="ctr"/>
            <a:r>
              <a:rPr lang="en-US" sz="1200" dirty="0">
                <a:solidFill>
                  <a:schemeClr val="bg1"/>
                </a:solidFill>
              </a:rPr>
              <a:t>Equality Relations and Net Worth, Part 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txStyles>
    <p:titleStyle>
      <a:lvl1pPr algn="ctr" rtl="0" fontAlgn="base">
        <a:spcBef>
          <a:spcPct val="0"/>
        </a:spcBef>
        <a:spcAft>
          <a:spcPct val="0"/>
        </a:spcAft>
        <a:defRPr sz="6600" b="1" i="0" kern="1200">
          <a:solidFill>
            <a:srgbClr val="005CB8"/>
          </a:solidFill>
          <a:effectLst>
            <a:glow>
              <a:schemeClr val="accent1">
                <a:alpha val="0"/>
              </a:schemeClr>
            </a:glow>
            <a:outerShdw blurRad="50800" dist="50800" dir="5400000" algn="ctr" rotWithShape="0">
              <a:srgbClr val="000000">
                <a:alpha val="0"/>
              </a:srgbClr>
            </a:outerShdw>
            <a:reflection stA="0" endPos="65000" dist="50800" dir="5400000" sy="-100000" algn="bl" rotWithShape="0"/>
          </a:effectLst>
          <a:latin typeface="Calibri" panose="020F0502020204030204" pitchFamily="34" charset="0"/>
          <a:ea typeface="ＭＳ Ｐゴシック" pitchFamily="-108" charset="-128"/>
          <a:cs typeface="Calibri" panose="020F0502020204030204" pitchFamily="34" charset="0"/>
        </a:defRPr>
      </a:lvl1pPr>
      <a:lvl2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2pPr>
      <a:lvl3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3pPr>
      <a:lvl4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4pPr>
      <a:lvl5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5pPr>
      <a:lvl6pPr marL="4572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6pPr>
      <a:lvl7pPr marL="9144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7pPr>
      <a:lvl8pPr marL="13716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8pPr>
      <a:lvl9pPr marL="18288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9pPr>
    </p:titleStyle>
    <p:bodyStyle>
      <a:lvl1pPr marL="342900" indent="-3429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1pPr>
      <a:lvl2pPr marL="742950" indent="-28575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799"/>
            <a:ext cx="7772400" cy="4191001"/>
          </a:xfrm>
        </p:spPr>
        <p:txBody>
          <a:bodyPr rtlCol="0">
            <a:normAutofit/>
            <a:scene3d>
              <a:camera prst="orthographicFront"/>
              <a:lightRig rig="glow" dir="tl">
                <a:rot lat="0" lon="0" rev="5400000"/>
              </a:lightRig>
            </a:scene3d>
            <a:sp3d>
              <a:bevelT w="0" h="0"/>
              <a:contourClr>
                <a:schemeClr val="accent6">
                  <a:shade val="73000"/>
                </a:schemeClr>
              </a:contourClr>
            </a:sp3d>
          </a:bodyPr>
          <a:lstStyle/>
          <a:p>
            <a:r>
              <a:rPr lang="en-US" sz="6000" dirty="0">
                <a:effectLst/>
              </a:rPr>
              <a:t>Understanding Wealth</a:t>
            </a:r>
            <a:endParaRPr lang="en-US" sz="6000" b="0" dirty="0">
              <a:solidFill>
                <a:schemeClr val="tx1"/>
              </a:solidFill>
              <a:effectLst/>
              <a:latin typeface="Calibri Light" panose="020F0302020204030204" pitchFamily="34" charset="0"/>
              <a:cs typeface="Calibri Light" panose="020F030202020403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98448"/>
            <a:ext cx="8229600" cy="5102352"/>
          </a:xfrm>
        </p:spPr>
        <p:txBody>
          <a:bodyPr rtlCol="0">
            <a:noAutofit/>
            <a:scene3d>
              <a:camera prst="orthographicFront"/>
              <a:lightRig rig="glow" dir="tl">
                <a:rot lat="0" lon="0" rev="5400000"/>
              </a:lightRig>
            </a:scene3d>
            <a:sp3d>
              <a:bevelT w="0" h="0"/>
              <a:contourClr>
                <a:schemeClr val="accent6">
                  <a:shade val="73000"/>
                </a:schemeClr>
              </a:contourClr>
            </a:sp3d>
          </a:bodyPr>
          <a:lstStyle/>
          <a:p>
            <a:pPr marL="0" indent="0">
              <a:buNone/>
            </a:pPr>
            <a:r>
              <a:rPr lang="en-US" sz="2800" dirty="0"/>
              <a:t>Income</a:t>
            </a:r>
            <a:r>
              <a:rPr lang="en-US" sz="2800" b="0" dirty="0">
                <a:latin typeface="Calibri Light" panose="020F0302020204030204" pitchFamily="34" charset="0"/>
                <a:cs typeface="Calibri Light" panose="020F0302020204030204" pitchFamily="34" charset="0"/>
              </a:rPr>
              <a:t> and </a:t>
            </a:r>
            <a:r>
              <a:rPr lang="en-US" sz="2800" dirty="0"/>
              <a:t>expense</a:t>
            </a:r>
            <a:r>
              <a:rPr lang="en-US" sz="2800" b="0" dirty="0">
                <a:latin typeface="Calibri Light" panose="020F0302020204030204" pitchFamily="34" charset="0"/>
                <a:cs typeface="Calibri Light" panose="020F0302020204030204" pitchFamily="34" charset="0"/>
              </a:rPr>
              <a:t> allow us to track whether wealth is going up or down, but we also need to be able to measure its level at a fixed point in time. To do this, we need to understand </a:t>
            </a:r>
            <a:r>
              <a:rPr lang="en-US" sz="2800" dirty="0"/>
              <a:t>assets</a:t>
            </a:r>
            <a:r>
              <a:rPr lang="en-US" sz="2800" b="0" dirty="0">
                <a:latin typeface="Calibri Light" panose="020F0302020204030204" pitchFamily="34" charset="0"/>
                <a:cs typeface="Calibri Light" panose="020F0302020204030204" pitchFamily="34" charset="0"/>
              </a:rPr>
              <a:t> and </a:t>
            </a:r>
            <a:r>
              <a:rPr lang="en-US" sz="2800" dirty="0"/>
              <a:t>liabilities.</a:t>
            </a:r>
            <a:br>
              <a:rPr lang="en-US" sz="2800" b="0" dirty="0">
                <a:latin typeface="Calibri Light" panose="020F0302020204030204" pitchFamily="34" charset="0"/>
                <a:cs typeface="Calibri Light" panose="020F0302020204030204" pitchFamily="34" charset="0"/>
              </a:rPr>
            </a:br>
            <a:endParaRPr lang="en-US" sz="2800" b="0" dirty="0">
              <a:latin typeface="Calibri Light" panose="020F0302020204030204" pitchFamily="34" charset="0"/>
              <a:cs typeface="Calibri Light" panose="020F0302020204030204" pitchFamily="34" charset="0"/>
            </a:endParaRPr>
          </a:p>
        </p:txBody>
      </p:sp>
      <p:sp>
        <p:nvSpPr>
          <p:cNvPr id="3" name="TextBox 2">
            <a:extLst>
              <a:ext uri="{FF2B5EF4-FFF2-40B4-BE49-F238E27FC236}">
                <a16:creationId xmlns:a16="http://schemas.microsoft.com/office/drawing/2014/main" id="{0582E372-9747-6B43-9FE1-36285A46768A}"/>
              </a:ext>
            </a:extLst>
          </p:cNvPr>
          <p:cNvSpPr txBox="1"/>
          <p:nvPr/>
        </p:nvSpPr>
        <p:spPr>
          <a:xfrm>
            <a:off x="-925033" y="3625702"/>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3190204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4294967295"/>
          </p:nvPr>
        </p:nvSpPr>
        <p:spPr>
          <a:xfrm>
            <a:off x="457200" y="2441448"/>
            <a:ext cx="8229600" cy="4559491"/>
          </a:xfrm>
        </p:spPr>
        <p:txBody>
          <a:bodyPr/>
          <a:lstStyle/>
          <a:p>
            <a:pPr>
              <a:spcAft>
                <a:spcPts val="1200"/>
              </a:spcAft>
            </a:pPr>
            <a:r>
              <a:rPr lang="en-US" sz="1800" dirty="0"/>
              <a:t>The most familiar kind of asset is an item that can be sold at some point in the future, such as a house, a car, or gold.  Possession of such an item increases wealth, since one can sell it and use the cash for consumption.</a:t>
            </a:r>
          </a:p>
          <a:p>
            <a:pPr>
              <a:spcAft>
                <a:spcPts val="1200"/>
              </a:spcAft>
            </a:pPr>
            <a:r>
              <a:rPr lang="en-US" sz="1800" dirty="0"/>
              <a:t>Cash is an asset since it stores value and, of course, can be used to obtain items of value.</a:t>
            </a:r>
          </a:p>
          <a:p>
            <a:pPr>
              <a:spcAft>
                <a:spcPts val="1200"/>
              </a:spcAft>
            </a:pPr>
            <a:r>
              <a:rPr lang="en-US" sz="1800" dirty="0"/>
              <a:t>Property can also be an asset, if it retains its value over an extended period of time, even if it can’t be resold. For example, a two-year old computer can’t be resold (at least for any significant sum). However, it retains its value for the person who owns it. A computer generally remains functional for around three to four years.</a:t>
            </a:r>
          </a:p>
          <a:p>
            <a:pPr lvl="0">
              <a:spcAft>
                <a:spcPts val="1200"/>
              </a:spcAft>
            </a:pPr>
            <a:r>
              <a:rPr lang="en-US" sz="1800" dirty="0"/>
              <a:t>If you own an object that remains useful for an extended period of time, this in effect reduces your expenses, since you don’t have to buy another one during that time.</a:t>
            </a:r>
          </a:p>
        </p:txBody>
      </p:sp>
      <p:sp>
        <p:nvSpPr>
          <p:cNvPr id="2" name="Title 1"/>
          <p:cNvSpPr>
            <a:spLocks noGrp="1"/>
          </p:cNvSpPr>
          <p:nvPr>
            <p:ph type="title"/>
          </p:nvPr>
        </p:nvSpPr>
        <p:spPr>
          <a:xfrm>
            <a:off x="457200" y="1298448"/>
            <a:ext cx="8229600" cy="1143000"/>
          </a:xfrm>
        </p:spPr>
        <p:txBody>
          <a:bodyPr rtlCol="0">
            <a:noAutofit/>
            <a:scene3d>
              <a:camera prst="orthographicFront"/>
              <a:lightRig rig="glow" dir="tl">
                <a:rot lat="0" lon="0" rev="5400000"/>
              </a:lightRig>
            </a:scene3d>
            <a:sp3d>
              <a:bevelT w="0" h="0"/>
              <a:contourClr>
                <a:schemeClr val="accent6">
                  <a:shade val="73000"/>
                </a:schemeClr>
              </a:contourClr>
            </a:sp3d>
          </a:bodyPr>
          <a:lstStyle/>
          <a:p>
            <a:pPr marL="0" indent="0">
              <a:buNone/>
            </a:pPr>
            <a:r>
              <a:rPr lang="en-US" sz="2800" dirty="0"/>
              <a:t>Assets: </a:t>
            </a:r>
            <a:r>
              <a:rPr lang="en-US" sz="2800" b="0" dirty="0">
                <a:latin typeface="Calibri Light" panose="020F0302020204030204" pitchFamily="34" charset="0"/>
                <a:cs typeface="Calibri Light" panose="020F0302020204030204" pitchFamily="34" charset="0"/>
              </a:rPr>
              <a:t>Property that stores value or reduces expenses. The more assets you have, the greater your wealth.</a:t>
            </a:r>
          </a:p>
        </p:txBody>
      </p:sp>
    </p:spTree>
    <p:extLst>
      <p:ext uri="{BB962C8B-B14F-4D97-AF65-F5344CB8AC3E}">
        <p14:creationId xmlns:p14="http://schemas.microsoft.com/office/powerpoint/2010/main" val="22015108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435">
                                            <p:txEl>
                                              <p:pRg st="1" end="1"/>
                                            </p:txEl>
                                          </p:spTgt>
                                        </p:tgtEl>
                                        <p:attrNameLst>
                                          <p:attrName>style.visibility</p:attrName>
                                        </p:attrNameLst>
                                      </p:cBhvr>
                                      <p:to>
                                        <p:strVal val="visible"/>
                                      </p:to>
                                    </p:set>
                                    <p:anim calcmode="lin" valueType="num">
                                      <p:cBhvr additive="base">
                                        <p:cTn id="13" dur="5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4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435">
                                            <p:txEl>
                                              <p:pRg st="2" end="2"/>
                                            </p:txEl>
                                          </p:spTgt>
                                        </p:tgtEl>
                                        <p:attrNameLst>
                                          <p:attrName>style.visibility</p:attrName>
                                        </p:attrNameLst>
                                      </p:cBhvr>
                                      <p:to>
                                        <p:strVal val="visible"/>
                                      </p:to>
                                    </p:set>
                                    <p:anim calcmode="lin" valueType="num">
                                      <p:cBhvr additive="base">
                                        <p:cTn id="19" dur="5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43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8435">
                                            <p:txEl>
                                              <p:pRg st="3" end="3"/>
                                            </p:txEl>
                                          </p:spTgt>
                                        </p:tgtEl>
                                        <p:attrNameLst>
                                          <p:attrName>style.visibility</p:attrName>
                                        </p:attrNameLst>
                                      </p:cBhvr>
                                      <p:to>
                                        <p:strVal val="visible"/>
                                      </p:to>
                                    </p:set>
                                    <p:anim calcmode="lin" valueType="num">
                                      <p:cBhvr additive="base">
                                        <p:cTn id="25" dur="500" fill="hold"/>
                                        <p:tgtEl>
                                          <p:spTgt spid="1843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843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4294967295"/>
          </p:nvPr>
        </p:nvSpPr>
        <p:spPr>
          <a:xfrm>
            <a:off x="457200" y="2441448"/>
            <a:ext cx="8229600" cy="4559491"/>
          </a:xfrm>
        </p:spPr>
        <p:txBody>
          <a:bodyPr/>
          <a:lstStyle/>
          <a:p>
            <a:r>
              <a:rPr lang="en-US" sz="1800" dirty="0"/>
              <a:t>The greater your liabilities, the less your wealth, since the money you use to pay off your liabilities cannot be used for consumption.  So, liabilities that contribute negatively your wealth.</a:t>
            </a:r>
          </a:p>
          <a:p>
            <a:r>
              <a:rPr lang="en-US" sz="1800" dirty="0"/>
              <a:t>Liabilities typically come from borrowing cash. You borrow cash for immediate use on the condition that you must pay it back later.  For example, you take out a loan to pay for your college tuition.</a:t>
            </a:r>
          </a:p>
          <a:p>
            <a:r>
              <a:rPr lang="en-US" sz="1800" dirty="0"/>
              <a:t>Unpaid liabilities typically increase over time due to interest that is added to the amount borrowed.</a:t>
            </a:r>
          </a:p>
        </p:txBody>
      </p:sp>
      <p:sp>
        <p:nvSpPr>
          <p:cNvPr id="2" name="Title 1"/>
          <p:cNvSpPr>
            <a:spLocks noGrp="1"/>
          </p:cNvSpPr>
          <p:nvPr>
            <p:ph type="title"/>
          </p:nvPr>
        </p:nvSpPr>
        <p:spPr>
          <a:xfrm>
            <a:off x="457200" y="1298448"/>
            <a:ext cx="8229600" cy="1143000"/>
          </a:xfrm>
        </p:spPr>
        <p:txBody>
          <a:bodyPr rtlCol="0">
            <a:noAutofit/>
            <a:scene3d>
              <a:camera prst="orthographicFront"/>
              <a:lightRig rig="glow" dir="tl">
                <a:rot lat="0" lon="0" rev="5400000"/>
              </a:lightRig>
            </a:scene3d>
            <a:sp3d>
              <a:bevelT w="0" h="0"/>
              <a:contourClr>
                <a:schemeClr val="accent6">
                  <a:shade val="73000"/>
                </a:schemeClr>
              </a:contourClr>
            </a:sp3d>
          </a:bodyPr>
          <a:lstStyle/>
          <a:p>
            <a:pPr marL="0" indent="0">
              <a:buNone/>
            </a:pPr>
            <a:r>
              <a:rPr lang="en-US" sz="2800" dirty="0"/>
              <a:t>Liabilities</a:t>
            </a:r>
            <a:r>
              <a:rPr lang="en-US" sz="2800"/>
              <a:t>: </a:t>
            </a:r>
            <a:r>
              <a:rPr lang="en-US" sz="2800" b="0">
                <a:latin typeface="Calibri Light" panose="020F0302020204030204" pitchFamily="34" charset="0"/>
                <a:cs typeface="Calibri Light" panose="020F0302020204030204" pitchFamily="34" charset="0"/>
              </a:rPr>
              <a:t>Obligations </a:t>
            </a:r>
            <a:r>
              <a:rPr lang="en-US" sz="2800" b="0" dirty="0">
                <a:latin typeface="Calibri Light" panose="020F0302020204030204" pitchFamily="34" charset="0"/>
                <a:cs typeface="Calibri Light" panose="020F0302020204030204" pitchFamily="34" charset="0"/>
              </a:rPr>
              <a:t>to make future payments.  Liabilities are your debts. </a:t>
            </a:r>
          </a:p>
        </p:txBody>
      </p:sp>
    </p:spTree>
    <p:extLst>
      <p:ext uri="{BB962C8B-B14F-4D97-AF65-F5344CB8AC3E}">
        <p14:creationId xmlns:p14="http://schemas.microsoft.com/office/powerpoint/2010/main" val="39715658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435">
                                            <p:txEl>
                                              <p:pRg st="1" end="1"/>
                                            </p:txEl>
                                          </p:spTgt>
                                        </p:tgtEl>
                                        <p:attrNameLst>
                                          <p:attrName>style.visibility</p:attrName>
                                        </p:attrNameLst>
                                      </p:cBhvr>
                                      <p:to>
                                        <p:strVal val="visible"/>
                                      </p:to>
                                    </p:set>
                                    <p:anim calcmode="lin" valueType="num">
                                      <p:cBhvr additive="base">
                                        <p:cTn id="13" dur="5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4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435">
                                            <p:txEl>
                                              <p:pRg st="2" end="2"/>
                                            </p:txEl>
                                          </p:spTgt>
                                        </p:tgtEl>
                                        <p:attrNameLst>
                                          <p:attrName>style.visibility</p:attrName>
                                        </p:attrNameLst>
                                      </p:cBhvr>
                                      <p:to>
                                        <p:strVal val="visible"/>
                                      </p:to>
                                    </p:set>
                                    <p:anim calcmode="lin" valueType="num">
                                      <p:cBhvr additive="base">
                                        <p:cTn id="19" dur="5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43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8D279072-BE21-F745-8A81-488D5A05D209}"/>
              </a:ext>
            </a:extLst>
          </p:cNvPr>
          <p:cNvSpPr>
            <a:spLocks noGrp="1"/>
          </p:cNvSpPr>
          <p:nvPr>
            <p:ph idx="1"/>
          </p:nvPr>
        </p:nvSpPr>
        <p:spPr/>
        <p:txBody>
          <a:bodyPr/>
          <a:lstStyle/>
          <a:p>
            <a:endParaRPr lang="en-US"/>
          </a:p>
        </p:txBody>
      </p:sp>
      <p:graphicFrame>
        <p:nvGraphicFramePr>
          <p:cNvPr id="6" name="Table 5">
            <a:extLst>
              <a:ext uri="{FF2B5EF4-FFF2-40B4-BE49-F238E27FC236}">
                <a16:creationId xmlns:a16="http://schemas.microsoft.com/office/drawing/2014/main" id="{94C12AB6-70A1-7444-90A5-2365222D2016}"/>
              </a:ext>
            </a:extLst>
          </p:cNvPr>
          <p:cNvGraphicFramePr>
            <a:graphicFrameLocks noGrp="1"/>
          </p:cNvGraphicFramePr>
          <p:nvPr>
            <p:extLst>
              <p:ext uri="{D42A27DB-BD31-4B8C-83A1-F6EECF244321}">
                <p14:modId xmlns:p14="http://schemas.microsoft.com/office/powerpoint/2010/main" val="3040022465"/>
              </p:ext>
            </p:extLst>
          </p:nvPr>
        </p:nvGraphicFramePr>
        <p:xfrm>
          <a:off x="457200" y="1752600"/>
          <a:ext cx="8229600" cy="3209620"/>
        </p:xfrm>
        <a:graphic>
          <a:graphicData uri="http://schemas.openxmlformats.org/drawingml/2006/table">
            <a:tbl>
              <a:tblPr firstRow="1" firstCol="1" bandRow="1">
                <a:tableStyleId>{5C22544A-7EE6-4342-B048-85BDC9FD1C3A}</a:tableStyleId>
              </a:tblPr>
              <a:tblGrid>
                <a:gridCol w="4114800">
                  <a:extLst>
                    <a:ext uri="{9D8B030D-6E8A-4147-A177-3AD203B41FA5}">
                      <a16:colId xmlns:a16="http://schemas.microsoft.com/office/drawing/2014/main" val="805429924"/>
                    </a:ext>
                  </a:extLst>
                </a:gridCol>
                <a:gridCol w="4114800">
                  <a:extLst>
                    <a:ext uri="{9D8B030D-6E8A-4147-A177-3AD203B41FA5}">
                      <a16:colId xmlns:a16="http://schemas.microsoft.com/office/drawing/2014/main" val="1777261973"/>
                    </a:ext>
                  </a:extLst>
                </a:gridCol>
              </a:tblGrid>
              <a:tr h="3209620">
                <a:tc>
                  <a:txBody>
                    <a:bodyPr/>
                    <a:lstStyle/>
                    <a:p>
                      <a:pPr marL="0" marR="0" algn="ctr">
                        <a:lnSpc>
                          <a:spcPct val="115000"/>
                        </a:lnSpc>
                        <a:spcBef>
                          <a:spcPts val="1800"/>
                        </a:spcBef>
                        <a:spcAft>
                          <a:spcPts val="1200"/>
                        </a:spcAft>
                      </a:pPr>
                      <a:r>
                        <a:rPr lang="en-US" sz="2000" b="1" i="0" dirty="0">
                          <a:effectLst/>
                          <a:latin typeface="Calibri" panose="020F0502020204030204" pitchFamily="34" charset="0"/>
                          <a:cs typeface="Calibri" panose="020F0502020204030204" pitchFamily="34" charset="0"/>
                        </a:rPr>
                        <a:t>Meet Stingy Steve: </a:t>
                      </a:r>
                    </a:p>
                    <a:p>
                      <a:pPr marL="342900" marR="0" lvl="0" indent="-342900">
                        <a:lnSpc>
                          <a:spcPct val="115000"/>
                        </a:lnSpc>
                        <a:spcBef>
                          <a:spcPts val="0"/>
                        </a:spcBef>
                        <a:spcAft>
                          <a:spcPts val="0"/>
                        </a:spcAft>
                        <a:buFont typeface="Symbol" panose="05050102010706020507" pitchFamily="18" charset="2"/>
                        <a:buChar char=""/>
                      </a:pPr>
                      <a:r>
                        <a:rPr lang="en-US" sz="1200" b="0" i="0" dirty="0">
                          <a:effectLst/>
                          <a:latin typeface="Calibri" panose="020F0502020204030204" pitchFamily="34" charset="0"/>
                          <a:cs typeface="Calibri" panose="020F0502020204030204" pitchFamily="34" charset="0"/>
                        </a:rPr>
                        <a:t>Steve takes all the cash he can get his hands on and stores it under his bed.</a:t>
                      </a:r>
                      <a:endParaRPr lang="en-US" sz="1000" b="0" i="0" dirty="0">
                        <a:effectLst/>
                        <a:latin typeface="Calibri" panose="020F0502020204030204" pitchFamily="34" charset="0"/>
                        <a:cs typeface="Calibri" panose="020F0502020204030204" pitchFamily="34" charset="0"/>
                      </a:endParaRPr>
                    </a:p>
                    <a:p>
                      <a:pPr marL="342900" lvl="0" indent="-342900">
                        <a:lnSpc>
                          <a:spcPct val="115000"/>
                        </a:lnSpc>
                        <a:buFont typeface="Symbol" panose="05050102010706020507" pitchFamily="18" charset="2"/>
                        <a:buChar char=""/>
                      </a:pPr>
                      <a:r>
                        <a:rPr lang="en-US" sz="1200" b="0" i="0" dirty="0">
                          <a:effectLst/>
                          <a:latin typeface="Calibri" panose="020F0502020204030204" pitchFamily="34" charset="0"/>
                          <a:cs typeface="Calibri" panose="020F0502020204030204" pitchFamily="34" charset="0"/>
                        </a:rPr>
                        <a:t>He spends the minimum possible on living costs.</a:t>
                      </a:r>
                      <a:endParaRPr lang="en-US" sz="1100" b="0" i="0" dirty="0">
                        <a:effectLst/>
                        <a:latin typeface="Calibri" panose="020F0502020204030204" pitchFamily="34" charset="0"/>
                        <a:cs typeface="Calibri" panose="020F0502020204030204" pitchFamily="34" charset="0"/>
                      </a:endParaRPr>
                    </a:p>
                    <a:p>
                      <a:pPr marL="342900" lvl="0" indent="-342900">
                        <a:lnSpc>
                          <a:spcPct val="115000"/>
                        </a:lnSpc>
                        <a:buFont typeface="Symbol" panose="05050102010706020507" pitchFamily="18" charset="2"/>
                        <a:buChar char=""/>
                      </a:pPr>
                      <a:r>
                        <a:rPr lang="en-US" sz="1200" b="0" i="0" dirty="0">
                          <a:effectLst/>
                          <a:latin typeface="Calibri" panose="020F0502020204030204" pitchFamily="34" charset="0"/>
                          <a:cs typeface="Calibri" panose="020F0502020204030204" pitchFamily="34" charset="0"/>
                        </a:rPr>
                        <a:t>He eats ramen every night and he saves the rest of his money.</a:t>
                      </a:r>
                      <a:endParaRPr lang="en-US" sz="1100" b="0" i="0" dirty="0">
                        <a:effectLst/>
                        <a:latin typeface="Calibri" panose="020F0502020204030204" pitchFamily="34" charset="0"/>
                        <a:cs typeface="Calibri" panose="020F0502020204030204" pitchFamily="34" charset="0"/>
                      </a:endParaRPr>
                    </a:p>
                    <a:p>
                      <a:pPr marL="0" marR="0" algn="ctr">
                        <a:spcBef>
                          <a:spcPts val="0"/>
                        </a:spcBef>
                        <a:spcAft>
                          <a:spcPts val="0"/>
                        </a:spcAft>
                      </a:pPr>
                      <a:r>
                        <a:rPr lang="en-US" sz="1200" b="0" i="0" dirty="0">
                          <a:effectLst/>
                          <a:latin typeface="Calibri" panose="020F0502020204030204" pitchFamily="34" charset="0"/>
                          <a:cs typeface="Calibri" panose="020F0502020204030204" pitchFamily="34" charset="0"/>
                        </a:rPr>
                        <a:t> </a:t>
                      </a:r>
                      <a:endParaRPr lang="en-US" sz="1000" b="0" i="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182880" marB="0"/>
                </a:tc>
                <a:tc>
                  <a:txBody>
                    <a:bodyPr/>
                    <a:lstStyle/>
                    <a:p>
                      <a:pPr marL="0" marR="0" algn="ctr">
                        <a:spcBef>
                          <a:spcPts val="0"/>
                        </a:spcBef>
                        <a:spcAft>
                          <a:spcPts val="1200"/>
                        </a:spcAft>
                      </a:pPr>
                      <a:r>
                        <a:rPr lang="en-US" sz="2000" b="1" i="0" dirty="0">
                          <a:effectLst/>
                          <a:latin typeface="Calibri" panose="020F0502020204030204" pitchFamily="34" charset="0"/>
                          <a:cs typeface="Calibri" panose="020F0502020204030204" pitchFamily="34" charset="0"/>
                        </a:rPr>
                        <a:t>Meet Flashy Fiona:</a:t>
                      </a:r>
                    </a:p>
                    <a:p>
                      <a:pPr marL="342900" marR="0" lvl="0" indent="-342900">
                        <a:lnSpc>
                          <a:spcPct val="115000"/>
                        </a:lnSpc>
                        <a:spcBef>
                          <a:spcPts val="0"/>
                        </a:spcBef>
                        <a:spcAft>
                          <a:spcPts val="0"/>
                        </a:spcAft>
                        <a:buFont typeface="Symbol" panose="05050102010706020507" pitchFamily="18" charset="2"/>
                        <a:buChar char=""/>
                      </a:pPr>
                      <a:r>
                        <a:rPr lang="en-US" sz="1200" b="0" i="0" dirty="0">
                          <a:effectLst/>
                          <a:latin typeface="Calibri" panose="020F0502020204030204" pitchFamily="34" charset="0"/>
                          <a:cs typeface="Calibri" panose="020F0502020204030204" pitchFamily="34" charset="0"/>
                        </a:rPr>
                        <a:t>Fiona saves virtually none of the cash she receives.</a:t>
                      </a:r>
                      <a:endParaRPr lang="en-US" sz="1000" b="0" i="0" dirty="0">
                        <a:effectLst/>
                        <a:latin typeface="Calibri" panose="020F0502020204030204" pitchFamily="34" charset="0"/>
                        <a:cs typeface="Calibri" panose="020F0502020204030204" pitchFamily="34" charset="0"/>
                      </a:endParaRPr>
                    </a:p>
                    <a:p>
                      <a:pPr marL="342900" marR="0" lvl="0" indent="-342900">
                        <a:lnSpc>
                          <a:spcPct val="115000"/>
                        </a:lnSpc>
                        <a:spcBef>
                          <a:spcPts val="0"/>
                        </a:spcBef>
                        <a:spcAft>
                          <a:spcPts val="0"/>
                        </a:spcAft>
                        <a:buFont typeface="Symbol" panose="05050102010706020507" pitchFamily="18" charset="2"/>
                        <a:buChar char=""/>
                      </a:pPr>
                      <a:r>
                        <a:rPr lang="en-US" sz="1200" b="0" i="0" dirty="0">
                          <a:effectLst/>
                          <a:latin typeface="Calibri" panose="020F0502020204030204" pitchFamily="34" charset="0"/>
                          <a:cs typeface="Calibri" panose="020F0502020204030204" pitchFamily="34" charset="0"/>
                        </a:rPr>
                        <a:t>Whenever she gets her pay check, she buys jewelry, clothes, and other flashy goods.</a:t>
                      </a:r>
                      <a:endParaRPr lang="en-US" sz="1000" b="0" i="0" dirty="0">
                        <a:effectLst/>
                        <a:latin typeface="Calibri" panose="020F0502020204030204" pitchFamily="34" charset="0"/>
                        <a:cs typeface="Calibri" panose="020F0502020204030204" pitchFamily="34" charset="0"/>
                      </a:endParaRPr>
                    </a:p>
                    <a:p>
                      <a:pPr marL="0" marR="0">
                        <a:spcBef>
                          <a:spcPts val="0"/>
                        </a:spcBef>
                        <a:spcAft>
                          <a:spcPts val="0"/>
                        </a:spcAft>
                      </a:pPr>
                      <a:r>
                        <a:rPr lang="en-US" sz="1200" b="0" i="0" dirty="0">
                          <a:effectLst/>
                          <a:latin typeface="Calibri" panose="020F0502020204030204" pitchFamily="34" charset="0"/>
                          <a:cs typeface="Calibri" panose="020F0502020204030204" pitchFamily="34" charset="0"/>
                        </a:rPr>
                        <a:t> </a:t>
                      </a:r>
                      <a:endParaRPr lang="en-US" sz="1000" b="0" i="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182880" marB="0"/>
                </a:tc>
                <a:extLst>
                  <a:ext uri="{0D108BD9-81ED-4DB2-BD59-A6C34878D82A}">
                    <a16:rowId xmlns:a16="http://schemas.microsoft.com/office/drawing/2014/main" val="763674230"/>
                  </a:ext>
                </a:extLst>
              </a:tr>
            </a:tbl>
          </a:graphicData>
        </a:graphic>
      </p:graphicFrame>
      <p:sp>
        <p:nvSpPr>
          <p:cNvPr id="7" name="TextBox 6">
            <a:extLst>
              <a:ext uri="{FF2B5EF4-FFF2-40B4-BE49-F238E27FC236}">
                <a16:creationId xmlns:a16="http://schemas.microsoft.com/office/drawing/2014/main" id="{A4E6D98D-85D0-9544-865C-722222C9F3C4}"/>
              </a:ext>
            </a:extLst>
          </p:cNvPr>
          <p:cNvSpPr txBox="1"/>
          <p:nvPr/>
        </p:nvSpPr>
        <p:spPr>
          <a:xfrm>
            <a:off x="273687" y="5728965"/>
            <a:ext cx="8413113" cy="430887"/>
          </a:xfrm>
          <a:prstGeom prst="rect">
            <a:avLst/>
          </a:prstGeom>
          <a:noFill/>
        </p:spPr>
        <p:txBody>
          <a:bodyPr wrap="square" rtlCol="0">
            <a:spAutoFit/>
          </a:bodyPr>
          <a:lstStyle/>
          <a:p>
            <a:pPr algn="ctr"/>
            <a:r>
              <a:rPr lang="en-US" sz="2200" dirty="0">
                <a:latin typeface="Calibri" panose="020F0502020204030204" pitchFamily="34" charset="0"/>
                <a:cs typeface="Calibri" panose="020F0502020204030204" pitchFamily="34" charset="0"/>
              </a:rPr>
              <a:t>After five years, Steve has $120,000 in cash, while Fiona has $250.</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8D279072-BE21-F745-8A81-488D5A05D209}"/>
              </a:ext>
            </a:extLst>
          </p:cNvPr>
          <p:cNvSpPr>
            <a:spLocks noGrp="1"/>
          </p:cNvSpPr>
          <p:nvPr>
            <p:ph idx="1"/>
          </p:nvPr>
        </p:nvSpPr>
        <p:spPr/>
        <p:txBody>
          <a:bodyPr/>
          <a:lstStyle/>
          <a:p>
            <a:endParaRPr lang="en-US"/>
          </a:p>
        </p:txBody>
      </p:sp>
      <p:graphicFrame>
        <p:nvGraphicFramePr>
          <p:cNvPr id="6" name="Table 5">
            <a:extLst>
              <a:ext uri="{FF2B5EF4-FFF2-40B4-BE49-F238E27FC236}">
                <a16:creationId xmlns:a16="http://schemas.microsoft.com/office/drawing/2014/main" id="{94C12AB6-70A1-7444-90A5-2365222D2016}"/>
              </a:ext>
            </a:extLst>
          </p:cNvPr>
          <p:cNvGraphicFramePr>
            <a:graphicFrameLocks noGrp="1"/>
          </p:cNvGraphicFramePr>
          <p:nvPr>
            <p:extLst>
              <p:ext uri="{D42A27DB-BD31-4B8C-83A1-F6EECF244321}">
                <p14:modId xmlns:p14="http://schemas.microsoft.com/office/powerpoint/2010/main" val="191933695"/>
              </p:ext>
            </p:extLst>
          </p:nvPr>
        </p:nvGraphicFramePr>
        <p:xfrm>
          <a:off x="457200" y="1752600"/>
          <a:ext cx="8229600" cy="3209620"/>
        </p:xfrm>
        <a:graphic>
          <a:graphicData uri="http://schemas.openxmlformats.org/drawingml/2006/table">
            <a:tbl>
              <a:tblPr firstRow="1" firstCol="1" bandRow="1">
                <a:tableStyleId>{5C22544A-7EE6-4342-B048-85BDC9FD1C3A}</a:tableStyleId>
              </a:tblPr>
              <a:tblGrid>
                <a:gridCol w="4114800">
                  <a:extLst>
                    <a:ext uri="{9D8B030D-6E8A-4147-A177-3AD203B41FA5}">
                      <a16:colId xmlns:a16="http://schemas.microsoft.com/office/drawing/2014/main" val="805429924"/>
                    </a:ext>
                  </a:extLst>
                </a:gridCol>
                <a:gridCol w="4114800">
                  <a:extLst>
                    <a:ext uri="{9D8B030D-6E8A-4147-A177-3AD203B41FA5}">
                      <a16:colId xmlns:a16="http://schemas.microsoft.com/office/drawing/2014/main" val="1777261973"/>
                    </a:ext>
                  </a:extLst>
                </a:gridCol>
              </a:tblGrid>
              <a:tr h="3209620">
                <a:tc>
                  <a:txBody>
                    <a:bodyPr/>
                    <a:lstStyle/>
                    <a:p>
                      <a:pPr marL="0" marR="0" algn="ctr">
                        <a:lnSpc>
                          <a:spcPct val="115000"/>
                        </a:lnSpc>
                        <a:spcBef>
                          <a:spcPts val="0"/>
                        </a:spcBef>
                        <a:spcAft>
                          <a:spcPts val="1200"/>
                        </a:spcAft>
                      </a:pPr>
                      <a:r>
                        <a:rPr lang="en-US" sz="2000" b="1" i="0" dirty="0">
                          <a:effectLst/>
                          <a:latin typeface="Calibri" panose="020F0502020204030204" pitchFamily="34" charset="0"/>
                          <a:cs typeface="Calibri" panose="020F0502020204030204" pitchFamily="34" charset="0"/>
                        </a:rPr>
                        <a:t>More on Stingy Steve: </a:t>
                      </a:r>
                    </a:p>
                    <a:p>
                      <a:pPr marL="342900" marR="0" lvl="0" indent="-342900">
                        <a:lnSpc>
                          <a:spcPct val="115000"/>
                        </a:lnSpc>
                        <a:spcBef>
                          <a:spcPts val="0"/>
                        </a:spcBef>
                        <a:spcAft>
                          <a:spcPts val="0"/>
                        </a:spcAft>
                        <a:buFont typeface="Symbol" panose="05050102010706020507" pitchFamily="18" charset="2"/>
                        <a:buChar char=""/>
                      </a:pPr>
                      <a:r>
                        <a:rPr lang="en-US" sz="1200" b="0" i="0" dirty="0">
                          <a:effectLst/>
                          <a:latin typeface="Calibri" panose="020F0502020204030204" pitchFamily="34" charset="0"/>
                          <a:cs typeface="Calibri" panose="020F0502020204030204" pitchFamily="34" charset="0"/>
                        </a:rPr>
                        <a:t>Steve borrowed $50,000 from Shady Pete the loan shark because he wanted more cash in his house. Pete wants $90,000 back by the end of the month, and he doesn’t like waiting.</a:t>
                      </a:r>
                    </a:p>
                    <a:p>
                      <a:pPr marL="342900" marR="0" lvl="0" indent="-342900">
                        <a:lnSpc>
                          <a:spcPct val="115000"/>
                        </a:lnSpc>
                        <a:spcBef>
                          <a:spcPts val="0"/>
                        </a:spcBef>
                        <a:spcAft>
                          <a:spcPts val="0"/>
                        </a:spcAft>
                        <a:buFont typeface="Symbol" panose="05050102010706020507" pitchFamily="18" charset="2"/>
                        <a:buChar char=""/>
                      </a:pPr>
                      <a:r>
                        <a:rPr lang="en-US" sz="1200" b="0" i="0" dirty="0">
                          <a:effectLst/>
                          <a:latin typeface="Calibri" panose="020F0502020204030204" pitchFamily="34" charset="0"/>
                          <a:cs typeface="Calibri" panose="020F0502020204030204" pitchFamily="34" charset="0"/>
                        </a:rPr>
                        <a:t>To avoid spending too much, Steve bought cheap clothes that are now falling apart, and lives in a small bedroom rented in North Dakota.</a:t>
                      </a:r>
                    </a:p>
                    <a:p>
                      <a:pPr marL="342900" marR="0" lvl="0" indent="-342900">
                        <a:lnSpc>
                          <a:spcPct val="115000"/>
                        </a:lnSpc>
                        <a:spcBef>
                          <a:spcPts val="0"/>
                        </a:spcBef>
                        <a:spcAft>
                          <a:spcPts val="0"/>
                        </a:spcAft>
                        <a:buFont typeface="Symbol" panose="05050102010706020507" pitchFamily="18" charset="2"/>
                        <a:buChar char=""/>
                      </a:pPr>
                      <a:endParaRPr lang="en-US" sz="1200" b="0" i="0" dirty="0">
                        <a:effectLst/>
                        <a:latin typeface="Calibri" panose="020F0502020204030204" pitchFamily="34" charset="0"/>
                        <a:cs typeface="Calibri" panose="020F0502020204030204" pitchFamily="34" charset="0"/>
                      </a:endParaRPr>
                    </a:p>
                    <a:p>
                      <a:pPr marL="0" marR="0" algn="ctr">
                        <a:spcBef>
                          <a:spcPts val="0"/>
                        </a:spcBef>
                        <a:spcAft>
                          <a:spcPts val="0"/>
                        </a:spcAft>
                      </a:pPr>
                      <a:r>
                        <a:rPr lang="en-US" sz="1200" b="0" i="0" dirty="0">
                          <a:effectLst/>
                          <a:latin typeface="Calibri" panose="020F0502020204030204" pitchFamily="34" charset="0"/>
                          <a:cs typeface="Calibri" panose="020F0502020204030204" pitchFamily="34" charset="0"/>
                        </a:rPr>
                        <a:t> </a:t>
                      </a:r>
                      <a:endParaRPr lang="en-US" sz="1000" b="0" i="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182880" marB="0"/>
                </a:tc>
                <a:tc>
                  <a:txBody>
                    <a:bodyPr/>
                    <a:lstStyle/>
                    <a:p>
                      <a:pPr marL="0" marR="0" algn="ctr">
                        <a:spcBef>
                          <a:spcPts val="0"/>
                        </a:spcBef>
                        <a:spcAft>
                          <a:spcPts val="1200"/>
                        </a:spcAft>
                      </a:pPr>
                      <a:r>
                        <a:rPr lang="en-US" sz="2000" b="1" i="0" dirty="0">
                          <a:effectLst/>
                          <a:latin typeface="Calibri" panose="020F0502020204030204" pitchFamily="34" charset="0"/>
                          <a:cs typeface="Calibri" panose="020F0502020204030204" pitchFamily="34" charset="0"/>
                        </a:rPr>
                        <a:t>More on Flashy Fiona:</a:t>
                      </a:r>
                    </a:p>
                    <a:p>
                      <a:pPr marL="342900" marR="0" lvl="0" indent="-342900">
                        <a:lnSpc>
                          <a:spcPct val="115000"/>
                        </a:lnSpc>
                        <a:spcBef>
                          <a:spcPts val="0"/>
                        </a:spcBef>
                        <a:spcAft>
                          <a:spcPts val="0"/>
                        </a:spcAft>
                        <a:buFont typeface="Symbol" panose="05050102010706020507" pitchFamily="18" charset="2"/>
                        <a:buChar char=""/>
                      </a:pPr>
                      <a:r>
                        <a:rPr lang="en-US" sz="1200" b="0" i="0" dirty="0">
                          <a:effectLst/>
                          <a:latin typeface="Calibri" panose="020F0502020204030204" pitchFamily="34" charset="0"/>
                          <a:cs typeface="Calibri" panose="020F0502020204030204" pitchFamily="34" charset="0"/>
                        </a:rPr>
                        <a:t>Fiona recently completed an expensive law degree and is ready to start working as an attorney in New York.</a:t>
                      </a:r>
                    </a:p>
                    <a:p>
                      <a:pPr marL="342900" marR="0" lvl="0" indent="-342900">
                        <a:lnSpc>
                          <a:spcPct val="115000"/>
                        </a:lnSpc>
                        <a:spcBef>
                          <a:spcPts val="0"/>
                        </a:spcBef>
                        <a:spcAft>
                          <a:spcPts val="0"/>
                        </a:spcAft>
                        <a:buFont typeface="Symbol" panose="05050102010706020507" pitchFamily="18" charset="2"/>
                        <a:buChar char=""/>
                      </a:pPr>
                      <a:r>
                        <a:rPr lang="en-US" sz="1200" b="0" i="0" dirty="0">
                          <a:effectLst/>
                          <a:latin typeface="Calibri" panose="020F0502020204030204" pitchFamily="34" charset="0"/>
                          <a:cs typeface="Calibri" panose="020F0502020204030204" pitchFamily="34" charset="0"/>
                        </a:rPr>
                        <a:t>She bought an apartment in a fashionable area of Brooklyn, NY.</a:t>
                      </a:r>
                    </a:p>
                    <a:p>
                      <a:pPr marL="342900" marR="0" lvl="0" indent="-342900">
                        <a:lnSpc>
                          <a:spcPct val="115000"/>
                        </a:lnSpc>
                        <a:spcBef>
                          <a:spcPts val="0"/>
                        </a:spcBef>
                        <a:spcAft>
                          <a:spcPts val="0"/>
                        </a:spcAft>
                        <a:buFont typeface="Symbol" panose="05050102010706020507" pitchFamily="18" charset="2"/>
                        <a:buChar char=""/>
                      </a:pPr>
                      <a:r>
                        <a:rPr lang="en-US" sz="1200" b="0" i="0" dirty="0">
                          <a:effectLst/>
                          <a:latin typeface="Calibri" panose="020F0502020204030204" pitchFamily="34" charset="0"/>
                          <a:cs typeface="Calibri" panose="020F0502020204030204" pitchFamily="34" charset="0"/>
                        </a:rPr>
                        <a:t>She owns a wardrobe of designer clothes that will last for years, and she has stocks in a number of rising tech start-ups.</a:t>
                      </a:r>
                    </a:p>
                    <a:p>
                      <a:pPr marL="342900" marR="0" lvl="0" indent="-342900">
                        <a:lnSpc>
                          <a:spcPct val="115000"/>
                        </a:lnSpc>
                        <a:spcBef>
                          <a:spcPts val="0"/>
                        </a:spcBef>
                        <a:spcAft>
                          <a:spcPts val="0"/>
                        </a:spcAft>
                        <a:buFont typeface="Symbol" panose="05050102010706020507" pitchFamily="18" charset="2"/>
                        <a:buChar char=""/>
                      </a:pPr>
                      <a:endParaRPr lang="en-US" sz="1200" b="0" i="0" dirty="0">
                        <a:effectLst/>
                        <a:latin typeface="Calibri" panose="020F0502020204030204" pitchFamily="34" charset="0"/>
                        <a:cs typeface="Calibri" panose="020F0502020204030204" pitchFamily="34" charset="0"/>
                      </a:endParaRPr>
                    </a:p>
                    <a:p>
                      <a:pPr marL="0" marR="0">
                        <a:spcBef>
                          <a:spcPts val="0"/>
                        </a:spcBef>
                        <a:spcAft>
                          <a:spcPts val="0"/>
                        </a:spcAft>
                      </a:pPr>
                      <a:r>
                        <a:rPr lang="en-US" sz="1200" b="0" i="0" dirty="0">
                          <a:effectLst/>
                          <a:latin typeface="Calibri" panose="020F0502020204030204" pitchFamily="34" charset="0"/>
                          <a:cs typeface="Calibri" panose="020F0502020204030204" pitchFamily="34" charset="0"/>
                        </a:rPr>
                        <a:t> </a:t>
                      </a:r>
                      <a:endParaRPr lang="en-US" sz="1000" b="0" i="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182880" marB="0"/>
                </a:tc>
                <a:extLst>
                  <a:ext uri="{0D108BD9-81ED-4DB2-BD59-A6C34878D82A}">
                    <a16:rowId xmlns:a16="http://schemas.microsoft.com/office/drawing/2014/main" val="763674230"/>
                  </a:ext>
                </a:extLst>
              </a:tr>
            </a:tbl>
          </a:graphicData>
        </a:graphic>
      </p:graphicFrame>
      <p:sp>
        <p:nvSpPr>
          <p:cNvPr id="7" name="TextBox 6">
            <a:extLst>
              <a:ext uri="{FF2B5EF4-FFF2-40B4-BE49-F238E27FC236}">
                <a16:creationId xmlns:a16="http://schemas.microsoft.com/office/drawing/2014/main" id="{A4E6D98D-85D0-9544-865C-722222C9F3C4}"/>
              </a:ext>
            </a:extLst>
          </p:cNvPr>
          <p:cNvSpPr txBox="1"/>
          <p:nvPr/>
        </p:nvSpPr>
        <p:spPr>
          <a:xfrm>
            <a:off x="273687" y="5728965"/>
            <a:ext cx="8413113" cy="430887"/>
          </a:xfrm>
          <a:prstGeom prst="rect">
            <a:avLst/>
          </a:prstGeom>
          <a:noFill/>
        </p:spPr>
        <p:txBody>
          <a:bodyPr wrap="square" rtlCol="0">
            <a:spAutoFit/>
          </a:bodyPr>
          <a:lstStyle/>
          <a:p>
            <a:pPr algn="ctr"/>
            <a:r>
              <a:rPr lang="en-US" sz="2200" dirty="0">
                <a:latin typeface="Calibri" panose="020F0502020204030204" pitchFamily="34" charset="0"/>
                <a:cs typeface="Calibri" panose="020F0502020204030204" pitchFamily="34" charset="0"/>
              </a:rPr>
              <a:t>After five years, Steve has $120,000 in cash, while Fiona has $250.</a:t>
            </a:r>
          </a:p>
        </p:txBody>
      </p:sp>
    </p:spTree>
    <p:extLst>
      <p:ext uri="{BB962C8B-B14F-4D97-AF65-F5344CB8AC3E}">
        <p14:creationId xmlns:p14="http://schemas.microsoft.com/office/powerpoint/2010/main" val="8203736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98448"/>
            <a:ext cx="8229600" cy="1143000"/>
          </a:xfrm>
        </p:spPr>
        <p:txBody>
          <a:bodyPr rtlCol="0">
            <a:noAutofit/>
            <a:scene3d>
              <a:camera prst="orthographicFront"/>
              <a:lightRig rig="glow" dir="tl">
                <a:rot lat="0" lon="0" rev="5400000"/>
              </a:lightRig>
            </a:scene3d>
            <a:sp3d>
              <a:bevelT w="0" h="0"/>
              <a:contourClr>
                <a:schemeClr val="accent6">
                  <a:shade val="73000"/>
                </a:schemeClr>
              </a:contourClr>
            </a:sp3d>
          </a:bodyPr>
          <a:lstStyle/>
          <a:p>
            <a:r>
              <a:rPr lang="en-US" sz="3400" dirty="0"/>
              <a:t>Our financial situation affects our </a:t>
            </a:r>
            <a:br>
              <a:rPr lang="en-US" sz="3400" dirty="0"/>
            </a:br>
            <a:r>
              <a:rPr lang="en-US" sz="3400" dirty="0"/>
              <a:t>ability to consume goods</a:t>
            </a:r>
          </a:p>
        </p:txBody>
      </p:sp>
      <p:sp>
        <p:nvSpPr>
          <p:cNvPr id="18435" name="Content Placeholder 2"/>
          <p:cNvSpPr>
            <a:spLocks noGrp="1"/>
          </p:cNvSpPr>
          <p:nvPr>
            <p:ph idx="4294967295"/>
          </p:nvPr>
        </p:nvSpPr>
        <p:spPr>
          <a:xfrm>
            <a:off x="457200" y="2819400"/>
            <a:ext cx="8229600" cy="4330891"/>
          </a:xfrm>
        </p:spPr>
        <p:txBody>
          <a:bodyPr/>
          <a:lstStyle/>
          <a:p>
            <a:pPr marL="0" indent="0">
              <a:spcAft>
                <a:spcPts val="1200"/>
              </a:spcAft>
              <a:buNone/>
            </a:pPr>
            <a:r>
              <a:rPr lang="en-US" sz="2000" b="1" dirty="0">
                <a:latin typeface="Calibri" panose="020F0502020204030204" pitchFamily="34" charset="0"/>
                <a:cs typeface="Calibri" panose="020F0502020204030204" pitchFamily="34" charset="0"/>
              </a:rPr>
              <a:t>We need to eat food, wear clothing, and find shelter.</a:t>
            </a:r>
          </a:p>
          <a:p>
            <a:r>
              <a:rPr lang="en-US" sz="2000" dirty="0"/>
              <a:t>We need to pay for this essential consumption.</a:t>
            </a:r>
          </a:p>
          <a:p>
            <a:pPr marL="0" indent="0">
              <a:spcAft>
                <a:spcPts val="1200"/>
              </a:spcAft>
              <a:buNone/>
            </a:pPr>
            <a:r>
              <a:rPr lang="en-US" sz="2000" b="1" dirty="0">
                <a:latin typeface="Calibri" panose="020F0502020204030204" pitchFamily="34" charset="0"/>
                <a:cs typeface="Calibri" panose="020F0502020204030204" pitchFamily="34" charset="0"/>
              </a:rPr>
              <a:t>We also may want to see a movie, travel the world, or have a day at the spa.</a:t>
            </a:r>
          </a:p>
          <a:p>
            <a:pPr>
              <a:spcAft>
                <a:spcPts val="1200"/>
              </a:spcAft>
            </a:pPr>
            <a:r>
              <a:rPr lang="en-US" sz="2000" dirty="0"/>
              <a:t>Again, we need money for consuming luxuries.</a:t>
            </a:r>
          </a:p>
        </p:txBody>
      </p:sp>
    </p:spTree>
    <p:extLst>
      <p:ext uri="{BB962C8B-B14F-4D97-AF65-F5344CB8AC3E}">
        <p14:creationId xmlns:p14="http://schemas.microsoft.com/office/powerpoint/2010/main" val="24466936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435">
                                            <p:txEl>
                                              <p:pRg st="1" end="1"/>
                                            </p:txEl>
                                          </p:spTgt>
                                        </p:tgtEl>
                                        <p:attrNameLst>
                                          <p:attrName>style.visibility</p:attrName>
                                        </p:attrNameLst>
                                      </p:cBhvr>
                                      <p:to>
                                        <p:strVal val="visible"/>
                                      </p:to>
                                    </p:set>
                                    <p:anim calcmode="lin" valueType="num">
                                      <p:cBhvr additive="base">
                                        <p:cTn id="13" dur="5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4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435">
                                            <p:txEl>
                                              <p:pRg st="2" end="2"/>
                                            </p:txEl>
                                          </p:spTgt>
                                        </p:tgtEl>
                                        <p:attrNameLst>
                                          <p:attrName>style.visibility</p:attrName>
                                        </p:attrNameLst>
                                      </p:cBhvr>
                                      <p:to>
                                        <p:strVal val="visible"/>
                                      </p:to>
                                    </p:set>
                                    <p:anim calcmode="lin" valueType="num">
                                      <p:cBhvr additive="base">
                                        <p:cTn id="19" dur="5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43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8435">
                                            <p:txEl>
                                              <p:pRg st="3" end="3"/>
                                            </p:txEl>
                                          </p:spTgt>
                                        </p:tgtEl>
                                        <p:attrNameLst>
                                          <p:attrName>style.visibility</p:attrName>
                                        </p:attrNameLst>
                                      </p:cBhvr>
                                      <p:to>
                                        <p:strVal val="visible"/>
                                      </p:to>
                                    </p:set>
                                    <p:anim calcmode="lin" valueType="num">
                                      <p:cBhvr additive="base">
                                        <p:cTn id="25" dur="500" fill="hold"/>
                                        <p:tgtEl>
                                          <p:spTgt spid="1843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843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4294967295"/>
          </p:nvPr>
        </p:nvSpPr>
        <p:spPr>
          <a:xfrm>
            <a:off x="457200" y="2441448"/>
            <a:ext cx="8229600" cy="4708843"/>
          </a:xfrm>
        </p:spPr>
        <p:txBody>
          <a:bodyPr/>
          <a:lstStyle/>
          <a:p>
            <a:pPr marL="0" indent="0">
              <a:spcAft>
                <a:spcPts val="0"/>
              </a:spcAft>
              <a:buNone/>
            </a:pPr>
            <a:r>
              <a:rPr lang="en-US" sz="1800" b="1" i="1" dirty="0">
                <a:latin typeface="Calibri" panose="020F0502020204030204" pitchFamily="34" charset="0"/>
                <a:cs typeface="Calibri" panose="020F0502020204030204" pitchFamily="34" charset="0"/>
              </a:rPr>
              <a:t>Example 1: </a:t>
            </a:r>
            <a:r>
              <a:rPr lang="en-US" sz="1800" dirty="0"/>
              <a:t>Eating a slice of pizza is consumption.</a:t>
            </a:r>
          </a:p>
          <a:p>
            <a:pPr lvl="1">
              <a:spcAft>
                <a:spcPts val="1200"/>
              </a:spcAft>
              <a:buFont typeface="Arial" panose="020B0604020202020204" pitchFamily="34" charset="0"/>
              <a:buChar char="•"/>
            </a:pPr>
            <a:r>
              <a:rPr lang="en-US" sz="1800" dirty="0"/>
              <a:t>A pizza ready to be eaten is worth $20, and a pizza in your stomach is worth nothing.</a:t>
            </a:r>
          </a:p>
          <a:p>
            <a:pPr marL="0" indent="0">
              <a:spcAft>
                <a:spcPts val="0"/>
              </a:spcAft>
              <a:buNone/>
            </a:pPr>
            <a:r>
              <a:rPr lang="en-US" sz="1800" b="1" i="1" dirty="0">
                <a:latin typeface="Calibri" panose="020F0502020204030204" pitchFamily="34" charset="0"/>
                <a:cs typeface="Calibri" panose="020F0502020204030204" pitchFamily="34" charset="0"/>
              </a:rPr>
              <a:t>Example 2: </a:t>
            </a:r>
            <a:r>
              <a:rPr lang="en-US" sz="1800" dirty="0"/>
              <a:t>Wearing a pair of sneakers you just bought from the store is consumption.</a:t>
            </a:r>
          </a:p>
          <a:p>
            <a:pPr lvl="1">
              <a:spcAft>
                <a:spcPts val="1200"/>
              </a:spcAft>
              <a:buFont typeface="Arial" panose="020B0604020202020204" pitchFamily="34" charset="0"/>
              <a:buChar char="•"/>
            </a:pPr>
            <a:r>
              <a:rPr lang="en-US" sz="1800" dirty="0"/>
              <a:t>Sneakers that have been worn are worth less than sneakers that have never been taken out of the box.</a:t>
            </a:r>
          </a:p>
          <a:p>
            <a:pPr marL="0" indent="0">
              <a:spcAft>
                <a:spcPts val="0"/>
              </a:spcAft>
              <a:buNone/>
            </a:pPr>
            <a:r>
              <a:rPr lang="en-US" sz="1800" b="1" i="1" dirty="0">
                <a:latin typeface="Calibri" panose="020F0502020204030204" pitchFamily="34" charset="0"/>
                <a:cs typeface="Calibri" panose="020F0502020204030204" pitchFamily="34" charset="0"/>
              </a:rPr>
              <a:t>Example 3: </a:t>
            </a:r>
            <a:r>
              <a:rPr lang="en-US" sz="1800" dirty="0"/>
              <a:t>Watching your high school football team play a game is </a:t>
            </a:r>
            <a:r>
              <a:rPr lang="en-US" sz="1800" b="1" dirty="0"/>
              <a:t>not</a:t>
            </a:r>
            <a:r>
              <a:rPr lang="en-US" sz="1800" dirty="0"/>
              <a:t> consumption, even if it’s entertaining, since you didn’t have to buy a ticket.</a:t>
            </a:r>
          </a:p>
          <a:p>
            <a:pPr lvl="1">
              <a:spcAft>
                <a:spcPts val="0"/>
              </a:spcAft>
              <a:buFont typeface="Arial" panose="020B0604020202020204" pitchFamily="34" charset="0"/>
              <a:buChar char="•"/>
            </a:pPr>
            <a:r>
              <a:rPr lang="en-US" sz="1800" dirty="0"/>
              <a:t>Nothing decreases in value as a result of you watching the game.</a:t>
            </a:r>
          </a:p>
          <a:p>
            <a:pPr marL="0" indent="0">
              <a:spcAft>
                <a:spcPts val="0"/>
              </a:spcAft>
              <a:buNone/>
            </a:pPr>
            <a:endParaRPr lang="en-US" sz="1800" dirty="0"/>
          </a:p>
          <a:p>
            <a:pPr marL="0" indent="0">
              <a:spcAft>
                <a:spcPts val="0"/>
              </a:spcAft>
              <a:buNone/>
            </a:pPr>
            <a:r>
              <a:rPr lang="en-US" sz="2000" dirty="0"/>
              <a:t>Once you understand consumption, you can understand the most important financial concept of all: </a:t>
            </a:r>
            <a:r>
              <a:rPr lang="en-US" sz="2000" b="1" dirty="0">
                <a:latin typeface="Calibri" panose="020F0502020204030204" pitchFamily="34" charset="0"/>
                <a:cs typeface="Calibri" panose="020F0502020204030204" pitchFamily="34" charset="0"/>
              </a:rPr>
              <a:t>wealth</a:t>
            </a:r>
            <a:r>
              <a:rPr lang="en-US" sz="2000" dirty="0"/>
              <a:t>.</a:t>
            </a:r>
          </a:p>
        </p:txBody>
      </p:sp>
      <p:sp>
        <p:nvSpPr>
          <p:cNvPr id="2" name="Title 1"/>
          <p:cNvSpPr>
            <a:spLocks noGrp="1"/>
          </p:cNvSpPr>
          <p:nvPr>
            <p:ph type="title"/>
          </p:nvPr>
        </p:nvSpPr>
        <p:spPr>
          <a:xfrm>
            <a:off x="457200" y="1298448"/>
            <a:ext cx="8229600" cy="1143000"/>
          </a:xfrm>
        </p:spPr>
        <p:txBody>
          <a:bodyPr rtlCol="0">
            <a:noAutofit/>
            <a:scene3d>
              <a:camera prst="orthographicFront"/>
              <a:lightRig rig="glow" dir="tl">
                <a:rot lat="0" lon="0" rev="5400000"/>
              </a:lightRig>
            </a:scene3d>
            <a:sp3d>
              <a:bevelT w="0" h="0"/>
              <a:contourClr>
                <a:schemeClr val="accent6">
                  <a:shade val="73000"/>
                </a:schemeClr>
              </a:contourClr>
            </a:sp3d>
          </a:bodyPr>
          <a:lstStyle/>
          <a:p>
            <a:pPr marL="0" indent="0">
              <a:spcBef>
                <a:spcPts val="0"/>
              </a:spcBef>
              <a:buNone/>
            </a:pPr>
            <a:r>
              <a:rPr lang="en-US" sz="2800" dirty="0"/>
              <a:t>Consumption: </a:t>
            </a:r>
            <a:r>
              <a:rPr lang="en-US" sz="2800" b="0" dirty="0">
                <a:latin typeface="Calibri Light" panose="020F0302020204030204" pitchFamily="34" charset="0"/>
                <a:cs typeface="Calibri Light" panose="020F0302020204030204" pitchFamily="34" charset="0"/>
              </a:rPr>
              <a:t>Use of a good that reduces its value.</a:t>
            </a:r>
          </a:p>
        </p:txBody>
      </p:sp>
    </p:spTree>
    <p:extLst>
      <p:ext uri="{BB962C8B-B14F-4D97-AF65-F5344CB8AC3E}">
        <p14:creationId xmlns:p14="http://schemas.microsoft.com/office/powerpoint/2010/main" val="20342565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8435">
                                            <p:txEl>
                                              <p:pRg st="1" end="1"/>
                                            </p:txEl>
                                          </p:spTgt>
                                        </p:tgtEl>
                                        <p:attrNameLst>
                                          <p:attrName>style.visibility</p:attrName>
                                        </p:attrNameLst>
                                      </p:cBhvr>
                                      <p:to>
                                        <p:strVal val="visible"/>
                                      </p:to>
                                    </p:set>
                                    <p:anim calcmode="lin" valueType="num">
                                      <p:cBhvr additive="base">
                                        <p:cTn id="11" dur="5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84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8435">
                                            <p:txEl>
                                              <p:pRg st="2" end="2"/>
                                            </p:txEl>
                                          </p:spTgt>
                                        </p:tgtEl>
                                        <p:attrNameLst>
                                          <p:attrName>style.visibility</p:attrName>
                                        </p:attrNameLst>
                                      </p:cBhvr>
                                      <p:to>
                                        <p:strVal val="visible"/>
                                      </p:to>
                                    </p:set>
                                    <p:anim calcmode="lin" valueType="num">
                                      <p:cBhvr additive="base">
                                        <p:cTn id="17" dur="5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8435">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8435">
                                            <p:txEl>
                                              <p:pRg st="3" end="3"/>
                                            </p:txEl>
                                          </p:spTgt>
                                        </p:tgtEl>
                                        <p:attrNameLst>
                                          <p:attrName>style.visibility</p:attrName>
                                        </p:attrNameLst>
                                      </p:cBhvr>
                                      <p:to>
                                        <p:strVal val="visible"/>
                                      </p:to>
                                    </p:set>
                                    <p:anim calcmode="lin" valueType="num">
                                      <p:cBhvr additive="base">
                                        <p:cTn id="21" dur="500" fill="hold"/>
                                        <p:tgtEl>
                                          <p:spTgt spid="18435">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843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8435">
                                            <p:txEl>
                                              <p:pRg st="4" end="4"/>
                                            </p:txEl>
                                          </p:spTgt>
                                        </p:tgtEl>
                                        <p:attrNameLst>
                                          <p:attrName>style.visibility</p:attrName>
                                        </p:attrNameLst>
                                      </p:cBhvr>
                                      <p:to>
                                        <p:strVal val="visible"/>
                                      </p:to>
                                    </p:set>
                                    <p:anim calcmode="lin" valueType="num">
                                      <p:cBhvr additive="base">
                                        <p:cTn id="27" dur="500" fill="hold"/>
                                        <p:tgtEl>
                                          <p:spTgt spid="18435">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8435">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8435">
                                            <p:txEl>
                                              <p:pRg st="5" end="5"/>
                                            </p:txEl>
                                          </p:spTgt>
                                        </p:tgtEl>
                                        <p:attrNameLst>
                                          <p:attrName>style.visibility</p:attrName>
                                        </p:attrNameLst>
                                      </p:cBhvr>
                                      <p:to>
                                        <p:strVal val="visible"/>
                                      </p:to>
                                    </p:set>
                                    <p:anim calcmode="lin" valueType="num">
                                      <p:cBhvr additive="base">
                                        <p:cTn id="31" dur="500" fill="hold"/>
                                        <p:tgtEl>
                                          <p:spTgt spid="1843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843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8435">
                                            <p:txEl>
                                              <p:pRg st="7" end="7"/>
                                            </p:txEl>
                                          </p:spTgt>
                                        </p:tgtEl>
                                        <p:attrNameLst>
                                          <p:attrName>style.visibility</p:attrName>
                                        </p:attrNameLst>
                                      </p:cBhvr>
                                      <p:to>
                                        <p:strVal val="visible"/>
                                      </p:to>
                                    </p:set>
                                    <p:anim calcmode="lin" valueType="num">
                                      <p:cBhvr additive="base">
                                        <p:cTn id="37" dur="500" fill="hold"/>
                                        <p:tgtEl>
                                          <p:spTgt spid="18435">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843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4294967295"/>
          </p:nvPr>
        </p:nvSpPr>
        <p:spPr>
          <a:xfrm>
            <a:off x="457200" y="2971800"/>
            <a:ext cx="8229600" cy="4178491"/>
          </a:xfrm>
        </p:spPr>
        <p:txBody>
          <a:bodyPr/>
          <a:lstStyle/>
          <a:p>
            <a:pPr marL="0" indent="0">
              <a:buNone/>
            </a:pPr>
            <a:r>
              <a:rPr lang="en-US" sz="1800" b="1" i="1" dirty="0">
                <a:latin typeface="Calibri" panose="020F0502020204030204" pitchFamily="34" charset="0"/>
                <a:cs typeface="Calibri" panose="020F0502020204030204" pitchFamily="34" charset="0"/>
              </a:rPr>
              <a:t>Wealth and cash:</a:t>
            </a:r>
          </a:p>
          <a:p>
            <a:r>
              <a:rPr lang="en-US" sz="1800" dirty="0"/>
              <a:t>You can use </a:t>
            </a:r>
            <a:r>
              <a:rPr lang="en-US" sz="1800" b="1" dirty="0">
                <a:latin typeface="Calibri" panose="020F0502020204030204" pitchFamily="34" charset="0"/>
                <a:cs typeface="Calibri" panose="020F0502020204030204" pitchFamily="34" charset="0"/>
              </a:rPr>
              <a:t>cash</a:t>
            </a:r>
            <a:r>
              <a:rPr lang="en-US" sz="1800" dirty="0"/>
              <a:t> to pay for goods to consume, so having cash does increase your wealth, but it’s not the whole story.</a:t>
            </a:r>
          </a:p>
          <a:p>
            <a:r>
              <a:rPr lang="en-US" sz="1800" dirty="0"/>
              <a:t>You can also use other valuable items to fund consumption, such as gold or silver.</a:t>
            </a:r>
          </a:p>
          <a:p>
            <a:r>
              <a:rPr lang="en-US" sz="1800" dirty="0"/>
              <a:t>If you have a lot of cash but you owe someone money, then the cash you need to use to pay them back can’t be used for consumption and so doesn’t help with your wealth.</a:t>
            </a:r>
          </a:p>
        </p:txBody>
      </p:sp>
      <p:sp>
        <p:nvSpPr>
          <p:cNvPr id="2" name="Title 1"/>
          <p:cNvSpPr>
            <a:spLocks noGrp="1"/>
          </p:cNvSpPr>
          <p:nvPr>
            <p:ph type="title"/>
          </p:nvPr>
        </p:nvSpPr>
        <p:spPr>
          <a:xfrm>
            <a:off x="381000" y="1298448"/>
            <a:ext cx="8305800" cy="1143000"/>
          </a:xfrm>
        </p:spPr>
        <p:txBody>
          <a:bodyPr rtlCol="0">
            <a:noAutofit/>
            <a:scene3d>
              <a:camera prst="orthographicFront"/>
              <a:lightRig rig="glow" dir="tl">
                <a:rot lat="0" lon="0" rev="5400000"/>
              </a:lightRig>
            </a:scene3d>
            <a:sp3d>
              <a:bevelT w="0" h="0"/>
              <a:contourClr>
                <a:schemeClr val="accent6">
                  <a:shade val="73000"/>
                </a:schemeClr>
              </a:contourClr>
            </a:sp3d>
          </a:bodyPr>
          <a:lstStyle/>
          <a:p>
            <a:pPr marL="0" indent="0">
              <a:spcBef>
                <a:spcPts val="0"/>
              </a:spcBef>
              <a:buNone/>
            </a:pPr>
            <a:r>
              <a:rPr lang="en-US" sz="2700" spc="-80" dirty="0"/>
              <a:t>Wealth: </a:t>
            </a:r>
            <a:r>
              <a:rPr lang="en-US" sz="2700" b="0" spc="-80" dirty="0">
                <a:latin typeface="Calibri Light" panose="020F0302020204030204" pitchFamily="34" charset="0"/>
                <a:cs typeface="Calibri Light" panose="020F0302020204030204" pitchFamily="34" charset="0"/>
              </a:rPr>
              <a:t>A measure of your ability for consumption. The greater your wealth, the greater your ability to consume goods.</a:t>
            </a:r>
          </a:p>
        </p:txBody>
      </p:sp>
    </p:spTree>
    <p:extLst>
      <p:ext uri="{BB962C8B-B14F-4D97-AF65-F5344CB8AC3E}">
        <p14:creationId xmlns:p14="http://schemas.microsoft.com/office/powerpoint/2010/main" val="14590271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435">
                                            <p:txEl>
                                              <p:pRg st="1" end="1"/>
                                            </p:txEl>
                                          </p:spTgt>
                                        </p:tgtEl>
                                        <p:attrNameLst>
                                          <p:attrName>style.visibility</p:attrName>
                                        </p:attrNameLst>
                                      </p:cBhvr>
                                      <p:to>
                                        <p:strVal val="visible"/>
                                      </p:to>
                                    </p:set>
                                    <p:anim calcmode="lin" valueType="num">
                                      <p:cBhvr additive="base">
                                        <p:cTn id="13" dur="5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4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435">
                                            <p:txEl>
                                              <p:pRg st="2" end="2"/>
                                            </p:txEl>
                                          </p:spTgt>
                                        </p:tgtEl>
                                        <p:attrNameLst>
                                          <p:attrName>style.visibility</p:attrName>
                                        </p:attrNameLst>
                                      </p:cBhvr>
                                      <p:to>
                                        <p:strVal val="visible"/>
                                      </p:to>
                                    </p:set>
                                    <p:anim calcmode="lin" valueType="num">
                                      <p:cBhvr additive="base">
                                        <p:cTn id="19" dur="5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43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8435">
                                            <p:txEl>
                                              <p:pRg st="3" end="3"/>
                                            </p:txEl>
                                          </p:spTgt>
                                        </p:tgtEl>
                                        <p:attrNameLst>
                                          <p:attrName>style.visibility</p:attrName>
                                        </p:attrNameLst>
                                      </p:cBhvr>
                                      <p:to>
                                        <p:strVal val="visible"/>
                                      </p:to>
                                    </p:set>
                                    <p:anim calcmode="lin" valueType="num">
                                      <p:cBhvr additive="base">
                                        <p:cTn id="25" dur="500" fill="hold"/>
                                        <p:tgtEl>
                                          <p:spTgt spid="1843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843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4294967295"/>
          </p:nvPr>
        </p:nvSpPr>
        <p:spPr>
          <a:xfrm>
            <a:off x="457200" y="2441448"/>
            <a:ext cx="8229600" cy="4559491"/>
          </a:xfrm>
        </p:spPr>
        <p:txBody>
          <a:bodyPr/>
          <a:lstStyle/>
          <a:p>
            <a:pPr>
              <a:spcAft>
                <a:spcPts val="600"/>
              </a:spcAft>
            </a:pPr>
            <a:r>
              <a:rPr lang="en-US" sz="1800" dirty="0"/>
              <a:t>The most familiar form of income is </a:t>
            </a:r>
            <a:r>
              <a:rPr lang="en-US" sz="1800" b="1" dirty="0">
                <a:latin typeface="Calibri" panose="020F0502020204030204" pitchFamily="34" charset="0"/>
                <a:cs typeface="Calibri" panose="020F0502020204030204" pitchFamily="34" charset="0"/>
              </a:rPr>
              <a:t>wages</a:t>
            </a:r>
            <a:r>
              <a:rPr lang="en-US" sz="1800" dirty="0"/>
              <a:t>,</a:t>
            </a:r>
            <a:r>
              <a:rPr lang="en-US" sz="1800" b="1" dirty="0"/>
              <a:t> </a:t>
            </a:r>
            <a:r>
              <a:rPr lang="en-US" sz="1800" dirty="0"/>
              <a:t>where, in exchange for your labor, you receive cash. </a:t>
            </a:r>
          </a:p>
          <a:p>
            <a:pPr lvl="0">
              <a:spcAft>
                <a:spcPts val="600"/>
              </a:spcAft>
            </a:pPr>
            <a:r>
              <a:rPr lang="en-US" sz="1800" dirty="0"/>
              <a:t>Having more cash may increase your ability to consume goods.</a:t>
            </a:r>
          </a:p>
          <a:p>
            <a:pPr>
              <a:spcAft>
                <a:spcPts val="0"/>
              </a:spcAft>
            </a:pPr>
            <a:r>
              <a:rPr lang="en-US" sz="1800" dirty="0"/>
              <a:t>Wages aren’t the only way you receive cash.  You could:</a:t>
            </a:r>
          </a:p>
          <a:p>
            <a:pPr lvl="1">
              <a:spcAft>
                <a:spcPts val="0"/>
              </a:spcAft>
              <a:buFont typeface="Arial" panose="020B0604020202020204" pitchFamily="34" charset="0"/>
              <a:buChar char="•"/>
            </a:pPr>
            <a:r>
              <a:rPr lang="en-US" sz="1800" dirty="0"/>
              <a:t>Receive cash for your birthday</a:t>
            </a:r>
          </a:p>
          <a:p>
            <a:pPr lvl="1">
              <a:spcAft>
                <a:spcPts val="0"/>
              </a:spcAft>
              <a:buFont typeface="Arial" panose="020B0604020202020204" pitchFamily="34" charset="0"/>
              <a:buChar char="•"/>
            </a:pPr>
            <a:r>
              <a:rPr lang="en-US" sz="1800" dirty="0"/>
              <a:t>Receive cash from an inheritance </a:t>
            </a:r>
          </a:p>
          <a:p>
            <a:pPr lvl="1">
              <a:spcAft>
                <a:spcPts val="600"/>
              </a:spcAft>
              <a:buFont typeface="Arial" panose="020B0604020202020204" pitchFamily="34" charset="0"/>
              <a:buChar char="•"/>
            </a:pPr>
            <a:r>
              <a:rPr lang="en-US" sz="1800" dirty="0"/>
              <a:t>Even cash that is stolen can be thought of as income!</a:t>
            </a:r>
          </a:p>
          <a:p>
            <a:pPr lvl="0">
              <a:spcAft>
                <a:spcPts val="600"/>
              </a:spcAft>
            </a:pPr>
            <a:r>
              <a:rPr lang="en-US" sz="1800" dirty="0"/>
              <a:t>Another important source of income comes from financial instruments, such interest from your investments, for example.</a:t>
            </a:r>
          </a:p>
          <a:p>
            <a:pPr>
              <a:spcAft>
                <a:spcPts val="0"/>
              </a:spcAft>
            </a:pPr>
            <a:endParaRPr lang="en-US" sz="1800" i="1" dirty="0"/>
          </a:p>
          <a:p>
            <a:pPr marL="0" indent="0">
              <a:spcAft>
                <a:spcPts val="0"/>
              </a:spcAft>
              <a:buNone/>
            </a:pPr>
            <a:r>
              <a:rPr lang="en-US" sz="1800" b="1" i="1" dirty="0">
                <a:latin typeface="Calibri" panose="020F0502020204030204" pitchFamily="34" charset="0"/>
                <a:cs typeface="Calibri" panose="020F0502020204030204" pitchFamily="34" charset="0"/>
              </a:rPr>
              <a:t>How to spot income: </a:t>
            </a:r>
            <a:r>
              <a:rPr lang="en-US" sz="1800" dirty="0"/>
              <a:t>When your financial situation changes, ask yourself whether it’s now possible for you to consume more things than it was before – if it is, then you have received income.</a:t>
            </a:r>
          </a:p>
        </p:txBody>
      </p:sp>
      <p:sp>
        <p:nvSpPr>
          <p:cNvPr id="2" name="Title 1"/>
          <p:cNvSpPr>
            <a:spLocks noGrp="1"/>
          </p:cNvSpPr>
          <p:nvPr>
            <p:ph type="title"/>
          </p:nvPr>
        </p:nvSpPr>
        <p:spPr>
          <a:xfrm>
            <a:off x="457200" y="1298448"/>
            <a:ext cx="8229600" cy="1143000"/>
          </a:xfrm>
        </p:spPr>
        <p:txBody>
          <a:bodyPr rtlCol="0">
            <a:noAutofit/>
            <a:scene3d>
              <a:camera prst="orthographicFront"/>
              <a:lightRig rig="glow" dir="tl">
                <a:rot lat="0" lon="0" rev="5400000"/>
              </a:lightRig>
            </a:scene3d>
            <a:sp3d>
              <a:bevelT w="0" h="0"/>
              <a:contourClr>
                <a:schemeClr val="accent6">
                  <a:shade val="73000"/>
                </a:schemeClr>
              </a:contourClr>
            </a:sp3d>
          </a:bodyPr>
          <a:lstStyle/>
          <a:p>
            <a:pPr marL="0" indent="0">
              <a:spcBef>
                <a:spcPts val="0"/>
              </a:spcBef>
              <a:buNone/>
            </a:pPr>
            <a:r>
              <a:rPr lang="en-US" sz="2800" dirty="0"/>
              <a:t>Income: </a:t>
            </a:r>
            <a:r>
              <a:rPr lang="en-US" sz="2800" b="0" dirty="0">
                <a:latin typeface="Calibri Light" panose="020F0302020204030204" pitchFamily="34" charset="0"/>
                <a:cs typeface="Calibri Light" panose="020F0302020204030204" pitchFamily="34" charset="0"/>
              </a:rPr>
              <a:t>An increase in wealth and in your ability to consume goods.</a:t>
            </a:r>
          </a:p>
        </p:txBody>
      </p:sp>
    </p:spTree>
    <p:extLst>
      <p:ext uri="{BB962C8B-B14F-4D97-AF65-F5344CB8AC3E}">
        <p14:creationId xmlns:p14="http://schemas.microsoft.com/office/powerpoint/2010/main" val="12806867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435">
                                            <p:txEl>
                                              <p:pRg st="1" end="1"/>
                                            </p:txEl>
                                          </p:spTgt>
                                        </p:tgtEl>
                                        <p:attrNameLst>
                                          <p:attrName>style.visibility</p:attrName>
                                        </p:attrNameLst>
                                      </p:cBhvr>
                                      <p:to>
                                        <p:strVal val="visible"/>
                                      </p:to>
                                    </p:set>
                                    <p:anim calcmode="lin" valueType="num">
                                      <p:cBhvr additive="base">
                                        <p:cTn id="13" dur="5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4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435">
                                            <p:txEl>
                                              <p:pRg st="2" end="2"/>
                                            </p:txEl>
                                          </p:spTgt>
                                        </p:tgtEl>
                                        <p:attrNameLst>
                                          <p:attrName>style.visibility</p:attrName>
                                        </p:attrNameLst>
                                      </p:cBhvr>
                                      <p:to>
                                        <p:strVal val="visible"/>
                                      </p:to>
                                    </p:set>
                                    <p:anim calcmode="lin" valueType="num">
                                      <p:cBhvr additive="base">
                                        <p:cTn id="19" dur="5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435">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8435">
                                            <p:txEl>
                                              <p:pRg st="3" end="3"/>
                                            </p:txEl>
                                          </p:spTgt>
                                        </p:tgtEl>
                                        <p:attrNameLst>
                                          <p:attrName>style.visibility</p:attrName>
                                        </p:attrNameLst>
                                      </p:cBhvr>
                                      <p:to>
                                        <p:strVal val="visible"/>
                                      </p:to>
                                    </p:set>
                                    <p:anim calcmode="lin" valueType="num">
                                      <p:cBhvr additive="base">
                                        <p:cTn id="23" dur="500" fill="hold"/>
                                        <p:tgtEl>
                                          <p:spTgt spid="18435">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8435">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8435">
                                            <p:txEl>
                                              <p:pRg st="4" end="4"/>
                                            </p:txEl>
                                          </p:spTgt>
                                        </p:tgtEl>
                                        <p:attrNameLst>
                                          <p:attrName>style.visibility</p:attrName>
                                        </p:attrNameLst>
                                      </p:cBhvr>
                                      <p:to>
                                        <p:strVal val="visible"/>
                                      </p:to>
                                    </p:set>
                                    <p:anim calcmode="lin" valueType="num">
                                      <p:cBhvr additive="base">
                                        <p:cTn id="27" dur="500" fill="hold"/>
                                        <p:tgtEl>
                                          <p:spTgt spid="18435">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8435">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8435">
                                            <p:txEl>
                                              <p:pRg st="5" end="5"/>
                                            </p:txEl>
                                          </p:spTgt>
                                        </p:tgtEl>
                                        <p:attrNameLst>
                                          <p:attrName>style.visibility</p:attrName>
                                        </p:attrNameLst>
                                      </p:cBhvr>
                                      <p:to>
                                        <p:strVal val="visible"/>
                                      </p:to>
                                    </p:set>
                                    <p:anim calcmode="lin" valueType="num">
                                      <p:cBhvr additive="base">
                                        <p:cTn id="31" dur="500" fill="hold"/>
                                        <p:tgtEl>
                                          <p:spTgt spid="1843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843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8435">
                                            <p:txEl>
                                              <p:pRg st="6" end="6"/>
                                            </p:txEl>
                                          </p:spTgt>
                                        </p:tgtEl>
                                        <p:attrNameLst>
                                          <p:attrName>style.visibility</p:attrName>
                                        </p:attrNameLst>
                                      </p:cBhvr>
                                      <p:to>
                                        <p:strVal val="visible"/>
                                      </p:to>
                                    </p:set>
                                    <p:anim calcmode="lin" valueType="num">
                                      <p:cBhvr additive="base">
                                        <p:cTn id="37" dur="500" fill="hold"/>
                                        <p:tgtEl>
                                          <p:spTgt spid="18435">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843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8435">
                                            <p:txEl>
                                              <p:pRg st="8" end="8"/>
                                            </p:txEl>
                                          </p:spTgt>
                                        </p:tgtEl>
                                        <p:attrNameLst>
                                          <p:attrName>style.visibility</p:attrName>
                                        </p:attrNameLst>
                                      </p:cBhvr>
                                      <p:to>
                                        <p:strVal val="visible"/>
                                      </p:to>
                                    </p:set>
                                    <p:anim calcmode="lin" valueType="num">
                                      <p:cBhvr additive="base">
                                        <p:cTn id="43" dur="500" fill="hold"/>
                                        <p:tgtEl>
                                          <p:spTgt spid="18435">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843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4294967295"/>
          </p:nvPr>
        </p:nvSpPr>
        <p:spPr>
          <a:xfrm>
            <a:off x="457200" y="2441448"/>
            <a:ext cx="8229600" cy="4559491"/>
          </a:xfrm>
        </p:spPr>
        <p:txBody>
          <a:bodyPr/>
          <a:lstStyle/>
          <a:p>
            <a:pPr>
              <a:spcAft>
                <a:spcPts val="1200"/>
              </a:spcAft>
            </a:pPr>
            <a:r>
              <a:rPr lang="en-US" sz="1800" dirty="0"/>
              <a:t>The most familiar kind of expense is when you spend cash to immediately consume something.  With typical expenses, you purchase something and it almost immediately loses its value.</a:t>
            </a:r>
          </a:p>
          <a:p>
            <a:pPr>
              <a:spcAft>
                <a:spcPts val="0"/>
              </a:spcAft>
            </a:pPr>
            <a:r>
              <a:rPr lang="en-US" sz="1800" dirty="0"/>
              <a:t>When you have less cash, your ability to consume goods decreases.</a:t>
            </a:r>
          </a:p>
          <a:p>
            <a:pPr lvl="1">
              <a:spcAft>
                <a:spcPts val="0"/>
              </a:spcAft>
              <a:buFont typeface="Arial" panose="020B0604020202020204" pitchFamily="34" charset="0"/>
              <a:buChar char="•"/>
            </a:pPr>
            <a:r>
              <a:rPr lang="en-US" sz="1800" dirty="0"/>
              <a:t>You pay $10 for a pizza and eat it.</a:t>
            </a:r>
          </a:p>
          <a:p>
            <a:pPr lvl="1">
              <a:spcAft>
                <a:spcPts val="1200"/>
              </a:spcAft>
              <a:buFont typeface="Arial" panose="020B0604020202020204" pitchFamily="34" charset="0"/>
              <a:buChar char="•"/>
            </a:pPr>
            <a:r>
              <a:rPr lang="en-US" sz="1800" dirty="0"/>
              <a:t>You buy a movie ticket and it has no value once the show is over.</a:t>
            </a:r>
          </a:p>
          <a:p>
            <a:pPr>
              <a:spcAft>
                <a:spcPts val="0"/>
              </a:spcAft>
            </a:pPr>
            <a:r>
              <a:rPr lang="en-US" sz="1800" dirty="0"/>
              <a:t>Any time your cash decreases without you gaining anything of financial value in return you incur an expense. This includes:</a:t>
            </a:r>
          </a:p>
          <a:p>
            <a:pPr lvl="1">
              <a:spcAft>
                <a:spcPts val="0"/>
              </a:spcAft>
              <a:buFont typeface="Arial" panose="020B0604020202020204" pitchFamily="34" charset="0"/>
              <a:buChar char="•"/>
            </a:pPr>
            <a:r>
              <a:rPr lang="en-US" sz="1800" dirty="0"/>
              <a:t>If your bank charges you a fee for dipping below the minimum balance.</a:t>
            </a:r>
          </a:p>
          <a:p>
            <a:pPr lvl="1">
              <a:spcAft>
                <a:spcPts val="1200"/>
              </a:spcAft>
              <a:buFont typeface="Arial" panose="020B0604020202020204" pitchFamily="34" charset="0"/>
              <a:buChar char="•"/>
            </a:pPr>
            <a:r>
              <a:rPr lang="en-US" sz="1800" dirty="0"/>
              <a:t>You lose your wallet.</a:t>
            </a:r>
          </a:p>
          <a:p>
            <a:pPr>
              <a:spcAft>
                <a:spcPts val="800"/>
              </a:spcAft>
            </a:pPr>
            <a:r>
              <a:rPr lang="en-US" sz="1800" dirty="0"/>
              <a:t>If you spend cash on something that retains its value, this is </a:t>
            </a:r>
            <a:r>
              <a:rPr lang="en-US" sz="1800" i="1" dirty="0"/>
              <a:t>not</a:t>
            </a:r>
            <a:r>
              <a:rPr lang="en-US" sz="1800" dirty="0"/>
              <a:t> an expense. </a:t>
            </a:r>
          </a:p>
        </p:txBody>
      </p:sp>
      <p:sp>
        <p:nvSpPr>
          <p:cNvPr id="2" name="Title 1"/>
          <p:cNvSpPr>
            <a:spLocks noGrp="1"/>
          </p:cNvSpPr>
          <p:nvPr>
            <p:ph type="title"/>
          </p:nvPr>
        </p:nvSpPr>
        <p:spPr>
          <a:xfrm>
            <a:off x="457200" y="1298448"/>
            <a:ext cx="8229600" cy="1143000"/>
          </a:xfrm>
        </p:spPr>
        <p:txBody>
          <a:bodyPr rtlCol="0">
            <a:noAutofit/>
            <a:scene3d>
              <a:camera prst="orthographicFront"/>
              <a:lightRig rig="glow" dir="tl">
                <a:rot lat="0" lon="0" rev="5400000"/>
              </a:lightRig>
            </a:scene3d>
            <a:sp3d>
              <a:bevelT w="0" h="0"/>
              <a:contourClr>
                <a:schemeClr val="accent6">
                  <a:shade val="73000"/>
                </a:schemeClr>
              </a:contourClr>
            </a:sp3d>
          </a:bodyPr>
          <a:lstStyle/>
          <a:p>
            <a:pPr marL="0" indent="0">
              <a:buNone/>
            </a:pPr>
            <a:r>
              <a:rPr lang="en-US" sz="2800" dirty="0"/>
              <a:t>Expense: </a:t>
            </a:r>
            <a:r>
              <a:rPr lang="en-US" sz="2800" b="0" dirty="0">
                <a:latin typeface="Calibri Light" panose="020F0302020204030204" pitchFamily="34" charset="0"/>
                <a:cs typeface="Calibri Light" panose="020F0302020204030204" pitchFamily="34" charset="0"/>
              </a:rPr>
              <a:t>A decrease in wealth and in your ability to consume goods.</a:t>
            </a:r>
          </a:p>
        </p:txBody>
      </p:sp>
    </p:spTree>
    <p:extLst>
      <p:ext uri="{BB962C8B-B14F-4D97-AF65-F5344CB8AC3E}">
        <p14:creationId xmlns:p14="http://schemas.microsoft.com/office/powerpoint/2010/main" val="12358267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435">
                                            <p:txEl>
                                              <p:pRg st="1" end="1"/>
                                            </p:txEl>
                                          </p:spTgt>
                                        </p:tgtEl>
                                        <p:attrNameLst>
                                          <p:attrName>style.visibility</p:attrName>
                                        </p:attrNameLst>
                                      </p:cBhvr>
                                      <p:to>
                                        <p:strVal val="visible"/>
                                      </p:to>
                                    </p:set>
                                    <p:anim calcmode="lin" valueType="num">
                                      <p:cBhvr additive="base">
                                        <p:cTn id="13" dur="5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435">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8435">
                                            <p:txEl>
                                              <p:pRg st="2" end="2"/>
                                            </p:txEl>
                                          </p:spTgt>
                                        </p:tgtEl>
                                        <p:attrNameLst>
                                          <p:attrName>style.visibility</p:attrName>
                                        </p:attrNameLst>
                                      </p:cBhvr>
                                      <p:to>
                                        <p:strVal val="visible"/>
                                      </p:to>
                                    </p:set>
                                    <p:anim calcmode="lin" valueType="num">
                                      <p:cBhvr additive="base">
                                        <p:cTn id="17" dur="5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8435">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8435">
                                            <p:txEl>
                                              <p:pRg st="3" end="3"/>
                                            </p:txEl>
                                          </p:spTgt>
                                        </p:tgtEl>
                                        <p:attrNameLst>
                                          <p:attrName>style.visibility</p:attrName>
                                        </p:attrNameLst>
                                      </p:cBhvr>
                                      <p:to>
                                        <p:strVal val="visible"/>
                                      </p:to>
                                    </p:set>
                                    <p:anim calcmode="lin" valueType="num">
                                      <p:cBhvr additive="base">
                                        <p:cTn id="21" dur="500" fill="hold"/>
                                        <p:tgtEl>
                                          <p:spTgt spid="18435">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843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8435">
                                            <p:txEl>
                                              <p:pRg st="4" end="4"/>
                                            </p:txEl>
                                          </p:spTgt>
                                        </p:tgtEl>
                                        <p:attrNameLst>
                                          <p:attrName>style.visibility</p:attrName>
                                        </p:attrNameLst>
                                      </p:cBhvr>
                                      <p:to>
                                        <p:strVal val="visible"/>
                                      </p:to>
                                    </p:set>
                                    <p:anim calcmode="lin" valueType="num">
                                      <p:cBhvr additive="base">
                                        <p:cTn id="27" dur="500" fill="hold"/>
                                        <p:tgtEl>
                                          <p:spTgt spid="18435">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8435">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8435">
                                            <p:txEl>
                                              <p:pRg st="5" end="5"/>
                                            </p:txEl>
                                          </p:spTgt>
                                        </p:tgtEl>
                                        <p:attrNameLst>
                                          <p:attrName>style.visibility</p:attrName>
                                        </p:attrNameLst>
                                      </p:cBhvr>
                                      <p:to>
                                        <p:strVal val="visible"/>
                                      </p:to>
                                    </p:set>
                                    <p:anim calcmode="lin" valueType="num">
                                      <p:cBhvr additive="base">
                                        <p:cTn id="31" dur="500" fill="hold"/>
                                        <p:tgtEl>
                                          <p:spTgt spid="1843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8435">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8435">
                                            <p:txEl>
                                              <p:pRg st="6" end="6"/>
                                            </p:txEl>
                                          </p:spTgt>
                                        </p:tgtEl>
                                        <p:attrNameLst>
                                          <p:attrName>style.visibility</p:attrName>
                                        </p:attrNameLst>
                                      </p:cBhvr>
                                      <p:to>
                                        <p:strVal val="visible"/>
                                      </p:to>
                                    </p:set>
                                    <p:anim calcmode="lin" valueType="num">
                                      <p:cBhvr additive="base">
                                        <p:cTn id="35" dur="500" fill="hold"/>
                                        <p:tgtEl>
                                          <p:spTgt spid="18435">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843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8435">
                                            <p:txEl>
                                              <p:pRg st="7" end="7"/>
                                            </p:txEl>
                                          </p:spTgt>
                                        </p:tgtEl>
                                        <p:attrNameLst>
                                          <p:attrName>style.visibility</p:attrName>
                                        </p:attrNameLst>
                                      </p:cBhvr>
                                      <p:to>
                                        <p:strVal val="visible"/>
                                      </p:to>
                                    </p:set>
                                    <p:anim calcmode="lin" valueType="num">
                                      <p:cBhvr additive="base">
                                        <p:cTn id="41" dur="500" fill="hold"/>
                                        <p:tgtEl>
                                          <p:spTgt spid="18435">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1843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4294967295"/>
          </p:nvPr>
        </p:nvSpPr>
        <p:spPr>
          <a:xfrm>
            <a:off x="457200" y="2441448"/>
            <a:ext cx="8229600" cy="4559491"/>
          </a:xfrm>
        </p:spPr>
        <p:txBody>
          <a:bodyPr/>
          <a:lstStyle/>
          <a:p>
            <a:pPr>
              <a:buFont typeface="Arial"/>
            </a:pPr>
            <a:r>
              <a:rPr lang="en-US" sz="1800" dirty="0">
                <a:ea typeface="+mn-lt"/>
                <a:cs typeface="+mn-lt"/>
              </a:rPr>
              <a:t>Your cash balance will increase or decrease as you receive income </a:t>
            </a:r>
            <a:br>
              <a:rPr lang="en-US" sz="1800" dirty="0">
                <a:ea typeface="+mn-lt"/>
                <a:cs typeface="+mn-lt"/>
              </a:rPr>
            </a:br>
            <a:r>
              <a:rPr lang="en-US" sz="1800" dirty="0">
                <a:ea typeface="+mn-lt"/>
                <a:cs typeface="+mn-lt"/>
              </a:rPr>
              <a:t>or incur expenses.</a:t>
            </a:r>
            <a:br>
              <a:rPr lang="en-US" sz="1800" dirty="0">
                <a:ea typeface="+mn-lt"/>
                <a:cs typeface="+mn-lt"/>
              </a:rPr>
            </a:br>
            <a:endParaRPr lang="en-US" sz="1800" dirty="0">
              <a:ea typeface="+mn-lt"/>
              <a:cs typeface="+mn-lt"/>
            </a:endParaRPr>
          </a:p>
        </p:txBody>
      </p:sp>
      <p:sp>
        <p:nvSpPr>
          <p:cNvPr id="2" name="Title 1"/>
          <p:cNvSpPr>
            <a:spLocks noGrp="1"/>
          </p:cNvSpPr>
          <p:nvPr>
            <p:ph type="title"/>
          </p:nvPr>
        </p:nvSpPr>
        <p:spPr>
          <a:xfrm>
            <a:off x="457200" y="1298448"/>
            <a:ext cx="8229600" cy="1143000"/>
          </a:xfrm>
        </p:spPr>
        <p:txBody>
          <a:bodyPr rtlCol="0">
            <a:noAutofit/>
            <a:scene3d>
              <a:camera prst="orthographicFront"/>
              <a:lightRig rig="glow" dir="tl">
                <a:rot lat="0" lon="0" rev="5400000"/>
              </a:lightRig>
            </a:scene3d>
            <a:sp3d>
              <a:bevelT w="0" h="0"/>
              <a:contourClr>
                <a:schemeClr val="accent6">
                  <a:shade val="73000"/>
                </a:schemeClr>
              </a:contourClr>
            </a:sp3d>
          </a:bodyPr>
          <a:lstStyle/>
          <a:p>
            <a:pPr>
              <a:buNone/>
            </a:pPr>
            <a:r>
              <a:rPr lang="en-US" sz="2800" dirty="0">
                <a:ea typeface="+mn-lt"/>
                <a:cs typeface="+mn-lt"/>
              </a:rPr>
              <a:t>Cash Balance: </a:t>
            </a:r>
            <a:r>
              <a:rPr lang="en-US" sz="2800" b="0" dirty="0">
                <a:latin typeface="Calibri Light" panose="020F0302020204030204" pitchFamily="34" charset="0"/>
                <a:ea typeface="+mn-lt"/>
                <a:cs typeface="Calibri Light" panose="020F0302020204030204" pitchFamily="34" charset="0"/>
              </a:rPr>
              <a:t>The amount of cash you have at a particular time.</a:t>
            </a:r>
          </a:p>
        </p:txBody>
      </p:sp>
    </p:spTree>
    <p:extLst>
      <p:ext uri="{BB962C8B-B14F-4D97-AF65-F5344CB8AC3E}">
        <p14:creationId xmlns:p14="http://schemas.microsoft.com/office/powerpoint/2010/main" val="11058091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DFC4E6640BF8E4684BB0AD888238BAB" ma:contentTypeVersion="12" ma:contentTypeDescription="Create a new document." ma:contentTypeScope="" ma:versionID="ad2fc0d4fa62e1968d7a1186eb6b8bba">
  <xsd:schema xmlns:xsd="http://www.w3.org/2001/XMLSchema" xmlns:xs="http://www.w3.org/2001/XMLSchema" xmlns:p="http://schemas.microsoft.com/office/2006/metadata/properties" xmlns:ns2="aa0c1190-56bd-4797-9cf7-4990489609e0" xmlns:ns3="e475455f-c69b-4ff8-acf7-75612f4dc189" targetNamespace="http://schemas.microsoft.com/office/2006/metadata/properties" ma:root="true" ma:fieldsID="55f388ed21565ea9d77dc5deb097c60f" ns2:_="" ns3:_="">
    <xsd:import namespace="aa0c1190-56bd-4797-9cf7-4990489609e0"/>
    <xsd:import namespace="e475455f-c69b-4ff8-acf7-75612f4dc189"/>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EventHashCode" minOccurs="0"/>
                <xsd:element ref="ns2:MediaServiceGenerationTime" minOccurs="0"/>
                <xsd:element ref="ns2:MediaServiceLocatio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a0c1190-56bd-4797-9cf7-4990489609e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475455f-c69b-4ff8-acf7-75612f4dc189"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e475455f-c69b-4ff8-acf7-75612f4dc189">
      <UserInfo>
        <DisplayName/>
        <AccountId xsi:nil="true"/>
        <AccountType/>
      </UserInfo>
    </SharedWithUsers>
  </documentManagement>
</p:properties>
</file>

<file path=customXml/itemProps1.xml><?xml version="1.0" encoding="utf-8"?>
<ds:datastoreItem xmlns:ds="http://schemas.openxmlformats.org/officeDocument/2006/customXml" ds:itemID="{0F85DF1F-BC57-4156-92DD-D8D43BF52544}">
  <ds:schemaRefs>
    <ds:schemaRef ds:uri="http://schemas.microsoft.com/sharepoint/v3/contenttype/forms"/>
  </ds:schemaRefs>
</ds:datastoreItem>
</file>

<file path=customXml/itemProps2.xml><?xml version="1.0" encoding="utf-8"?>
<ds:datastoreItem xmlns:ds="http://schemas.openxmlformats.org/officeDocument/2006/customXml" ds:itemID="{68E372C9-2C08-4277-9022-21612F8A8A3E}"/>
</file>

<file path=customXml/itemProps3.xml><?xml version="1.0" encoding="utf-8"?>
<ds:datastoreItem xmlns:ds="http://schemas.openxmlformats.org/officeDocument/2006/customXml" ds:itemID="{7F8332A4-542C-494D-8506-1C720B46413C}">
  <ds:schemaRefs>
    <ds:schemaRef ds:uri="http://schemas.microsoft.com/office/2006/metadata/properties"/>
    <ds:schemaRef ds:uri="http://schemas.microsoft.com/office/infopath/2007/PartnerControls"/>
    <ds:schemaRef ds:uri="e475455f-c69b-4ff8-acf7-75612f4dc189"/>
  </ds:schemaRefs>
</ds:datastoreItem>
</file>

<file path=docProps/app.xml><?xml version="1.0" encoding="utf-8"?>
<Properties xmlns="http://schemas.openxmlformats.org/officeDocument/2006/extended-properties" xmlns:vt="http://schemas.openxmlformats.org/officeDocument/2006/docPropsVTypes">
  <Template/>
  <TotalTime>950</TotalTime>
  <Words>1213</Words>
  <Application>Microsoft Macintosh PowerPoint</Application>
  <PresentationFormat>On-screen Show (4:3)</PresentationFormat>
  <Paragraphs>85</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Symbol</vt:lpstr>
      <vt:lpstr>Office Theme</vt:lpstr>
      <vt:lpstr>Understanding Wealth</vt:lpstr>
      <vt:lpstr>PowerPoint Presentation</vt:lpstr>
      <vt:lpstr>PowerPoint Presentation</vt:lpstr>
      <vt:lpstr>Our financial situation affects our  ability to consume goods</vt:lpstr>
      <vt:lpstr>Consumption: Use of a good that reduces its value.</vt:lpstr>
      <vt:lpstr>Wealth: A measure of your ability for consumption. The greater your wealth, the greater your ability to consume goods.</vt:lpstr>
      <vt:lpstr>Income: An increase in wealth and in your ability to consume goods.</vt:lpstr>
      <vt:lpstr>Expense: A decrease in wealth and in your ability to consume goods.</vt:lpstr>
      <vt:lpstr>Cash Balance: The amount of cash you have at a particular time.</vt:lpstr>
      <vt:lpstr>Income and expense allow us to track whether wealth is going up or down, but we also need to be able to measure its level at a fixed point in time. To do this, we need to understand assets and liabilities. </vt:lpstr>
      <vt:lpstr>Assets: Property that stores value or reduces expenses. The more assets you have, the greater your wealth.</vt:lpstr>
      <vt:lpstr>Liabilities: Obligations to make future payments.  Liabilities are your debts.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the Business of….?</dc:title>
  <dc:creator>Marsha Masters</dc:creator>
  <cp:lastModifiedBy>Chuck Krenzin</cp:lastModifiedBy>
  <cp:revision>168</cp:revision>
  <dcterms:created xsi:type="dcterms:W3CDTF">2012-09-11T15:07:18Z</dcterms:created>
  <dcterms:modified xsi:type="dcterms:W3CDTF">2019-09-20T19:45:04Z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0x0101006DFC4E6640BF8E4684BB0AD888238BAB</vt:lpwstr>
  </property>
  <property fmtid="{D5CDD505-2E9C-101B-9397-08002B2CF9AE}" pid="3" name="Order">
    <vt:r8>2199100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ies>
</file>