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72" r:id="rId6"/>
    <p:sldId id="264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7A9900"/>
    <a:srgbClr val="8BAF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03"/>
    <p:restoredTop sz="94218"/>
  </p:normalViewPr>
  <p:slideViewPr>
    <p:cSldViewPr>
      <p:cViewPr varScale="1">
        <p:scale>
          <a:sx n="116" d="100"/>
          <a:sy n="116" d="100"/>
        </p:scale>
        <p:origin x="25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9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9/20/19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88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770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47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1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15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10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57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86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11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86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3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>
            <a:lvl1pPr marL="0" indent="0">
              <a:lnSpc>
                <a:spcPts val="2400"/>
              </a:lnSpc>
              <a:buNone/>
              <a:defRPr sz="1900"/>
            </a:lvl1pPr>
            <a:lvl2pPr marL="457200" indent="0">
              <a:lnSpc>
                <a:spcPts val="2400"/>
              </a:lnSpc>
              <a:buNone/>
              <a:defRPr sz="1900"/>
            </a:lvl2pPr>
            <a:lvl3pPr marL="914400" indent="0">
              <a:lnSpc>
                <a:spcPts val="2400"/>
              </a:lnSpc>
              <a:buNone/>
              <a:defRPr sz="1900"/>
            </a:lvl3pPr>
            <a:lvl4pPr marL="1371600" indent="0">
              <a:lnSpc>
                <a:spcPts val="2400"/>
              </a:lnSpc>
              <a:buNone/>
              <a:defRPr sz="1900"/>
            </a:lvl4pPr>
            <a:lvl5pPr marL="1828800" indent="0">
              <a:lnSpc>
                <a:spcPts val="2400"/>
              </a:lnSpc>
              <a:buNone/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Equality Relations and Net Worth, Part 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799"/>
            <a:ext cx="7772400" cy="4191001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000" dirty="0">
                <a:effectLst/>
              </a:rPr>
              <a:t>Net Worth and </a:t>
            </a:r>
            <a:br>
              <a:rPr lang="en-US" sz="6000" dirty="0">
                <a:effectLst/>
              </a:rPr>
            </a:br>
            <a:r>
              <a:rPr lang="en-US" sz="6000" dirty="0">
                <a:effectLst/>
              </a:rPr>
              <a:t>Net Income</a:t>
            </a:r>
            <a:endParaRPr lang="en-US" sz="6000" b="0" dirty="0"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441448"/>
            <a:ext cx="8229600" cy="4708843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Alysia has gross income of $800 and expenses of $350, what is her net income?</a:t>
            </a:r>
          </a:p>
          <a:p>
            <a:pPr>
              <a:buFont typeface="Arial"/>
              <a:buChar char="•"/>
            </a:pPr>
            <a:r>
              <a:rPr lang="en-US" sz="2200" dirty="0">
                <a:ea typeface="+mn-lt"/>
                <a:cs typeface="+mn-lt"/>
              </a:rPr>
              <a:t>I=800 and E=350</a:t>
            </a:r>
          </a:p>
          <a:p>
            <a:pPr>
              <a:buFont typeface="Arial"/>
              <a:buChar char="•"/>
            </a:pPr>
            <a:r>
              <a:rPr lang="en-US" sz="2200" dirty="0">
                <a:ea typeface="+mn-lt"/>
                <a:cs typeface="+mn-lt"/>
              </a:rPr>
              <a:t>NI=I−E=800−350=450</a:t>
            </a:r>
          </a:p>
          <a:p>
            <a:pPr>
              <a:buFont typeface="Arial"/>
              <a:buChar char="•"/>
            </a:pPr>
            <a:r>
              <a:rPr lang="en-US" sz="2200" dirty="0">
                <a:ea typeface="+mn-lt"/>
                <a:cs typeface="+mn-lt"/>
              </a:rPr>
              <a:t>Alysia's gross income is $450</a:t>
            </a:r>
            <a:br>
              <a:rPr lang="en-US" sz="2200" dirty="0">
                <a:ea typeface="+mn-lt"/>
                <a:cs typeface="+mn-lt"/>
              </a:rPr>
            </a:br>
            <a:endParaRPr lang="en-US" sz="2200" dirty="0">
              <a:ea typeface="+mn-lt"/>
              <a:cs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84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en-US" sz="2800" i="1" dirty="0">
                <a:ea typeface="+mn-lt"/>
                <a:cs typeface="+mn-lt"/>
              </a:rPr>
              <a:t>Example 1</a:t>
            </a:r>
            <a:r>
              <a:rPr lang="en-US" sz="2800" dirty="0">
                <a:ea typeface="+mn-lt"/>
                <a:cs typeface="+mn-lt"/>
              </a:rPr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680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441448"/>
            <a:ext cx="8229600" cy="4708843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Ian earns $2,300 in wages and receives $190 in cash as a birthday present from his Mom. He also spends $700 on food, and $570 on clothes. What is Ian’s net income?</a:t>
            </a:r>
            <a:endParaRPr lang="en-U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/>
              <a:buChar char="•"/>
            </a:pPr>
            <a:r>
              <a:rPr lang="en-US" sz="2200" dirty="0">
                <a:ea typeface="+mn-lt"/>
                <a:cs typeface="+mn-lt"/>
              </a:rPr>
              <a:t>I=2300+190=2490 and E=700+590=1270</a:t>
            </a:r>
          </a:p>
          <a:p>
            <a:pPr algn="just">
              <a:buFont typeface="Arial"/>
              <a:buChar char="•"/>
            </a:pPr>
            <a:r>
              <a:rPr lang="en-US" sz="2200" dirty="0">
                <a:ea typeface="+mn-lt"/>
                <a:cs typeface="+mn-lt"/>
              </a:rPr>
              <a:t>NI=I−E=2490−1270=1220</a:t>
            </a:r>
          </a:p>
          <a:p>
            <a:pPr>
              <a:buFont typeface="Arial"/>
              <a:buChar char="•"/>
            </a:pPr>
            <a:r>
              <a:rPr lang="en-US" sz="2200" dirty="0">
                <a:ea typeface="+mn-lt"/>
                <a:cs typeface="+mn-lt"/>
              </a:rPr>
              <a:t>Ian's net income is $1,220</a:t>
            </a:r>
            <a:br>
              <a:rPr lang="en-US" sz="2200" dirty="0">
                <a:ea typeface="+mn-lt"/>
                <a:cs typeface="+mn-lt"/>
              </a:rPr>
            </a:br>
            <a:endParaRPr lang="en-US" sz="2200" dirty="0">
              <a:ea typeface="+mn-lt"/>
              <a:cs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84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en-US" sz="2800" i="1" dirty="0">
                <a:ea typeface="+mn-lt"/>
                <a:cs typeface="+mn-lt"/>
              </a:rPr>
              <a:t>Example 2</a:t>
            </a:r>
            <a:r>
              <a:rPr lang="en-US" sz="2800" dirty="0">
                <a:ea typeface="+mn-lt"/>
                <a:cs typeface="+mn-lt"/>
              </a:rPr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270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441448"/>
            <a:ext cx="8229600" cy="4708843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Sophie has gross income of $800 and a net income of $5, what is the value of her expenses?</a:t>
            </a:r>
          </a:p>
          <a:p>
            <a:r>
              <a:rPr lang="en-US" sz="2200" dirty="0">
                <a:ea typeface="+mn-lt"/>
                <a:cs typeface="+mn-lt"/>
              </a:rPr>
              <a:t>NI=I−E </a:t>
            </a:r>
          </a:p>
          <a:p>
            <a:r>
              <a:rPr lang="en-US" sz="2200" dirty="0">
                <a:ea typeface="+mn-lt"/>
                <a:cs typeface="+mn-lt"/>
              </a:rPr>
              <a:t>Therefore, 5=800−E</a:t>
            </a:r>
          </a:p>
          <a:p>
            <a:r>
              <a:rPr lang="en-US" sz="2200" dirty="0">
                <a:ea typeface="+mn-lt"/>
                <a:cs typeface="+mn-lt"/>
              </a:rPr>
              <a:t>Therefore, E=800−5=795</a:t>
            </a:r>
          </a:p>
          <a:p>
            <a:r>
              <a:rPr lang="en-US" sz="2200" dirty="0">
                <a:ea typeface="+mn-lt"/>
                <a:cs typeface="+mn-lt"/>
              </a:rPr>
              <a:t>Sophie's expenses are $795</a:t>
            </a:r>
            <a:br>
              <a:rPr lang="en-US" sz="2200" dirty="0">
                <a:ea typeface="+mn-lt"/>
                <a:cs typeface="+mn-lt"/>
              </a:rPr>
            </a:br>
            <a:endParaRPr lang="en-US" sz="2200" dirty="0">
              <a:ea typeface="+mn-lt"/>
              <a:cs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84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en-US" sz="2800" i="1" dirty="0">
                <a:ea typeface="+mn-lt"/>
                <a:cs typeface="+mn-lt"/>
              </a:rPr>
              <a:t>Example 3</a:t>
            </a:r>
            <a:r>
              <a:rPr lang="en-US" sz="2800" dirty="0">
                <a:ea typeface="+mn-lt"/>
                <a:cs typeface="+mn-lt"/>
              </a:rPr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026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1D884F-7E07-0644-B229-F14F18BF95EC}"/>
              </a:ext>
            </a:extLst>
          </p:cNvPr>
          <p:cNvSpPr txBox="1"/>
          <p:nvPr/>
        </p:nvSpPr>
        <p:spPr>
          <a:xfrm>
            <a:off x="419100" y="2855506"/>
            <a:ext cx="8305800" cy="2578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Debt-</a:t>
            </a:r>
            <a:r>
              <a:rPr lang="en-US" sz="2200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ful</a:t>
            </a:r>
            <a:r>
              <a:rPr lang="en-US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 Debby </a:t>
            </a:r>
            <a:r>
              <a:rPr lang="en-US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has $1,000 in cash but owes her friend Shady Pete $800.</a:t>
            </a:r>
          </a:p>
          <a:p>
            <a:pPr algn="ctr">
              <a:lnSpc>
                <a:spcPct val="150000"/>
              </a:lnSpc>
            </a:pPr>
            <a:r>
              <a:rPr lang="en-US" sz="2200" b="1" i="1" dirty="0">
                <a:latin typeface="Calibri" panose="020F0502020204030204" pitchFamily="34" charset="0"/>
                <a:cs typeface="Calibri" panose="020F0502020204030204" pitchFamily="34" charset="0"/>
              </a:rPr>
              <a:t>Debt-less Dolores </a:t>
            </a:r>
            <a:r>
              <a:rPr lang="en-US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has $900 in cash and has no liabilities.</a:t>
            </a:r>
          </a:p>
          <a:p>
            <a:pPr algn="ctr">
              <a:lnSpc>
                <a:spcPct val="150000"/>
              </a:lnSpc>
            </a:pPr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Who is wealthier? Who is in a better financial situation? </a:t>
            </a:r>
            <a:b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Who is worth more? Why?</a:t>
            </a:r>
          </a:p>
        </p:txBody>
      </p:sp>
    </p:spTree>
    <p:extLst>
      <p:ext uri="{BB962C8B-B14F-4D97-AF65-F5344CB8AC3E}">
        <p14:creationId xmlns:p14="http://schemas.microsoft.com/office/powerpoint/2010/main" val="83711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441448"/>
            <a:ext cx="8229600" cy="4708843"/>
          </a:xfrm>
        </p:spPr>
        <p:txBody>
          <a:bodyPr/>
          <a:lstStyle/>
          <a:p>
            <a:r>
              <a:rPr lang="en-US" sz="2200" dirty="0">
                <a:ea typeface="+mn-lt"/>
                <a:cs typeface="+mn-lt"/>
              </a:rPr>
              <a:t>Net worth tells us a person’s wealth at a single point in time. </a:t>
            </a:r>
          </a:p>
          <a:p>
            <a:r>
              <a:rPr lang="en-US" sz="2200" dirty="0">
                <a:ea typeface="+mn-lt"/>
                <a:cs typeface="+mn-lt"/>
              </a:rPr>
              <a:t>Therefore, it captures how much a person has left to use for consumption.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84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/>
              <a:t>Net Worth: </a:t>
            </a:r>
            <a:r>
              <a:rPr lang="en-US" sz="2800" b="0" dirty="0">
                <a:latin typeface="Calibri Light" panose="020F0302020204030204" pitchFamily="34" charset="0"/>
                <a:cs typeface="Calibri Light" panose="020F0302020204030204" pitchFamily="34" charset="0"/>
              </a:rPr>
              <a:t>The value of assets minus liabilities</a:t>
            </a:r>
          </a:p>
        </p:txBody>
      </p:sp>
    </p:spTree>
    <p:extLst>
      <p:ext uri="{BB962C8B-B14F-4D97-AF65-F5344CB8AC3E}">
        <p14:creationId xmlns:p14="http://schemas.microsoft.com/office/powerpoint/2010/main" val="203425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441448"/>
            <a:ext cx="8229600" cy="4708843"/>
          </a:xfrm>
        </p:spPr>
        <p:txBody>
          <a:bodyPr/>
          <a:lstStyle/>
          <a:p>
            <a:pPr algn="just">
              <a:buFont typeface="Arial"/>
              <a:buChar char="•"/>
            </a:pPr>
            <a:r>
              <a:rPr lang="en-US" sz="2200" dirty="0">
                <a:ea typeface="+mn-lt"/>
                <a:cs typeface="+mn-lt"/>
              </a:rPr>
              <a:t>NW = Net Worth (NW is a single variable)</a:t>
            </a:r>
          </a:p>
          <a:p>
            <a:pPr algn="just">
              <a:buFont typeface="Arial"/>
              <a:buChar char="•"/>
            </a:pPr>
            <a:r>
              <a:rPr lang="en-US" sz="2200" dirty="0">
                <a:ea typeface="+mn-lt"/>
                <a:cs typeface="+mn-lt"/>
              </a:rPr>
              <a:t>A = Assets</a:t>
            </a:r>
          </a:p>
          <a:p>
            <a:pPr>
              <a:buFont typeface="Arial"/>
              <a:buChar char="•"/>
            </a:pPr>
            <a:r>
              <a:rPr lang="en-US" sz="2200" dirty="0">
                <a:ea typeface="+mn-lt"/>
                <a:cs typeface="+mn-lt"/>
              </a:rPr>
              <a:t>L = Liabilities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84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dirty="0">
                <a:ea typeface="+mn-lt"/>
                <a:cs typeface="+mn-lt"/>
              </a:rPr>
              <a:t>Net Worth Accounting Equation: NW = A - L</a:t>
            </a:r>
          </a:p>
        </p:txBody>
      </p:sp>
    </p:spTree>
    <p:extLst>
      <p:ext uri="{BB962C8B-B14F-4D97-AF65-F5344CB8AC3E}">
        <p14:creationId xmlns:p14="http://schemas.microsoft.com/office/powerpoint/2010/main" val="312058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441448"/>
            <a:ext cx="8229600" cy="4708843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Emilio has $1,500 in assets and $450 in liabilities. </a:t>
            </a:r>
            <a:br>
              <a:rPr lang="en-US" sz="2200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</a:br>
            <a:r>
              <a:rPr lang="en-US" sz="2200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What is his net worth?</a:t>
            </a:r>
            <a:endParaRPr lang="en-U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2200" dirty="0">
                <a:ea typeface="+mn-lt"/>
                <a:cs typeface="+mn-lt"/>
              </a:rPr>
              <a:t>We know that NW=A-L </a:t>
            </a:r>
          </a:p>
          <a:p>
            <a:pPr>
              <a:buFont typeface="Arial"/>
              <a:buChar char="•"/>
            </a:pPr>
            <a:r>
              <a:rPr lang="en-US" sz="2200" dirty="0">
                <a:ea typeface="+mn-lt"/>
                <a:cs typeface="+mn-lt"/>
              </a:rPr>
              <a:t>We also know that A=1,500 and L=450</a:t>
            </a:r>
            <a:endParaRPr lang="en-US" sz="2200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200" dirty="0">
                <a:ea typeface="+mn-lt"/>
                <a:cs typeface="+mn-lt"/>
              </a:rPr>
              <a:t>Therefore, substituting in the values for variables, NW=1,500-450=1,050</a:t>
            </a:r>
          </a:p>
          <a:p>
            <a:pPr>
              <a:buFont typeface="Arial"/>
              <a:buChar char="•"/>
            </a:pPr>
            <a:r>
              <a:rPr lang="en-US" sz="2200" dirty="0">
                <a:ea typeface="+mn-lt"/>
                <a:cs typeface="+mn-lt"/>
              </a:rPr>
              <a:t>Emilio’s net worth is $1,050</a:t>
            </a:r>
            <a:br>
              <a:rPr lang="en-US" sz="2200" dirty="0">
                <a:ea typeface="+mn-lt"/>
                <a:cs typeface="+mn-lt"/>
              </a:rPr>
            </a:br>
            <a:endParaRPr lang="en-US" sz="2200" dirty="0">
              <a:ea typeface="+mn-lt"/>
              <a:cs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84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en-US" sz="2800" i="1" dirty="0">
                <a:ea typeface="+mn-lt"/>
                <a:cs typeface="+mn-lt"/>
              </a:rPr>
              <a:t>Example 1</a:t>
            </a:r>
            <a:r>
              <a:rPr lang="en-US" sz="2800" dirty="0">
                <a:ea typeface="+mn-lt"/>
                <a:cs typeface="+mn-lt"/>
              </a:rPr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391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441448"/>
            <a:ext cx="8229600" cy="4708843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Ava has $220 in cash, and she owns a car worth $3,000. She owes her brother $80, and her mother $300. Let’s calculate her net worth.</a:t>
            </a:r>
            <a:endParaRPr lang="en-US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2200" dirty="0">
                <a:ea typeface="+mn-lt"/>
                <a:cs typeface="+mn-lt"/>
              </a:rPr>
              <a:t>Her assets are her cash and her car, so A=220+3,000=3,220</a:t>
            </a:r>
          </a:p>
          <a:p>
            <a:pPr>
              <a:buFont typeface="Arial"/>
              <a:buChar char="•"/>
            </a:pPr>
            <a:r>
              <a:rPr lang="en-US" sz="2200" dirty="0">
                <a:ea typeface="+mn-lt"/>
                <a:cs typeface="+mn-lt"/>
              </a:rPr>
              <a:t>Her liabilities are her debts to her brother and mother, so L=80+300=380</a:t>
            </a:r>
          </a:p>
          <a:p>
            <a:pPr>
              <a:buFont typeface="Arial"/>
              <a:buChar char="•"/>
            </a:pPr>
            <a:r>
              <a:rPr lang="en-US" sz="2200" dirty="0">
                <a:ea typeface="+mn-lt"/>
                <a:cs typeface="+mn-lt"/>
              </a:rPr>
              <a:t>If we substitute these values into the accounting equation, we get  NW=3,220-380=2,840</a:t>
            </a:r>
          </a:p>
          <a:p>
            <a:pPr>
              <a:buFont typeface="Arial"/>
              <a:buChar char="•"/>
            </a:pPr>
            <a:r>
              <a:rPr lang="en-US" sz="2200" dirty="0">
                <a:ea typeface="+mn-lt"/>
                <a:cs typeface="+mn-lt"/>
              </a:rPr>
              <a:t>Ava's net worth is $2,840</a:t>
            </a:r>
            <a:br>
              <a:rPr lang="en-US" sz="2200" dirty="0">
                <a:ea typeface="+mn-lt"/>
                <a:cs typeface="+mn-lt"/>
              </a:rPr>
            </a:br>
            <a:endParaRPr lang="en-US" sz="2200" dirty="0">
              <a:ea typeface="+mn-lt"/>
              <a:cs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84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en-US" sz="2800" i="1" dirty="0">
                <a:ea typeface="+mn-lt"/>
                <a:cs typeface="+mn-lt"/>
              </a:rPr>
              <a:t>Example 2</a:t>
            </a:r>
            <a:r>
              <a:rPr lang="en-US" sz="2800" dirty="0">
                <a:ea typeface="+mn-lt"/>
                <a:cs typeface="+mn-lt"/>
              </a:rPr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819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441448"/>
            <a:ext cx="8229600" cy="4708843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Sasha has a net worth of $200 and liabilities worth $1,400. What is the value of his assets?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84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en-US" sz="2800" i="1" dirty="0">
                <a:ea typeface="+mn-lt"/>
                <a:cs typeface="+mn-lt"/>
              </a:rPr>
              <a:t>Example 3</a:t>
            </a:r>
            <a:r>
              <a:rPr lang="en-US" sz="2800" dirty="0">
                <a:ea typeface="+mn-lt"/>
                <a:cs typeface="+mn-lt"/>
              </a:rPr>
              <a:t> 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5D2BE6-E894-9D40-8BCE-A6E2D71865FE}"/>
              </a:ext>
            </a:extLst>
          </p:cNvPr>
          <p:cNvSpPr txBox="1"/>
          <p:nvPr/>
        </p:nvSpPr>
        <p:spPr>
          <a:xfrm>
            <a:off x="466061" y="3434302"/>
            <a:ext cx="3877340" cy="244169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rtl="0"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Strategy 1</a:t>
            </a:r>
            <a:r>
              <a:rPr lang="en-US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 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Arial"/>
              <a:buChar char="•"/>
            </a:pPr>
            <a:r>
              <a:rPr lang="en-US"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rPr>
              <a:t>Substitute </a:t>
            </a:r>
            <a:r>
              <a:rPr lang="en-US" dirty="0"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rPr>
              <a:t>the values into the accounting equation first. </a:t>
            </a:r>
          </a:p>
          <a:p>
            <a:pPr marL="342900" lvl="0" indent="-342900">
              <a:spcAft>
                <a:spcPts val="800"/>
              </a:spcAft>
              <a:buFont typeface="Arial"/>
              <a:buChar char="•"/>
            </a:pPr>
            <a:r>
              <a:rPr lang="en-US" dirty="0"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rPr>
              <a:t>This gives us 200=A-1,400 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Arial"/>
              <a:buChar char="•"/>
            </a:pPr>
            <a:r>
              <a:rPr lang="en-US" dirty="0">
                <a:latin typeface="Calibri Light" panose="020F0302020204030204" pitchFamily="34" charset="0"/>
                <a:ea typeface="Calibri"/>
                <a:cs typeface="Calibri Light" panose="020F0302020204030204" pitchFamily="34" charset="0"/>
              </a:rPr>
              <a:t>Now solve for A: A=200+1,400=1,600 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Arial"/>
              <a:buChar char="•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The value of Sasha's assets is $1,600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05BBF7-87B8-4745-81F0-01A12B827636}"/>
              </a:ext>
            </a:extLst>
          </p:cNvPr>
          <p:cNvSpPr txBox="1"/>
          <p:nvPr/>
        </p:nvSpPr>
        <p:spPr>
          <a:xfrm>
            <a:off x="4724400" y="3431500"/>
            <a:ext cx="3953541" cy="28931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Strategy 2</a:t>
            </a:r>
            <a:endParaRPr lang="en-US" b="1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Arial"/>
              <a:buChar char="•"/>
            </a:pPr>
            <a:r>
              <a:rPr lang="en-US" dirty="0">
                <a:latin typeface="Calibri Light" panose="020F0302020204030204" pitchFamily="34" charset="0"/>
                <a:ea typeface="+mn-lt"/>
                <a:cs typeface="Calibri Light" panose="020F0302020204030204" pitchFamily="34" charset="0"/>
              </a:rPr>
              <a:t>The accounting equation is NW=A-L, but we want to solve for A, so we need to rearrange it to create an equivalent equation.</a:t>
            </a:r>
          </a:p>
          <a:p>
            <a:pPr marL="342900" indent="-342900">
              <a:spcAft>
                <a:spcPts val="800"/>
              </a:spcAft>
              <a:buFont typeface="Arial"/>
              <a:buChar char="•"/>
            </a:pPr>
            <a:r>
              <a:rPr lang="en-US" dirty="0">
                <a:latin typeface="Calibri Light" panose="020F0302020204030204" pitchFamily="34" charset="0"/>
                <a:ea typeface="+mn-lt"/>
                <a:cs typeface="Calibri Light" panose="020F0302020204030204" pitchFamily="34" charset="0"/>
              </a:rPr>
              <a:t>This gives us A=NW+L</a:t>
            </a:r>
          </a:p>
          <a:p>
            <a:pPr marL="342900" indent="-342900">
              <a:spcAft>
                <a:spcPts val="800"/>
              </a:spcAft>
              <a:buFont typeface="Arial"/>
              <a:buChar char="•"/>
            </a:pPr>
            <a:r>
              <a:rPr lang="en-US" dirty="0">
                <a:latin typeface="Calibri Light" panose="020F0302020204030204" pitchFamily="34" charset="0"/>
                <a:ea typeface="+mn-lt"/>
                <a:cs typeface="Calibri Light" panose="020F0302020204030204" pitchFamily="34" charset="0"/>
              </a:rPr>
              <a:t>If we substitute in the values, we get A=200+1,400=1,600</a:t>
            </a:r>
            <a:br>
              <a:rPr lang="en-US" dirty="0">
                <a:latin typeface="Calibri Light" panose="020F0302020204030204" pitchFamily="34" charset="0"/>
                <a:ea typeface="+mn-lt"/>
                <a:cs typeface="Calibri Light" panose="020F0302020204030204" pitchFamily="34" charset="0"/>
              </a:rPr>
            </a:br>
            <a:r>
              <a:rPr lang="en-US" dirty="0">
                <a:latin typeface="Calibri Light" panose="020F0302020204030204" pitchFamily="34" charset="0"/>
                <a:ea typeface="+mn-lt"/>
                <a:cs typeface="Calibri Light" panose="020F0302020204030204" pitchFamily="34" charset="0"/>
              </a:rPr>
              <a:t>The value of Sasha's assets is $1,600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73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27787F-0067-BE44-9E9C-33D96216FA5A}"/>
              </a:ext>
            </a:extLst>
          </p:cNvPr>
          <p:cNvSpPr txBox="1"/>
          <p:nvPr/>
        </p:nvSpPr>
        <p:spPr>
          <a:xfrm>
            <a:off x="1861851" y="39109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E71082-672A-B745-9306-B8FECD1AD686}"/>
              </a:ext>
            </a:extLst>
          </p:cNvPr>
          <p:cNvSpPr txBox="1"/>
          <p:nvPr/>
        </p:nvSpPr>
        <p:spPr>
          <a:xfrm>
            <a:off x="1333229" y="2855506"/>
            <a:ext cx="6477542" cy="10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Gross Income: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sum of all sources of income</a:t>
            </a:r>
          </a:p>
          <a:p>
            <a:pPr algn="ctr">
              <a:lnSpc>
                <a:spcPct val="150000"/>
              </a:lnSpc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Net Income: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value of gross income minus expenses</a:t>
            </a:r>
          </a:p>
        </p:txBody>
      </p:sp>
    </p:spTree>
    <p:extLst>
      <p:ext uri="{BB962C8B-B14F-4D97-AF65-F5344CB8AC3E}">
        <p14:creationId xmlns:p14="http://schemas.microsoft.com/office/powerpoint/2010/main" val="408671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441448"/>
            <a:ext cx="8229600" cy="4708843"/>
          </a:xfrm>
        </p:spPr>
        <p:txBody>
          <a:bodyPr/>
          <a:lstStyle/>
          <a:p>
            <a:pPr algn="just">
              <a:buFont typeface="Arial"/>
              <a:buChar char="•"/>
            </a:pPr>
            <a:r>
              <a:rPr lang="en-US" sz="2200">
                <a:ea typeface="+mn-lt"/>
                <a:cs typeface="+mn-lt"/>
              </a:rPr>
              <a:t>NI = Net Income (NI is a single variable)</a:t>
            </a:r>
          </a:p>
          <a:p>
            <a:pPr algn="just">
              <a:buFont typeface="Arial"/>
              <a:buChar char="•"/>
            </a:pPr>
            <a:r>
              <a:rPr lang="en-US" sz="2200">
                <a:ea typeface="+mn-lt"/>
                <a:cs typeface="+mn-lt"/>
              </a:rPr>
              <a:t>I = Gross income </a:t>
            </a:r>
          </a:p>
          <a:p>
            <a:pPr>
              <a:buFont typeface="Arial"/>
              <a:buChar char="•"/>
            </a:pPr>
            <a:r>
              <a:rPr lang="en-US" sz="2200">
                <a:ea typeface="+mn-lt"/>
                <a:cs typeface="+mn-lt"/>
              </a:rPr>
              <a:t>E = Expenses</a:t>
            </a:r>
            <a:endParaRPr lang="en-US" sz="2200" dirty="0">
              <a:ea typeface="+mn-lt"/>
              <a:cs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84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2800" dirty="0">
                <a:ea typeface="+mn-lt"/>
                <a:cs typeface="+mn-lt"/>
              </a:rPr>
              <a:t>Net Income Accounting Equation: NI = I – E</a:t>
            </a:r>
          </a:p>
        </p:txBody>
      </p:sp>
    </p:spTree>
    <p:extLst>
      <p:ext uri="{BB962C8B-B14F-4D97-AF65-F5344CB8AC3E}">
        <p14:creationId xmlns:p14="http://schemas.microsoft.com/office/powerpoint/2010/main" val="171767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2" ma:contentTypeDescription="Create a new document." ma:contentTypeScope="" ma:versionID="ad2fc0d4fa62e1968d7a1186eb6b8bb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55f388ed21565ea9d77dc5deb097c60f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7A795D-0D64-4BBA-8B15-007F56AC07A3}"/>
</file>

<file path=customXml/itemProps3.xml><?xml version="1.0" encoding="utf-8"?>
<ds:datastoreItem xmlns:ds="http://schemas.openxmlformats.org/officeDocument/2006/customXml" ds:itemID="{7F8332A4-542C-494D-8506-1C720B46413C}">
  <ds:schemaRefs>
    <ds:schemaRef ds:uri="http://schemas.microsoft.com/office/2006/metadata/properties"/>
    <ds:schemaRef ds:uri="http://schemas.microsoft.com/office/infopath/2007/PartnerControls"/>
    <ds:schemaRef ds:uri="e475455f-c69b-4ff8-acf7-75612f4dc18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</TotalTime>
  <Words>448</Words>
  <Application>Microsoft Macintosh PowerPoint</Application>
  <PresentationFormat>On-screen Show (4:3)</PresentationFormat>
  <Paragraphs>69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Net Worth and  Net Income</vt:lpstr>
      <vt:lpstr>PowerPoint Presentation</vt:lpstr>
      <vt:lpstr>Net Worth: The value of assets minus liabilities</vt:lpstr>
      <vt:lpstr>Net Worth Accounting Equation: NW = A - L</vt:lpstr>
      <vt:lpstr>Example 1 </vt:lpstr>
      <vt:lpstr>Example 2 </vt:lpstr>
      <vt:lpstr>Example 3 </vt:lpstr>
      <vt:lpstr>PowerPoint Presentation</vt:lpstr>
      <vt:lpstr>Net Income Accounting Equation: NI = I – E</vt:lpstr>
      <vt:lpstr>Example 1 </vt:lpstr>
      <vt:lpstr>Example 2 </vt:lpstr>
      <vt:lpstr>Example 3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Chuck Krenzin</cp:lastModifiedBy>
  <cp:revision>176</cp:revision>
  <dcterms:created xsi:type="dcterms:W3CDTF">2012-09-11T15:07:18Z</dcterms:created>
  <dcterms:modified xsi:type="dcterms:W3CDTF">2019-09-20T17:55:18Z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