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6" r:id="rId5"/>
    <p:sldId id="272" r:id="rId6"/>
    <p:sldId id="264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CB8"/>
    <a:srgbClr val="7A9900"/>
    <a:srgbClr val="8BAF00"/>
    <a:srgbClr val="C7C6F8"/>
    <a:srgbClr val="004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03"/>
    <p:restoredTop sz="94218"/>
  </p:normalViewPr>
  <p:slideViewPr>
    <p:cSldViewPr>
      <p:cViewPr varScale="1">
        <p:scale>
          <a:sx n="116" d="100"/>
          <a:sy n="116" d="100"/>
        </p:scale>
        <p:origin x="252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39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7" d="100"/>
          <a:sy n="97" d="100"/>
        </p:scale>
        <p:origin x="4328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7AA5DFF-1E16-7F4C-8980-AB1611AD8891}" type="datetime1">
              <a:rPr lang="en-US"/>
              <a:pPr>
                <a:defRPr/>
              </a:pPr>
              <a:t>9/20/19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ＭＳ Ｐゴシック" pitchFamily="-108" charset="-128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675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2888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3770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647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4111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315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3109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4570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8862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0116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6861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330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6600" b="1" i="0">
                <a:solidFill>
                  <a:srgbClr val="005CB8"/>
                </a:solidFill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77440"/>
            <a:ext cx="8229600" cy="3779520"/>
          </a:xfrm>
        </p:spPr>
        <p:txBody>
          <a:bodyPr/>
          <a:lstStyle>
            <a:lvl1pPr marL="0" indent="0">
              <a:lnSpc>
                <a:spcPts val="2400"/>
              </a:lnSpc>
              <a:buNone/>
              <a:defRPr sz="1900"/>
            </a:lvl1pPr>
            <a:lvl2pPr marL="457200" indent="0">
              <a:lnSpc>
                <a:spcPts val="2400"/>
              </a:lnSpc>
              <a:buNone/>
              <a:defRPr sz="1900"/>
            </a:lvl2pPr>
            <a:lvl3pPr marL="914400" indent="0">
              <a:lnSpc>
                <a:spcPts val="2400"/>
              </a:lnSpc>
              <a:buNone/>
              <a:defRPr sz="1900"/>
            </a:lvl3pPr>
            <a:lvl4pPr marL="1371600" indent="0">
              <a:lnSpc>
                <a:spcPts val="2400"/>
              </a:lnSpc>
              <a:buNone/>
              <a:defRPr sz="1900"/>
            </a:lvl4pPr>
            <a:lvl5pPr marL="1828800" indent="0">
              <a:lnSpc>
                <a:spcPts val="2400"/>
              </a:lnSpc>
              <a:buNone/>
              <a:defRPr sz="1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06984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threePt" dir="t"/>
            </a:scene3d>
            <a:sp3d>
              <a:bevelT w="0"/>
            </a:sp3d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46888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AAC16F-5B5D-3841-922A-C14EF88DDBC3}"/>
              </a:ext>
            </a:extLst>
          </p:cNvPr>
          <p:cNvSpPr txBox="1"/>
          <p:nvPr userDrawn="1"/>
        </p:nvSpPr>
        <p:spPr>
          <a:xfrm>
            <a:off x="457200" y="6574536"/>
            <a:ext cx="822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Equality Relations and Net Worth, Part 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ctr" rtl="0" fontAlgn="base">
        <a:spcBef>
          <a:spcPct val="0"/>
        </a:spcBef>
        <a:spcAft>
          <a:spcPct val="0"/>
        </a:spcAft>
        <a:defRPr sz="6600" b="1" i="0" kern="1200">
          <a:solidFill>
            <a:srgbClr val="005CB8"/>
          </a:solidFill>
          <a:effectLst>
            <a:glow>
              <a:schemeClr val="accent1">
                <a:alpha val="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  <a:reflection stA="0" endPos="65000" dist="50800" dir="5400000" sy="-100000" algn="bl" rotWithShape="0"/>
          </a:effectLst>
          <a:latin typeface="Calibri" panose="020F0502020204030204" pitchFamily="34" charset="0"/>
          <a:ea typeface="ＭＳ Ｐゴシック" pitchFamily="-108" charset="-128"/>
          <a:cs typeface="Calibri" panose="020F0502020204030204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9pPr>
    </p:titleStyle>
    <p:bodyStyle>
      <a:lvl1pPr marL="342900" indent="-342900" algn="l" rtl="0" fontAlgn="base">
        <a:spcBef>
          <a:spcPts val="0"/>
        </a:spcBef>
        <a:spcAft>
          <a:spcPts val="1800"/>
        </a:spcAft>
        <a:buFont typeface="Arial" pitchFamily="-108" charset="0"/>
        <a:buChar char="•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1pPr>
      <a:lvl2pPr marL="742950" indent="-285750" algn="l" rtl="0" fontAlgn="base">
        <a:spcBef>
          <a:spcPts val="0"/>
        </a:spcBef>
        <a:spcAft>
          <a:spcPts val="1800"/>
        </a:spcAft>
        <a:buFont typeface="Arial" pitchFamily="-108" charset="0"/>
        <a:buChar char="–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2pPr>
      <a:lvl3pPr marL="1143000" indent="-228600" algn="l" rtl="0" fontAlgn="base">
        <a:spcBef>
          <a:spcPts val="0"/>
        </a:spcBef>
        <a:spcAft>
          <a:spcPts val="1800"/>
        </a:spcAft>
        <a:buFont typeface="Arial" pitchFamily="-108" charset="0"/>
        <a:buChar char="•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3pPr>
      <a:lvl4pPr marL="1600200" indent="-228600" algn="l" rtl="0" fontAlgn="base">
        <a:spcBef>
          <a:spcPts val="0"/>
        </a:spcBef>
        <a:spcAft>
          <a:spcPts val="1800"/>
        </a:spcAft>
        <a:buFont typeface="Arial" pitchFamily="-108" charset="0"/>
        <a:buChar char="–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4pPr>
      <a:lvl5pPr marL="2057400" indent="-228600" algn="l" rtl="0" fontAlgn="base">
        <a:spcBef>
          <a:spcPts val="0"/>
        </a:spcBef>
        <a:spcAft>
          <a:spcPts val="1800"/>
        </a:spcAft>
        <a:buFont typeface="Arial" pitchFamily="-108" charset="0"/>
        <a:buChar char="»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799"/>
            <a:ext cx="7772400" cy="4191001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6000" dirty="0">
                <a:effectLst/>
              </a:rPr>
              <a:t>Net Worth and </a:t>
            </a:r>
            <a:br>
              <a:rPr lang="en-US" sz="6000" dirty="0">
                <a:effectLst/>
              </a:rPr>
            </a:br>
            <a:r>
              <a:rPr lang="en-US" sz="6000" dirty="0">
                <a:effectLst/>
              </a:rPr>
              <a:t>Net Income</a:t>
            </a:r>
            <a:endParaRPr lang="en-US" sz="6000" b="0" dirty="0">
              <a:solidFill>
                <a:schemeClr val="tx1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Content Placeholder 2"/>
          <p:cNvSpPr>
            <a:spLocks noGrp="1"/>
          </p:cNvSpPr>
          <p:nvPr>
            <p:ph idx="4294967295"/>
          </p:nvPr>
        </p:nvSpPr>
        <p:spPr>
          <a:xfrm>
            <a:off x="457200" y="2441448"/>
            <a:ext cx="8229600" cy="4708843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Alysia has gross income of $800 and expenses of $350, what is her net income?</a:t>
            </a:r>
          </a:p>
          <a:p>
            <a:pPr>
              <a:buFont typeface="Arial"/>
              <a:buChar char="•"/>
            </a:pPr>
            <a:r>
              <a:rPr lang="en-US" sz="2200" dirty="0">
                <a:ea typeface="+mn-lt"/>
                <a:cs typeface="+mn-lt"/>
              </a:rPr>
              <a:t>I=800 and E=350</a:t>
            </a:r>
          </a:p>
          <a:p>
            <a:pPr>
              <a:buFont typeface="Arial"/>
              <a:buChar char="•"/>
            </a:pPr>
            <a:r>
              <a:rPr lang="en-US" sz="2200" dirty="0">
                <a:ea typeface="+mn-lt"/>
                <a:cs typeface="+mn-lt"/>
              </a:rPr>
              <a:t>NI=I−E=800−350=450</a:t>
            </a:r>
          </a:p>
          <a:p>
            <a:pPr>
              <a:buFont typeface="Arial"/>
              <a:buChar char="•"/>
            </a:pPr>
            <a:r>
              <a:rPr lang="en-US" sz="2200" dirty="0">
                <a:ea typeface="+mn-lt"/>
                <a:cs typeface="+mn-lt"/>
              </a:rPr>
              <a:t>Alysia's gross income is $450</a:t>
            </a:r>
            <a:br>
              <a:rPr lang="en-US" sz="2200" dirty="0">
                <a:ea typeface="+mn-lt"/>
                <a:cs typeface="+mn-lt"/>
              </a:rPr>
            </a:br>
            <a:endParaRPr lang="en-US" sz="2200" dirty="0">
              <a:ea typeface="+mn-lt"/>
              <a:cs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8448"/>
            <a:ext cx="8229600" cy="1143000"/>
          </a:xfrm>
        </p:spPr>
        <p:txBody>
          <a:bodyPr rtlCol="0">
            <a:no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buNone/>
            </a:pPr>
            <a:r>
              <a:rPr lang="en-US" sz="2800" i="1" dirty="0">
                <a:ea typeface="+mn-lt"/>
                <a:cs typeface="+mn-lt"/>
              </a:rPr>
              <a:t>Example 1</a:t>
            </a:r>
            <a:r>
              <a:rPr lang="en-US" sz="2800" dirty="0">
                <a:ea typeface="+mn-lt"/>
                <a:cs typeface="+mn-lt"/>
              </a:rPr>
              <a:t> 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66809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Content Placeholder 2"/>
          <p:cNvSpPr>
            <a:spLocks noGrp="1"/>
          </p:cNvSpPr>
          <p:nvPr>
            <p:ph idx="4294967295"/>
          </p:nvPr>
        </p:nvSpPr>
        <p:spPr>
          <a:xfrm>
            <a:off x="457200" y="2441448"/>
            <a:ext cx="8229600" cy="4708843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Ian earns $2,300 in wages and receives $190 in cash as a birthday present from his Mom. He also spends $700 on food, and $570 on clothes. What is Ian’s net income?</a:t>
            </a:r>
            <a:endParaRPr lang="en-US" sz="2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Arial"/>
              <a:buChar char="•"/>
            </a:pPr>
            <a:r>
              <a:rPr lang="en-US" sz="2200" dirty="0">
                <a:ea typeface="+mn-lt"/>
                <a:cs typeface="+mn-lt"/>
              </a:rPr>
              <a:t>I=2300+190=2490 and E=700+590=1270</a:t>
            </a:r>
          </a:p>
          <a:p>
            <a:pPr algn="just">
              <a:buFont typeface="Arial"/>
              <a:buChar char="•"/>
            </a:pPr>
            <a:r>
              <a:rPr lang="en-US" sz="2200" dirty="0">
                <a:ea typeface="+mn-lt"/>
                <a:cs typeface="+mn-lt"/>
              </a:rPr>
              <a:t>NI=I−E=2490−1270=1220</a:t>
            </a:r>
          </a:p>
          <a:p>
            <a:pPr>
              <a:buFont typeface="Arial"/>
              <a:buChar char="•"/>
            </a:pPr>
            <a:r>
              <a:rPr lang="en-US" sz="2200" dirty="0">
                <a:ea typeface="+mn-lt"/>
                <a:cs typeface="+mn-lt"/>
              </a:rPr>
              <a:t>Ian's net income is $1,220</a:t>
            </a:r>
            <a:br>
              <a:rPr lang="en-US" sz="2200" dirty="0">
                <a:ea typeface="+mn-lt"/>
                <a:cs typeface="+mn-lt"/>
              </a:rPr>
            </a:br>
            <a:endParaRPr lang="en-US" sz="2200" dirty="0">
              <a:ea typeface="+mn-lt"/>
              <a:cs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8448"/>
            <a:ext cx="8229600" cy="1143000"/>
          </a:xfrm>
        </p:spPr>
        <p:txBody>
          <a:bodyPr rtlCol="0">
            <a:no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buNone/>
            </a:pPr>
            <a:r>
              <a:rPr lang="en-US" sz="2800" i="1" dirty="0">
                <a:ea typeface="+mn-lt"/>
                <a:cs typeface="+mn-lt"/>
              </a:rPr>
              <a:t>Example 2</a:t>
            </a:r>
            <a:r>
              <a:rPr lang="en-US" sz="2800" dirty="0">
                <a:ea typeface="+mn-lt"/>
                <a:cs typeface="+mn-lt"/>
              </a:rPr>
              <a:t> 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62703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Content Placeholder 2"/>
          <p:cNvSpPr>
            <a:spLocks noGrp="1"/>
          </p:cNvSpPr>
          <p:nvPr>
            <p:ph idx="4294967295"/>
          </p:nvPr>
        </p:nvSpPr>
        <p:spPr>
          <a:xfrm>
            <a:off x="457200" y="2441448"/>
            <a:ext cx="8229600" cy="4708843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Sophie has gross income of $800 and a net income of $5, what is the value of her expenses?</a:t>
            </a:r>
          </a:p>
          <a:p>
            <a:r>
              <a:rPr lang="en-US" sz="2200" dirty="0">
                <a:ea typeface="+mn-lt"/>
                <a:cs typeface="+mn-lt"/>
              </a:rPr>
              <a:t>NI=I−E </a:t>
            </a:r>
          </a:p>
          <a:p>
            <a:r>
              <a:rPr lang="en-US" sz="2200" dirty="0">
                <a:ea typeface="+mn-lt"/>
                <a:cs typeface="+mn-lt"/>
              </a:rPr>
              <a:t>Therefore, 5=800−E</a:t>
            </a:r>
          </a:p>
          <a:p>
            <a:r>
              <a:rPr lang="en-US" sz="2200" dirty="0">
                <a:ea typeface="+mn-lt"/>
                <a:cs typeface="+mn-lt"/>
              </a:rPr>
              <a:t>Therefore, E=800−5=795</a:t>
            </a:r>
          </a:p>
          <a:p>
            <a:r>
              <a:rPr lang="en-US" sz="2200" dirty="0">
                <a:ea typeface="+mn-lt"/>
                <a:cs typeface="+mn-lt"/>
              </a:rPr>
              <a:t>Sophie's expenses are $795</a:t>
            </a:r>
            <a:br>
              <a:rPr lang="en-US" sz="2200" dirty="0">
                <a:ea typeface="+mn-lt"/>
                <a:cs typeface="+mn-lt"/>
              </a:rPr>
            </a:br>
            <a:endParaRPr lang="en-US" sz="2200" dirty="0">
              <a:ea typeface="+mn-lt"/>
              <a:cs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8448"/>
            <a:ext cx="8229600" cy="1143000"/>
          </a:xfrm>
        </p:spPr>
        <p:txBody>
          <a:bodyPr rtlCol="0">
            <a:no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buNone/>
            </a:pPr>
            <a:r>
              <a:rPr lang="en-US" sz="2800" i="1" dirty="0">
                <a:ea typeface="+mn-lt"/>
                <a:cs typeface="+mn-lt"/>
              </a:rPr>
              <a:t>Example 3</a:t>
            </a:r>
            <a:r>
              <a:rPr lang="en-US" sz="2800" dirty="0">
                <a:ea typeface="+mn-lt"/>
                <a:cs typeface="+mn-lt"/>
              </a:rPr>
              <a:t> 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60263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A1D884F-7E07-0644-B229-F14F18BF95EC}"/>
              </a:ext>
            </a:extLst>
          </p:cNvPr>
          <p:cNvSpPr txBox="1"/>
          <p:nvPr/>
        </p:nvSpPr>
        <p:spPr>
          <a:xfrm>
            <a:off x="419100" y="2855506"/>
            <a:ext cx="8305800" cy="2578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200" b="1" i="1" dirty="0">
                <a:latin typeface="Calibri" panose="020F0502020204030204" pitchFamily="34" charset="0"/>
                <a:cs typeface="Calibri" panose="020F0502020204030204" pitchFamily="34" charset="0"/>
              </a:rPr>
              <a:t>Debt-</a:t>
            </a:r>
            <a:r>
              <a:rPr lang="en-US" sz="22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ful</a:t>
            </a:r>
            <a:r>
              <a:rPr lang="en-US" sz="2200" b="1" i="1" dirty="0">
                <a:latin typeface="Calibri" panose="020F0502020204030204" pitchFamily="34" charset="0"/>
                <a:cs typeface="Calibri" panose="020F0502020204030204" pitchFamily="34" charset="0"/>
              </a:rPr>
              <a:t> Debby </a:t>
            </a:r>
            <a:r>
              <a:rPr lang="en-US" sz="22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has $1,000 in cash but owes her friend Shady Pete $800.</a:t>
            </a:r>
          </a:p>
          <a:p>
            <a:pPr algn="ctr">
              <a:lnSpc>
                <a:spcPct val="150000"/>
              </a:lnSpc>
            </a:pPr>
            <a:r>
              <a:rPr lang="en-US" sz="2200" b="1" i="1" dirty="0">
                <a:latin typeface="Calibri" panose="020F0502020204030204" pitchFamily="34" charset="0"/>
                <a:cs typeface="Calibri" panose="020F0502020204030204" pitchFamily="34" charset="0"/>
              </a:rPr>
              <a:t>Debt-less Dolores </a:t>
            </a:r>
            <a:r>
              <a:rPr lang="en-US" sz="22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has $900 in cash and has no liabilities.</a:t>
            </a:r>
          </a:p>
          <a:p>
            <a:pPr algn="ctr">
              <a:lnSpc>
                <a:spcPct val="150000"/>
              </a:lnSpc>
            </a:pPr>
            <a:endParaRPr lang="en-US" sz="2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Who is wealthier? Who is in a better financial situation? </a:t>
            </a:r>
            <a:b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Who is worth more? Why?</a:t>
            </a:r>
          </a:p>
        </p:txBody>
      </p:sp>
    </p:spTree>
    <p:extLst>
      <p:ext uri="{BB962C8B-B14F-4D97-AF65-F5344CB8AC3E}">
        <p14:creationId xmlns:p14="http://schemas.microsoft.com/office/powerpoint/2010/main" val="837117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Content Placeholder 2"/>
          <p:cNvSpPr>
            <a:spLocks noGrp="1"/>
          </p:cNvSpPr>
          <p:nvPr>
            <p:ph idx="4294967295"/>
          </p:nvPr>
        </p:nvSpPr>
        <p:spPr>
          <a:xfrm>
            <a:off x="457200" y="2441448"/>
            <a:ext cx="8229600" cy="4708843"/>
          </a:xfrm>
        </p:spPr>
        <p:txBody>
          <a:bodyPr/>
          <a:lstStyle/>
          <a:p>
            <a:r>
              <a:rPr lang="en-US" sz="2200" dirty="0">
                <a:ea typeface="+mn-lt"/>
                <a:cs typeface="+mn-lt"/>
              </a:rPr>
              <a:t>Net worth tells us a person’s wealth at a single point in time. </a:t>
            </a:r>
          </a:p>
          <a:p>
            <a:r>
              <a:rPr lang="en-US" sz="2200" dirty="0">
                <a:ea typeface="+mn-lt"/>
                <a:cs typeface="+mn-lt"/>
              </a:rPr>
              <a:t>Therefore, it captures how much a person has left to use for consumption.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8448"/>
            <a:ext cx="8229600" cy="1143000"/>
          </a:xfrm>
        </p:spPr>
        <p:txBody>
          <a:bodyPr rtlCol="0">
            <a:no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/>
              <a:t>Net Worth: </a:t>
            </a:r>
            <a:r>
              <a:rPr lang="en-US" sz="2800" b="0" dirty="0">
                <a:latin typeface="Calibri Light" panose="020F0302020204030204" pitchFamily="34" charset="0"/>
                <a:cs typeface="Calibri Light" panose="020F0302020204030204" pitchFamily="34" charset="0"/>
              </a:rPr>
              <a:t>The value of assets minus liabilities</a:t>
            </a:r>
          </a:p>
        </p:txBody>
      </p:sp>
    </p:spTree>
    <p:extLst>
      <p:ext uri="{BB962C8B-B14F-4D97-AF65-F5344CB8AC3E}">
        <p14:creationId xmlns:p14="http://schemas.microsoft.com/office/powerpoint/2010/main" val="2034256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Content Placeholder 2"/>
          <p:cNvSpPr>
            <a:spLocks noGrp="1"/>
          </p:cNvSpPr>
          <p:nvPr>
            <p:ph idx="4294967295"/>
          </p:nvPr>
        </p:nvSpPr>
        <p:spPr>
          <a:xfrm>
            <a:off x="457200" y="2441448"/>
            <a:ext cx="8229600" cy="4708843"/>
          </a:xfrm>
        </p:spPr>
        <p:txBody>
          <a:bodyPr/>
          <a:lstStyle/>
          <a:p>
            <a:pPr algn="just">
              <a:buFont typeface="Arial"/>
              <a:buChar char="•"/>
            </a:pPr>
            <a:r>
              <a:rPr lang="en-US" sz="2200" dirty="0">
                <a:ea typeface="+mn-lt"/>
                <a:cs typeface="+mn-lt"/>
              </a:rPr>
              <a:t>NW = Net Worth (NW is a single variable)</a:t>
            </a:r>
          </a:p>
          <a:p>
            <a:pPr algn="just">
              <a:buFont typeface="Arial"/>
              <a:buChar char="•"/>
            </a:pPr>
            <a:r>
              <a:rPr lang="en-US" sz="2200" dirty="0">
                <a:ea typeface="+mn-lt"/>
                <a:cs typeface="+mn-lt"/>
              </a:rPr>
              <a:t>A = Assets</a:t>
            </a:r>
          </a:p>
          <a:p>
            <a:pPr>
              <a:buFont typeface="Arial"/>
              <a:buChar char="•"/>
            </a:pPr>
            <a:r>
              <a:rPr lang="en-US" sz="2200" dirty="0">
                <a:ea typeface="+mn-lt"/>
                <a:cs typeface="+mn-lt"/>
              </a:rPr>
              <a:t>L = Liabilities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8448"/>
            <a:ext cx="8229600" cy="1143000"/>
          </a:xfrm>
        </p:spPr>
        <p:txBody>
          <a:bodyPr rtlCol="0">
            <a:no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2800" dirty="0">
                <a:ea typeface="+mn-lt"/>
                <a:cs typeface="+mn-lt"/>
              </a:rPr>
              <a:t>Net Worth Accounting Equation: NW = A - L</a:t>
            </a:r>
          </a:p>
        </p:txBody>
      </p:sp>
    </p:spTree>
    <p:extLst>
      <p:ext uri="{BB962C8B-B14F-4D97-AF65-F5344CB8AC3E}">
        <p14:creationId xmlns:p14="http://schemas.microsoft.com/office/powerpoint/2010/main" val="312058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Content Placeholder 2"/>
          <p:cNvSpPr>
            <a:spLocks noGrp="1"/>
          </p:cNvSpPr>
          <p:nvPr>
            <p:ph idx="4294967295"/>
          </p:nvPr>
        </p:nvSpPr>
        <p:spPr>
          <a:xfrm>
            <a:off x="457200" y="2441448"/>
            <a:ext cx="8229600" cy="4708843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Emilio has $1,500 in assets and $450 in liabilities. </a:t>
            </a:r>
            <a:br>
              <a:rPr lang="en-US" sz="2200" b="1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</a:br>
            <a:r>
              <a:rPr lang="en-US" sz="2200" b="1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What is his net worth?</a:t>
            </a:r>
            <a:endParaRPr lang="en-US" sz="2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sz="2200" dirty="0">
                <a:ea typeface="+mn-lt"/>
                <a:cs typeface="+mn-lt"/>
              </a:rPr>
              <a:t>We know that NW=A-L </a:t>
            </a:r>
          </a:p>
          <a:p>
            <a:pPr>
              <a:buFont typeface="Arial"/>
              <a:buChar char="•"/>
            </a:pPr>
            <a:r>
              <a:rPr lang="en-US" sz="2200" dirty="0">
                <a:ea typeface="+mn-lt"/>
                <a:cs typeface="+mn-lt"/>
              </a:rPr>
              <a:t>We also know that A=1,500 and L=450</a:t>
            </a:r>
            <a:endParaRPr lang="en-US" sz="2200" dirty="0">
              <a:cs typeface="Calibri"/>
            </a:endParaRPr>
          </a:p>
          <a:p>
            <a:pPr>
              <a:buFont typeface="Arial"/>
              <a:buChar char="•"/>
            </a:pPr>
            <a:r>
              <a:rPr lang="en-US" sz="2200" dirty="0">
                <a:ea typeface="+mn-lt"/>
                <a:cs typeface="+mn-lt"/>
              </a:rPr>
              <a:t>Therefore, substituting in the values for variables, NW=1,500-450=1,050</a:t>
            </a:r>
          </a:p>
          <a:p>
            <a:pPr>
              <a:buFont typeface="Arial"/>
              <a:buChar char="•"/>
            </a:pPr>
            <a:r>
              <a:rPr lang="en-US" sz="2200" dirty="0">
                <a:ea typeface="+mn-lt"/>
                <a:cs typeface="+mn-lt"/>
              </a:rPr>
              <a:t>Emilio’s net worth is $1,050</a:t>
            </a:r>
            <a:br>
              <a:rPr lang="en-US" sz="2200" dirty="0">
                <a:ea typeface="+mn-lt"/>
                <a:cs typeface="+mn-lt"/>
              </a:rPr>
            </a:br>
            <a:endParaRPr lang="en-US" sz="2200" dirty="0">
              <a:ea typeface="+mn-lt"/>
              <a:cs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8448"/>
            <a:ext cx="8229600" cy="1143000"/>
          </a:xfrm>
        </p:spPr>
        <p:txBody>
          <a:bodyPr rtlCol="0">
            <a:no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buNone/>
            </a:pPr>
            <a:r>
              <a:rPr lang="en-US" sz="2800" i="1" dirty="0">
                <a:ea typeface="+mn-lt"/>
                <a:cs typeface="+mn-lt"/>
              </a:rPr>
              <a:t>Example 1</a:t>
            </a:r>
            <a:r>
              <a:rPr lang="en-US" sz="2800" dirty="0">
                <a:ea typeface="+mn-lt"/>
                <a:cs typeface="+mn-lt"/>
              </a:rPr>
              <a:t> 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73911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Content Placeholder 2"/>
          <p:cNvSpPr>
            <a:spLocks noGrp="1"/>
          </p:cNvSpPr>
          <p:nvPr>
            <p:ph idx="4294967295"/>
          </p:nvPr>
        </p:nvSpPr>
        <p:spPr>
          <a:xfrm>
            <a:off x="457200" y="2441448"/>
            <a:ext cx="8229600" cy="4708843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Ava has $220 in cash, and she owns a car worth $3,000. She owes her brother $80, and her mother $300. Let’s calculate her net worth.</a:t>
            </a:r>
            <a:endParaRPr lang="en-US" sz="2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sz="2200" dirty="0">
                <a:ea typeface="+mn-lt"/>
                <a:cs typeface="+mn-lt"/>
              </a:rPr>
              <a:t>Her assets are her cash and her car, so A=220+3,000=3,220</a:t>
            </a:r>
          </a:p>
          <a:p>
            <a:pPr>
              <a:buFont typeface="Arial"/>
              <a:buChar char="•"/>
            </a:pPr>
            <a:r>
              <a:rPr lang="en-US" sz="2200" dirty="0">
                <a:ea typeface="+mn-lt"/>
                <a:cs typeface="+mn-lt"/>
              </a:rPr>
              <a:t>Her liabilities are her debts to her brother and mother, so L=80+300=380</a:t>
            </a:r>
          </a:p>
          <a:p>
            <a:pPr>
              <a:buFont typeface="Arial"/>
              <a:buChar char="•"/>
            </a:pPr>
            <a:r>
              <a:rPr lang="en-US" sz="2200" dirty="0">
                <a:ea typeface="+mn-lt"/>
                <a:cs typeface="+mn-lt"/>
              </a:rPr>
              <a:t>If we substitute these values into the accounting equation, we get  NW=3,220-380=2,840</a:t>
            </a:r>
          </a:p>
          <a:p>
            <a:pPr>
              <a:buFont typeface="Arial"/>
              <a:buChar char="•"/>
            </a:pPr>
            <a:r>
              <a:rPr lang="en-US" sz="2200" dirty="0">
                <a:ea typeface="+mn-lt"/>
                <a:cs typeface="+mn-lt"/>
              </a:rPr>
              <a:t>Ava's net worth is $2,840</a:t>
            </a:r>
            <a:br>
              <a:rPr lang="en-US" sz="2200" dirty="0">
                <a:ea typeface="+mn-lt"/>
                <a:cs typeface="+mn-lt"/>
              </a:rPr>
            </a:br>
            <a:endParaRPr lang="en-US" sz="2200" dirty="0">
              <a:ea typeface="+mn-lt"/>
              <a:cs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8448"/>
            <a:ext cx="8229600" cy="1143000"/>
          </a:xfrm>
        </p:spPr>
        <p:txBody>
          <a:bodyPr rtlCol="0">
            <a:no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buNone/>
            </a:pPr>
            <a:r>
              <a:rPr lang="en-US" sz="2800" i="1" dirty="0">
                <a:ea typeface="+mn-lt"/>
                <a:cs typeface="+mn-lt"/>
              </a:rPr>
              <a:t>Example 2</a:t>
            </a:r>
            <a:r>
              <a:rPr lang="en-US" sz="2800" dirty="0">
                <a:ea typeface="+mn-lt"/>
                <a:cs typeface="+mn-lt"/>
              </a:rPr>
              <a:t> 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18199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Content Placeholder 2"/>
          <p:cNvSpPr>
            <a:spLocks noGrp="1"/>
          </p:cNvSpPr>
          <p:nvPr>
            <p:ph idx="4294967295"/>
          </p:nvPr>
        </p:nvSpPr>
        <p:spPr>
          <a:xfrm>
            <a:off x="457200" y="2441448"/>
            <a:ext cx="8229600" cy="4708843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Sasha has a net worth of $200 and liabilities worth $1,400. What is the value of his assets?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8448"/>
            <a:ext cx="8229600" cy="1143000"/>
          </a:xfrm>
        </p:spPr>
        <p:txBody>
          <a:bodyPr rtlCol="0">
            <a:no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buNone/>
            </a:pPr>
            <a:r>
              <a:rPr lang="en-US" sz="2800" i="1" dirty="0">
                <a:ea typeface="+mn-lt"/>
                <a:cs typeface="+mn-lt"/>
              </a:rPr>
              <a:t>Example 3</a:t>
            </a:r>
            <a:r>
              <a:rPr lang="en-US" sz="2800" dirty="0">
                <a:ea typeface="+mn-lt"/>
                <a:cs typeface="+mn-lt"/>
              </a:rPr>
              <a:t> </a:t>
            </a:r>
            <a:endParaRPr lang="en-US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5D2BE6-E894-9D40-8BCE-A6E2D71865FE}"/>
              </a:ext>
            </a:extLst>
          </p:cNvPr>
          <p:cNvSpPr txBox="1"/>
          <p:nvPr/>
        </p:nvSpPr>
        <p:spPr>
          <a:xfrm>
            <a:off x="466061" y="3434302"/>
            <a:ext cx="3877340" cy="244169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rtl="0">
              <a:spcAft>
                <a:spcPts val="800"/>
              </a:spcAft>
            </a:pPr>
            <a:r>
              <a:rPr lang="en-US" b="1" u="sng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Strategy 1</a:t>
            </a:r>
            <a:r>
              <a:rPr lang="en-US" b="1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 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spcAft>
                <a:spcPts val="800"/>
              </a:spcAft>
              <a:buFont typeface="Arial"/>
              <a:buChar char="•"/>
            </a:pPr>
            <a:r>
              <a:rPr lang="en-US"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Substitute </a:t>
            </a:r>
            <a:r>
              <a:rPr lang="en-US" dirty="0"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the values into the accounting equation first. </a:t>
            </a:r>
          </a:p>
          <a:p>
            <a:pPr marL="342900" lvl="0" indent="-342900">
              <a:spcAft>
                <a:spcPts val="800"/>
              </a:spcAft>
              <a:buFont typeface="Arial"/>
              <a:buChar char="•"/>
            </a:pPr>
            <a:r>
              <a:rPr lang="en-US" dirty="0"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This gives us 200=A-1,400 </a:t>
            </a: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>
              <a:spcAft>
                <a:spcPts val="800"/>
              </a:spcAft>
              <a:buFont typeface="Arial"/>
              <a:buChar char="•"/>
            </a:pPr>
            <a:r>
              <a:rPr lang="en-US" dirty="0"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Now solve for A: A=200+1,400=1,600 </a:t>
            </a: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>
              <a:spcAft>
                <a:spcPts val="800"/>
              </a:spcAft>
              <a:buFont typeface="Arial"/>
              <a:buChar char="•"/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The value of Sasha's assets is $1,600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905BBF7-87B8-4745-81F0-01A12B827636}"/>
              </a:ext>
            </a:extLst>
          </p:cNvPr>
          <p:cNvSpPr txBox="1"/>
          <p:nvPr/>
        </p:nvSpPr>
        <p:spPr>
          <a:xfrm>
            <a:off x="4724400" y="3431500"/>
            <a:ext cx="3953541" cy="289310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800"/>
              </a:spcAft>
            </a:pPr>
            <a:r>
              <a:rPr lang="en-US" b="1" u="sng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Strategy 2</a:t>
            </a:r>
            <a:endParaRPr lang="en-US" b="1" dirty="0">
              <a:latin typeface="Calibri" panose="020F0502020204030204" pitchFamily="34" charset="0"/>
              <a:ea typeface="+mn-lt"/>
              <a:cs typeface="Calibri" panose="020F0502020204030204" pitchFamily="34" charset="0"/>
            </a:endParaRPr>
          </a:p>
          <a:p>
            <a:pPr marL="342900" indent="-342900">
              <a:spcAft>
                <a:spcPts val="800"/>
              </a:spcAft>
              <a:buFont typeface="Arial"/>
              <a:buChar char="•"/>
            </a:pPr>
            <a:r>
              <a:rPr lang="en-US" dirty="0">
                <a:latin typeface="Calibri Light" panose="020F0302020204030204" pitchFamily="34" charset="0"/>
                <a:ea typeface="+mn-lt"/>
                <a:cs typeface="Calibri Light" panose="020F0302020204030204" pitchFamily="34" charset="0"/>
              </a:rPr>
              <a:t>The accounting equation is NW=A-L, but we want to solve for A, so we need to rearrange it to create an equivalent equation.</a:t>
            </a:r>
          </a:p>
          <a:p>
            <a:pPr marL="342900" indent="-342900">
              <a:spcAft>
                <a:spcPts val="800"/>
              </a:spcAft>
              <a:buFont typeface="Arial"/>
              <a:buChar char="•"/>
            </a:pPr>
            <a:r>
              <a:rPr lang="en-US" dirty="0">
                <a:latin typeface="Calibri Light" panose="020F0302020204030204" pitchFamily="34" charset="0"/>
                <a:ea typeface="+mn-lt"/>
                <a:cs typeface="Calibri Light" panose="020F0302020204030204" pitchFamily="34" charset="0"/>
              </a:rPr>
              <a:t>This gives us A=NW+L</a:t>
            </a:r>
          </a:p>
          <a:p>
            <a:pPr marL="342900" indent="-342900">
              <a:spcAft>
                <a:spcPts val="800"/>
              </a:spcAft>
              <a:buFont typeface="Arial"/>
              <a:buChar char="•"/>
            </a:pPr>
            <a:r>
              <a:rPr lang="en-US" dirty="0">
                <a:latin typeface="Calibri Light" panose="020F0302020204030204" pitchFamily="34" charset="0"/>
                <a:ea typeface="+mn-lt"/>
                <a:cs typeface="Calibri Light" panose="020F0302020204030204" pitchFamily="34" charset="0"/>
              </a:rPr>
              <a:t>If we substitute in the values, we get A=200+1,400=1,600</a:t>
            </a:r>
            <a:br>
              <a:rPr lang="en-US" dirty="0">
                <a:latin typeface="Calibri Light" panose="020F0302020204030204" pitchFamily="34" charset="0"/>
                <a:ea typeface="+mn-lt"/>
                <a:cs typeface="Calibri Light" panose="020F0302020204030204" pitchFamily="34" charset="0"/>
              </a:rPr>
            </a:br>
            <a:r>
              <a:rPr lang="en-US" dirty="0">
                <a:latin typeface="Calibri Light" panose="020F0302020204030204" pitchFamily="34" charset="0"/>
                <a:ea typeface="+mn-lt"/>
                <a:cs typeface="Calibri Light" panose="020F0302020204030204" pitchFamily="34" charset="0"/>
              </a:rPr>
              <a:t>The value of Sasha's assets is $1,600</a:t>
            </a: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739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F27787F-0067-BE44-9E9C-33D96216FA5A}"/>
              </a:ext>
            </a:extLst>
          </p:cNvPr>
          <p:cNvSpPr txBox="1"/>
          <p:nvPr/>
        </p:nvSpPr>
        <p:spPr>
          <a:xfrm>
            <a:off x="1861851" y="391098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E71082-672A-B745-9306-B8FECD1AD686}"/>
              </a:ext>
            </a:extLst>
          </p:cNvPr>
          <p:cNvSpPr txBox="1"/>
          <p:nvPr/>
        </p:nvSpPr>
        <p:spPr>
          <a:xfrm>
            <a:off x="1333229" y="2855506"/>
            <a:ext cx="6477542" cy="10554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Gross Income: </a:t>
            </a:r>
            <a: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The sum of all sources of income</a:t>
            </a:r>
          </a:p>
          <a:p>
            <a:pPr algn="ctr">
              <a:lnSpc>
                <a:spcPct val="150000"/>
              </a:lnSpc>
            </a:pP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Net Income: </a:t>
            </a:r>
            <a: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The value of gross income minus expenses</a:t>
            </a:r>
          </a:p>
        </p:txBody>
      </p:sp>
    </p:spTree>
    <p:extLst>
      <p:ext uri="{BB962C8B-B14F-4D97-AF65-F5344CB8AC3E}">
        <p14:creationId xmlns:p14="http://schemas.microsoft.com/office/powerpoint/2010/main" val="4086718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Content Placeholder 2"/>
          <p:cNvSpPr>
            <a:spLocks noGrp="1"/>
          </p:cNvSpPr>
          <p:nvPr>
            <p:ph idx="4294967295"/>
          </p:nvPr>
        </p:nvSpPr>
        <p:spPr>
          <a:xfrm>
            <a:off x="457200" y="2441448"/>
            <a:ext cx="8229600" cy="4708843"/>
          </a:xfrm>
        </p:spPr>
        <p:txBody>
          <a:bodyPr/>
          <a:lstStyle/>
          <a:p>
            <a:pPr algn="just">
              <a:buFont typeface="Arial"/>
              <a:buChar char="•"/>
            </a:pPr>
            <a:r>
              <a:rPr lang="en-US" sz="2200">
                <a:ea typeface="+mn-lt"/>
                <a:cs typeface="+mn-lt"/>
              </a:rPr>
              <a:t>NI = Net Income (NI is a single variable)</a:t>
            </a:r>
          </a:p>
          <a:p>
            <a:pPr algn="just">
              <a:buFont typeface="Arial"/>
              <a:buChar char="•"/>
            </a:pPr>
            <a:r>
              <a:rPr lang="en-US" sz="2200">
                <a:ea typeface="+mn-lt"/>
                <a:cs typeface="+mn-lt"/>
              </a:rPr>
              <a:t>I = Gross income </a:t>
            </a:r>
          </a:p>
          <a:p>
            <a:pPr>
              <a:buFont typeface="Arial"/>
              <a:buChar char="•"/>
            </a:pPr>
            <a:r>
              <a:rPr lang="en-US" sz="2200">
                <a:ea typeface="+mn-lt"/>
                <a:cs typeface="+mn-lt"/>
              </a:rPr>
              <a:t>E = Expenses</a:t>
            </a:r>
            <a:endParaRPr lang="en-US" sz="2200" dirty="0">
              <a:ea typeface="+mn-lt"/>
              <a:cs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8448"/>
            <a:ext cx="8229600" cy="1143000"/>
          </a:xfrm>
        </p:spPr>
        <p:txBody>
          <a:bodyPr rtlCol="0">
            <a:no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2800" dirty="0">
                <a:ea typeface="+mn-lt"/>
                <a:cs typeface="+mn-lt"/>
              </a:rPr>
              <a:t>Net Income Accounting Equation: NI = I – E</a:t>
            </a:r>
          </a:p>
        </p:txBody>
      </p:sp>
    </p:spTree>
    <p:extLst>
      <p:ext uri="{BB962C8B-B14F-4D97-AF65-F5344CB8AC3E}">
        <p14:creationId xmlns:p14="http://schemas.microsoft.com/office/powerpoint/2010/main" val="171767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FC4E6640BF8E4684BB0AD888238BAB" ma:contentTypeVersion="12" ma:contentTypeDescription="Create a new document." ma:contentTypeScope="" ma:versionID="ad2fc0d4fa62e1968d7a1186eb6b8bba">
  <xsd:schema xmlns:xsd="http://www.w3.org/2001/XMLSchema" xmlns:xs="http://www.w3.org/2001/XMLSchema" xmlns:p="http://schemas.microsoft.com/office/2006/metadata/properties" xmlns:ns2="aa0c1190-56bd-4797-9cf7-4990489609e0" xmlns:ns3="e475455f-c69b-4ff8-acf7-75612f4dc189" targetNamespace="http://schemas.microsoft.com/office/2006/metadata/properties" ma:root="true" ma:fieldsID="55f388ed21565ea9d77dc5deb097c60f" ns2:_="" ns3:_="">
    <xsd:import namespace="aa0c1190-56bd-4797-9cf7-4990489609e0"/>
    <xsd:import namespace="e475455f-c69b-4ff8-acf7-75612f4dc1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0c1190-56bd-4797-9cf7-4990489609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75455f-c69b-4ff8-acf7-75612f4dc18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e475455f-c69b-4ff8-acf7-75612f4dc189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0F85DF1F-BC57-4156-92DD-D8D43BF5254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B7A795D-0D64-4BBA-8B15-007F56AC07A3}"/>
</file>

<file path=customXml/itemProps3.xml><?xml version="1.0" encoding="utf-8"?>
<ds:datastoreItem xmlns:ds="http://schemas.openxmlformats.org/officeDocument/2006/customXml" ds:itemID="{7F8332A4-542C-494D-8506-1C720B46413C}">
  <ds:schemaRefs>
    <ds:schemaRef ds:uri="http://schemas.microsoft.com/office/2006/metadata/properties"/>
    <ds:schemaRef ds:uri="http://schemas.microsoft.com/office/infopath/2007/PartnerControls"/>
    <ds:schemaRef ds:uri="e475455f-c69b-4ff8-acf7-75612f4dc18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1079</TotalTime>
  <Words>448</Words>
  <Application>Microsoft Macintosh PowerPoint</Application>
  <PresentationFormat>On-screen Show (4:3)</PresentationFormat>
  <Paragraphs>69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Net Worth and  Net Income</vt:lpstr>
      <vt:lpstr>PowerPoint Presentation</vt:lpstr>
      <vt:lpstr>Net Worth: The value of assets minus liabilities</vt:lpstr>
      <vt:lpstr>Net Worth Accounting Equation: NW = A - L</vt:lpstr>
      <vt:lpstr>Example 1 </vt:lpstr>
      <vt:lpstr>Example 2 </vt:lpstr>
      <vt:lpstr>Example 3 </vt:lpstr>
      <vt:lpstr>PowerPoint Presentation</vt:lpstr>
      <vt:lpstr>Net Income Accounting Equation: NI = I – E</vt:lpstr>
      <vt:lpstr>Example 1 </vt:lpstr>
      <vt:lpstr>Example 2 </vt:lpstr>
      <vt:lpstr>Example 3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the Business of….?</dc:title>
  <dc:creator>Marsha Masters</dc:creator>
  <cp:lastModifiedBy>Chuck Krenzin</cp:lastModifiedBy>
  <cp:revision>176</cp:revision>
  <dcterms:created xsi:type="dcterms:W3CDTF">2012-09-11T15:07:18Z</dcterms:created>
  <dcterms:modified xsi:type="dcterms:W3CDTF">2019-09-20T17:55:18Z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0x0101006DFC4E6640BF8E4684BB0AD888238BAB</vt:lpwstr>
  </property>
  <property fmtid="{D5CDD505-2E9C-101B-9397-08002B2CF9AE}" pid="3" name="Order">
    <vt:r8>2199100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</Properties>
</file>