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sldIdLst>
    <p:sldId id="256" r:id="rId5"/>
    <p:sldId id="258" r:id="rId6"/>
    <p:sldId id="260" r:id="rId7"/>
    <p:sldId id="261" r:id="rId8"/>
    <p:sldId id="262" r:id="rId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CB8"/>
    <a:srgbClr val="7A9900"/>
    <a:srgbClr val="8BAF00"/>
    <a:srgbClr val="C7C6F8"/>
    <a:srgbClr val="004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489"/>
    <p:restoredTop sz="82177"/>
  </p:normalViewPr>
  <p:slideViewPr>
    <p:cSldViewPr>
      <p:cViewPr varScale="1">
        <p:scale>
          <a:sx n="104" d="100"/>
          <a:sy n="104" d="100"/>
        </p:scale>
        <p:origin x="3000" y="200"/>
      </p:cViewPr>
      <p:guideLst>
        <p:guide orient="horz" pos="2160"/>
        <p:guide pos="2880"/>
      </p:guideLst>
    </p:cSldViewPr>
  </p:slideViewPr>
  <p:outlineViewPr>
    <p:cViewPr>
      <p:scale>
        <a:sx n="33" d="100"/>
        <a:sy n="33" d="100"/>
      </p:scale>
      <p:origin x="0" y="-44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C7AA5DFF-1E16-7F4C-8980-AB1611AD8891}" type="datetime1">
              <a:rPr lang="en-US"/>
              <a:pPr>
                <a:defRPr/>
              </a:pPr>
              <a:t>7/22/19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D483F68B-FDA9-C243-94A1-26FE62BE822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econlib.org/library/Enc1/KeynesianEconomics.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econlib.org/library/Enc1/AustrianEconomics.html"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econlib.org/library/Enc1/KeynesianEconomics.html" TargetMode="External"/><Relationship Id="rId4" Type="http://schemas.openxmlformats.org/officeDocument/2006/relationships/hyperlink" Target="http://www.pbs.org/wgbh/commandingheights/shared/minitextlo/ess_chicagoschool.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1</a:t>
            </a:fld>
            <a:endParaRPr lang="en-US"/>
          </a:p>
        </p:txBody>
      </p:sp>
    </p:spTree>
    <p:extLst>
      <p:ext uri="{BB962C8B-B14F-4D97-AF65-F5344CB8AC3E}">
        <p14:creationId xmlns:p14="http://schemas.microsoft.com/office/powerpoint/2010/main" val="444367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dirty="0">
                <a:cs typeface="Calibri"/>
              </a:rPr>
              <a:t>For more information about Keynes' ideas, read about </a:t>
            </a:r>
            <a:r>
              <a:rPr lang="en-US" u="sng" dirty="0">
                <a:cs typeface="Calibri"/>
                <a:hlinkClick r:id="rId3"/>
              </a:rPr>
              <a:t>Keynesian Economics.</a:t>
            </a:r>
            <a:endParaRPr lang="en-US" u="sng" dirty="0">
              <a:hlinkClick r:id="rId3"/>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3</a:t>
            </a:fld>
            <a:endParaRPr lang="en-US"/>
          </a:p>
        </p:txBody>
      </p:sp>
    </p:spTree>
    <p:extLst>
      <p:ext uri="{BB962C8B-B14F-4D97-AF65-F5344CB8AC3E}">
        <p14:creationId xmlns:p14="http://schemas.microsoft.com/office/powerpoint/2010/main" val="3452751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dirty="0"/>
              <a:t>For more information on the </a:t>
            </a:r>
            <a:r>
              <a:rPr lang="en-US" dirty="0">
                <a:hlinkClick r:id="rId3"/>
              </a:rPr>
              <a:t>Austrian School of Economics</a:t>
            </a:r>
            <a:r>
              <a:rPr lang="en-US" dirty="0"/>
              <a:t> read more and for further reading critiquing the Keynesian philosophy read here about </a:t>
            </a:r>
            <a:r>
              <a:rPr lang="en-US" dirty="0">
                <a:hlinkClick r:id="rId4"/>
              </a:rPr>
              <a:t>The Chicago School</a:t>
            </a:r>
            <a:r>
              <a:rPr lang="en-US" dirty="0"/>
              <a:t>.</a:t>
            </a:r>
            <a:endParaRPr lang="en-US" u="sng" dirty="0">
              <a:hlinkClick r:id="rId5"/>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4</a:t>
            </a:fld>
            <a:endParaRPr lang="en-US"/>
          </a:p>
        </p:txBody>
      </p:sp>
    </p:spTree>
    <p:extLst>
      <p:ext uri="{BB962C8B-B14F-4D97-AF65-F5344CB8AC3E}">
        <p14:creationId xmlns:p14="http://schemas.microsoft.com/office/powerpoint/2010/main" val="1675227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6600" b="1" i="0">
                <a:solidFill>
                  <a:srgbClr val="005CB8"/>
                </a:solidFill>
                <a:effectLst>
                  <a:outerShdw blurRad="50800" dist="50800" dir="5400000" algn="ctr" rotWithShape="0">
                    <a:srgbClr val="000000">
                      <a:alpha val="0"/>
                    </a:srgbClr>
                  </a:outerShdw>
                </a:effectLst>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lstStyle>
            <a:lvl1pPr>
              <a:defRPr sz="5000"/>
            </a:lvl1pPr>
          </a:lstStyle>
          <a:p>
            <a:r>
              <a:rPr lang="en-US" dirty="0"/>
              <a:t>Click to edit Master title style</a:t>
            </a:r>
          </a:p>
        </p:txBody>
      </p:sp>
      <p:sp>
        <p:nvSpPr>
          <p:cNvPr id="3" name="Content Placeholder 2"/>
          <p:cNvSpPr>
            <a:spLocks noGrp="1"/>
          </p:cNvSpPr>
          <p:nvPr>
            <p:ph idx="1"/>
          </p:nvPr>
        </p:nvSpPr>
        <p:spPr>
          <a:xfrm>
            <a:off x="457200" y="2514600"/>
            <a:ext cx="8229600" cy="3779520"/>
          </a:xfrm>
        </p:spPr>
        <p:txBody>
          <a:bodyPr/>
          <a:lstStyle>
            <a:lvl1pPr>
              <a:lnSpc>
                <a:spcPct val="100000"/>
              </a:lnSpc>
              <a:spcAft>
                <a:spcPts val="800"/>
              </a:spcAft>
              <a:defRPr sz="2200"/>
            </a:lvl1pPr>
            <a:lvl2pPr>
              <a:lnSpc>
                <a:spcPct val="100000"/>
              </a:lnSpc>
              <a:spcAft>
                <a:spcPts val="800"/>
              </a:spcAft>
              <a:defRPr sz="2200"/>
            </a:lvl2pPr>
            <a:lvl3pPr>
              <a:lnSpc>
                <a:spcPct val="100000"/>
              </a:lnSpc>
              <a:spcAft>
                <a:spcPts val="800"/>
              </a:spcAft>
              <a:defRPr sz="2200"/>
            </a:lvl3pPr>
            <a:lvl4pPr>
              <a:lnSpc>
                <a:spcPct val="100000"/>
              </a:lnSpc>
              <a:spcAft>
                <a:spcPts val="800"/>
              </a:spcAft>
              <a:defRPr sz="2200"/>
            </a:lvl4pPr>
            <a:lvl5pPr>
              <a:lnSpc>
                <a:spcPct val="100000"/>
              </a:lnSpc>
              <a:spcAft>
                <a:spcPts val="800"/>
              </a:spcAft>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0698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rot lat="0" lon="0" rev="0"/>
              </a:camera>
              <a:lightRig rig="threePt" dir="t"/>
            </a:scene3d>
            <a:sp3d>
              <a:bevelT w="0"/>
            </a:sp3d>
          </a:bodyPr>
          <a:lstStyle/>
          <a:p>
            <a:pPr lvl="0"/>
            <a:r>
              <a:rPr lang="en-US" dirty="0"/>
              <a:t>Click to edit Master title style</a:t>
            </a:r>
          </a:p>
        </p:txBody>
      </p:sp>
      <p:sp>
        <p:nvSpPr>
          <p:cNvPr id="1027" name="Text Placeholder 2"/>
          <p:cNvSpPr>
            <a:spLocks noGrp="1"/>
          </p:cNvSpPr>
          <p:nvPr>
            <p:ph type="body" idx="1"/>
          </p:nvPr>
        </p:nvSpPr>
        <p:spPr bwMode="auto">
          <a:xfrm>
            <a:off x="457200" y="246888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D5AAC16F-5B5D-3841-922A-C14EF88DDBC3}"/>
              </a:ext>
            </a:extLst>
          </p:cNvPr>
          <p:cNvSpPr txBox="1"/>
          <p:nvPr userDrawn="1"/>
        </p:nvSpPr>
        <p:spPr>
          <a:xfrm>
            <a:off x="457200" y="6574536"/>
            <a:ext cx="8229600" cy="276999"/>
          </a:xfrm>
          <a:prstGeom prst="rect">
            <a:avLst/>
          </a:prstGeom>
          <a:noFill/>
        </p:spPr>
        <p:txBody>
          <a:bodyPr wrap="square" rtlCol="0">
            <a:spAutoFit/>
          </a:bodyPr>
          <a:lstStyle/>
          <a:p>
            <a:pPr algn="ctr"/>
            <a:r>
              <a:rPr lang="en-US" sz="1200" dirty="0">
                <a:solidFill>
                  <a:schemeClr val="bg1"/>
                </a:solidFill>
              </a:rPr>
              <a:t>Keynes vs. Hayek: The Rise of the Chicago School of Economics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rtl="0" fontAlgn="base">
        <a:spcBef>
          <a:spcPct val="0"/>
        </a:spcBef>
        <a:spcAft>
          <a:spcPct val="0"/>
        </a:spcAft>
        <a:defRPr sz="6600" b="1" i="0" kern="1200">
          <a:solidFill>
            <a:srgbClr val="005CB8"/>
          </a:solidFill>
          <a:effectLst>
            <a:glow>
              <a:schemeClr val="accent1">
                <a:alpha val="0"/>
              </a:scheme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pitchFamily="-108" charset="-128"/>
          <a:cs typeface="Calibri" panose="020F0502020204030204" pitchFamily="34" charset="0"/>
        </a:defRPr>
      </a:lvl1pPr>
      <a:lvl2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2pPr>
      <a:lvl3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3pPr>
      <a:lvl4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4pPr>
      <a:lvl5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uchicago.edu/about/accolades/nobel_laureates/" TargetMode="External"/><Relationship Id="rId2" Type="http://schemas.openxmlformats.org/officeDocument/2006/relationships/hyperlink" Target="https://www.nobelprize.org/prizes/lists/all-prizes-in-economic-sciences/" TargetMode="External"/><Relationship Id="rId1" Type="http://schemas.openxmlformats.org/officeDocument/2006/relationships/slideLayout" Target="../slideLayouts/slideLayout2.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6FCBDF-B2D8-6847-A097-0A505ABD7E71}"/>
              </a:ext>
            </a:extLst>
          </p:cNvPr>
          <p:cNvSpPr>
            <a:spLocks noGrp="1"/>
          </p:cNvSpPr>
          <p:nvPr>
            <p:ph type="ctrTitle"/>
          </p:nvPr>
        </p:nvSpPr>
        <p:spPr>
          <a:xfrm>
            <a:off x="685800" y="2590800"/>
            <a:ext cx="7772400" cy="1470025"/>
          </a:xfrm>
        </p:spPr>
        <p:txBody>
          <a:bodyPr/>
          <a:lstStyle/>
          <a:p>
            <a:r>
              <a:rPr lang="en-US" dirty="0"/>
              <a:t>Keynes vs. Hayek: </a:t>
            </a:r>
            <a:br>
              <a:rPr lang="en-US" sz="6000" dirty="0"/>
            </a:br>
            <a:r>
              <a:rPr lang="en-US" sz="4800" dirty="0"/>
              <a:t>The Rise of the Chicago School of Economics</a:t>
            </a:r>
            <a:endParaRPr lang="en-US" sz="6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AB2E7-EC88-B44F-BF70-D697C33522D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21E3E3A-7E32-814D-BCE0-D660E3A71C1B}"/>
              </a:ext>
            </a:extLst>
          </p:cNvPr>
          <p:cNvSpPr>
            <a:spLocks noGrp="1"/>
          </p:cNvSpPr>
          <p:nvPr>
            <p:ph idx="1"/>
          </p:nvPr>
        </p:nvSpPr>
        <p:spPr>
          <a:xfrm>
            <a:off x="457200" y="4450080"/>
            <a:ext cx="8229600" cy="3779520"/>
          </a:xfrm>
        </p:spPr>
        <p:txBody>
          <a:bodyPr/>
          <a:lstStyle/>
          <a:p>
            <a:pPr marL="0" indent="0">
              <a:buNone/>
            </a:pPr>
            <a:r>
              <a:rPr lang="en-US" dirty="0"/>
              <a:t>Following World War II, one major economic question dealt with the appropriate role for government in the economy – a debate dominated by the ideas of John Maynard Keynes and Friedrich von Hayek. Both of these influential economists had distinct ideas about economic freedom, ideas that were very clearly in opposition to each other. </a:t>
            </a:r>
          </a:p>
          <a:p>
            <a:pPr marL="0" indent="0">
              <a:buNone/>
            </a:pPr>
            <a:endParaRPr lang="en-US" dirty="0"/>
          </a:p>
        </p:txBody>
      </p:sp>
      <p:pic>
        <p:nvPicPr>
          <p:cNvPr id="4" name="Picture 3">
            <a:extLst>
              <a:ext uri="{FF2B5EF4-FFF2-40B4-BE49-F238E27FC236}">
                <a16:creationId xmlns:a16="http://schemas.microsoft.com/office/drawing/2014/main" id="{9B71F51B-EEDB-9240-8E6F-7F34F26A859C}"/>
              </a:ext>
            </a:extLst>
          </p:cNvPr>
          <p:cNvPicPr/>
          <p:nvPr/>
        </p:nvPicPr>
        <p:blipFill rotWithShape="1">
          <a:blip r:embed="rId2"/>
          <a:srcRect b="7476"/>
          <a:stretch/>
        </p:blipFill>
        <p:spPr bwMode="auto">
          <a:xfrm>
            <a:off x="457200" y="1143000"/>
            <a:ext cx="8229600" cy="2904725"/>
          </a:xfrm>
          <a:prstGeom prst="rect">
            <a:avLst/>
          </a:prstGeom>
          <a:noFill/>
          <a:ln w="9525">
            <a:noFill/>
            <a:miter lim="800000"/>
            <a:headEnd/>
            <a:tailEnd/>
          </a:ln>
        </p:spPr>
      </p:pic>
      <p:sp>
        <p:nvSpPr>
          <p:cNvPr id="5" name="TextBox 4">
            <a:extLst>
              <a:ext uri="{FF2B5EF4-FFF2-40B4-BE49-F238E27FC236}">
                <a16:creationId xmlns:a16="http://schemas.microsoft.com/office/drawing/2014/main" id="{60C16FF3-D784-DF4F-BFD9-FC5A90A8973D}"/>
              </a:ext>
            </a:extLst>
          </p:cNvPr>
          <p:cNvSpPr txBox="1"/>
          <p:nvPr/>
        </p:nvSpPr>
        <p:spPr>
          <a:xfrm>
            <a:off x="490151" y="4038600"/>
            <a:ext cx="7778716" cy="276999"/>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Friedrich von Hayek (left) and John Maynard Keynes (right)</a:t>
            </a:r>
          </a:p>
        </p:txBody>
      </p:sp>
    </p:spTree>
    <p:extLst>
      <p:ext uri="{BB962C8B-B14F-4D97-AF65-F5344CB8AC3E}">
        <p14:creationId xmlns:p14="http://schemas.microsoft.com/office/powerpoint/2010/main" val="888024950"/>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4BA590-1DFB-C142-8C0E-75F22B7FCC08}"/>
              </a:ext>
            </a:extLst>
          </p:cNvPr>
          <p:cNvSpPr>
            <a:spLocks noGrp="1"/>
          </p:cNvSpPr>
          <p:nvPr>
            <p:ph idx="1"/>
          </p:nvPr>
        </p:nvSpPr>
        <p:spPr>
          <a:xfrm>
            <a:off x="457200" y="1630680"/>
            <a:ext cx="8229600" cy="3779520"/>
          </a:xfrm>
        </p:spPr>
        <p:txBody>
          <a:bodyPr/>
          <a:lstStyle/>
          <a:p>
            <a:pPr marL="0" indent="0">
              <a:spcAft>
                <a:spcPts val="1400"/>
              </a:spcAft>
              <a:buNone/>
            </a:pPr>
            <a:r>
              <a:rPr lang="en-US" sz="2000" dirty="0"/>
              <a:t>                                       </a:t>
            </a:r>
            <a:r>
              <a:rPr lang="en-US" sz="2000" b="1" i="1" dirty="0">
                <a:latin typeface="Calibri" panose="020F0502020204030204" pitchFamily="34" charset="0"/>
                <a:cs typeface="Calibri" panose="020F0502020204030204" pitchFamily="34" charset="0"/>
              </a:rPr>
              <a:t>John Maynard Keynes</a:t>
            </a:r>
            <a:r>
              <a:rPr lang="en-US" sz="2000" dirty="0"/>
              <a:t>, an English economist,</a:t>
            </a:r>
            <a:br>
              <a:rPr lang="en-US" sz="2000" dirty="0"/>
            </a:br>
            <a:r>
              <a:rPr lang="en-US" sz="2000" dirty="0"/>
              <a:t>                                       developed theories that called for a large role for </a:t>
            </a:r>
            <a:br>
              <a:rPr lang="en-US" sz="2000" dirty="0"/>
            </a:br>
            <a:r>
              <a:rPr lang="en-US" sz="2000" dirty="0"/>
              <a:t>                                       government in the economy.</a:t>
            </a:r>
          </a:p>
          <a:p>
            <a:pPr marL="0" indent="0">
              <a:spcAft>
                <a:spcPts val="1400"/>
              </a:spcAft>
              <a:buNone/>
            </a:pPr>
            <a:r>
              <a:rPr lang="en-US" sz="2000" i="1" dirty="0"/>
              <a:t>                                     “The government would borrow money to spend on such</a:t>
            </a:r>
            <a:br>
              <a:rPr lang="en-US" sz="2000" i="1" dirty="0"/>
            </a:br>
            <a:r>
              <a:rPr lang="en-US" sz="2000" i="1" dirty="0"/>
              <a:t>                                       things as public works; and that deficit spending, in turn, would create jobs and increase purchasing power. Striving to balance the government's budget during a slump would make things worse, not better. Keynes's analysis laid the basis for the field of macroeconomics, which treats the economy as a whole and focuses on government’s use of fiscal policy –spending, deficits, and tax. These tools could be used to manage aggregate demand and thus ensure full employment. As a corollary, the government would cut back its spending during times of recovery and expansion.”</a:t>
            </a:r>
          </a:p>
          <a:p>
            <a:pPr marL="0" indent="0" algn="r">
              <a:spcAft>
                <a:spcPts val="1400"/>
              </a:spcAft>
              <a:buNone/>
            </a:pPr>
            <a:r>
              <a:rPr lang="en-US" sz="2000" dirty="0"/>
              <a:t>– </a:t>
            </a:r>
            <a:r>
              <a:rPr lang="en-US" sz="2000" b="1" dirty="0">
                <a:latin typeface="Calibri" panose="020F0502020204030204" pitchFamily="34" charset="0"/>
                <a:cs typeface="Calibri" panose="020F0502020204030204" pitchFamily="34" charset="0"/>
              </a:rPr>
              <a:t>Daniel </a:t>
            </a:r>
            <a:r>
              <a:rPr lang="en-US" sz="2000" b="1" dirty="0" err="1">
                <a:latin typeface="Calibri" panose="020F0502020204030204" pitchFamily="34" charset="0"/>
                <a:cs typeface="Calibri" panose="020F0502020204030204" pitchFamily="34" charset="0"/>
              </a:rPr>
              <a:t>Yergin</a:t>
            </a:r>
            <a:r>
              <a:rPr lang="en-US" sz="2000" dirty="0"/>
              <a:t> and </a:t>
            </a:r>
            <a:r>
              <a:rPr lang="en-US" sz="2000" b="1" dirty="0">
                <a:latin typeface="Calibri" panose="020F0502020204030204" pitchFamily="34" charset="0"/>
                <a:cs typeface="Calibri" panose="020F0502020204030204" pitchFamily="34" charset="0"/>
              </a:rPr>
              <a:t>Joseph Stanislaw </a:t>
            </a:r>
            <a:br>
              <a:rPr lang="en-US" sz="2000" dirty="0"/>
            </a:br>
            <a:r>
              <a:rPr lang="en-US" sz="2000" dirty="0"/>
              <a:t>(in </a:t>
            </a:r>
            <a:r>
              <a:rPr lang="en-US" sz="2000" i="1" dirty="0"/>
              <a:t>The Commanding Heights: The Battle for the World Economy)</a:t>
            </a:r>
            <a:endParaRPr lang="en-US" sz="2000" i="1" dirty="0">
              <a:cs typeface="Calibri"/>
            </a:endParaRPr>
          </a:p>
          <a:p>
            <a:pPr marL="0" indent="0">
              <a:spcAft>
                <a:spcPts val="1400"/>
              </a:spcAft>
              <a:buNone/>
            </a:pPr>
            <a:endParaRPr lang="en-US" sz="2000" dirty="0">
              <a:cs typeface="Calibri"/>
            </a:endParaRPr>
          </a:p>
          <a:p>
            <a:pPr marL="0" indent="0">
              <a:spcAft>
                <a:spcPts val="1400"/>
              </a:spcAft>
              <a:buNone/>
            </a:pPr>
            <a:endParaRPr lang="en-US" sz="2000" dirty="0"/>
          </a:p>
        </p:txBody>
      </p:sp>
      <p:pic>
        <p:nvPicPr>
          <p:cNvPr id="4" name="Picture 3">
            <a:extLst>
              <a:ext uri="{FF2B5EF4-FFF2-40B4-BE49-F238E27FC236}">
                <a16:creationId xmlns:a16="http://schemas.microsoft.com/office/drawing/2014/main" id="{FA0D67E9-E331-1844-9B6F-B777A305C0A1}"/>
              </a:ext>
            </a:extLst>
          </p:cNvPr>
          <p:cNvPicPr>
            <a:picLocks noChangeAspect="1"/>
          </p:cNvPicPr>
          <p:nvPr/>
        </p:nvPicPr>
        <p:blipFill rotWithShape="1">
          <a:blip r:embed="rId3"/>
          <a:srcRect l="33333" r="18518" b="2323"/>
          <a:stretch/>
        </p:blipFill>
        <p:spPr>
          <a:xfrm>
            <a:off x="492211" y="1171303"/>
            <a:ext cx="1981200" cy="2105298"/>
          </a:xfrm>
          <a:prstGeom prst="rect">
            <a:avLst/>
          </a:prstGeom>
        </p:spPr>
      </p:pic>
    </p:spTree>
    <p:extLst>
      <p:ext uri="{BB962C8B-B14F-4D97-AF65-F5344CB8AC3E}">
        <p14:creationId xmlns:p14="http://schemas.microsoft.com/office/powerpoint/2010/main" val="2009617308"/>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4BA590-1DFB-C142-8C0E-75F22B7FCC08}"/>
              </a:ext>
            </a:extLst>
          </p:cNvPr>
          <p:cNvSpPr>
            <a:spLocks noGrp="1"/>
          </p:cNvSpPr>
          <p:nvPr>
            <p:ph idx="1"/>
          </p:nvPr>
        </p:nvSpPr>
        <p:spPr>
          <a:xfrm>
            <a:off x="457200" y="1630680"/>
            <a:ext cx="8194590" cy="3779520"/>
          </a:xfrm>
        </p:spPr>
        <p:txBody>
          <a:bodyPr/>
          <a:lstStyle/>
          <a:p>
            <a:pPr marL="0" indent="0">
              <a:spcAft>
                <a:spcPts val="1400"/>
              </a:spcAft>
              <a:buNone/>
            </a:pPr>
            <a:r>
              <a:rPr lang="en-US" sz="2000" spc="-10" dirty="0"/>
              <a:t>                                       Austrian economist </a:t>
            </a:r>
            <a:r>
              <a:rPr lang="en-US" sz="2000" b="1" i="1" spc="-10" dirty="0">
                <a:latin typeface="Calibri" panose="020F0502020204030204" pitchFamily="34" charset="0"/>
                <a:cs typeface="Calibri" panose="020F0502020204030204" pitchFamily="34" charset="0"/>
              </a:rPr>
              <a:t>Friedrich von Hayek </a:t>
            </a:r>
            <a:r>
              <a:rPr lang="en-US" sz="2000" spc="-10" dirty="0"/>
              <a:t>argued for</a:t>
            </a:r>
            <a:br>
              <a:rPr lang="en-US" sz="2000" spc="-10" dirty="0"/>
            </a:br>
            <a:r>
              <a:rPr lang="en-US" sz="2000" spc="-10" dirty="0"/>
              <a:t>                                       limiting the role of government. He maintained that</a:t>
            </a:r>
            <a:br>
              <a:rPr lang="en-US" sz="2000" spc="-10" dirty="0"/>
            </a:br>
            <a:r>
              <a:rPr lang="en-US" sz="2000" spc="-10" dirty="0"/>
              <a:t>                                       government was to restrict itself to doing what it does</a:t>
            </a:r>
            <a:br>
              <a:rPr lang="en-US" sz="2000" spc="-10" dirty="0"/>
            </a:br>
            <a:r>
              <a:rPr lang="en-US" sz="2000" spc="-10" dirty="0"/>
              <a:t>                                       best – protect rights, evenhandedly enforce laws and</a:t>
            </a:r>
            <a:br>
              <a:rPr lang="en-US" sz="2000" spc="-10" dirty="0"/>
            </a:br>
            <a:r>
              <a:rPr lang="en-US" sz="2000" spc="-10" dirty="0"/>
              <a:t>                                       contracts, and provide a few public goods. </a:t>
            </a:r>
          </a:p>
          <a:p>
            <a:pPr marL="0" indent="0">
              <a:spcAft>
                <a:spcPts val="1400"/>
              </a:spcAft>
              <a:buNone/>
            </a:pPr>
            <a:r>
              <a:rPr lang="en-US" sz="2000" spc="-10" dirty="0"/>
              <a:t>To Hayek, less government intervention meant more economic freedom across households and businesses. He believed that when people are free to choose, the economy runs more efficiently because they can best identify solutions to problems, quickly respond to changes, and learn by doing. </a:t>
            </a:r>
          </a:p>
          <a:p>
            <a:pPr marL="0" indent="0">
              <a:buNone/>
            </a:pPr>
            <a:r>
              <a:rPr lang="en-US" sz="2000" i="1" spc="-10" dirty="0"/>
              <a:t>“The problem was that under central planning, there was no economic calculation – no way to make a rational decision to put this resource here or buy that good there, because there was no price system to weigh the alternatives.”  </a:t>
            </a:r>
          </a:p>
          <a:p>
            <a:pPr marL="0" indent="0" algn="r">
              <a:spcAft>
                <a:spcPts val="1400"/>
              </a:spcAft>
              <a:buNone/>
            </a:pPr>
            <a:r>
              <a:rPr lang="en-US" sz="2000" dirty="0"/>
              <a:t>– </a:t>
            </a:r>
            <a:r>
              <a:rPr lang="en-US" sz="2000" b="1" dirty="0">
                <a:latin typeface="Calibri" panose="020F0502020204030204" pitchFamily="34" charset="0"/>
                <a:cs typeface="Calibri" panose="020F0502020204030204" pitchFamily="34" charset="0"/>
              </a:rPr>
              <a:t>Daniel </a:t>
            </a:r>
            <a:r>
              <a:rPr lang="en-US" sz="2000" b="1" dirty="0" err="1">
                <a:latin typeface="Calibri" panose="020F0502020204030204" pitchFamily="34" charset="0"/>
                <a:cs typeface="Calibri" panose="020F0502020204030204" pitchFamily="34" charset="0"/>
              </a:rPr>
              <a:t>Yergin</a:t>
            </a:r>
            <a:r>
              <a:rPr lang="en-US" sz="2000" dirty="0"/>
              <a:t> and </a:t>
            </a:r>
            <a:r>
              <a:rPr lang="en-US" sz="2000" b="1" dirty="0">
                <a:latin typeface="Calibri" panose="020F0502020204030204" pitchFamily="34" charset="0"/>
                <a:cs typeface="Calibri" panose="020F0502020204030204" pitchFamily="34" charset="0"/>
              </a:rPr>
              <a:t>Joseph Stanislaw </a:t>
            </a:r>
            <a:br>
              <a:rPr lang="en-US" sz="2000" dirty="0"/>
            </a:br>
            <a:r>
              <a:rPr lang="en-US" sz="2000" dirty="0"/>
              <a:t>(in </a:t>
            </a:r>
            <a:r>
              <a:rPr lang="en-US" sz="2000" i="1" dirty="0"/>
              <a:t>The Commanding Heights: The Battle for the World Economy)</a:t>
            </a:r>
            <a:endParaRPr lang="en-US" sz="2000" i="1" dirty="0">
              <a:cs typeface="Calibri"/>
            </a:endParaRPr>
          </a:p>
          <a:p>
            <a:pPr marL="0" indent="0">
              <a:spcAft>
                <a:spcPts val="1400"/>
              </a:spcAft>
              <a:buNone/>
            </a:pPr>
            <a:endParaRPr lang="en-US" sz="2000" dirty="0">
              <a:cs typeface="Calibri"/>
            </a:endParaRPr>
          </a:p>
          <a:p>
            <a:pPr marL="0" indent="0">
              <a:spcAft>
                <a:spcPts val="1400"/>
              </a:spcAft>
              <a:buNone/>
            </a:pPr>
            <a:endParaRPr lang="en-US" sz="2000" dirty="0"/>
          </a:p>
        </p:txBody>
      </p:sp>
      <p:pic>
        <p:nvPicPr>
          <p:cNvPr id="6" name="Picture 5">
            <a:extLst>
              <a:ext uri="{FF2B5EF4-FFF2-40B4-BE49-F238E27FC236}">
                <a16:creationId xmlns:a16="http://schemas.microsoft.com/office/drawing/2014/main" id="{F64D8608-FFD4-8848-88BD-D72FD8C401E9}"/>
              </a:ext>
            </a:extLst>
          </p:cNvPr>
          <p:cNvPicPr>
            <a:picLocks noChangeAspect="1"/>
          </p:cNvPicPr>
          <p:nvPr/>
        </p:nvPicPr>
        <p:blipFill rotWithShape="1">
          <a:blip r:embed="rId3">
            <a:extLst>
              <a:ext uri="{28A0092B-C50C-407E-A947-70E740481C1C}">
                <a14:useLocalDpi xmlns:a14="http://schemas.microsoft.com/office/drawing/2010/main" val="0"/>
              </a:ext>
            </a:extLst>
          </a:blip>
          <a:srcRect l="18208" r="3371"/>
          <a:stretch/>
        </p:blipFill>
        <p:spPr>
          <a:xfrm>
            <a:off x="492210" y="1171303"/>
            <a:ext cx="1981200" cy="2105298"/>
          </a:xfrm>
          <a:prstGeom prst="rect">
            <a:avLst/>
          </a:prstGeom>
        </p:spPr>
      </p:pic>
    </p:spTree>
    <p:extLst>
      <p:ext uri="{BB962C8B-B14F-4D97-AF65-F5344CB8AC3E}">
        <p14:creationId xmlns:p14="http://schemas.microsoft.com/office/powerpoint/2010/main" val="629248891"/>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0F5CAB-0239-B24B-BF6C-D5FF71C168F0}"/>
              </a:ext>
            </a:extLst>
          </p:cNvPr>
          <p:cNvSpPr>
            <a:spLocks noGrp="1"/>
          </p:cNvSpPr>
          <p:nvPr>
            <p:ph idx="1"/>
          </p:nvPr>
        </p:nvSpPr>
        <p:spPr>
          <a:xfrm>
            <a:off x="3505200" y="1539240"/>
            <a:ext cx="5181600" cy="3779520"/>
          </a:xfrm>
        </p:spPr>
        <p:txBody>
          <a:bodyPr/>
          <a:lstStyle/>
          <a:p>
            <a:pPr marL="285750" indent="-285750">
              <a:buFont typeface="Arial"/>
              <a:buChar char="•"/>
            </a:pPr>
            <a:r>
              <a:rPr lang="en-US" sz="2000" dirty="0"/>
              <a:t>In the United States, the strongest supporters of Hayek’s ideas were a group of economists at the University of Chicago. Known as the “</a:t>
            </a:r>
            <a:r>
              <a:rPr lang="en-US" sz="2000" b="1" i="1" dirty="0">
                <a:latin typeface="Calibri" panose="020F0502020204030204" pitchFamily="34" charset="0"/>
                <a:cs typeface="Calibri" panose="020F0502020204030204" pitchFamily="34" charset="0"/>
              </a:rPr>
              <a:t>Chicago School of Economics</a:t>
            </a:r>
            <a:r>
              <a:rPr lang="en-US" sz="2000" dirty="0"/>
              <a:t>,” this loosely formed unofficial group of economists was generally associated with free market libertarianism. </a:t>
            </a:r>
          </a:p>
          <a:p>
            <a:pPr marL="285750" indent="-285750">
              <a:buFont typeface="Arial"/>
              <a:buChar char="•"/>
            </a:pPr>
            <a:r>
              <a:rPr lang="en-US" sz="2000" dirty="0"/>
              <a:t>The name refers to economists who received their schooling in the Economics Department at the University of Chicago. </a:t>
            </a:r>
            <a:endParaRPr lang="en-US" sz="2000" dirty="0">
              <a:cs typeface="Calibri"/>
            </a:endParaRPr>
          </a:p>
          <a:p>
            <a:pPr marL="285750" indent="-285750">
              <a:buFont typeface="Arial"/>
              <a:buChar char="•"/>
            </a:pPr>
            <a:r>
              <a:rPr lang="en-US" sz="2000" dirty="0"/>
              <a:t>To date, nearly half of all </a:t>
            </a:r>
            <a:r>
              <a:rPr lang="en-US" sz="2000" dirty="0">
                <a:hlinkClick r:id="rId2"/>
              </a:rPr>
              <a:t>Nobel Prizes in Economics Sciences</a:t>
            </a:r>
            <a:r>
              <a:rPr lang="en-US" sz="2000" dirty="0"/>
              <a:t> have been won by economists with ties to </a:t>
            </a:r>
            <a:r>
              <a:rPr lang="en-US" sz="2000" dirty="0">
                <a:hlinkClick r:id="rId3"/>
              </a:rPr>
              <a:t>The University of Chicago</a:t>
            </a:r>
            <a:r>
              <a:rPr lang="en-US" sz="2000" dirty="0"/>
              <a:t>.</a:t>
            </a:r>
            <a:endParaRPr lang="en-US" sz="2000" dirty="0">
              <a:cs typeface="Calibri"/>
            </a:endParaRPr>
          </a:p>
          <a:p>
            <a:endParaRPr lang="en-US" sz="2000" dirty="0"/>
          </a:p>
        </p:txBody>
      </p:sp>
      <p:pic>
        <p:nvPicPr>
          <p:cNvPr id="5" name="Picture 4">
            <a:extLst>
              <a:ext uri="{FF2B5EF4-FFF2-40B4-BE49-F238E27FC236}">
                <a16:creationId xmlns:a16="http://schemas.microsoft.com/office/drawing/2014/main" id="{DEBB24D0-557E-004C-8D5A-6B3AF82C9EF8}"/>
              </a:ext>
            </a:extLst>
          </p:cNvPr>
          <p:cNvPicPr>
            <a:picLocks noChangeAspect="1"/>
          </p:cNvPicPr>
          <p:nvPr/>
        </p:nvPicPr>
        <p:blipFill rotWithShape="1">
          <a:blip r:embed="rId4">
            <a:extLst>
              <a:ext uri="{28A0092B-C50C-407E-A947-70E740481C1C}">
                <a14:useLocalDpi xmlns:a14="http://schemas.microsoft.com/office/drawing/2010/main" val="0"/>
              </a:ext>
            </a:extLst>
          </a:blip>
          <a:srcRect l="13889" r="50925" b="16543"/>
          <a:stretch/>
        </p:blipFill>
        <p:spPr>
          <a:xfrm>
            <a:off x="457200" y="1142999"/>
            <a:ext cx="2895600" cy="5151121"/>
          </a:xfrm>
          <a:prstGeom prst="rect">
            <a:avLst/>
          </a:prstGeom>
        </p:spPr>
      </p:pic>
    </p:spTree>
    <p:extLst>
      <p:ext uri="{BB962C8B-B14F-4D97-AF65-F5344CB8AC3E}">
        <p14:creationId xmlns:p14="http://schemas.microsoft.com/office/powerpoint/2010/main" val="1650872978"/>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e475455f-c69b-4ff8-acf7-75612f4dc189">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DFC4E6640BF8E4684BB0AD888238BAB" ma:contentTypeVersion="10" ma:contentTypeDescription="Create a new document." ma:contentTypeScope="" ma:versionID="dfcaf296b1bd588bd73adb08cf7d47ca">
  <xsd:schema xmlns:xsd="http://www.w3.org/2001/XMLSchema" xmlns:xs="http://www.w3.org/2001/XMLSchema" xmlns:p="http://schemas.microsoft.com/office/2006/metadata/properties" xmlns:ns2="aa0c1190-56bd-4797-9cf7-4990489609e0" xmlns:ns3="e475455f-c69b-4ff8-acf7-75612f4dc189" targetNamespace="http://schemas.microsoft.com/office/2006/metadata/properties" ma:root="true" ma:fieldsID="b9b2f643d7d147ab63e5deb48b696c83" ns2:_="" ns3:_="">
    <xsd:import namespace="aa0c1190-56bd-4797-9cf7-4990489609e0"/>
    <xsd:import namespace="e475455f-c69b-4ff8-acf7-75612f4dc18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0c1190-56bd-4797-9cf7-4990489609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475455f-c69b-4ff8-acf7-75612f4dc18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85DF1F-BC57-4156-92DD-D8D43BF52544}">
  <ds:schemaRefs>
    <ds:schemaRef ds:uri="http://schemas.microsoft.com/sharepoint/v3/contenttype/forms"/>
  </ds:schemaRefs>
</ds:datastoreItem>
</file>

<file path=customXml/itemProps2.xml><?xml version="1.0" encoding="utf-8"?>
<ds:datastoreItem xmlns:ds="http://schemas.openxmlformats.org/officeDocument/2006/customXml" ds:itemID="{7F8332A4-542C-494D-8506-1C720B46413C}">
  <ds:schemaRefs>
    <ds:schemaRef ds:uri="http://purl.org/dc/elements/1.1/"/>
    <ds:schemaRef ds:uri="http://purl.org/dc/terms/"/>
    <ds:schemaRef ds:uri="e475455f-c69b-4ff8-acf7-75612f4dc189"/>
    <ds:schemaRef ds:uri="http://schemas.microsoft.com/office/2006/documentManagement/types"/>
    <ds:schemaRef ds:uri="http://schemas.microsoft.com/office/infopath/2007/PartnerControls"/>
    <ds:schemaRef ds:uri="aa0c1190-56bd-4797-9cf7-4990489609e0"/>
    <ds:schemaRef ds:uri="http://purl.org/dc/dcmitype/"/>
    <ds:schemaRef ds:uri="http://www.w3.org/XML/1998/namespace"/>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3D573403-C109-4615-9D0F-BC23C8B90B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0c1190-56bd-4797-9cf7-4990489609e0"/>
    <ds:schemaRef ds:uri="e475455f-c69b-4ff8-acf7-75612f4dc1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1336</TotalTime>
  <Words>225</Words>
  <Application>Microsoft Macintosh PowerPoint</Application>
  <PresentationFormat>On-screen Show (4:3)</PresentationFormat>
  <Paragraphs>18</Paragraphs>
  <Slides>5</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Keynes vs. Hayek:  The Rise of the Chicago School of Economics</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Business of….?</dc:title>
  <dc:subject/>
  <dc:creator>Marsha Masters</dc:creator>
  <cp:keywords/>
  <dc:description/>
  <cp:lastModifiedBy>Chuck Krenzin</cp:lastModifiedBy>
  <cp:revision>221</cp:revision>
  <dcterms:created xsi:type="dcterms:W3CDTF">2012-09-11T15:07:18Z</dcterms:created>
  <dcterms:modified xsi:type="dcterms:W3CDTF">2019-07-22T20:09:39Z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0x0101006DFC4E6640BF8E4684BB0AD888238BAB</vt:lpwstr>
  </property>
  <property fmtid="{D5CDD505-2E9C-101B-9397-08002B2CF9AE}" pid="3" name="Order">
    <vt:r8>2199100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