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82177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200"/>
            </a:lvl1pPr>
            <a:lvl2pPr>
              <a:lnSpc>
                <a:spcPct val="100000"/>
              </a:lnSpc>
              <a:spcAft>
                <a:spcPts val="800"/>
              </a:spcAft>
              <a:defRPr sz="2200"/>
            </a:lvl2pPr>
            <a:lvl3pPr>
              <a:lnSpc>
                <a:spcPct val="100000"/>
              </a:lnSpc>
              <a:spcAft>
                <a:spcPts val="800"/>
              </a:spcAft>
              <a:defRPr sz="2200"/>
            </a:lvl3pPr>
            <a:lvl4pPr>
              <a:lnSpc>
                <a:spcPct val="100000"/>
              </a:lnSpc>
              <a:spcAft>
                <a:spcPts val="800"/>
              </a:spcAft>
              <a:defRPr sz="2200"/>
            </a:lvl4pPr>
            <a:lvl5pPr>
              <a:lnSpc>
                <a:spcPct val="10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Where did that pencil come from?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»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ids.nationalgeographic.com/explore/stat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FCBDF-B2D8-6847-A097-0A505ABD7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pPr>
              <a:lnSpc>
                <a:spcPts val="6500"/>
              </a:lnSpc>
            </a:pPr>
            <a:r>
              <a:rPr lang="en-US" dirty="0"/>
              <a:t>Where did that pencil come from?</a:t>
            </a:r>
            <a:br>
              <a:rPr lang="en-US" sz="6000" dirty="0"/>
            </a:br>
            <a:r>
              <a:rPr lang="en-US" sz="3600" dirty="0">
                <a:solidFill>
                  <a:schemeClr val="tx1"/>
                </a:solidFill>
              </a:rPr>
              <a:t>The Study of Natural Resources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40EC88DC-D963-674B-A501-9D37B165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1240" y="1219200"/>
            <a:ext cx="2308719" cy="28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5C951-E936-7942-82A9-06462F240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695" y="2336236"/>
            <a:ext cx="2642064" cy="17204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C15BE-B7B9-0A44-8B9B-B2A541185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682" y="2078472"/>
            <a:ext cx="2796114" cy="1978251"/>
          </a:xfrm>
          <a:prstGeom prst="rect">
            <a:avLst/>
          </a:prstGeom>
        </p:spPr>
      </p:pic>
      <p:sp>
        <p:nvSpPr>
          <p:cNvPr id="14" name="Flowchart: Punched Tape 8">
            <a:extLst>
              <a:ext uri="{FF2B5EF4-FFF2-40B4-BE49-F238E27FC236}">
                <a16:creationId xmlns:a16="http://schemas.microsoft.com/office/drawing/2014/main" id="{D20D896E-A93B-1A43-8E86-71F30AB07047}"/>
              </a:ext>
            </a:extLst>
          </p:cNvPr>
          <p:cNvSpPr/>
          <p:nvPr/>
        </p:nvSpPr>
        <p:spPr>
          <a:xfrm>
            <a:off x="849885" y="4359341"/>
            <a:ext cx="1488509" cy="699060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Trees</a:t>
            </a: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BF81FE14-63A5-DE44-9F64-3358B745E125}"/>
              </a:ext>
            </a:extLst>
          </p:cNvPr>
          <p:cNvSpPr/>
          <p:nvPr/>
        </p:nvSpPr>
        <p:spPr>
          <a:xfrm>
            <a:off x="3524959" y="4359341"/>
            <a:ext cx="1667745" cy="793644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Coal</a:t>
            </a:r>
          </a:p>
        </p:txBody>
      </p:sp>
      <p:sp>
        <p:nvSpPr>
          <p:cNvPr id="16" name="Double Wave 15">
            <a:extLst>
              <a:ext uri="{FF2B5EF4-FFF2-40B4-BE49-F238E27FC236}">
                <a16:creationId xmlns:a16="http://schemas.microsoft.com/office/drawing/2014/main" id="{91369564-BC01-5442-89A5-F9495867F541}"/>
              </a:ext>
            </a:extLst>
          </p:cNvPr>
          <p:cNvSpPr/>
          <p:nvPr/>
        </p:nvSpPr>
        <p:spPr>
          <a:xfrm>
            <a:off x="6405773" y="4406633"/>
            <a:ext cx="2149979" cy="699060"/>
          </a:xfrm>
          <a:prstGeom prst="doubleWav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43B457-642E-6949-9155-B2F91930F2D7}"/>
              </a:ext>
            </a:extLst>
          </p:cNvPr>
          <p:cNvSpPr>
            <a:spLocks noGrp="1"/>
          </p:cNvSpPr>
          <p:nvPr/>
        </p:nvSpPr>
        <p:spPr bwMode="auto">
          <a:xfrm>
            <a:off x="553159" y="5580422"/>
            <a:ext cx="8229600" cy="7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Something to think about: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What do these three things have in common?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95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82E-3377-8845-A290-CD9010D6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Definitions: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B92E-AA20-B74A-91A3-752AEC554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Natural Resources: </a:t>
            </a:r>
            <a:r>
              <a:rPr lang="en-US" dirty="0"/>
              <a:t>“Gifts of nature” that can be used to make goods or provide services people want.</a:t>
            </a:r>
            <a:endParaRPr lang="en-US" dirty="0">
              <a:cs typeface="Calibri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Goods: </a:t>
            </a:r>
            <a:r>
              <a:rPr lang="en-US" dirty="0"/>
              <a:t>Things you can touch that people want.</a:t>
            </a:r>
            <a:endParaRPr lang="en-US" dirty="0">
              <a:cs typeface="Calibri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Services:</a:t>
            </a:r>
            <a:r>
              <a:rPr lang="en-US" dirty="0"/>
              <a:t> Things you can do for someone to help them get what they want.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370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>
            <a:extLst>
              <a:ext uri="{FF2B5EF4-FFF2-40B4-BE49-F238E27FC236}">
                <a16:creationId xmlns:a16="http://schemas.microsoft.com/office/drawing/2014/main" id="{60E75B0C-8E16-0D45-97D2-E9C6BF46F8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9593" y="2819400"/>
            <a:ext cx="2344813" cy="3473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8E25A-A1E7-DA42-832A-C1EDCAA0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>
              <a:lnSpc>
                <a:spcPts val="4960"/>
              </a:lnSpc>
            </a:pPr>
            <a:r>
              <a:rPr lang="en-US" sz="4800" dirty="0"/>
              <a:t>Which natural resources are used to make all the different parts of this  wooden pencil? </a:t>
            </a:r>
          </a:p>
        </p:txBody>
      </p:sp>
    </p:spTree>
    <p:extLst>
      <p:ext uri="{BB962C8B-B14F-4D97-AF65-F5344CB8AC3E}">
        <p14:creationId xmlns:p14="http://schemas.microsoft.com/office/powerpoint/2010/main" val="32543288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82E-3377-8845-A290-CD9010D6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1143000"/>
          </a:xfrm>
        </p:spPr>
        <p:txBody>
          <a:bodyPr/>
          <a:lstStyle/>
          <a:p>
            <a:r>
              <a:rPr lang="en-US" sz="3900" dirty="0"/>
              <a:t>Let's break down the natural resources </a:t>
            </a:r>
            <a:br>
              <a:rPr lang="en-US" sz="3900" dirty="0"/>
            </a:br>
            <a:r>
              <a:rPr lang="en-US" sz="3900" dirty="0"/>
              <a:t>found in a wooden pencil: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895694E-AE7D-C840-902E-DEE5692C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476" y="2504982"/>
            <a:ext cx="2558524" cy="3786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B92E-AA20-B74A-91A3-752AEC55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21280"/>
            <a:ext cx="8305800" cy="377952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Eraser: </a:t>
            </a:r>
            <a:r>
              <a:rPr lang="en-US" dirty="0"/>
              <a:t>Rubber can be made from the sap of rubber trees.  </a:t>
            </a:r>
            <a:br>
              <a:rPr lang="en-US" dirty="0"/>
            </a:br>
            <a:r>
              <a:rPr lang="en-US" dirty="0"/>
              <a:t>Man-made rubber is made from petroleum, or oil.</a:t>
            </a:r>
            <a:endParaRPr lang="en-US" dirty="0">
              <a:cs typeface="Calibri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Metal: </a:t>
            </a:r>
            <a:r>
              <a:rPr lang="en-US" dirty="0"/>
              <a:t>There is a strip of metal used to hold eraser </a:t>
            </a:r>
            <a:br>
              <a:rPr lang="en-US" dirty="0"/>
            </a:br>
            <a:r>
              <a:rPr lang="en-US" dirty="0"/>
              <a:t>on the pencil.  Metal can be smelted from ore </a:t>
            </a:r>
            <a:br>
              <a:rPr lang="en-US" dirty="0"/>
            </a:br>
            <a:r>
              <a:rPr lang="en-US" dirty="0"/>
              <a:t>found in the ground.</a:t>
            </a:r>
            <a:endParaRPr lang="en-US" dirty="0">
              <a:cs typeface="Calibri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Wood: </a:t>
            </a:r>
            <a:r>
              <a:rPr lang="en-US" dirty="0"/>
              <a:t>Lumber is harvested from trees and cut </a:t>
            </a:r>
            <a:br>
              <a:rPr lang="en-US" dirty="0"/>
            </a:br>
            <a:r>
              <a:rPr lang="en-US" dirty="0"/>
              <a:t>to size in a sawmill.</a:t>
            </a:r>
            <a:endParaRPr lang="en-US" dirty="0">
              <a:cs typeface="Calibri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Graphite: </a:t>
            </a:r>
            <a:r>
              <a:rPr lang="en-US" dirty="0"/>
              <a:t>The part of the pencil that writes </a:t>
            </a:r>
            <a:br>
              <a:rPr lang="en-US" dirty="0"/>
            </a:br>
            <a:r>
              <a:rPr lang="en-US" dirty="0"/>
              <a:t>is made from graphite.  Graphite, like metal, </a:t>
            </a:r>
            <a:br>
              <a:rPr lang="en-US" dirty="0"/>
            </a:br>
            <a:r>
              <a:rPr lang="en-US" dirty="0"/>
              <a:t>can be found in mines in the ground.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756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82E-3377-8845-A290-CD9010D6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1143000"/>
          </a:xfrm>
        </p:spPr>
        <p:txBody>
          <a:bodyPr/>
          <a:lstStyle/>
          <a:p>
            <a:r>
              <a:rPr lang="en-US" sz="3900" dirty="0">
                <a:cs typeface="Calibri Light"/>
              </a:rPr>
              <a:t>The United States of natural resources!</a:t>
            </a:r>
            <a:endParaRPr lang="en-US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B92E-AA20-B74A-91A3-752AEC55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362200"/>
            <a:ext cx="5181600" cy="3779520"/>
          </a:xfrm>
        </p:spPr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Let’s investigate the different types of natural resources located in different states.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Pick a state from this </a:t>
            </a:r>
            <a:r>
              <a:rPr lang="en-US" dirty="0">
                <a:cs typeface="Calibri"/>
                <a:hlinkClick r:id="rId2"/>
              </a:rPr>
              <a:t>site</a:t>
            </a:r>
            <a:r>
              <a:rPr lang="en-US" dirty="0">
                <a:cs typeface="Calibri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Find out which natural resources are in your state.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List the natural resources located in that state.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Think of three goods or services that can be made from those natural resources.  </a:t>
            </a: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2CEA74-A60F-3F4B-87EC-77327058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3" b="-2"/>
          <a:stretch/>
        </p:blipFill>
        <p:spPr bwMode="auto">
          <a:xfrm>
            <a:off x="234352" y="2895600"/>
            <a:ext cx="3446074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904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terms/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aa0c1190-56bd-4797-9cf7-4990489609e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134</Words>
  <Application>Microsoft Macintosh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Where did that pencil come from? The Study of Natural Resources</vt:lpstr>
      <vt:lpstr>PowerPoint Presentation</vt:lpstr>
      <vt:lpstr>Definitions:</vt:lpstr>
      <vt:lpstr>Which natural resources are used to make all the different parts of this  wooden pencil? </vt:lpstr>
      <vt:lpstr>Let's break down the natural resources  found in a wooden pencil:</vt:lpstr>
      <vt:lpstr>The United States of natural resources!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subject/>
  <dc:creator>Marsha Masters</dc:creator>
  <cp:keywords/>
  <dc:description/>
  <cp:lastModifiedBy>Chuck Krenzin</cp:lastModifiedBy>
  <cp:revision>227</cp:revision>
  <dcterms:created xsi:type="dcterms:W3CDTF">2012-09-11T15:07:18Z</dcterms:created>
  <dcterms:modified xsi:type="dcterms:W3CDTF">2019-07-23T21:32:59Z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