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96" r:id="rId5"/>
    <p:sldId id="297" r:id="rId6"/>
    <p:sldId id="298" r:id="rId7"/>
    <p:sldId id="299" r:id="rId8"/>
    <p:sldId id="300" r:id="rId9"/>
    <p:sldId id="301" r:id="rId10"/>
    <p:sldId id="302" r:id="rId11"/>
    <p:sldId id="303" r:id="rId12"/>
    <p:sldId id="304" r:id="rId13"/>
    <p:sldId id="305" r:id="rId14"/>
    <p:sldId id="307" r:id="rId15"/>
    <p:sldId id="306" r:id="rId16"/>
    <p:sldId id="308" r:id="rId17"/>
    <p:sldId id="309" r:id="rId18"/>
    <p:sldId id="310" r:id="rId19"/>
    <p:sldId id="311" r:id="rId20"/>
    <p:sldId id="312" r:id="rId21"/>
    <p:sldId id="313"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89"/>
    <p:restoredTop sz="82177"/>
  </p:normalViewPr>
  <p:slideViewPr>
    <p:cSldViewPr>
      <p:cViewPr varScale="1">
        <p:scale>
          <a:sx n="104" d="100"/>
          <a:sy n="104" d="100"/>
        </p:scale>
        <p:origin x="3000" y="200"/>
      </p:cViewPr>
      <p:guideLst>
        <p:guide orient="horz" pos="2160"/>
        <p:guide pos="2880"/>
      </p:guideLst>
    </p:cSldViewPr>
  </p:slideViewPr>
  <p:outlineViewPr>
    <p:cViewPr>
      <p:scale>
        <a:sx n="33" d="100"/>
        <a:sy n="33" d="100"/>
      </p:scale>
      <p:origin x="0" y="-4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4/17/19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a:t>
            </a:fld>
            <a:endParaRPr lang="en-US"/>
          </a:p>
        </p:txBody>
      </p:sp>
    </p:spTree>
    <p:extLst>
      <p:ext uri="{BB962C8B-B14F-4D97-AF65-F5344CB8AC3E}">
        <p14:creationId xmlns:p14="http://schemas.microsoft.com/office/powerpoint/2010/main" val="3221012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402692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2703729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13</a:t>
            </a:fld>
            <a:endParaRPr lang="en-US"/>
          </a:p>
        </p:txBody>
      </p:sp>
    </p:spTree>
    <p:extLst>
      <p:ext uri="{BB962C8B-B14F-4D97-AF65-F5344CB8AC3E}">
        <p14:creationId xmlns:p14="http://schemas.microsoft.com/office/powerpoint/2010/main" val="300582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14</a:t>
            </a:fld>
            <a:endParaRPr lang="en-US"/>
          </a:p>
        </p:txBody>
      </p:sp>
    </p:spTree>
    <p:extLst>
      <p:ext uri="{BB962C8B-B14F-4D97-AF65-F5344CB8AC3E}">
        <p14:creationId xmlns:p14="http://schemas.microsoft.com/office/powerpoint/2010/main" val="135462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15</a:t>
            </a:fld>
            <a:endParaRPr lang="en-US"/>
          </a:p>
        </p:txBody>
      </p:sp>
    </p:spTree>
    <p:extLst>
      <p:ext uri="{BB962C8B-B14F-4D97-AF65-F5344CB8AC3E}">
        <p14:creationId xmlns:p14="http://schemas.microsoft.com/office/powerpoint/2010/main" val="4026158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Using the following slide, students will try and match salaries from different professions while also estimating the amount of education necessary for these professions.  This will allow them to connect the concepts of human capital to economic gains.  Higher salaries generally correlate to higher education levels.</a:t>
            </a:r>
            <a:endParaRPr lang="en-US" dirty="0">
              <a:cs typeface="Calibri" panose="020F0502020204030204"/>
            </a:endParaRPr>
          </a:p>
          <a:p>
            <a:pPr marL="171450" indent="-171450">
              <a:buFont typeface="Arial" panose="020B0604020202020204" pitchFamily="34" charset="0"/>
              <a:buChar char="•"/>
            </a:pPr>
            <a:r>
              <a:rPr lang="en-US" dirty="0"/>
              <a:t>Students are not expected to research salaries or education; only to make their best guess.</a:t>
            </a:r>
          </a:p>
          <a:p>
            <a:pPr marL="171450" indent="-171450">
              <a:buFont typeface="Arial" panose="020B0604020202020204" pitchFamily="34" charset="0"/>
              <a:buChar char="•"/>
            </a:pPr>
            <a:r>
              <a:rPr lang="en-US" dirty="0"/>
              <a:t>This may be assigned to existing groups or individually.</a:t>
            </a:r>
          </a:p>
          <a:p>
            <a:pPr marL="171450" indent="-171450">
              <a:buFont typeface="Arial" panose="020B0604020202020204" pitchFamily="34" charset="0"/>
              <a:buChar char="•"/>
            </a:pPr>
            <a:r>
              <a:rPr lang="en-US" dirty="0"/>
              <a:t>The teacher should review the activity with the class after completion.</a:t>
            </a:r>
          </a:p>
          <a:p>
            <a:pPr marL="171450" indent="-171450">
              <a:buFont typeface="Arial" panose="020B0604020202020204" pitchFamily="34" charset="0"/>
              <a:buChar char="•"/>
            </a:pPr>
            <a:r>
              <a:rPr lang="en-US" dirty="0"/>
              <a:t>Answers are contained in the notes sections</a:t>
            </a:r>
          </a:p>
          <a:p>
            <a:pPr marL="171450" indent="-171450">
              <a:buFont typeface="Arial" panose="020B0604020202020204" pitchFamily="34" charset="0"/>
              <a:buChar char="•"/>
            </a:pPr>
            <a:r>
              <a:rPr lang="en-US" dirty="0"/>
              <a:t>All salary figures come from the BLS website:  https://</a:t>
            </a:r>
            <a:r>
              <a:rPr lang="en-US" dirty="0" err="1"/>
              <a:t>www.bls.gov</a:t>
            </a:r>
            <a:r>
              <a:rPr lang="en-US" dirty="0"/>
              <a:t>/</a:t>
            </a:r>
            <a:r>
              <a:rPr lang="en-US" dirty="0" err="1"/>
              <a:t>oes</a:t>
            </a:r>
            <a:r>
              <a:rPr lang="en-US" dirty="0"/>
              <a:t>/current/</a:t>
            </a:r>
            <a:r>
              <a:rPr lang="en-US" dirty="0" err="1"/>
              <a:t>oes_nat.htm</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16</a:t>
            </a:fld>
            <a:endParaRPr lang="en-US"/>
          </a:p>
        </p:txBody>
      </p:sp>
    </p:spTree>
    <p:extLst>
      <p:ext uri="{BB962C8B-B14F-4D97-AF65-F5344CB8AC3E}">
        <p14:creationId xmlns:p14="http://schemas.microsoft.com/office/powerpoint/2010/main" val="1157861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17</a:t>
            </a:fld>
            <a:endParaRPr lang="en-US"/>
          </a:p>
        </p:txBody>
      </p:sp>
    </p:spTree>
    <p:extLst>
      <p:ext uri="{BB962C8B-B14F-4D97-AF65-F5344CB8AC3E}">
        <p14:creationId xmlns:p14="http://schemas.microsoft.com/office/powerpoint/2010/main" val="127428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 each student a copy of the above assessment or project the slide and have each student answer individually.  This can be used as an exit ticket to ensure understanding of the main concepts.  Alternately, use this as a bell-ringer the next day</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18</a:t>
            </a:fld>
            <a:endParaRPr lang="en-US"/>
          </a:p>
        </p:txBody>
      </p:sp>
    </p:spTree>
    <p:extLst>
      <p:ext uri="{BB962C8B-B14F-4D97-AF65-F5344CB8AC3E}">
        <p14:creationId xmlns:p14="http://schemas.microsoft.com/office/powerpoint/2010/main" val="84246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Teacher should follow the above link and review the </a:t>
            </a:r>
            <a:r>
              <a:rPr lang="en-US" dirty="0" err="1"/>
              <a:t>Kahoot</a:t>
            </a:r>
            <a:r>
              <a:rPr lang="en-US" dirty="0"/>
              <a:t> before presenting to students.</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156827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Instructor should review the above terms with students prior to lesson.  All of these terms are covered in the </a:t>
            </a:r>
            <a:r>
              <a:rPr lang="en-US" dirty="0" err="1"/>
              <a:t>Kahoot</a:t>
            </a:r>
            <a:r>
              <a:rPr lang="en-US" dirty="0"/>
              <a:t> on the slide before so this should serve as a vocabulary review to clarify any questions from the </a:t>
            </a:r>
            <a:r>
              <a:rPr lang="en-US" dirty="0" err="1"/>
              <a:t>Kahoot</a:t>
            </a:r>
            <a:r>
              <a:rPr lang="en-US" dirty="0"/>
              <a:t>.</a:t>
            </a:r>
          </a:p>
          <a:p>
            <a:pPr marL="171450" indent="-171450">
              <a:buFont typeface="Arial" panose="020B0604020202020204" pitchFamily="34" charset="0"/>
              <a:buChar char="•"/>
            </a:pPr>
            <a:r>
              <a:rPr lang="en-US" dirty="0" err="1"/>
              <a:t>www.Investopedia.com</a:t>
            </a:r>
            <a:r>
              <a:rPr lang="en-US" dirty="0"/>
              <a:t> is a great reference for teachers and students who want to become more familiar with the vocabulary and concepts in this lesson.</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722044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Instructor should review the above terms with students prior to lesson.  All of these terms are covered in the </a:t>
            </a:r>
            <a:r>
              <a:rPr lang="en-US" dirty="0" err="1"/>
              <a:t>Kahoot</a:t>
            </a:r>
            <a:r>
              <a:rPr lang="en-US" dirty="0"/>
              <a:t> on the slide before so this should serve as a vocabulary review to clarify any questions from the </a:t>
            </a:r>
            <a:r>
              <a:rPr lang="en-US" dirty="0" err="1"/>
              <a:t>Kahoot</a:t>
            </a:r>
            <a:r>
              <a:rPr lang="en-US" dirty="0"/>
              <a:t>.</a:t>
            </a:r>
          </a:p>
          <a:p>
            <a:pPr marL="171450" indent="-171450">
              <a:buFont typeface="Arial" panose="020B0604020202020204" pitchFamily="34" charset="0"/>
              <a:buChar char="•"/>
            </a:pPr>
            <a:r>
              <a:rPr lang="en-US" dirty="0" err="1"/>
              <a:t>www.Investopedia.com</a:t>
            </a:r>
            <a:r>
              <a:rPr lang="en-US" dirty="0"/>
              <a:t> is a great reference for teachers and students who want to become more familiar with the vocabulary and concepts in this lesson.</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3132176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Student groups will research individual countries with the ultimate goal of ranking the countries in a kind of “desirability index” that indicates which countries they would most like to reside in.</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3031517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addition to the categories listed, students are expected to find three categories of their own choosing that they feel might help better illuminate standard of living in their country.</a:t>
            </a:r>
          </a:p>
          <a:p>
            <a:pPr marL="628650" lvl="1" indent="-171450">
              <a:buFont typeface="Arial" panose="020B0604020202020204" pitchFamily="34" charset="0"/>
              <a:buChar char="•"/>
            </a:pPr>
            <a:r>
              <a:rPr lang="en-US" dirty="0"/>
              <a:t>Some suggestions for extra categories might be things like: crime or homicide rate, school, life expectancy, physician density, HIV/AIDS rate, obesity rate; % of children under 5 that are underweight, etc.</a:t>
            </a:r>
          </a:p>
          <a:p>
            <a:pPr marL="628650" lvl="1" indent="-171450">
              <a:buFont typeface="Arial" panose="020B0604020202020204" pitchFamily="34" charset="0"/>
              <a:buChar char="•"/>
            </a:pPr>
            <a:r>
              <a:rPr lang="en-US" dirty="0"/>
              <a:t>The teacher should help guide groups when needed to choose relevant data categories.</a:t>
            </a:r>
          </a:p>
          <a:p>
            <a:pPr marL="171450" lvl="0" indent="-171450">
              <a:buFont typeface="Arial" panose="020B0604020202020204" pitchFamily="34" charset="0"/>
              <a:buChar char="•"/>
            </a:pPr>
            <a:r>
              <a:rPr lang="en-US" dirty="0"/>
              <a:t>The answers are included in slides 8-13 for teacher reference.</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147460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intention of gathering this information is that students will likely pick places with a higher per-capita income as being more desirable.  They should then be able to equate higher per-capita incomes with more desirable standard of living criteria such as life expectancy, literacy, educational expenditures, etc.  </a:t>
            </a:r>
          </a:p>
          <a:p>
            <a:pPr marL="628650" lvl="1" indent="-171450">
              <a:buFont typeface="Arial" panose="020B0604020202020204" pitchFamily="34" charset="0"/>
              <a:buChar char="•"/>
            </a:pPr>
            <a:r>
              <a:rPr lang="en-US" dirty="0"/>
              <a:t>The teacher can help clarify conclusions by asking students which categories indicate economic success; which categories inform standard of living; which categories are linked to developing human and physical capital.</a:t>
            </a:r>
          </a:p>
          <a:p>
            <a:pPr marL="171450" indent="-171450">
              <a:buFont typeface="Arial" panose="020B0604020202020204" pitchFamily="34" charset="0"/>
              <a:buChar char="•"/>
            </a:pPr>
            <a:r>
              <a:rPr lang="en-US" dirty="0"/>
              <a:t>They can also draw conclusions about the relationship of raw materials to standard of living and that raw materials can be helpful but not critical to economic development.</a:t>
            </a:r>
          </a:p>
          <a:p>
            <a:pPr marL="171450" indent="-171450">
              <a:buFont typeface="Arial" panose="020B0604020202020204" pitchFamily="34" charset="0"/>
              <a:buChar char="•"/>
            </a:pPr>
            <a:r>
              <a:rPr lang="en-US" dirty="0"/>
              <a:t>Ultimately, the teacher should help guide students toward making the connection between economic success, higher standards of living, and the development of human and physical capital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635444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intention of gathering this information is that students will likely pick places with a higher per-capita income as being more desirable.  They should then be able to equate higher per-capita incomes with more desirable standard of living criteria such as life expectancy, literacy, educational expenditures, etc.  </a:t>
            </a:r>
          </a:p>
          <a:p>
            <a:pPr marL="628650" lvl="1" indent="-171450">
              <a:buFont typeface="Arial" panose="020B0604020202020204" pitchFamily="34" charset="0"/>
              <a:buChar char="•"/>
            </a:pPr>
            <a:r>
              <a:rPr lang="en-US" dirty="0"/>
              <a:t>The teacher can help clarify conclusions by asking students which categories indicate economic success; which categories inform standard of living; which categories are linked to developing human and physical capital.</a:t>
            </a:r>
          </a:p>
          <a:p>
            <a:pPr marL="171450" indent="-171450">
              <a:buFont typeface="Arial" panose="020B0604020202020204" pitchFamily="34" charset="0"/>
              <a:buChar char="•"/>
            </a:pPr>
            <a:r>
              <a:rPr lang="en-US" dirty="0"/>
              <a:t>They can also draw conclusions about the relationship of raw materials to standard of living and that raw materials can be helpful but not critical to economic development.</a:t>
            </a:r>
          </a:p>
          <a:p>
            <a:pPr marL="171450" indent="-171450">
              <a:buFont typeface="Arial" panose="020B0604020202020204" pitchFamily="34" charset="0"/>
              <a:buChar char="•"/>
            </a:pPr>
            <a:r>
              <a:rPr lang="en-US" dirty="0"/>
              <a:t>Ultimately, the teacher should help guide students toward making the connection between economic success, higher standards of living, and the development of human and physical capital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3817543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The answers are provided on these slides for teacher reference; students should be given the blank “Information Chart” found on slide 6</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924309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dirty="0"/>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defRPr sz="2200"/>
            </a:lvl1pPr>
            <a:lvl2pPr>
              <a:lnSpc>
                <a:spcPct val="100000"/>
              </a:lnSpc>
              <a:spcAft>
                <a:spcPts val="800"/>
              </a:spcAft>
              <a:defRPr sz="2200"/>
            </a:lvl2pPr>
            <a:lvl3pPr>
              <a:lnSpc>
                <a:spcPct val="100000"/>
              </a:lnSpc>
              <a:spcAft>
                <a:spcPts val="800"/>
              </a:spcAft>
              <a:defRPr sz="2200"/>
            </a:lvl3pPr>
            <a:lvl4pPr>
              <a:lnSpc>
                <a:spcPct val="100000"/>
              </a:lnSpc>
              <a:spcAft>
                <a:spcPts val="800"/>
              </a:spcAft>
              <a:defRPr sz="2200"/>
            </a:lvl4pPr>
            <a:lvl5pPr>
              <a:lnSpc>
                <a:spcPct val="100000"/>
              </a:lnSpc>
              <a:spcAft>
                <a:spcPts val="800"/>
              </a:spcAft>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The Economics of Income - The Rich Nations Mystery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lay.kahoot.it/#/k/639c6422-d8be-44bc-b6ff-b0f6ebf8685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2F102-C2BF-2747-B351-EABA52D6B626}"/>
              </a:ext>
            </a:extLst>
          </p:cNvPr>
          <p:cNvSpPr>
            <a:spLocks noGrp="1"/>
          </p:cNvSpPr>
          <p:nvPr>
            <p:ph type="ctrTitle"/>
          </p:nvPr>
        </p:nvSpPr>
        <p:spPr>
          <a:xfrm>
            <a:off x="228600" y="2130425"/>
            <a:ext cx="8686800" cy="1470025"/>
          </a:xfrm>
        </p:spPr>
        <p:txBody>
          <a:bodyPr/>
          <a:lstStyle/>
          <a:p>
            <a:r>
              <a:rPr lang="en-US" sz="5800" dirty="0"/>
              <a:t>The Economics of Income: The Rich Nations Mystery</a:t>
            </a:r>
          </a:p>
        </p:txBody>
      </p:sp>
      <p:sp>
        <p:nvSpPr>
          <p:cNvPr id="3" name="Subtitle 2">
            <a:extLst>
              <a:ext uri="{FF2B5EF4-FFF2-40B4-BE49-F238E27FC236}">
                <a16:creationId xmlns:a16="http://schemas.microsoft.com/office/drawing/2014/main" id="{4DBD45C7-E3FE-9D42-9DD1-620D80F2900A}"/>
              </a:ext>
            </a:extLst>
          </p:cNvPr>
          <p:cNvSpPr>
            <a:spLocks noGrp="1"/>
          </p:cNvSpPr>
          <p:nvPr>
            <p:ph type="subTitle" idx="1"/>
          </p:nvPr>
        </p:nvSpPr>
        <p:spPr>
          <a:xfrm>
            <a:off x="762000" y="3962400"/>
            <a:ext cx="7620000" cy="1752600"/>
          </a:xfrm>
        </p:spPr>
        <p:txBody>
          <a:bodyPr/>
          <a:lstStyle/>
          <a:p>
            <a:r>
              <a:rPr lang="en-US" dirty="0">
                <a:solidFill>
                  <a:schemeClr val="tx1"/>
                </a:solidFill>
                <a:latin typeface="Calibri" panose="020F0502020204030204" pitchFamily="34" charset="0"/>
                <a:cs typeface="Calibri" panose="020F0502020204030204" pitchFamily="34" charset="0"/>
              </a:rPr>
              <a:t>Why are some countries very wealthy and others so poor? </a:t>
            </a: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In this lesson you will learn about the factors that contribute </a:t>
            </a: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to a nation’s economic success.</a:t>
            </a:r>
          </a:p>
          <a:p>
            <a:endParaRPr lang="en-US" dirty="0">
              <a:solidFill>
                <a:schemeClr val="tx1"/>
              </a:solidFill>
              <a:latin typeface="Calibri" panose="020F0502020204030204" pitchFamily="34" charset="0"/>
              <a:cs typeface="Calibri" panose="020F0502020204030204" pitchFamily="34" charset="0"/>
            </a:endParaRPr>
          </a:p>
          <a:p>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847121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A:  Ukraine</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r>
              <a:rPr lang="en-US" sz="1800" b="1" dirty="0"/>
              <a:t>GDP: </a:t>
            </a:r>
            <a:r>
              <a:rPr lang="en-US" sz="1800" dirty="0"/>
              <a:t>$ $369.6 billion (PPP)</a:t>
            </a:r>
          </a:p>
          <a:p>
            <a:pPr lvl="0"/>
            <a:r>
              <a:rPr lang="en-US" sz="1800" b="1" dirty="0"/>
              <a:t>GDP per capita: </a:t>
            </a:r>
            <a:r>
              <a:rPr lang="en-US" sz="1800" dirty="0"/>
              <a:t>$8,800</a:t>
            </a:r>
            <a:endParaRPr lang="en-US" sz="1800" b="1" dirty="0"/>
          </a:p>
          <a:p>
            <a:pPr lvl="0"/>
            <a:r>
              <a:rPr lang="en-US" sz="1800" b="1" dirty="0"/>
              <a:t>Population: </a:t>
            </a:r>
            <a:r>
              <a:rPr lang="en-US" sz="1800" dirty="0"/>
              <a:t>43,952,299</a:t>
            </a:r>
          </a:p>
          <a:p>
            <a:r>
              <a:rPr lang="en-US" sz="1800" b="1" dirty="0"/>
              <a:t>Area: </a:t>
            </a:r>
            <a:r>
              <a:rPr lang="en-US" sz="1800" dirty="0"/>
              <a:t>603,550 </a:t>
            </a:r>
            <a:r>
              <a:rPr lang="en-US" sz="1800" dirty="0" err="1"/>
              <a:t>sq</a:t>
            </a:r>
            <a:r>
              <a:rPr lang="en-US" sz="1800" dirty="0"/>
              <a:t> km</a:t>
            </a:r>
          </a:p>
          <a:p>
            <a:r>
              <a:rPr lang="en-US" sz="1800" b="1" dirty="0"/>
              <a:t>Natural Resources: </a:t>
            </a:r>
            <a:r>
              <a:rPr lang="en-US" sz="1800" dirty="0"/>
              <a:t>iron ore, coal, manganese, natural gas, oil, salt, sulfur, graphite, titanium, magnesium, kaolin, nickel, mercury, timber, arable land.</a:t>
            </a:r>
          </a:p>
          <a:p>
            <a:r>
              <a:rPr lang="en-US" sz="1800" b="1" dirty="0"/>
              <a:t>Literacy: </a:t>
            </a:r>
            <a:r>
              <a:rPr lang="en-US" sz="1800" dirty="0"/>
              <a:t>99.8%</a:t>
            </a:r>
          </a:p>
          <a:p>
            <a:r>
              <a:rPr lang="en-US" sz="1800" b="1" dirty="0"/>
              <a:t>Life Expectancy: </a:t>
            </a:r>
            <a:r>
              <a:rPr lang="en-US" sz="1800" dirty="0"/>
              <a:t>72.4 years</a:t>
            </a:r>
          </a:p>
          <a:p>
            <a:r>
              <a:rPr lang="en-US" sz="1800" b="1" dirty="0"/>
              <a:t>Education expenditures: </a:t>
            </a:r>
            <a:r>
              <a:rPr lang="en-US" sz="1800" dirty="0"/>
              <a:t>5.9% of GDP</a:t>
            </a:r>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b="1" dirty="0"/>
              <a:t>Infant Mortality Rate: </a:t>
            </a:r>
            <a:r>
              <a:rPr lang="en-US" sz="1800" dirty="0"/>
              <a:t>7.7 deaths/1,000 live births</a:t>
            </a:r>
          </a:p>
          <a:p>
            <a:r>
              <a:rPr lang="en-US" sz="1800" b="1" dirty="0"/>
              <a:t>Industrial Production Growth Rate (the annual percentage increase in industrial production - includes manufacturing, mining, and construction): </a:t>
            </a:r>
            <a:r>
              <a:rPr lang="en-US" sz="1800" dirty="0"/>
              <a:t>3.1%</a:t>
            </a:r>
          </a:p>
          <a:p>
            <a:r>
              <a:rPr lang="en-US" sz="1800" b="1" dirty="0"/>
              <a:t>Unemployment: </a:t>
            </a:r>
            <a:r>
              <a:rPr lang="en-US" sz="1800" dirty="0"/>
              <a:t>9.2%</a:t>
            </a:r>
          </a:p>
          <a:p>
            <a:r>
              <a:rPr lang="en-US" sz="1800" b="1" dirty="0"/>
              <a:t>Population % Below Poverty Line: </a:t>
            </a:r>
            <a:r>
              <a:rPr lang="en-US" sz="1800" dirty="0"/>
              <a:t>3.8%</a:t>
            </a:r>
          </a:p>
          <a:p>
            <a:r>
              <a:rPr lang="en-US" sz="1800" b="1" dirty="0"/>
              <a:t>Health Expenditures: </a:t>
            </a:r>
            <a:r>
              <a:rPr lang="en-US" sz="1800" dirty="0"/>
              <a:t>7.1% of GDP</a:t>
            </a:r>
          </a:p>
          <a:p>
            <a:r>
              <a:rPr lang="en-US" sz="1800" b="1" dirty="0"/>
              <a:t>GDP Growth Rate:  </a:t>
            </a:r>
            <a:r>
              <a:rPr lang="en-US" sz="1800" dirty="0"/>
              <a:t>2.5%</a:t>
            </a:r>
            <a:br>
              <a:rPr lang="en-US" sz="1800" dirty="0"/>
            </a:br>
            <a:endParaRPr lang="en-US" sz="1800" dirty="0"/>
          </a:p>
        </p:txBody>
      </p:sp>
    </p:spTree>
    <p:extLst>
      <p:ext uri="{BB962C8B-B14F-4D97-AF65-F5344CB8AC3E}">
        <p14:creationId xmlns:p14="http://schemas.microsoft.com/office/powerpoint/2010/main" val="2013298879"/>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B:  North Korea</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r>
              <a:rPr lang="en-US" sz="1800" b="1" dirty="0"/>
              <a:t>GDP: </a:t>
            </a:r>
            <a:r>
              <a:rPr lang="en-US" sz="1800" dirty="0"/>
              <a:t>$ $28 billion</a:t>
            </a:r>
          </a:p>
          <a:p>
            <a:r>
              <a:rPr lang="en-US" sz="1800" b="1" dirty="0"/>
              <a:t>GDP per capita: </a:t>
            </a:r>
            <a:r>
              <a:rPr lang="en-US" sz="1800" dirty="0"/>
              <a:t>$1,700</a:t>
            </a:r>
            <a:endParaRPr lang="en-US" sz="1800" b="1" dirty="0"/>
          </a:p>
          <a:p>
            <a:pPr lvl="0"/>
            <a:r>
              <a:rPr lang="en-US" sz="1800" dirty="0">
                <a:latin typeface="Calibri" panose="020F0502020204030204" pitchFamily="34" charset="0"/>
                <a:cs typeface="Calibri" panose="020F0502020204030204" pitchFamily="34" charset="0"/>
              </a:rPr>
              <a:t>Population: </a:t>
            </a:r>
            <a:r>
              <a:rPr lang="en-US" sz="1800" dirty="0"/>
              <a:t>43,952,299</a:t>
            </a:r>
          </a:p>
          <a:p>
            <a:r>
              <a:rPr lang="en-US" sz="1800" b="1" dirty="0"/>
              <a:t>Area: </a:t>
            </a:r>
            <a:r>
              <a:rPr lang="en-US" sz="1800" dirty="0"/>
              <a:t>603,550 </a:t>
            </a:r>
            <a:r>
              <a:rPr lang="en-US" sz="1800" dirty="0" err="1"/>
              <a:t>sq</a:t>
            </a:r>
            <a:r>
              <a:rPr lang="en-US" sz="1800" dirty="0"/>
              <a:t> km</a:t>
            </a:r>
          </a:p>
          <a:p>
            <a:r>
              <a:rPr lang="en-US" sz="1800" b="1" dirty="0"/>
              <a:t>Natural Resources: </a:t>
            </a:r>
            <a:r>
              <a:rPr lang="en-US" sz="1800" dirty="0"/>
              <a:t>iron ore, coal, manganese, natural gas, oil, salt, sulfur, graphite, titanium, magnesium, kaolin, nickel, mercury, timber, arable land.</a:t>
            </a:r>
          </a:p>
          <a:p>
            <a:r>
              <a:rPr lang="en-US" sz="1800" b="1" dirty="0"/>
              <a:t>Literacy: </a:t>
            </a:r>
            <a:r>
              <a:rPr lang="en-US" sz="1800" dirty="0"/>
              <a:t>99.8%</a:t>
            </a:r>
          </a:p>
          <a:p>
            <a:r>
              <a:rPr lang="en-US" sz="1800" b="1" dirty="0"/>
              <a:t>Life Expectancy: </a:t>
            </a:r>
            <a:r>
              <a:rPr lang="en-US" sz="1800" dirty="0"/>
              <a:t>72.4 years</a:t>
            </a:r>
          </a:p>
          <a:p>
            <a:r>
              <a:rPr lang="en-US" sz="1800" b="1" dirty="0"/>
              <a:t>Education expenditures: </a:t>
            </a:r>
            <a:r>
              <a:rPr lang="en-US" sz="1800" dirty="0"/>
              <a:t>5.9% of GDP</a:t>
            </a:r>
          </a:p>
          <a:p>
            <a:endParaRPr lang="en-US" sz="1800" dirty="0"/>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b="1" dirty="0"/>
              <a:t>Infant Mortality Rate: </a:t>
            </a:r>
            <a:r>
              <a:rPr lang="en-US" sz="1800" dirty="0"/>
              <a:t>7.7 deaths/1,000 live births</a:t>
            </a:r>
          </a:p>
          <a:p>
            <a:r>
              <a:rPr lang="en-US" sz="1800" b="1" dirty="0"/>
              <a:t>Industrial Production Growth Rate (the annual percentage increase in industrial production - includes manufacturing, mining, and construction): </a:t>
            </a:r>
            <a:r>
              <a:rPr lang="en-US" sz="1800" dirty="0"/>
              <a:t>3.1%</a:t>
            </a:r>
          </a:p>
          <a:p>
            <a:r>
              <a:rPr lang="en-US" sz="1800" b="1" dirty="0"/>
              <a:t>Unemployment: </a:t>
            </a:r>
            <a:r>
              <a:rPr lang="en-US" sz="1800" dirty="0"/>
              <a:t>9.2%</a:t>
            </a:r>
          </a:p>
          <a:p>
            <a:r>
              <a:rPr lang="en-US" sz="1800" b="1" dirty="0"/>
              <a:t>Population % Below Poverty Line: </a:t>
            </a:r>
            <a:r>
              <a:rPr lang="en-US" sz="1800" dirty="0"/>
              <a:t>3.8%</a:t>
            </a:r>
          </a:p>
          <a:p>
            <a:r>
              <a:rPr lang="en-US" sz="1800" b="1" dirty="0"/>
              <a:t>Health Expenditures: </a:t>
            </a:r>
            <a:r>
              <a:rPr lang="en-US" sz="1800" dirty="0"/>
              <a:t>7.1% of GDP</a:t>
            </a:r>
          </a:p>
          <a:p>
            <a:r>
              <a:rPr lang="en-US" sz="1800" b="1" dirty="0"/>
              <a:t>GDP Growth Rate:  </a:t>
            </a:r>
            <a:r>
              <a:rPr lang="en-US" sz="1800" dirty="0"/>
              <a:t>2.5%</a:t>
            </a:r>
            <a:br>
              <a:rPr lang="en-US" sz="1800" dirty="0"/>
            </a:br>
            <a:endParaRPr lang="en-US" sz="1800" dirty="0"/>
          </a:p>
        </p:txBody>
      </p:sp>
    </p:spTree>
    <p:extLst>
      <p:ext uri="{BB962C8B-B14F-4D97-AF65-F5344CB8AC3E}">
        <p14:creationId xmlns:p14="http://schemas.microsoft.com/office/powerpoint/2010/main" val="240374810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C:  China</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spcAft>
                <a:spcPts val="600"/>
              </a:spcAft>
            </a:pPr>
            <a:r>
              <a:rPr lang="en-US" sz="1800" b="1" dirty="0"/>
              <a:t>GDP: </a:t>
            </a:r>
            <a:r>
              <a:rPr lang="en-US" sz="1800" dirty="0"/>
              <a:t>$ 23.21 trillion</a:t>
            </a:r>
          </a:p>
          <a:p>
            <a:pPr>
              <a:spcAft>
                <a:spcPts val="600"/>
              </a:spcAft>
            </a:pPr>
            <a:r>
              <a:rPr lang="en-US" sz="1800" b="1" dirty="0"/>
              <a:t>GDP per capita: </a:t>
            </a:r>
            <a:r>
              <a:rPr lang="en-US" sz="1800" dirty="0"/>
              <a:t>$ $16,700</a:t>
            </a:r>
          </a:p>
          <a:p>
            <a:pPr>
              <a:spcAft>
                <a:spcPts val="600"/>
              </a:spcAft>
            </a:pPr>
            <a:r>
              <a:rPr lang="en-US" sz="1800" b="1" dirty="0"/>
              <a:t>Population: </a:t>
            </a:r>
            <a:r>
              <a:rPr lang="en-US" sz="1800" dirty="0"/>
              <a:t>1,384,688,986</a:t>
            </a:r>
          </a:p>
          <a:p>
            <a:pPr>
              <a:spcAft>
                <a:spcPts val="600"/>
              </a:spcAft>
            </a:pPr>
            <a:r>
              <a:rPr lang="en-US" sz="1800" b="1" dirty="0"/>
              <a:t>Area: </a:t>
            </a:r>
            <a:r>
              <a:rPr lang="en-US" sz="1800" dirty="0"/>
              <a:t>9,596,960 </a:t>
            </a:r>
            <a:r>
              <a:rPr lang="en-US" sz="1800" dirty="0" err="1"/>
              <a:t>sq</a:t>
            </a:r>
            <a:r>
              <a:rPr lang="en-US" sz="1800" dirty="0"/>
              <a:t> km </a:t>
            </a:r>
            <a:r>
              <a:rPr lang="en-US" sz="1800" dirty="0" err="1"/>
              <a:t>sq</a:t>
            </a:r>
            <a:r>
              <a:rPr lang="en-US" sz="1800" dirty="0"/>
              <a:t> km</a:t>
            </a:r>
          </a:p>
          <a:p>
            <a:pPr>
              <a:spcAft>
                <a:spcPts val="600"/>
              </a:spcAft>
            </a:pPr>
            <a:r>
              <a:rPr lang="en-US" sz="1800" b="1" dirty="0"/>
              <a:t>Natural Resources: </a:t>
            </a:r>
            <a:r>
              <a:rPr lang="en-US" sz="1800" dirty="0"/>
              <a:t>coal, iron ore, petroleum, natural gas, mercury, tin, tungsten, antimony, manganese, molybdenum, vanadium, magnetite, aluminum, lead, zinc, rare earth elements, uranium, hydropower potential (world's largest), arable land </a:t>
            </a:r>
          </a:p>
          <a:p>
            <a:pPr lvl="0">
              <a:spcAft>
                <a:spcPts val="600"/>
              </a:spcAft>
            </a:pPr>
            <a:r>
              <a:rPr lang="en-US" sz="1800" b="1" dirty="0"/>
              <a:t>Literacy: </a:t>
            </a:r>
            <a:r>
              <a:rPr lang="en-US" sz="1800" dirty="0"/>
              <a:t>96.4%</a:t>
            </a:r>
          </a:p>
          <a:p>
            <a:pPr lvl="0">
              <a:spcAft>
                <a:spcPts val="600"/>
              </a:spcAft>
            </a:pPr>
            <a:r>
              <a:rPr lang="en-US" sz="1800" b="1" dirty="0"/>
              <a:t>Life Expectancy: </a:t>
            </a:r>
            <a:r>
              <a:rPr lang="en-US" sz="1800" dirty="0"/>
              <a:t>75.8 years</a:t>
            </a:r>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1800" b="1" dirty="0"/>
              <a:t>Education expenditures: </a:t>
            </a:r>
            <a:r>
              <a:rPr lang="en-US" sz="1800" dirty="0"/>
              <a:t>NA</a:t>
            </a:r>
          </a:p>
          <a:p>
            <a:pPr lvl="0"/>
            <a:r>
              <a:rPr lang="en-US" sz="1800" b="1" dirty="0"/>
              <a:t>Infant Mortality Rate: </a:t>
            </a:r>
            <a:r>
              <a:rPr lang="en-US" sz="1800" dirty="0"/>
              <a:t>11.8 deaths/1,000 live births</a:t>
            </a:r>
          </a:p>
          <a:p>
            <a:pPr lvl="0"/>
            <a:r>
              <a:rPr lang="en-US" sz="1800" b="1" dirty="0"/>
              <a:t>Industrial Production Growth Rate (the annual percentage increase in industrial production - includes manufacturing, mining, and construction): </a:t>
            </a:r>
            <a:r>
              <a:rPr lang="en-US" sz="1800" dirty="0"/>
              <a:t>6.1%</a:t>
            </a:r>
          </a:p>
          <a:p>
            <a:pPr lvl="0"/>
            <a:r>
              <a:rPr lang="en-US" sz="1800" b="1" dirty="0"/>
              <a:t>Unemployment: </a:t>
            </a:r>
            <a:r>
              <a:rPr lang="en-US" sz="1800" dirty="0"/>
              <a:t>3.9%</a:t>
            </a:r>
          </a:p>
          <a:p>
            <a:pPr lvl="0"/>
            <a:r>
              <a:rPr lang="en-US" sz="1800" b="1" dirty="0"/>
              <a:t>Population % Below Poverty Line: </a:t>
            </a:r>
            <a:r>
              <a:rPr lang="en-US" sz="1800" dirty="0"/>
              <a:t>3.3%</a:t>
            </a:r>
          </a:p>
          <a:p>
            <a:pPr lvl="0"/>
            <a:r>
              <a:rPr lang="en-US" sz="1800" b="1" dirty="0"/>
              <a:t>Health Expenditures: </a:t>
            </a:r>
            <a:r>
              <a:rPr lang="en-US" sz="1800" dirty="0"/>
              <a:t>5.5% of GDP</a:t>
            </a:r>
          </a:p>
          <a:p>
            <a:pPr lvl="0"/>
            <a:r>
              <a:rPr lang="en-US" sz="1800" b="1" dirty="0"/>
              <a:t>GDP Growth Rate:  </a:t>
            </a:r>
            <a:r>
              <a:rPr lang="en-US" sz="1800" dirty="0"/>
              <a:t>6.9%</a:t>
            </a:r>
          </a:p>
          <a:p>
            <a:pPr marL="45720" indent="0">
              <a:buNone/>
            </a:pPr>
            <a:br>
              <a:rPr lang="en-US" sz="1800" dirty="0"/>
            </a:br>
            <a:endParaRPr lang="en-US" sz="1800" dirty="0"/>
          </a:p>
        </p:txBody>
      </p:sp>
    </p:spTree>
    <p:extLst>
      <p:ext uri="{BB962C8B-B14F-4D97-AF65-F5344CB8AC3E}">
        <p14:creationId xmlns:p14="http://schemas.microsoft.com/office/powerpoint/2010/main" val="59807108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D:  Hong Kong</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r>
              <a:rPr lang="en-US" sz="1800" b="1" dirty="0"/>
              <a:t>GDP: </a:t>
            </a:r>
            <a:r>
              <a:rPr lang="en-US" sz="1800" dirty="0"/>
              <a:t>$ 455.9 billion</a:t>
            </a:r>
          </a:p>
          <a:p>
            <a:pPr lvl="0"/>
            <a:r>
              <a:rPr lang="en-US" sz="1800" b="1" dirty="0"/>
              <a:t>GDP per capita: </a:t>
            </a:r>
            <a:r>
              <a:rPr lang="en-US" sz="1800" dirty="0"/>
              <a:t>$61,500</a:t>
            </a:r>
            <a:endParaRPr lang="en-US" sz="1800" b="1" dirty="0"/>
          </a:p>
          <a:p>
            <a:pPr lvl="0"/>
            <a:r>
              <a:rPr lang="en-US" sz="1800" b="1" dirty="0"/>
              <a:t>Population: </a:t>
            </a:r>
            <a:r>
              <a:rPr lang="en-US" sz="1800" dirty="0"/>
              <a:t>7,213,338</a:t>
            </a:r>
          </a:p>
          <a:p>
            <a:r>
              <a:rPr lang="en-US" sz="1800" b="1" dirty="0"/>
              <a:t>Area: </a:t>
            </a:r>
            <a:r>
              <a:rPr lang="en-US" sz="1800" dirty="0"/>
              <a:t>1,108 </a:t>
            </a:r>
            <a:r>
              <a:rPr lang="en-US" sz="1800" dirty="0" err="1"/>
              <a:t>sq</a:t>
            </a:r>
            <a:r>
              <a:rPr lang="en-US" sz="1800" dirty="0"/>
              <a:t> km </a:t>
            </a:r>
            <a:r>
              <a:rPr lang="en-US" sz="1800" dirty="0" err="1"/>
              <a:t>sq</a:t>
            </a:r>
            <a:r>
              <a:rPr lang="en-US" sz="1800" dirty="0"/>
              <a:t> km</a:t>
            </a:r>
          </a:p>
          <a:p>
            <a:r>
              <a:rPr lang="en-US" sz="1800" b="1" dirty="0"/>
              <a:t>Natural Resources: </a:t>
            </a:r>
            <a:r>
              <a:rPr lang="en-US" sz="1800" dirty="0"/>
              <a:t>outstanding </a:t>
            </a:r>
            <a:r>
              <a:rPr lang="en-US" sz="1800" dirty="0" err="1"/>
              <a:t>deepwater</a:t>
            </a:r>
            <a:r>
              <a:rPr lang="en-US" sz="1800" dirty="0"/>
              <a:t> harbor, feldspar.</a:t>
            </a:r>
          </a:p>
          <a:p>
            <a:pPr lvl="0"/>
            <a:r>
              <a:rPr lang="en-US" sz="1800" b="1" dirty="0"/>
              <a:t>Literacy: </a:t>
            </a:r>
            <a:r>
              <a:rPr lang="en-US" sz="1800" dirty="0"/>
              <a:t>96.4%</a:t>
            </a:r>
          </a:p>
          <a:p>
            <a:pPr lvl="0"/>
            <a:r>
              <a:rPr lang="en-US" sz="1800" b="1" dirty="0"/>
              <a:t>Life Expectancy: </a:t>
            </a:r>
            <a:r>
              <a:rPr lang="en-US" sz="1800" dirty="0"/>
              <a:t>83.1 years</a:t>
            </a:r>
          </a:p>
          <a:p>
            <a:pPr lvl="0"/>
            <a:r>
              <a:rPr lang="en-US" sz="1800" b="1" dirty="0"/>
              <a:t>Education expenditures: </a:t>
            </a:r>
            <a:r>
              <a:rPr lang="en-US" sz="1800" dirty="0"/>
              <a:t>3.3% of GDP</a:t>
            </a:r>
          </a:p>
          <a:p>
            <a:pPr lvl="0"/>
            <a:r>
              <a:rPr lang="en-US" sz="1800" b="1" dirty="0"/>
              <a:t>Infant Mortality Rate:  </a:t>
            </a:r>
            <a:r>
              <a:rPr lang="en-US" sz="1800" dirty="0"/>
              <a:t>2.7 deaths/1,000 live births</a:t>
            </a:r>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1800" b="1" dirty="0"/>
              <a:t>Industrial Production Growth Rate (the annual percentage increase in industrial production - includes manufacturing, mining, and construction): </a:t>
            </a:r>
            <a:r>
              <a:rPr lang="en-US" sz="1800" dirty="0"/>
              <a:t>1.7%</a:t>
            </a:r>
          </a:p>
          <a:p>
            <a:pPr lvl="0"/>
            <a:r>
              <a:rPr lang="en-US" sz="1800" b="1" dirty="0"/>
              <a:t>Unemployment: </a:t>
            </a:r>
            <a:r>
              <a:rPr lang="en-US" sz="1800" dirty="0"/>
              <a:t>3.1%</a:t>
            </a:r>
          </a:p>
          <a:p>
            <a:pPr lvl="0"/>
            <a:r>
              <a:rPr lang="en-US" sz="1800" b="1" dirty="0"/>
              <a:t>Population % Below Poverty Line: </a:t>
            </a:r>
            <a:r>
              <a:rPr lang="en-US" sz="1800" dirty="0"/>
              <a:t>19.9%</a:t>
            </a:r>
          </a:p>
          <a:p>
            <a:pPr lvl="0"/>
            <a:r>
              <a:rPr lang="en-US" sz="1800" b="1" dirty="0"/>
              <a:t>Health Expenditures: </a:t>
            </a:r>
            <a:r>
              <a:rPr lang="en-US" sz="1800" dirty="0"/>
              <a:t>NA</a:t>
            </a:r>
          </a:p>
          <a:p>
            <a:pPr lvl="0"/>
            <a:r>
              <a:rPr lang="en-US" sz="1800" b="1" dirty="0"/>
              <a:t>GDP Growth Rate:  </a:t>
            </a:r>
            <a:r>
              <a:rPr lang="en-US" sz="1800" dirty="0"/>
              <a:t>3.8%</a:t>
            </a:r>
          </a:p>
          <a:p>
            <a:pPr marL="45720" indent="0">
              <a:buNone/>
            </a:pPr>
            <a:endParaRPr lang="en-US" sz="1800" dirty="0"/>
          </a:p>
        </p:txBody>
      </p:sp>
    </p:spTree>
    <p:extLst>
      <p:ext uri="{BB962C8B-B14F-4D97-AF65-F5344CB8AC3E}">
        <p14:creationId xmlns:p14="http://schemas.microsoft.com/office/powerpoint/2010/main" val="159325117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E: Switzerland</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r>
              <a:rPr lang="en-US" sz="1800" b="1" dirty="0"/>
              <a:t>GDP: </a:t>
            </a:r>
            <a:r>
              <a:rPr lang="en-US" sz="1800" dirty="0"/>
              <a:t>$ 523.1 billion</a:t>
            </a:r>
          </a:p>
          <a:p>
            <a:pPr lvl="0"/>
            <a:r>
              <a:rPr lang="en-US" sz="1800" b="1" dirty="0"/>
              <a:t>GDP per capita: </a:t>
            </a:r>
            <a:r>
              <a:rPr lang="en-US" sz="1800" dirty="0"/>
              <a:t>$62,100</a:t>
            </a:r>
          </a:p>
          <a:p>
            <a:pPr lvl="0"/>
            <a:r>
              <a:rPr lang="en-US" sz="1800" b="1" dirty="0"/>
              <a:t>Population: </a:t>
            </a:r>
            <a:r>
              <a:rPr lang="en-US" sz="1800" dirty="0"/>
              <a:t>8,292,809</a:t>
            </a:r>
          </a:p>
          <a:p>
            <a:r>
              <a:rPr lang="en-US" sz="1800" b="1" dirty="0"/>
              <a:t>Area: </a:t>
            </a:r>
            <a:r>
              <a:rPr lang="en-US" sz="1800" dirty="0"/>
              <a:t>41,277 </a:t>
            </a:r>
            <a:r>
              <a:rPr lang="en-US" sz="1800" dirty="0" err="1"/>
              <a:t>sq</a:t>
            </a:r>
            <a:r>
              <a:rPr lang="en-US" sz="1800" dirty="0"/>
              <a:t> km</a:t>
            </a:r>
          </a:p>
          <a:p>
            <a:r>
              <a:rPr lang="en-US" sz="1800" b="1" dirty="0"/>
              <a:t>Natural Resources: </a:t>
            </a:r>
            <a:r>
              <a:rPr lang="en-US" sz="1800" dirty="0"/>
              <a:t>hydropower potential, timber, salt.</a:t>
            </a:r>
          </a:p>
          <a:p>
            <a:pPr lvl="0"/>
            <a:r>
              <a:rPr lang="en-US" sz="1800" b="1" dirty="0"/>
              <a:t>Literacy: </a:t>
            </a:r>
            <a:r>
              <a:rPr lang="en-US" sz="1800" dirty="0"/>
              <a:t>99%</a:t>
            </a:r>
          </a:p>
          <a:p>
            <a:pPr lvl="0"/>
            <a:r>
              <a:rPr lang="en-US" sz="1800" b="1" dirty="0"/>
              <a:t>Life Expectancy: </a:t>
            </a:r>
            <a:r>
              <a:rPr lang="en-US" sz="1800" dirty="0"/>
              <a:t>82.7 years</a:t>
            </a:r>
          </a:p>
          <a:p>
            <a:pPr lvl="0"/>
            <a:r>
              <a:rPr lang="en-US" sz="1800" b="1" dirty="0"/>
              <a:t>Education expenditures: </a:t>
            </a:r>
            <a:r>
              <a:rPr lang="en-US" sz="1800" dirty="0"/>
              <a:t>5.1% of GDP</a:t>
            </a:r>
          </a:p>
          <a:p>
            <a:pPr lvl="0"/>
            <a:r>
              <a:rPr lang="en-US" sz="1800" b="1" dirty="0"/>
              <a:t>Infant Mortality Rate:  </a:t>
            </a:r>
            <a:r>
              <a:rPr lang="en-US" sz="1800" dirty="0"/>
              <a:t>3.6 deaths/1,000 live births</a:t>
            </a:r>
          </a:p>
          <a:p>
            <a:endParaRPr lang="en-US" sz="1800" dirty="0"/>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1800" b="1" dirty="0"/>
              <a:t>Industrial Production Growth Rate (the annual percentage increase in industrial production - includes manufacturing, mining, and construction): </a:t>
            </a:r>
            <a:r>
              <a:rPr lang="en-US" sz="1800" dirty="0"/>
              <a:t>4.6%</a:t>
            </a:r>
          </a:p>
          <a:p>
            <a:pPr lvl="0"/>
            <a:r>
              <a:rPr lang="en-US" sz="1800" b="1" dirty="0"/>
              <a:t>Unemployment: </a:t>
            </a:r>
            <a:r>
              <a:rPr lang="en-US" sz="1800" dirty="0"/>
              <a:t>3.7%</a:t>
            </a:r>
          </a:p>
          <a:p>
            <a:pPr lvl="0"/>
            <a:r>
              <a:rPr lang="en-US" sz="1800" b="1" dirty="0"/>
              <a:t>Population % Below Poverty Line: </a:t>
            </a:r>
            <a:r>
              <a:rPr lang="en-US" sz="1800" dirty="0"/>
              <a:t>14.4%</a:t>
            </a:r>
          </a:p>
          <a:p>
            <a:pPr lvl="0"/>
            <a:r>
              <a:rPr lang="en-US" sz="1800" b="1" dirty="0"/>
              <a:t>Health Expenditures: </a:t>
            </a:r>
            <a:r>
              <a:rPr lang="en-US" sz="1800" dirty="0"/>
              <a:t>11.7% of GDP</a:t>
            </a:r>
          </a:p>
          <a:p>
            <a:pPr lvl="0"/>
            <a:r>
              <a:rPr lang="en-US" sz="1800" b="1" dirty="0"/>
              <a:t>GDP Growth Rate:   </a:t>
            </a:r>
            <a:r>
              <a:rPr lang="en-US" sz="1800" dirty="0"/>
              <a:t>3.1%</a:t>
            </a:r>
          </a:p>
        </p:txBody>
      </p:sp>
    </p:spTree>
    <p:extLst>
      <p:ext uri="{BB962C8B-B14F-4D97-AF65-F5344CB8AC3E}">
        <p14:creationId xmlns:p14="http://schemas.microsoft.com/office/powerpoint/2010/main" val="23637836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Country F: South Korea</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316480"/>
            <a:ext cx="4114800" cy="3779520"/>
          </a:xfrm>
        </p:spPr>
        <p:txBody>
          <a:bodyPr/>
          <a:lstStyle/>
          <a:p>
            <a:pPr lvl="0"/>
            <a:r>
              <a:rPr lang="en-US" sz="1800" b="1" dirty="0"/>
              <a:t>GDP: </a:t>
            </a:r>
            <a:r>
              <a:rPr lang="en-US" sz="1800" dirty="0"/>
              <a:t>$ 1.54 trillion</a:t>
            </a:r>
          </a:p>
          <a:p>
            <a:pPr lvl="0"/>
            <a:r>
              <a:rPr lang="en-US" sz="1800" b="1" dirty="0"/>
              <a:t>GDP per capita: </a:t>
            </a:r>
            <a:r>
              <a:rPr lang="en-US" sz="1800" dirty="0"/>
              <a:t>$39,500</a:t>
            </a:r>
          </a:p>
          <a:p>
            <a:pPr lvl="0"/>
            <a:r>
              <a:rPr lang="en-US" sz="1800" b="1" dirty="0"/>
              <a:t>Population: </a:t>
            </a:r>
            <a:r>
              <a:rPr lang="en-US" sz="1800" dirty="0"/>
              <a:t>51,418,097</a:t>
            </a:r>
          </a:p>
          <a:p>
            <a:r>
              <a:rPr lang="en-US" sz="1800" b="1" dirty="0"/>
              <a:t>Area: </a:t>
            </a:r>
            <a:r>
              <a:rPr lang="en-US" sz="1800" dirty="0"/>
              <a:t>99,720 </a:t>
            </a:r>
            <a:r>
              <a:rPr lang="en-US" sz="1800" dirty="0" err="1"/>
              <a:t>sq</a:t>
            </a:r>
            <a:r>
              <a:rPr lang="en-US" sz="1800" dirty="0"/>
              <a:t> km</a:t>
            </a:r>
          </a:p>
          <a:p>
            <a:r>
              <a:rPr lang="en-US" sz="1800" b="1" dirty="0"/>
              <a:t>Natural Resources: </a:t>
            </a:r>
            <a:r>
              <a:rPr lang="en-US" sz="1800" dirty="0"/>
              <a:t>coal, tungsten, graphite, molybdenum, lead, hydropower potential.</a:t>
            </a:r>
          </a:p>
          <a:p>
            <a:pPr lvl="0"/>
            <a:r>
              <a:rPr lang="en-US" sz="1800" b="1" dirty="0"/>
              <a:t>Literacy: </a:t>
            </a:r>
            <a:r>
              <a:rPr lang="en-US" sz="1800" dirty="0"/>
              <a:t>99%</a:t>
            </a:r>
          </a:p>
          <a:p>
            <a:pPr lvl="0"/>
            <a:r>
              <a:rPr lang="en-US" sz="1800" b="1" dirty="0"/>
              <a:t>Life Expectancy: </a:t>
            </a:r>
            <a:r>
              <a:rPr lang="en-US" sz="1800" dirty="0"/>
              <a:t>82.5 year</a:t>
            </a:r>
          </a:p>
          <a:p>
            <a:pPr lvl="0"/>
            <a:r>
              <a:rPr lang="en-US" sz="1800" b="1" dirty="0"/>
              <a:t>Education expenditures: </a:t>
            </a:r>
            <a:r>
              <a:rPr lang="en-US" sz="1800" dirty="0"/>
              <a:t>5.1% of GDP</a:t>
            </a:r>
          </a:p>
          <a:p>
            <a:pPr lvl="0"/>
            <a:r>
              <a:rPr lang="en-US" sz="1800" b="1" dirty="0"/>
              <a:t>Infant Mortality Rate:  </a:t>
            </a:r>
            <a:r>
              <a:rPr lang="en-US" sz="1800" dirty="0"/>
              <a:t>3 deaths/1,000 live births</a:t>
            </a:r>
          </a:p>
          <a:p>
            <a:endParaRPr lang="en-US" sz="1800" dirty="0"/>
          </a:p>
        </p:txBody>
      </p:sp>
      <p:sp>
        <p:nvSpPr>
          <p:cNvPr id="4" name="Content Placeholder 2">
            <a:extLst>
              <a:ext uri="{FF2B5EF4-FFF2-40B4-BE49-F238E27FC236}">
                <a16:creationId xmlns:a16="http://schemas.microsoft.com/office/drawing/2014/main" id="{1292B22D-F5CE-ED40-9328-65B08451E208}"/>
              </a:ext>
            </a:extLst>
          </p:cNvPr>
          <p:cNvSpPr txBox="1">
            <a:spLocks/>
          </p:cNvSpPr>
          <p:nvPr/>
        </p:nvSpPr>
        <p:spPr bwMode="auto">
          <a:xfrm>
            <a:off x="4572000" y="2316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1800" b="1" dirty="0"/>
              <a:t>Industrial Production Growth Rate (the annual percentage increase in industrial production - includes manufacturing, mining, and construction): </a:t>
            </a:r>
            <a:r>
              <a:rPr lang="en-US" sz="1800" dirty="0"/>
              <a:t>3.4%</a:t>
            </a:r>
          </a:p>
          <a:p>
            <a:pPr lvl="0"/>
            <a:r>
              <a:rPr lang="en-US" sz="1800" b="1" dirty="0"/>
              <a:t>Unemployment: </a:t>
            </a:r>
            <a:r>
              <a:rPr lang="en-US" sz="1800" dirty="0"/>
              <a:t>3.2%</a:t>
            </a:r>
          </a:p>
          <a:p>
            <a:pPr lvl="0"/>
            <a:r>
              <a:rPr lang="en-US" sz="1800" b="1" dirty="0"/>
              <a:t>Population % Below Poverty Line: </a:t>
            </a:r>
            <a:r>
              <a:rPr lang="en-US" sz="1800" dirty="0"/>
              <a:t>6.6%</a:t>
            </a:r>
          </a:p>
          <a:p>
            <a:pPr lvl="0"/>
            <a:r>
              <a:rPr lang="en-US" sz="1800" b="1" dirty="0"/>
              <a:t>Health Expenditures: </a:t>
            </a:r>
            <a:r>
              <a:rPr lang="en-US" sz="1800" dirty="0"/>
              <a:t>7.4% of GDP</a:t>
            </a:r>
          </a:p>
          <a:p>
            <a:pPr lvl="0"/>
            <a:r>
              <a:rPr lang="en-US" sz="1800" b="1" dirty="0"/>
              <a:t>GDP Growth Rate:   </a:t>
            </a:r>
            <a:r>
              <a:rPr lang="en-US" sz="1800" dirty="0"/>
              <a:t>1.7%</a:t>
            </a:r>
          </a:p>
        </p:txBody>
      </p:sp>
    </p:spTree>
    <p:extLst>
      <p:ext uri="{BB962C8B-B14F-4D97-AF65-F5344CB8AC3E}">
        <p14:creationId xmlns:p14="http://schemas.microsoft.com/office/powerpoint/2010/main" val="418773755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21A43-2AC5-A243-8858-07999ECE31F9}"/>
              </a:ext>
            </a:extLst>
          </p:cNvPr>
          <p:cNvSpPr>
            <a:spLocks noGrp="1"/>
          </p:cNvSpPr>
          <p:nvPr>
            <p:ph type="title"/>
          </p:nvPr>
        </p:nvSpPr>
        <p:spPr/>
        <p:txBody>
          <a:bodyPr/>
          <a:lstStyle/>
          <a:p>
            <a:r>
              <a:rPr lang="en-US" dirty="0"/>
              <a:t>Guess How Much and How</a:t>
            </a:r>
          </a:p>
        </p:txBody>
      </p:sp>
      <p:sp>
        <p:nvSpPr>
          <p:cNvPr id="3" name="Content Placeholder 2">
            <a:extLst>
              <a:ext uri="{FF2B5EF4-FFF2-40B4-BE49-F238E27FC236}">
                <a16:creationId xmlns:a16="http://schemas.microsoft.com/office/drawing/2014/main" id="{9A17A861-4BA4-4247-AE04-83A046FE4185}"/>
              </a:ext>
            </a:extLst>
          </p:cNvPr>
          <p:cNvSpPr>
            <a:spLocks noGrp="1"/>
          </p:cNvSpPr>
          <p:nvPr>
            <p:ph idx="1"/>
          </p:nvPr>
        </p:nvSpPr>
        <p:spPr/>
        <p:txBody>
          <a:bodyPr/>
          <a:lstStyle/>
          <a:p>
            <a:pPr marL="457200" indent="-457200">
              <a:buFont typeface="+mj-lt"/>
              <a:buAutoNum type="arabicPeriod"/>
            </a:pPr>
            <a:r>
              <a:rPr lang="en-US" dirty="0"/>
              <a:t>For the occupations listed on the right, match the occupation to the  median early salary  that  job  would  earn.  </a:t>
            </a:r>
          </a:p>
          <a:p>
            <a:pPr marL="457200" indent="-457200">
              <a:buFont typeface="+mj-lt"/>
              <a:buAutoNum type="arabicPeriod"/>
            </a:pPr>
            <a:r>
              <a:rPr lang="en-US" dirty="0"/>
              <a:t>For each occupation, identify the amount  of schooling required:  </a:t>
            </a:r>
          </a:p>
          <a:p>
            <a:pPr marL="857250" lvl="1" indent="-457200">
              <a:buFont typeface="+mj-lt"/>
              <a:buAutoNum type="alphaLcParenR"/>
            </a:pPr>
            <a:r>
              <a:rPr lang="en-US" dirty="0"/>
              <a:t>College graduate </a:t>
            </a:r>
          </a:p>
          <a:p>
            <a:pPr marL="857250" lvl="1" indent="-457200">
              <a:buFont typeface="+mj-lt"/>
              <a:buAutoNum type="alphaLcParenR"/>
            </a:pPr>
            <a:r>
              <a:rPr lang="en-US" dirty="0"/>
              <a:t>1-3 years of training beyond high school </a:t>
            </a:r>
          </a:p>
          <a:p>
            <a:pPr marL="857250" lvl="1" indent="-457200">
              <a:buFont typeface="+mj-lt"/>
              <a:buAutoNum type="alphaLcParenR"/>
            </a:pPr>
            <a:r>
              <a:rPr lang="en-US" dirty="0"/>
              <a:t>High school graduate </a:t>
            </a:r>
          </a:p>
          <a:p>
            <a:pPr marL="857250" lvl="1" indent="-457200">
              <a:buFont typeface="+mj-lt"/>
              <a:buAutoNum type="alphaLcParenR"/>
            </a:pPr>
            <a:r>
              <a:rPr lang="en-US" dirty="0"/>
              <a:t>No high school</a:t>
            </a:r>
          </a:p>
        </p:txBody>
      </p:sp>
    </p:spTree>
    <p:extLst>
      <p:ext uri="{BB962C8B-B14F-4D97-AF65-F5344CB8AC3E}">
        <p14:creationId xmlns:p14="http://schemas.microsoft.com/office/powerpoint/2010/main" val="234629150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21A43-2AC5-A243-8858-07999ECE31F9}"/>
              </a:ext>
            </a:extLst>
          </p:cNvPr>
          <p:cNvSpPr>
            <a:spLocks noGrp="1"/>
          </p:cNvSpPr>
          <p:nvPr>
            <p:ph type="title"/>
          </p:nvPr>
        </p:nvSpPr>
        <p:spPr>
          <a:xfrm>
            <a:off x="457200" y="914400"/>
            <a:ext cx="8229600" cy="1143000"/>
          </a:xfrm>
        </p:spPr>
        <p:txBody>
          <a:bodyPr/>
          <a:lstStyle/>
          <a:p>
            <a:r>
              <a:rPr lang="en-US" dirty="0"/>
              <a:t>Answers</a:t>
            </a:r>
          </a:p>
        </p:txBody>
      </p:sp>
      <p:graphicFrame>
        <p:nvGraphicFramePr>
          <p:cNvPr id="4" name="Content Placeholder 3">
            <a:extLst>
              <a:ext uri="{FF2B5EF4-FFF2-40B4-BE49-F238E27FC236}">
                <a16:creationId xmlns:a16="http://schemas.microsoft.com/office/drawing/2014/main" id="{20D21C0A-47CF-D14B-B920-F76E534F40F4}"/>
              </a:ext>
            </a:extLst>
          </p:cNvPr>
          <p:cNvGraphicFramePr>
            <a:graphicFrameLocks noGrp="1"/>
          </p:cNvGraphicFramePr>
          <p:nvPr>
            <p:ph idx="1"/>
            <p:extLst>
              <p:ext uri="{D42A27DB-BD31-4B8C-83A1-F6EECF244321}">
                <p14:modId xmlns:p14="http://schemas.microsoft.com/office/powerpoint/2010/main" val="219088"/>
              </p:ext>
            </p:extLst>
          </p:nvPr>
        </p:nvGraphicFramePr>
        <p:xfrm>
          <a:off x="434547" y="1905000"/>
          <a:ext cx="8252254" cy="4475909"/>
        </p:xfrm>
        <a:graphic>
          <a:graphicData uri="http://schemas.openxmlformats.org/drawingml/2006/table">
            <a:tbl>
              <a:tblPr firstRow="1" firstCol="1" bandRow="1">
                <a:tableStyleId>{5C22544A-7EE6-4342-B048-85BDC9FD1C3A}</a:tableStyleId>
              </a:tblPr>
              <a:tblGrid>
                <a:gridCol w="3353122">
                  <a:extLst>
                    <a:ext uri="{9D8B030D-6E8A-4147-A177-3AD203B41FA5}">
                      <a16:colId xmlns:a16="http://schemas.microsoft.com/office/drawing/2014/main" val="3754890164"/>
                    </a:ext>
                  </a:extLst>
                </a:gridCol>
                <a:gridCol w="2329529">
                  <a:extLst>
                    <a:ext uri="{9D8B030D-6E8A-4147-A177-3AD203B41FA5}">
                      <a16:colId xmlns:a16="http://schemas.microsoft.com/office/drawing/2014/main" val="3933559297"/>
                    </a:ext>
                  </a:extLst>
                </a:gridCol>
                <a:gridCol w="2569603">
                  <a:extLst>
                    <a:ext uri="{9D8B030D-6E8A-4147-A177-3AD203B41FA5}">
                      <a16:colId xmlns:a16="http://schemas.microsoft.com/office/drawing/2014/main" val="78442052"/>
                    </a:ext>
                  </a:extLst>
                </a:gridCol>
              </a:tblGrid>
              <a:tr h="366014">
                <a:tc>
                  <a:txBody>
                    <a:bodyPr/>
                    <a:lstStyle/>
                    <a:p>
                      <a:pPr marL="63500" lvl="0" algn="l">
                        <a:lnSpc>
                          <a:spcPts val="1900"/>
                        </a:lnSpc>
                        <a:spcBef>
                          <a:spcPts val="0"/>
                        </a:spcBef>
                        <a:spcAft>
                          <a:spcPts val="0"/>
                        </a:spcAft>
                        <a:buNone/>
                      </a:pPr>
                      <a:r>
                        <a:rPr lang="en-US" sz="1300" kern="100" dirty="0">
                          <a:effectLst/>
                        </a:rPr>
                        <a:t>Professional</a:t>
                      </a:r>
                    </a:p>
                  </a:txBody>
                  <a:tcPr marL="0" marR="0" marT="0" marB="0"/>
                </a:tc>
                <a:tc>
                  <a:txBody>
                    <a:bodyPr/>
                    <a:lstStyle/>
                    <a:p>
                      <a:pPr marL="1199515" lvl="0" algn="l">
                        <a:lnSpc>
                          <a:spcPts val="2039"/>
                        </a:lnSpc>
                        <a:spcBef>
                          <a:spcPts val="0"/>
                        </a:spcBef>
                        <a:spcAft>
                          <a:spcPts val="0"/>
                        </a:spcAft>
                        <a:buNone/>
                      </a:pPr>
                      <a:r>
                        <a:rPr lang="en-US" sz="1300" b="1" i="0" u="none" strike="noStrike" kern="100" noProof="0" dirty="0">
                          <a:solidFill>
                            <a:srgbClr val="FF0000"/>
                          </a:solidFill>
                          <a:effectLst/>
                          <a:latin typeface="Corbel"/>
                        </a:rPr>
                        <a:t>Salary</a:t>
                      </a:r>
                    </a:p>
                  </a:txBody>
                  <a:tcPr marL="0" marR="0" marT="0" marB="0">
                    <a:solidFill>
                      <a:schemeClr val="accent1">
                        <a:lumMod val="20000"/>
                        <a:lumOff val="80000"/>
                      </a:schemeClr>
                    </a:solidFill>
                  </a:tcPr>
                </a:tc>
                <a:tc>
                  <a:txBody>
                    <a:bodyPr/>
                    <a:lstStyle/>
                    <a:p>
                      <a:pPr marL="1199515" lvl="0" algn="l">
                        <a:lnSpc>
                          <a:spcPts val="2039"/>
                        </a:lnSpc>
                        <a:spcBef>
                          <a:spcPts val="0"/>
                        </a:spcBef>
                        <a:spcAft>
                          <a:spcPts val="0"/>
                        </a:spcAft>
                        <a:buNone/>
                      </a:pPr>
                      <a:r>
                        <a:rPr lang="en-US" sz="1300" b="1" i="0" u="none" strike="noStrike" kern="100" noProof="0" dirty="0">
                          <a:solidFill>
                            <a:srgbClr val="FF0000"/>
                          </a:solidFill>
                          <a:effectLst/>
                          <a:latin typeface="Corbel"/>
                        </a:rPr>
                        <a:t>Schooling</a:t>
                      </a:r>
                    </a:p>
                  </a:txBody>
                  <a:tcPr marL="0" marR="0" marT="0" marB="0">
                    <a:solidFill>
                      <a:schemeClr val="accent1">
                        <a:lumMod val="20000"/>
                        <a:lumOff val="80000"/>
                      </a:schemeClr>
                    </a:solidFill>
                  </a:tcPr>
                </a:tc>
                <a:extLst>
                  <a:ext uri="{0D108BD9-81ED-4DB2-BD59-A6C34878D82A}">
                    <a16:rowId xmlns:a16="http://schemas.microsoft.com/office/drawing/2014/main" val="1400917256"/>
                  </a:ext>
                </a:extLst>
              </a:tr>
              <a:tr h="366014">
                <a:tc>
                  <a:txBody>
                    <a:bodyPr/>
                    <a:lstStyle/>
                    <a:p>
                      <a:pPr marL="63500" marR="0" algn="l">
                        <a:lnSpc>
                          <a:spcPts val="1900"/>
                        </a:lnSpc>
                        <a:spcBef>
                          <a:spcPts val="0"/>
                        </a:spcBef>
                        <a:spcAft>
                          <a:spcPts val="0"/>
                        </a:spcAft>
                      </a:pPr>
                      <a:r>
                        <a:rPr lang="en-US" sz="1300" kern="100" dirty="0">
                          <a:effectLst/>
                        </a:rPr>
                        <a:t>1.  Computer  Systems  Analyst</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199515" marR="0" lvl="0" algn="l">
                        <a:lnSpc>
                          <a:spcPts val="2039"/>
                        </a:lnSpc>
                        <a:spcBef>
                          <a:spcPts val="0"/>
                        </a:spcBef>
                        <a:spcAft>
                          <a:spcPts val="0"/>
                        </a:spcAft>
                        <a:buNone/>
                      </a:pPr>
                      <a:r>
                        <a:rPr lang="en-US" sz="1300" kern="100" dirty="0">
                          <a:solidFill>
                            <a:srgbClr val="FF0000"/>
                          </a:solidFill>
                          <a:effectLst/>
                        </a:rPr>
                        <a:t>I. </a:t>
                      </a:r>
                      <a:r>
                        <a:rPr lang="en-US" sz="1300" b="1" i="0" u="none" strike="noStrike" kern="100" noProof="0" dirty="0">
                          <a:solidFill>
                            <a:srgbClr val="FF0000"/>
                          </a:solidFill>
                          <a:effectLst/>
                          <a:latin typeface="Corbel"/>
                        </a:rPr>
                        <a:t>$149,730</a:t>
                      </a:r>
                    </a:p>
                  </a:txBody>
                  <a:tcPr marL="0" marR="0" marT="0" marB="0">
                    <a:solidFill>
                      <a:schemeClr val="accent1">
                        <a:lumMod val="20000"/>
                        <a:lumOff val="80000"/>
                      </a:schemeClr>
                    </a:solidFill>
                  </a:tcPr>
                </a:tc>
                <a:tc>
                  <a:txBody>
                    <a:bodyPr/>
                    <a:lstStyle/>
                    <a:p>
                      <a:pPr marL="1199515" lvl="0" algn="l">
                        <a:lnSpc>
                          <a:spcPts val="2039"/>
                        </a:lnSpc>
                        <a:spcBef>
                          <a:spcPts val="0"/>
                        </a:spcBef>
                        <a:spcAft>
                          <a:spcPts val="0"/>
                        </a:spcAft>
                        <a:buNone/>
                      </a:pPr>
                      <a:r>
                        <a:rPr lang="en-US" sz="1300" b="0" i="1" u="none" strike="noStrike" kern="100" noProof="0" dirty="0">
                          <a:effectLst/>
                          <a:latin typeface="Corbel"/>
                        </a:rPr>
                        <a:t> A</a:t>
                      </a:r>
                      <a:endParaRPr lang="en-US" sz="1300" dirty="0"/>
                    </a:p>
                  </a:txBody>
                  <a:tcPr marL="0" marR="0" marT="0" marB="0">
                    <a:solidFill>
                      <a:schemeClr val="accent1">
                        <a:lumMod val="20000"/>
                        <a:lumOff val="80000"/>
                      </a:schemeClr>
                    </a:solidFill>
                  </a:tcPr>
                </a:tc>
                <a:extLst>
                  <a:ext uri="{0D108BD9-81ED-4DB2-BD59-A6C34878D82A}">
                    <a16:rowId xmlns:a16="http://schemas.microsoft.com/office/drawing/2014/main" val="3762398461"/>
                  </a:ext>
                </a:extLst>
              </a:tr>
              <a:tr h="329413">
                <a:tc>
                  <a:txBody>
                    <a:bodyPr/>
                    <a:lstStyle/>
                    <a:p>
                      <a:pPr marL="63500" marR="0" algn="l">
                        <a:lnSpc>
                          <a:spcPts val="1900"/>
                        </a:lnSpc>
                        <a:spcBef>
                          <a:spcPts val="0"/>
                        </a:spcBef>
                        <a:spcAft>
                          <a:spcPts val="0"/>
                        </a:spcAft>
                      </a:pPr>
                      <a:r>
                        <a:rPr lang="en-US" sz="1300" kern="100" dirty="0">
                          <a:effectLst/>
                        </a:rPr>
                        <a:t>2.  Registered  Nurse</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1420" marR="0" lvl="0" algn="l">
                        <a:lnSpc>
                          <a:spcPts val="1900"/>
                        </a:lnSpc>
                        <a:spcBef>
                          <a:spcPts val="0"/>
                        </a:spcBef>
                        <a:spcAft>
                          <a:spcPts val="0"/>
                        </a:spcAft>
                        <a:buNone/>
                      </a:pPr>
                      <a:r>
                        <a:rPr lang="en-US" sz="1300" b="0" i="1" u="none" strike="noStrike" kern="100" noProof="0" dirty="0">
                          <a:effectLst/>
                          <a:latin typeface="Corbel"/>
                        </a:rPr>
                        <a:t>H.  $73,550</a:t>
                      </a:r>
                      <a:endParaRPr lang="en-US" sz="1300" dirty="0"/>
                    </a:p>
                  </a:txBody>
                  <a:tcPr marL="0" marR="0" marT="0" marB="0"/>
                </a:tc>
                <a:tc>
                  <a:txBody>
                    <a:bodyPr/>
                    <a:lstStyle/>
                    <a:p>
                      <a:pPr marL="1201420" lvl="0" algn="l">
                        <a:lnSpc>
                          <a:spcPts val="1900"/>
                        </a:lnSpc>
                        <a:spcBef>
                          <a:spcPts val="0"/>
                        </a:spcBef>
                        <a:spcAft>
                          <a:spcPts val="0"/>
                        </a:spcAft>
                        <a:buNone/>
                      </a:pPr>
                      <a:r>
                        <a:rPr lang="en-US" sz="1300" b="0" i="1" u="none" strike="noStrike" kern="100" noProof="0" dirty="0">
                          <a:effectLst/>
                          <a:latin typeface="Corbel"/>
                        </a:rPr>
                        <a:t>A</a:t>
                      </a:r>
                      <a:endParaRPr lang="en-US" sz="1300" dirty="0"/>
                    </a:p>
                  </a:txBody>
                  <a:tcPr marL="0" marR="0" marT="0" marB="0"/>
                </a:tc>
                <a:extLst>
                  <a:ext uri="{0D108BD9-81ED-4DB2-BD59-A6C34878D82A}">
                    <a16:rowId xmlns:a16="http://schemas.microsoft.com/office/drawing/2014/main" val="3292282177"/>
                  </a:ext>
                </a:extLst>
              </a:tr>
              <a:tr h="329413">
                <a:tc>
                  <a:txBody>
                    <a:bodyPr/>
                    <a:lstStyle/>
                    <a:p>
                      <a:pPr marL="63500" marR="0" algn="l">
                        <a:lnSpc>
                          <a:spcPts val="1895"/>
                        </a:lnSpc>
                        <a:spcBef>
                          <a:spcPts val="0"/>
                        </a:spcBef>
                        <a:spcAft>
                          <a:spcPts val="0"/>
                        </a:spcAft>
                      </a:pPr>
                      <a:r>
                        <a:rPr lang="en-US" sz="1300" kern="100" dirty="0">
                          <a:effectLst/>
                        </a:rPr>
                        <a:t>3.  Housekeeper</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198880" marR="0" lvl="0" algn="l">
                        <a:lnSpc>
                          <a:spcPts val="1895"/>
                        </a:lnSpc>
                        <a:spcBef>
                          <a:spcPts val="0"/>
                        </a:spcBef>
                        <a:spcAft>
                          <a:spcPts val="0"/>
                        </a:spcAft>
                        <a:buNone/>
                      </a:pPr>
                      <a:r>
                        <a:rPr lang="en-US" sz="1300" b="0" i="1" u="none" strike="noStrike" kern="100" noProof="0" dirty="0">
                          <a:effectLst/>
                          <a:latin typeface="Corbel"/>
                        </a:rPr>
                        <a:t>J.  $24,630</a:t>
                      </a:r>
                      <a:endParaRPr lang="en-US" sz="1300" dirty="0"/>
                    </a:p>
                  </a:txBody>
                  <a:tcPr marL="0" marR="0" marT="0" marB="0"/>
                </a:tc>
                <a:tc>
                  <a:txBody>
                    <a:bodyPr/>
                    <a:lstStyle/>
                    <a:p>
                      <a:pPr marL="1198880" lvl="0" algn="l">
                        <a:lnSpc>
                          <a:spcPts val="1895"/>
                        </a:lnSpc>
                        <a:spcBef>
                          <a:spcPts val="0"/>
                        </a:spcBef>
                        <a:spcAft>
                          <a:spcPts val="0"/>
                        </a:spcAft>
                        <a:buNone/>
                      </a:pPr>
                      <a:r>
                        <a:rPr lang="en-US" sz="1300" b="0" i="1" u="none" strike="noStrike" kern="100" noProof="0" dirty="0">
                          <a:effectLst/>
                          <a:latin typeface="Corbel"/>
                        </a:rPr>
                        <a:t>D</a:t>
                      </a:r>
                      <a:endParaRPr lang="en-US" sz="1300" dirty="0"/>
                    </a:p>
                  </a:txBody>
                  <a:tcPr marL="0" marR="0" marT="0" marB="0"/>
                </a:tc>
                <a:extLst>
                  <a:ext uri="{0D108BD9-81ED-4DB2-BD59-A6C34878D82A}">
                    <a16:rowId xmlns:a16="http://schemas.microsoft.com/office/drawing/2014/main" val="3289351878"/>
                  </a:ext>
                </a:extLst>
              </a:tr>
              <a:tr h="329413">
                <a:tc>
                  <a:txBody>
                    <a:bodyPr/>
                    <a:lstStyle/>
                    <a:p>
                      <a:pPr marL="63500" marR="0" algn="l">
                        <a:lnSpc>
                          <a:spcPts val="1900"/>
                        </a:lnSpc>
                        <a:spcBef>
                          <a:spcPts val="0"/>
                        </a:spcBef>
                        <a:spcAft>
                          <a:spcPts val="0"/>
                        </a:spcAft>
                      </a:pPr>
                      <a:r>
                        <a:rPr lang="en-US" sz="1300" kern="100" dirty="0">
                          <a:effectLst/>
                        </a:rPr>
                        <a:t>4.  Receptionist</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198245" marR="0" lvl="0" algn="l">
                        <a:lnSpc>
                          <a:spcPts val="1900"/>
                        </a:lnSpc>
                        <a:spcBef>
                          <a:spcPts val="0"/>
                        </a:spcBef>
                        <a:spcAft>
                          <a:spcPts val="0"/>
                        </a:spcAft>
                        <a:buNone/>
                      </a:pPr>
                      <a:r>
                        <a:rPr lang="en-US" sz="1300" b="0" i="1" u="none" strike="noStrike" kern="100" noProof="0" dirty="0">
                          <a:effectLst/>
                          <a:latin typeface="Corbel"/>
                        </a:rPr>
                        <a:t>D.  $29,640</a:t>
                      </a:r>
                      <a:endParaRPr lang="en-US" sz="1300" dirty="0"/>
                    </a:p>
                  </a:txBody>
                  <a:tcPr marL="0" marR="0" marT="0" marB="0"/>
                </a:tc>
                <a:tc>
                  <a:txBody>
                    <a:bodyPr/>
                    <a:lstStyle/>
                    <a:p>
                      <a:pPr marL="1198245" lvl="0" algn="l">
                        <a:lnSpc>
                          <a:spcPts val="1900"/>
                        </a:lnSpc>
                        <a:spcBef>
                          <a:spcPts val="0"/>
                        </a:spcBef>
                        <a:spcAft>
                          <a:spcPts val="0"/>
                        </a:spcAft>
                        <a:buNone/>
                      </a:pPr>
                      <a:r>
                        <a:rPr lang="en-US" sz="1300" b="0" i="1" u="none" strike="noStrike" kern="100" noProof="0" dirty="0">
                          <a:effectLst/>
                          <a:latin typeface="Corbel"/>
                        </a:rPr>
                        <a:t>C</a:t>
                      </a:r>
                      <a:endParaRPr lang="en-US" sz="1300" dirty="0"/>
                    </a:p>
                  </a:txBody>
                  <a:tcPr marL="0" marR="0" marT="0" marB="0"/>
                </a:tc>
                <a:extLst>
                  <a:ext uri="{0D108BD9-81ED-4DB2-BD59-A6C34878D82A}">
                    <a16:rowId xmlns:a16="http://schemas.microsoft.com/office/drawing/2014/main" val="3606557755"/>
                  </a:ext>
                </a:extLst>
              </a:tr>
              <a:tr h="329413">
                <a:tc>
                  <a:txBody>
                    <a:bodyPr/>
                    <a:lstStyle/>
                    <a:p>
                      <a:pPr marL="63500" marR="0" algn="l">
                        <a:lnSpc>
                          <a:spcPts val="1900"/>
                        </a:lnSpc>
                        <a:spcBef>
                          <a:spcPts val="0"/>
                        </a:spcBef>
                        <a:spcAft>
                          <a:spcPts val="0"/>
                        </a:spcAft>
                      </a:pPr>
                      <a:r>
                        <a:rPr lang="en-US" sz="1300" kern="100" dirty="0">
                          <a:effectLst/>
                        </a:rPr>
                        <a:t>5.  Restaurant Cook</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3960" marR="0" lvl="0" algn="l">
                        <a:lnSpc>
                          <a:spcPts val="1900"/>
                        </a:lnSpc>
                        <a:spcBef>
                          <a:spcPts val="0"/>
                        </a:spcBef>
                        <a:spcAft>
                          <a:spcPts val="0"/>
                        </a:spcAft>
                        <a:buNone/>
                      </a:pPr>
                      <a:r>
                        <a:rPr lang="en-US" sz="1300" b="0" i="1" u="none" strike="noStrike" kern="100" noProof="0" dirty="0">
                          <a:effectLst/>
                          <a:latin typeface="Corbel"/>
                        </a:rPr>
                        <a:t>A.  $26,440</a:t>
                      </a:r>
                      <a:endParaRPr lang="en-US" sz="1300" dirty="0"/>
                    </a:p>
                  </a:txBody>
                  <a:tcPr marL="0" marR="0" marT="0" marB="0"/>
                </a:tc>
                <a:tc>
                  <a:txBody>
                    <a:bodyPr/>
                    <a:lstStyle/>
                    <a:p>
                      <a:pPr marL="1203960" lvl="0" algn="l">
                        <a:lnSpc>
                          <a:spcPts val="1900"/>
                        </a:lnSpc>
                        <a:spcBef>
                          <a:spcPts val="0"/>
                        </a:spcBef>
                        <a:spcAft>
                          <a:spcPts val="0"/>
                        </a:spcAft>
                        <a:buNone/>
                      </a:pPr>
                      <a:r>
                        <a:rPr lang="en-US" sz="1300" b="0" i="1" u="none" strike="noStrike" kern="100" noProof="0" dirty="0">
                          <a:effectLst/>
                          <a:latin typeface="Corbel"/>
                        </a:rPr>
                        <a:t>D</a:t>
                      </a:r>
                      <a:endParaRPr lang="en-US" sz="1300" dirty="0"/>
                    </a:p>
                  </a:txBody>
                  <a:tcPr marL="0" marR="0" marT="0" marB="0"/>
                </a:tc>
                <a:extLst>
                  <a:ext uri="{0D108BD9-81ED-4DB2-BD59-A6C34878D82A}">
                    <a16:rowId xmlns:a16="http://schemas.microsoft.com/office/drawing/2014/main" val="2634698457"/>
                  </a:ext>
                </a:extLst>
              </a:tr>
              <a:tr h="339947">
                <a:tc>
                  <a:txBody>
                    <a:bodyPr/>
                    <a:lstStyle/>
                    <a:p>
                      <a:pPr marL="63500" marR="0" algn="l">
                        <a:lnSpc>
                          <a:spcPts val="1895"/>
                        </a:lnSpc>
                        <a:spcBef>
                          <a:spcPts val="0"/>
                        </a:spcBef>
                        <a:spcAft>
                          <a:spcPts val="0"/>
                        </a:spcAft>
                      </a:pPr>
                      <a:r>
                        <a:rPr lang="en-US" sz="1300" kern="100" dirty="0">
                          <a:effectLst/>
                        </a:rPr>
                        <a:t>6.  Practical  Nurse</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4595" marR="0" lvl="0" algn="l">
                        <a:lnSpc>
                          <a:spcPts val="1895"/>
                        </a:lnSpc>
                        <a:spcBef>
                          <a:spcPts val="0"/>
                        </a:spcBef>
                        <a:spcAft>
                          <a:spcPts val="0"/>
                        </a:spcAft>
                        <a:buNone/>
                      </a:pPr>
                      <a:r>
                        <a:rPr lang="en-US" sz="1300" b="0" i="1" u="none" strike="noStrike" kern="100" noProof="0" dirty="0">
                          <a:effectLst/>
                          <a:latin typeface="Corbel"/>
                        </a:rPr>
                        <a:t>L.  $45,710</a:t>
                      </a:r>
                      <a:endParaRPr lang="en-US" sz="1300" dirty="0"/>
                    </a:p>
                  </a:txBody>
                  <a:tcPr marL="0" marR="0" marT="0" marB="0"/>
                </a:tc>
                <a:tc>
                  <a:txBody>
                    <a:bodyPr/>
                    <a:lstStyle/>
                    <a:p>
                      <a:pPr marL="1204595" lvl="0" algn="l">
                        <a:lnSpc>
                          <a:spcPts val="1895"/>
                        </a:lnSpc>
                        <a:spcBef>
                          <a:spcPts val="0"/>
                        </a:spcBef>
                        <a:spcAft>
                          <a:spcPts val="0"/>
                        </a:spcAft>
                        <a:buNone/>
                      </a:pPr>
                      <a:r>
                        <a:rPr lang="en-US" sz="1300" b="0" i="1" u="none" strike="noStrike" kern="100" noProof="0" dirty="0">
                          <a:effectLst/>
                          <a:latin typeface="Corbel"/>
                        </a:rPr>
                        <a:t>B</a:t>
                      </a:r>
                      <a:endParaRPr lang="en-US" sz="1300" dirty="0"/>
                    </a:p>
                  </a:txBody>
                  <a:tcPr marL="0" marR="0" marT="0" marB="0"/>
                </a:tc>
                <a:extLst>
                  <a:ext uri="{0D108BD9-81ED-4DB2-BD59-A6C34878D82A}">
                    <a16:rowId xmlns:a16="http://schemas.microsoft.com/office/drawing/2014/main" val="1062694428"/>
                  </a:ext>
                </a:extLst>
              </a:tr>
              <a:tr h="329413">
                <a:tc>
                  <a:txBody>
                    <a:bodyPr/>
                    <a:lstStyle/>
                    <a:p>
                      <a:pPr marL="63500" marR="0" algn="l">
                        <a:lnSpc>
                          <a:spcPts val="1900"/>
                        </a:lnSpc>
                        <a:spcBef>
                          <a:spcPts val="0"/>
                        </a:spcBef>
                        <a:spcAft>
                          <a:spcPts val="0"/>
                        </a:spcAft>
                      </a:pPr>
                      <a:r>
                        <a:rPr lang="en-US" sz="1300" kern="100" dirty="0">
                          <a:effectLst/>
                        </a:rPr>
                        <a:t>7.  Dispatcher</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193165" marR="0" lvl="0" algn="l">
                        <a:lnSpc>
                          <a:spcPts val="1900"/>
                        </a:lnSpc>
                        <a:spcBef>
                          <a:spcPts val="0"/>
                        </a:spcBef>
                        <a:spcAft>
                          <a:spcPts val="0"/>
                        </a:spcAft>
                        <a:buNone/>
                      </a:pPr>
                      <a:r>
                        <a:rPr lang="en-US" sz="1300" b="0" i="1" u="none" strike="noStrike" kern="100" noProof="0" dirty="0">
                          <a:effectLst/>
                          <a:latin typeface="Corbel"/>
                        </a:rPr>
                        <a:t>G.  $42,110</a:t>
                      </a:r>
                      <a:endParaRPr lang="en-US" sz="1300" dirty="0"/>
                    </a:p>
                  </a:txBody>
                  <a:tcPr marL="0" marR="0" marT="0" marB="0"/>
                </a:tc>
                <a:tc>
                  <a:txBody>
                    <a:bodyPr/>
                    <a:lstStyle/>
                    <a:p>
                      <a:pPr marL="1193165" lvl="0" algn="l">
                        <a:lnSpc>
                          <a:spcPts val="1900"/>
                        </a:lnSpc>
                        <a:spcBef>
                          <a:spcPts val="0"/>
                        </a:spcBef>
                        <a:spcAft>
                          <a:spcPts val="0"/>
                        </a:spcAft>
                        <a:buNone/>
                      </a:pPr>
                      <a:r>
                        <a:rPr lang="en-US" sz="1300" b="0" i="1" u="none" strike="noStrike" kern="100" noProof="0" dirty="0">
                          <a:effectLst/>
                          <a:latin typeface="Corbel"/>
                        </a:rPr>
                        <a:t>C</a:t>
                      </a:r>
                      <a:endParaRPr lang="en-US" sz="1300" dirty="0"/>
                    </a:p>
                  </a:txBody>
                  <a:tcPr marL="0" marR="0" marT="0" marB="0"/>
                </a:tc>
                <a:extLst>
                  <a:ext uri="{0D108BD9-81ED-4DB2-BD59-A6C34878D82A}">
                    <a16:rowId xmlns:a16="http://schemas.microsoft.com/office/drawing/2014/main" val="3761298851"/>
                  </a:ext>
                </a:extLst>
              </a:tr>
              <a:tr h="356864">
                <a:tc>
                  <a:txBody>
                    <a:bodyPr/>
                    <a:lstStyle/>
                    <a:p>
                      <a:pPr marL="63500" marR="0" algn="l">
                        <a:lnSpc>
                          <a:spcPts val="1900"/>
                        </a:lnSpc>
                        <a:spcBef>
                          <a:spcPts val="0"/>
                        </a:spcBef>
                        <a:spcAft>
                          <a:spcPts val="0"/>
                        </a:spcAft>
                      </a:pPr>
                      <a:r>
                        <a:rPr lang="en-US" sz="1300" kern="100" dirty="0">
                          <a:effectLst/>
                        </a:rPr>
                        <a:t>8.  Sewing  Machine  Operator</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195070" marR="0" lvl="0" algn="l">
                        <a:lnSpc>
                          <a:spcPts val="1900"/>
                        </a:lnSpc>
                        <a:spcBef>
                          <a:spcPts val="0"/>
                        </a:spcBef>
                        <a:spcAft>
                          <a:spcPts val="0"/>
                        </a:spcAft>
                        <a:buNone/>
                      </a:pPr>
                      <a:r>
                        <a:rPr lang="en-US" sz="1300" b="0" i="1" u="none" strike="noStrike" kern="100" noProof="0" dirty="0">
                          <a:effectLst/>
                          <a:latin typeface="Corbel"/>
                        </a:rPr>
                        <a:t>F.  $26,250</a:t>
                      </a:r>
                      <a:endParaRPr lang="en-US" sz="1300" dirty="0"/>
                    </a:p>
                  </a:txBody>
                  <a:tcPr marL="0" marR="0" marT="0" marB="0"/>
                </a:tc>
                <a:tc>
                  <a:txBody>
                    <a:bodyPr/>
                    <a:lstStyle/>
                    <a:p>
                      <a:pPr marL="1195070" lvl="0" algn="l">
                        <a:lnSpc>
                          <a:spcPts val="1900"/>
                        </a:lnSpc>
                        <a:spcBef>
                          <a:spcPts val="0"/>
                        </a:spcBef>
                        <a:spcAft>
                          <a:spcPts val="0"/>
                        </a:spcAft>
                        <a:buNone/>
                      </a:pPr>
                      <a:r>
                        <a:rPr lang="en-US" sz="1300" b="1" kern="100" dirty="0">
                          <a:effectLst/>
                        </a:rPr>
                        <a:t>D</a:t>
                      </a:r>
                    </a:p>
                  </a:txBody>
                  <a:tcPr marL="0" marR="0" marT="0" marB="0"/>
                </a:tc>
                <a:extLst>
                  <a:ext uri="{0D108BD9-81ED-4DB2-BD59-A6C34878D82A}">
                    <a16:rowId xmlns:a16="http://schemas.microsoft.com/office/drawing/2014/main" val="4286074457"/>
                  </a:ext>
                </a:extLst>
              </a:tr>
              <a:tr h="329413">
                <a:tc>
                  <a:txBody>
                    <a:bodyPr/>
                    <a:lstStyle/>
                    <a:p>
                      <a:pPr marL="63500" marR="0" algn="l">
                        <a:lnSpc>
                          <a:spcPts val="1895"/>
                        </a:lnSpc>
                        <a:spcBef>
                          <a:spcPts val="0"/>
                        </a:spcBef>
                        <a:spcAft>
                          <a:spcPts val="0"/>
                        </a:spcAft>
                      </a:pPr>
                      <a:r>
                        <a:rPr lang="en-US" sz="1300" kern="100" dirty="0">
                          <a:effectLst/>
                        </a:rPr>
                        <a:t>9.  Mechanical  Engineer</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23645" marR="0" lvl="0" algn="l">
                        <a:lnSpc>
                          <a:spcPts val="1895"/>
                        </a:lnSpc>
                        <a:spcBef>
                          <a:spcPts val="0"/>
                        </a:spcBef>
                        <a:spcAft>
                          <a:spcPts val="0"/>
                        </a:spcAft>
                        <a:buNone/>
                      </a:pPr>
                      <a:r>
                        <a:rPr lang="en-US" sz="1300" b="0" i="1" u="none" strike="noStrike" kern="100" noProof="0" dirty="0">
                          <a:latin typeface="Corbel"/>
                        </a:rPr>
                        <a:t>K.  $91,500</a:t>
                      </a:r>
                      <a:endParaRPr lang="en-US" sz="1300" dirty="0"/>
                    </a:p>
                  </a:txBody>
                  <a:tcPr marL="0" marR="0" marT="0" marB="0"/>
                </a:tc>
                <a:tc>
                  <a:txBody>
                    <a:bodyPr/>
                    <a:lstStyle/>
                    <a:p>
                      <a:pPr marL="1223645" lvl="0" algn="l">
                        <a:lnSpc>
                          <a:spcPts val="1895"/>
                        </a:lnSpc>
                        <a:spcBef>
                          <a:spcPts val="0"/>
                        </a:spcBef>
                        <a:spcAft>
                          <a:spcPts val="0"/>
                        </a:spcAft>
                        <a:buNone/>
                      </a:pPr>
                      <a:r>
                        <a:rPr lang="en-US" sz="1300" b="1" kern="100" dirty="0"/>
                        <a:t>A</a:t>
                      </a:r>
                    </a:p>
                  </a:txBody>
                  <a:tcPr marL="0" marR="0" marT="0" marB="0"/>
                </a:tc>
                <a:extLst>
                  <a:ext uri="{0D108BD9-81ED-4DB2-BD59-A6C34878D82A}">
                    <a16:rowId xmlns:a16="http://schemas.microsoft.com/office/drawing/2014/main" val="2761968565"/>
                  </a:ext>
                </a:extLst>
              </a:tr>
              <a:tr h="411766">
                <a:tc>
                  <a:txBody>
                    <a:bodyPr/>
                    <a:lstStyle/>
                    <a:p>
                      <a:pPr marL="63500" marR="0" algn="l">
                        <a:lnSpc>
                          <a:spcPts val="1900"/>
                        </a:lnSpc>
                        <a:spcBef>
                          <a:spcPts val="0"/>
                        </a:spcBef>
                        <a:spcAft>
                          <a:spcPts val="0"/>
                        </a:spcAft>
                      </a:pPr>
                      <a:r>
                        <a:rPr lang="en-US" sz="1300" kern="100" dirty="0">
                          <a:effectLst/>
                        </a:rPr>
                        <a:t>10.  Dental  Hygienist</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8405" marR="0" lvl="0" algn="l">
                        <a:lnSpc>
                          <a:spcPts val="1900"/>
                        </a:lnSpc>
                        <a:spcBef>
                          <a:spcPts val="0"/>
                        </a:spcBef>
                        <a:spcAft>
                          <a:spcPts val="0"/>
                        </a:spcAft>
                        <a:buNone/>
                      </a:pPr>
                      <a:r>
                        <a:rPr lang="en-US" sz="1300" b="0" i="1" u="none" strike="noStrike" kern="100" noProof="0" dirty="0">
                          <a:effectLst/>
                          <a:latin typeface="Corbel"/>
                        </a:rPr>
                        <a:t>B.  $74,680</a:t>
                      </a:r>
                      <a:endParaRPr lang="en-US" sz="1300" dirty="0"/>
                    </a:p>
                  </a:txBody>
                  <a:tcPr marL="0" marR="0" marT="0" marB="0"/>
                </a:tc>
                <a:tc>
                  <a:txBody>
                    <a:bodyPr/>
                    <a:lstStyle/>
                    <a:p>
                      <a:pPr marL="1208405" lvl="0" algn="l">
                        <a:lnSpc>
                          <a:spcPts val="1900"/>
                        </a:lnSpc>
                        <a:spcBef>
                          <a:spcPts val="0"/>
                        </a:spcBef>
                        <a:spcAft>
                          <a:spcPts val="0"/>
                        </a:spcAft>
                        <a:buNone/>
                      </a:pPr>
                      <a:r>
                        <a:rPr lang="en-US" sz="1300" b="1" kern="100" dirty="0">
                          <a:effectLst/>
                        </a:rPr>
                        <a:t>B</a:t>
                      </a:r>
                    </a:p>
                  </a:txBody>
                  <a:tcPr marL="0" marR="0" marT="0" marB="0"/>
                </a:tc>
                <a:extLst>
                  <a:ext uri="{0D108BD9-81ED-4DB2-BD59-A6C34878D82A}">
                    <a16:rowId xmlns:a16="http://schemas.microsoft.com/office/drawing/2014/main" val="1523253528"/>
                  </a:ext>
                </a:extLst>
              </a:tr>
              <a:tr h="329413">
                <a:tc>
                  <a:txBody>
                    <a:bodyPr/>
                    <a:lstStyle/>
                    <a:p>
                      <a:pPr marL="63500" marR="0" algn="l">
                        <a:lnSpc>
                          <a:spcPts val="1900"/>
                        </a:lnSpc>
                        <a:spcBef>
                          <a:spcPts val="0"/>
                        </a:spcBef>
                        <a:spcAft>
                          <a:spcPts val="0"/>
                        </a:spcAft>
                      </a:pPr>
                      <a:r>
                        <a:rPr lang="en-US" sz="1300" kern="100" dirty="0">
                          <a:effectLst/>
                        </a:rPr>
                        <a:t>11.  Roofer</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0785" marR="0" lvl="0" algn="l">
                        <a:lnSpc>
                          <a:spcPts val="1900"/>
                        </a:lnSpc>
                        <a:spcBef>
                          <a:spcPts val="0"/>
                        </a:spcBef>
                        <a:spcAft>
                          <a:spcPts val="0"/>
                        </a:spcAft>
                        <a:buNone/>
                      </a:pPr>
                      <a:r>
                        <a:rPr lang="en-US" sz="1300" b="0" i="1" u="none" strike="noStrike" kern="100" noProof="0" dirty="0">
                          <a:effectLst/>
                          <a:latin typeface="Corbel"/>
                        </a:rPr>
                        <a:t>C.  $42,780</a:t>
                      </a:r>
                      <a:endParaRPr lang="en-US" sz="1300" dirty="0"/>
                    </a:p>
                  </a:txBody>
                  <a:tcPr marL="0" marR="0" marT="0" marB="0"/>
                </a:tc>
                <a:tc>
                  <a:txBody>
                    <a:bodyPr/>
                    <a:lstStyle/>
                    <a:p>
                      <a:pPr marL="1200785" lvl="0" algn="l">
                        <a:lnSpc>
                          <a:spcPts val="1900"/>
                        </a:lnSpc>
                        <a:spcBef>
                          <a:spcPts val="0"/>
                        </a:spcBef>
                        <a:spcAft>
                          <a:spcPts val="0"/>
                        </a:spcAft>
                        <a:buNone/>
                      </a:pPr>
                      <a:r>
                        <a:rPr lang="en-US" sz="1300" b="1" kern="100" dirty="0">
                          <a:effectLst/>
                        </a:rPr>
                        <a:t>D</a:t>
                      </a:r>
                    </a:p>
                  </a:txBody>
                  <a:tcPr marL="0" marR="0" marT="0" marB="0"/>
                </a:tc>
                <a:extLst>
                  <a:ext uri="{0D108BD9-81ED-4DB2-BD59-A6C34878D82A}">
                    <a16:rowId xmlns:a16="http://schemas.microsoft.com/office/drawing/2014/main" val="1313325139"/>
                  </a:ext>
                </a:extLst>
              </a:tr>
              <a:tr h="329413">
                <a:tc>
                  <a:txBody>
                    <a:bodyPr/>
                    <a:lstStyle/>
                    <a:p>
                      <a:pPr marL="63500" marR="0" algn="l">
                        <a:lnSpc>
                          <a:spcPts val="1900"/>
                        </a:lnSpc>
                        <a:spcBef>
                          <a:spcPts val="0"/>
                        </a:spcBef>
                        <a:spcAft>
                          <a:spcPts val="0"/>
                        </a:spcAft>
                      </a:pPr>
                      <a:r>
                        <a:rPr lang="en-US" sz="1300" kern="100" dirty="0">
                          <a:effectLst/>
                        </a:rPr>
                        <a:t>12.  Dietitian</a:t>
                      </a:r>
                      <a:endParaRPr lang="en-US" sz="10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tc>
                <a:tc>
                  <a:txBody>
                    <a:bodyPr/>
                    <a:lstStyle/>
                    <a:p>
                      <a:pPr marL="1205865" marR="0" lvl="0" algn="l">
                        <a:lnSpc>
                          <a:spcPts val="1900"/>
                        </a:lnSpc>
                        <a:spcBef>
                          <a:spcPts val="0"/>
                        </a:spcBef>
                        <a:spcAft>
                          <a:spcPts val="0"/>
                        </a:spcAft>
                        <a:buNone/>
                      </a:pPr>
                      <a:r>
                        <a:rPr lang="en-US" sz="1300" b="0" i="1" u="none" strike="noStrike" kern="100" noProof="0" dirty="0">
                          <a:effectLst/>
                          <a:latin typeface="Corbel"/>
                        </a:rPr>
                        <a:t>E.  $60,150</a:t>
                      </a:r>
                      <a:endParaRPr lang="en-US" sz="1300" dirty="0"/>
                    </a:p>
                  </a:txBody>
                  <a:tcPr marL="0" marR="0" marT="0" marB="0"/>
                </a:tc>
                <a:tc>
                  <a:txBody>
                    <a:bodyPr/>
                    <a:lstStyle/>
                    <a:p>
                      <a:pPr marL="1205865" lvl="0" algn="l">
                        <a:lnSpc>
                          <a:spcPts val="1900"/>
                        </a:lnSpc>
                        <a:spcBef>
                          <a:spcPts val="0"/>
                        </a:spcBef>
                        <a:spcAft>
                          <a:spcPts val="0"/>
                        </a:spcAft>
                        <a:buNone/>
                      </a:pPr>
                      <a:r>
                        <a:rPr lang="en-US" sz="1300" b="1" kern="100" dirty="0">
                          <a:effectLst/>
                        </a:rPr>
                        <a:t>A</a:t>
                      </a:r>
                    </a:p>
                  </a:txBody>
                  <a:tcPr marL="0" marR="0" marT="0" marB="0"/>
                </a:tc>
                <a:extLst>
                  <a:ext uri="{0D108BD9-81ED-4DB2-BD59-A6C34878D82A}">
                    <a16:rowId xmlns:a16="http://schemas.microsoft.com/office/drawing/2014/main" val="3104436709"/>
                  </a:ext>
                </a:extLst>
              </a:tr>
            </a:tbl>
          </a:graphicData>
        </a:graphic>
      </p:graphicFrame>
    </p:spTree>
    <p:extLst>
      <p:ext uri="{BB962C8B-B14F-4D97-AF65-F5344CB8AC3E}">
        <p14:creationId xmlns:p14="http://schemas.microsoft.com/office/powerpoint/2010/main" val="347412787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21A43-2AC5-A243-8858-07999ECE31F9}"/>
              </a:ext>
            </a:extLst>
          </p:cNvPr>
          <p:cNvSpPr>
            <a:spLocks noGrp="1"/>
          </p:cNvSpPr>
          <p:nvPr>
            <p:ph type="title"/>
          </p:nvPr>
        </p:nvSpPr>
        <p:spPr/>
        <p:txBody>
          <a:bodyPr/>
          <a:lstStyle/>
          <a:p>
            <a:r>
              <a:rPr lang="en-US" dirty="0"/>
              <a:t>Exit Ticket</a:t>
            </a:r>
            <a:br>
              <a:rPr lang="en-US" dirty="0"/>
            </a:br>
            <a:r>
              <a:rPr lang="en-US" sz="1800" dirty="0">
                <a:solidFill>
                  <a:schemeClr val="tx1"/>
                </a:solidFill>
              </a:rPr>
              <a:t>Directions: </a:t>
            </a:r>
            <a:r>
              <a:rPr lang="en-US" sz="1800" b="0" dirty="0">
                <a:solidFill>
                  <a:schemeClr val="tx1"/>
                </a:solidFill>
                <a:latin typeface="Calibri Light" panose="020F0302020204030204" pitchFamily="34" charset="0"/>
                <a:cs typeface="Calibri Light" panose="020F0302020204030204" pitchFamily="34" charset="0"/>
              </a:rPr>
              <a:t>Answer the two questions below. Circle your answer.</a:t>
            </a:r>
          </a:p>
        </p:txBody>
      </p:sp>
      <p:sp>
        <p:nvSpPr>
          <p:cNvPr id="3" name="Content Placeholder 2">
            <a:extLst>
              <a:ext uri="{FF2B5EF4-FFF2-40B4-BE49-F238E27FC236}">
                <a16:creationId xmlns:a16="http://schemas.microsoft.com/office/drawing/2014/main" id="{9A17A861-4BA4-4247-AE04-83A046FE4185}"/>
              </a:ext>
            </a:extLst>
          </p:cNvPr>
          <p:cNvSpPr>
            <a:spLocks noGrp="1"/>
          </p:cNvSpPr>
          <p:nvPr>
            <p:ph idx="1"/>
          </p:nvPr>
        </p:nvSpPr>
        <p:spPr>
          <a:xfrm>
            <a:off x="457200" y="2392680"/>
            <a:ext cx="8229600" cy="3779520"/>
          </a:xfrm>
        </p:spPr>
        <p:txBody>
          <a:bodyPr/>
          <a:lstStyle/>
          <a:p>
            <a:pPr marL="502920" indent="-457200">
              <a:spcAft>
                <a:spcPts val="600"/>
              </a:spcAft>
              <a:buFont typeface="+mj-lt"/>
              <a:buAutoNum type="arabicPeriod"/>
            </a:pPr>
            <a:r>
              <a:rPr lang="en-US" sz="1800" b="1" dirty="0">
                <a:latin typeface="Calibri" panose="020F0502020204030204" pitchFamily="34" charset="0"/>
                <a:cs typeface="Calibri" panose="020F0502020204030204" pitchFamily="34" charset="0"/>
              </a:rPr>
              <a:t>Per Capita GDP is one of the best measures of a country’s economic well-being because:</a:t>
            </a:r>
          </a:p>
          <a:p>
            <a:pPr marL="731520" lvl="1" indent="-457200">
              <a:spcAft>
                <a:spcPts val="600"/>
              </a:spcAft>
              <a:buFont typeface="+mj-lt"/>
              <a:buAutoNum type="alphaLcParenR"/>
            </a:pPr>
            <a:r>
              <a:rPr lang="en-US" sz="1800" dirty="0"/>
              <a:t>Per Capita GDP measures the income of each worker</a:t>
            </a:r>
          </a:p>
          <a:p>
            <a:pPr marL="731520" lvl="1" indent="-457200">
              <a:spcAft>
                <a:spcPts val="600"/>
              </a:spcAft>
              <a:buFont typeface="+mj-lt"/>
              <a:buAutoNum type="alphaLcParenR"/>
            </a:pPr>
            <a:r>
              <a:rPr lang="en-US" sz="1800" dirty="0"/>
              <a:t>Per Capita GDP  takes into account the population of a country</a:t>
            </a:r>
          </a:p>
          <a:p>
            <a:pPr marL="731520" lvl="1" indent="-457200">
              <a:spcAft>
                <a:spcPts val="600"/>
              </a:spcAft>
              <a:buFont typeface="+mj-lt"/>
              <a:buAutoNum type="alphaLcParenR"/>
            </a:pPr>
            <a:r>
              <a:rPr lang="en-US" sz="1800" dirty="0"/>
              <a:t>Per Capita GDP measures how much of the country is unemployed</a:t>
            </a:r>
          </a:p>
          <a:p>
            <a:pPr marL="731520" lvl="1" indent="-457200">
              <a:spcAft>
                <a:spcPts val="600"/>
              </a:spcAft>
              <a:buFont typeface="+mj-lt"/>
              <a:buAutoNum type="alphaLcParenR"/>
            </a:pPr>
            <a:r>
              <a:rPr lang="en-US" sz="1800" dirty="0"/>
              <a:t>Per Capita GDP ignores the population of a country</a:t>
            </a:r>
          </a:p>
          <a:p>
            <a:pPr marL="502920" indent="-457200">
              <a:spcBef>
                <a:spcPts val="600"/>
              </a:spcBef>
              <a:spcAft>
                <a:spcPts val="600"/>
              </a:spcAft>
              <a:buFont typeface="+mj-lt"/>
              <a:buAutoNum type="arabicPeriod"/>
            </a:pPr>
            <a:r>
              <a:rPr lang="en-US" sz="1800" b="1" dirty="0">
                <a:latin typeface="Calibri" panose="020F0502020204030204" pitchFamily="34" charset="0"/>
                <a:cs typeface="Calibri" panose="020F0502020204030204" pitchFamily="34" charset="0"/>
              </a:rPr>
              <a:t>All of these things contribute to a country’s economic well-being except:</a:t>
            </a:r>
          </a:p>
          <a:p>
            <a:pPr marL="731520" lvl="1" indent="-457200">
              <a:spcAft>
                <a:spcPts val="600"/>
              </a:spcAft>
              <a:buFont typeface="+mj-lt"/>
              <a:buAutoNum type="alphaUcPeriod"/>
            </a:pPr>
            <a:r>
              <a:rPr lang="en-US" sz="1800" dirty="0"/>
              <a:t>Investments in human capital</a:t>
            </a:r>
          </a:p>
          <a:p>
            <a:pPr marL="731520" lvl="1" indent="-457200">
              <a:spcAft>
                <a:spcPts val="600"/>
              </a:spcAft>
              <a:buFont typeface="+mj-lt"/>
              <a:buAutoNum type="alphaUcPeriod"/>
            </a:pPr>
            <a:r>
              <a:rPr lang="en-US" sz="1800" dirty="0"/>
              <a:t>Large stocks of physical capital</a:t>
            </a:r>
          </a:p>
          <a:p>
            <a:pPr marL="731520" lvl="1" indent="-457200">
              <a:spcAft>
                <a:spcPts val="600"/>
              </a:spcAft>
              <a:buFont typeface="+mj-lt"/>
              <a:buAutoNum type="alphaUcPeriod"/>
            </a:pPr>
            <a:r>
              <a:rPr lang="en-US" sz="1800" dirty="0"/>
              <a:t>Growing populations</a:t>
            </a:r>
          </a:p>
          <a:p>
            <a:pPr marL="731520" lvl="1" indent="-457200">
              <a:spcAft>
                <a:spcPts val="600"/>
              </a:spcAft>
              <a:buFont typeface="+mj-lt"/>
              <a:buAutoNum type="alphaUcPeriod"/>
            </a:pPr>
            <a:r>
              <a:rPr lang="en-US" sz="1800" dirty="0"/>
              <a:t>Large and varied natural resources</a:t>
            </a:r>
          </a:p>
          <a:p>
            <a:pPr marL="731520" lvl="1" indent="-457200">
              <a:spcAft>
                <a:spcPts val="600"/>
              </a:spcAft>
              <a:buFont typeface="+mj-lt"/>
              <a:buAutoNum type="alphaUcPeriod"/>
            </a:pPr>
            <a:endParaRPr lang="en-US" sz="1800" dirty="0"/>
          </a:p>
        </p:txBody>
      </p:sp>
    </p:spTree>
    <p:extLst>
      <p:ext uri="{BB962C8B-B14F-4D97-AF65-F5344CB8AC3E}">
        <p14:creationId xmlns:p14="http://schemas.microsoft.com/office/powerpoint/2010/main" val="59936012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21A43-2AC5-A243-8858-07999ECE31F9}"/>
              </a:ext>
            </a:extLst>
          </p:cNvPr>
          <p:cNvSpPr>
            <a:spLocks noGrp="1"/>
          </p:cNvSpPr>
          <p:nvPr>
            <p:ph type="title"/>
          </p:nvPr>
        </p:nvSpPr>
        <p:spPr/>
        <p:txBody>
          <a:bodyPr/>
          <a:lstStyle/>
          <a:p>
            <a:r>
              <a:rPr lang="en-US" dirty="0"/>
              <a:t>How Much Do You Know?</a:t>
            </a:r>
          </a:p>
        </p:txBody>
      </p:sp>
      <p:sp>
        <p:nvSpPr>
          <p:cNvPr id="3" name="Content Placeholder 2">
            <a:extLst>
              <a:ext uri="{FF2B5EF4-FFF2-40B4-BE49-F238E27FC236}">
                <a16:creationId xmlns:a16="http://schemas.microsoft.com/office/drawing/2014/main" id="{9A17A861-4BA4-4247-AE04-83A046FE4185}"/>
              </a:ext>
            </a:extLst>
          </p:cNvPr>
          <p:cNvSpPr>
            <a:spLocks noGrp="1"/>
          </p:cNvSpPr>
          <p:nvPr>
            <p:ph idx="1"/>
          </p:nvPr>
        </p:nvSpPr>
        <p:spPr/>
        <p:txBody>
          <a:bodyPr/>
          <a:lstStyle/>
          <a:p>
            <a:r>
              <a:rPr lang="en-US" dirty="0"/>
              <a:t>Take this </a:t>
            </a:r>
            <a:r>
              <a:rPr lang="en-US" dirty="0" err="1"/>
              <a:t>Kahoot</a:t>
            </a:r>
            <a:r>
              <a:rPr lang="en-US" dirty="0"/>
              <a:t>! To measure your familiarity with the basics of economic development and growth</a:t>
            </a:r>
          </a:p>
          <a:p>
            <a:r>
              <a:rPr lang="en-US" dirty="0"/>
              <a:t>Click </a:t>
            </a:r>
            <a:r>
              <a:rPr lang="en-US" dirty="0">
                <a:hlinkClick r:id="rId3"/>
              </a:rPr>
              <a:t>here</a:t>
            </a:r>
            <a:endParaRPr lang="en-US" dirty="0"/>
          </a:p>
          <a:p>
            <a:pPr marL="45720" indent="0">
              <a:buNone/>
            </a:pPr>
            <a:endParaRPr lang="en-US" dirty="0"/>
          </a:p>
        </p:txBody>
      </p:sp>
    </p:spTree>
    <p:extLst>
      <p:ext uri="{BB962C8B-B14F-4D97-AF65-F5344CB8AC3E}">
        <p14:creationId xmlns:p14="http://schemas.microsoft.com/office/powerpoint/2010/main" val="403364085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EAA2A-4D96-1A46-BD0F-D42B07E7D552}"/>
              </a:ext>
            </a:extLst>
          </p:cNvPr>
          <p:cNvSpPr>
            <a:spLocks noGrp="1"/>
          </p:cNvSpPr>
          <p:nvPr>
            <p:ph type="title"/>
          </p:nvPr>
        </p:nvSpPr>
        <p:spPr/>
        <p:txBody>
          <a:bodyPr/>
          <a:lstStyle/>
          <a:p>
            <a:pPr>
              <a:lnSpc>
                <a:spcPts val="4500"/>
              </a:lnSpc>
            </a:pPr>
            <a:r>
              <a:rPr lang="en-US" sz="4400" dirty="0"/>
              <a:t>Important Terms:  The Vocabulary of Development and Growth</a:t>
            </a:r>
          </a:p>
        </p:txBody>
      </p:sp>
      <p:sp>
        <p:nvSpPr>
          <p:cNvPr id="3" name="Content Placeholder 2">
            <a:extLst>
              <a:ext uri="{FF2B5EF4-FFF2-40B4-BE49-F238E27FC236}">
                <a16:creationId xmlns:a16="http://schemas.microsoft.com/office/drawing/2014/main" id="{1B1E67CE-9470-2840-A42E-DCC977419F44}"/>
              </a:ext>
            </a:extLst>
          </p:cNvPr>
          <p:cNvSpPr>
            <a:spLocks noGrp="1"/>
          </p:cNvSpPr>
          <p:nvPr>
            <p:ph idx="1"/>
          </p:nvPr>
        </p:nvSpPr>
        <p:spPr>
          <a:xfrm>
            <a:off x="457200" y="2438400"/>
            <a:ext cx="8229600" cy="3779520"/>
          </a:xfrm>
        </p:spPr>
        <p:txBody>
          <a:bodyPr/>
          <a:lstStyle/>
          <a:p>
            <a:r>
              <a:rPr lang="en-US" sz="1800" b="1" dirty="0">
                <a:latin typeface="Calibri" panose="020F0502020204030204" pitchFamily="34" charset="0"/>
                <a:cs typeface="Calibri" panose="020F0502020204030204" pitchFamily="34" charset="0"/>
              </a:rPr>
              <a:t>GDP</a:t>
            </a:r>
            <a:r>
              <a:rPr lang="en-US" sz="1800" dirty="0"/>
              <a:t> – The dollar value of all final goods and services produced within a country in one year.  Not to be confused with national income, or how much all workers in a country earn.</a:t>
            </a:r>
          </a:p>
          <a:p>
            <a:r>
              <a:rPr lang="en-US" sz="1800" b="1" dirty="0">
                <a:latin typeface="Calibri" panose="020F0502020204030204" pitchFamily="34" charset="0"/>
                <a:cs typeface="Calibri" panose="020F0502020204030204" pitchFamily="34" charset="0"/>
              </a:rPr>
              <a:t>GDP per capita </a:t>
            </a:r>
            <a:r>
              <a:rPr lang="en-US" sz="1800" dirty="0"/>
              <a:t>– GDP divided by population.  This is a measure of how much the average person in a country produces, not how much they earn.  It is considered a good way to measure standard of living in a country.</a:t>
            </a:r>
          </a:p>
          <a:p>
            <a:r>
              <a:rPr lang="en-US" sz="1800" b="1" dirty="0">
                <a:latin typeface="Calibri" panose="020F0502020204030204" pitchFamily="34" charset="0"/>
                <a:cs typeface="Calibri" panose="020F0502020204030204" pitchFamily="34" charset="0"/>
              </a:rPr>
              <a:t>Standard of living </a:t>
            </a:r>
            <a:r>
              <a:rPr lang="en-US" sz="1800" dirty="0"/>
              <a:t>– this is often thought of as quality of life in a country.  It includes things like measurable things like wealth, amount of material goods, and availability of services like health care and education as well as more difficult to qualify ideas like freedom, safety, and stability.</a:t>
            </a:r>
          </a:p>
          <a:p>
            <a:r>
              <a:rPr lang="en-US" sz="1800" b="1" dirty="0">
                <a:latin typeface="Calibri" panose="020F0502020204030204" pitchFamily="34" charset="0"/>
                <a:cs typeface="Calibri" panose="020F0502020204030204" pitchFamily="34" charset="0"/>
              </a:rPr>
              <a:t>Productivity</a:t>
            </a:r>
            <a:r>
              <a:rPr lang="en-US" sz="1800" dirty="0"/>
              <a:t> – this is best described as the relationship of outputs to inputs.  When discussing labor productivity, this measures how much the average worker can produce.  Economic growth is closely tied to improving worker productivity.</a:t>
            </a:r>
          </a:p>
        </p:txBody>
      </p:sp>
    </p:spTree>
    <p:extLst>
      <p:ext uri="{BB962C8B-B14F-4D97-AF65-F5344CB8AC3E}">
        <p14:creationId xmlns:p14="http://schemas.microsoft.com/office/powerpoint/2010/main" val="398105261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EAA2A-4D96-1A46-BD0F-D42B07E7D552}"/>
              </a:ext>
            </a:extLst>
          </p:cNvPr>
          <p:cNvSpPr>
            <a:spLocks noGrp="1"/>
          </p:cNvSpPr>
          <p:nvPr>
            <p:ph type="title"/>
          </p:nvPr>
        </p:nvSpPr>
        <p:spPr/>
        <p:txBody>
          <a:bodyPr/>
          <a:lstStyle/>
          <a:p>
            <a:pPr>
              <a:lnSpc>
                <a:spcPts val="4500"/>
              </a:lnSpc>
            </a:pPr>
            <a:r>
              <a:rPr lang="en-US" sz="4400" dirty="0"/>
              <a:t>Important Terms:  The Vocabulary of Development and Growth</a:t>
            </a:r>
          </a:p>
        </p:txBody>
      </p:sp>
      <p:sp>
        <p:nvSpPr>
          <p:cNvPr id="3" name="Content Placeholder 2">
            <a:extLst>
              <a:ext uri="{FF2B5EF4-FFF2-40B4-BE49-F238E27FC236}">
                <a16:creationId xmlns:a16="http://schemas.microsoft.com/office/drawing/2014/main" id="{1B1E67CE-9470-2840-A42E-DCC977419F44}"/>
              </a:ext>
            </a:extLst>
          </p:cNvPr>
          <p:cNvSpPr>
            <a:spLocks noGrp="1"/>
          </p:cNvSpPr>
          <p:nvPr>
            <p:ph idx="1"/>
          </p:nvPr>
        </p:nvSpPr>
        <p:spPr>
          <a:xfrm>
            <a:off x="457200" y="2438400"/>
            <a:ext cx="8229600" cy="3779520"/>
          </a:xfrm>
        </p:spPr>
        <p:txBody>
          <a:bodyPr/>
          <a:lstStyle/>
          <a:p>
            <a:r>
              <a:rPr lang="en-US" sz="1800" b="1" dirty="0">
                <a:latin typeface="Calibri" panose="020F0502020204030204" pitchFamily="34" charset="0"/>
                <a:cs typeface="Calibri" panose="020F0502020204030204" pitchFamily="34" charset="0"/>
              </a:rPr>
              <a:t>Human capital</a:t>
            </a:r>
            <a:r>
              <a:rPr lang="en-US" sz="1800" dirty="0"/>
              <a:t> – this term describes the economic value of a worker and his or her skills.  It encompasses things like health, education, training, and experience.  Generally, the higher the level of human capital, the more productive the worker is.</a:t>
            </a:r>
          </a:p>
          <a:p>
            <a:r>
              <a:rPr lang="en-US" sz="1800" b="1" dirty="0">
                <a:latin typeface="Calibri" panose="020F0502020204030204" pitchFamily="34" charset="0"/>
                <a:cs typeface="Calibri" panose="020F0502020204030204" pitchFamily="34" charset="0"/>
              </a:rPr>
              <a:t>Physical capital</a:t>
            </a:r>
            <a:r>
              <a:rPr lang="en-US" sz="1800" dirty="0"/>
              <a:t> – this a term used to describe the machines used to produce goods such as industrial machinery, computers, transportation equipment, etc.  The amount of physical capital available in a country is closely tied to its ability to grow economically.</a:t>
            </a:r>
          </a:p>
          <a:p>
            <a:r>
              <a:rPr lang="en-US" sz="1800" b="1" dirty="0">
                <a:latin typeface="Calibri" panose="020F0502020204030204" pitchFamily="34" charset="0"/>
                <a:cs typeface="Calibri" panose="020F0502020204030204" pitchFamily="34" charset="0"/>
              </a:rPr>
              <a:t>Natural resources</a:t>
            </a:r>
            <a:r>
              <a:rPr lang="en-US" sz="1800" dirty="0"/>
              <a:t> – One of the four factors of production, natural resources are considered to be anything non-manmade in a country that aids in the production of goods and services or economic activity.  This can include things like minerals, forests, or fisheries as well as things like arable land, natural ports, or potential for hydroelectric power.</a:t>
            </a:r>
          </a:p>
        </p:txBody>
      </p:sp>
    </p:spTree>
    <p:extLst>
      <p:ext uri="{BB962C8B-B14F-4D97-AF65-F5344CB8AC3E}">
        <p14:creationId xmlns:p14="http://schemas.microsoft.com/office/powerpoint/2010/main" val="57969001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0E143-B57D-E748-876C-DB39D0B622FD}"/>
              </a:ext>
            </a:extLst>
          </p:cNvPr>
          <p:cNvSpPr>
            <a:spLocks noGrp="1"/>
          </p:cNvSpPr>
          <p:nvPr>
            <p:ph type="title"/>
          </p:nvPr>
        </p:nvSpPr>
        <p:spPr/>
        <p:txBody>
          <a:bodyPr/>
          <a:lstStyle/>
          <a:p>
            <a:r>
              <a:rPr lang="en-US" dirty="0"/>
              <a:t>Rich Nations Mystery</a:t>
            </a:r>
          </a:p>
        </p:txBody>
      </p:sp>
      <p:sp>
        <p:nvSpPr>
          <p:cNvPr id="3" name="Content Placeholder 2">
            <a:extLst>
              <a:ext uri="{FF2B5EF4-FFF2-40B4-BE49-F238E27FC236}">
                <a16:creationId xmlns:a16="http://schemas.microsoft.com/office/drawing/2014/main" id="{24E0E918-E8AB-BF4B-8367-1B57A7AC4319}"/>
              </a:ext>
            </a:extLst>
          </p:cNvPr>
          <p:cNvSpPr>
            <a:spLocks noGrp="1"/>
          </p:cNvSpPr>
          <p:nvPr>
            <p:ph idx="1"/>
          </p:nvPr>
        </p:nvSpPr>
        <p:spPr/>
        <p:txBody>
          <a:bodyPr/>
          <a:lstStyle/>
          <a:p>
            <a:pPr marL="0" indent="0">
              <a:buNone/>
            </a:pPr>
            <a:r>
              <a:rPr lang="en-US" b="1" dirty="0">
                <a:latin typeface="Calibri" panose="020F0502020204030204" pitchFamily="34" charset="0"/>
                <a:cs typeface="Calibri" panose="020F0502020204030204" pitchFamily="34" charset="0"/>
              </a:rPr>
              <a:t>Congratulations!</a:t>
            </a:r>
          </a:p>
          <a:p>
            <a:r>
              <a:rPr lang="en-US" dirty="0"/>
              <a:t>It has just been announced that all the students in your school are going to be offered the chance to participate in an international exchange program to one of six countries. Your family will travel with you and all of you will have to live, work, and study in your chosen country for a period of two years. You will be given the chance to do some research about your potential destination. Try to select a country or region that you think will give you the best quality of life, educational experience, and work opportunities.  Look over these selections and make your choice. </a:t>
            </a:r>
          </a:p>
          <a:p>
            <a:endParaRPr lang="en-US" dirty="0"/>
          </a:p>
          <a:p>
            <a:endParaRPr lang="en-US" dirty="0"/>
          </a:p>
        </p:txBody>
      </p:sp>
    </p:spTree>
    <p:extLst>
      <p:ext uri="{BB962C8B-B14F-4D97-AF65-F5344CB8AC3E}">
        <p14:creationId xmlns:p14="http://schemas.microsoft.com/office/powerpoint/2010/main" val="175200606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3DF8F-3B4A-C04E-BB9C-0A7AA7E5B8D2}"/>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D2539327-11BD-184E-A476-580D354AFDB3}"/>
              </a:ext>
            </a:extLst>
          </p:cNvPr>
          <p:cNvSpPr>
            <a:spLocks noGrp="1"/>
          </p:cNvSpPr>
          <p:nvPr>
            <p:ph idx="1"/>
          </p:nvPr>
        </p:nvSpPr>
        <p:spPr/>
        <p:txBody>
          <a:bodyPr/>
          <a:lstStyle/>
          <a:p>
            <a:pPr marL="0" indent="0">
              <a:buNone/>
            </a:pPr>
            <a:r>
              <a:rPr lang="en-US" sz="2000" dirty="0"/>
              <a:t>Each group will be assigned one of six possible countries.  You will then use the resources below to try and find specific information about each country:</a:t>
            </a:r>
          </a:p>
          <a:p>
            <a:pPr lvl="1">
              <a:buFont typeface="Arial" panose="020B0604020202020204" pitchFamily="34" charset="0"/>
              <a:buChar char="•"/>
            </a:pPr>
            <a:r>
              <a:rPr lang="en-US" sz="2000" dirty="0"/>
              <a:t>The World Factbook: These websites provide information on the history, people, government, economy, geography, communications, transportation, military, and transnational issues for countries across the globe as well as helpful charts and graphs.</a:t>
            </a:r>
          </a:p>
          <a:p>
            <a:pPr lvl="1">
              <a:buFont typeface="Arial" panose="020B0604020202020204" pitchFamily="34" charset="0"/>
              <a:buChar char="•"/>
            </a:pPr>
            <a:r>
              <a:rPr lang="en-US" sz="2000" dirty="0" err="1"/>
              <a:t>www.cia.gov</a:t>
            </a:r>
            <a:r>
              <a:rPr lang="en-US" sz="2000" dirty="0"/>
              <a:t>/library/publications/the-world-factbook/</a:t>
            </a:r>
            <a:r>
              <a:rPr lang="en-US" sz="2000" dirty="0" err="1"/>
              <a:t>index.html</a:t>
            </a:r>
            <a:endParaRPr lang="en-US" sz="2000" dirty="0"/>
          </a:p>
          <a:p>
            <a:pPr lvl="1">
              <a:buFont typeface="Arial" panose="020B0604020202020204" pitchFamily="34" charset="0"/>
              <a:buChar char="•"/>
            </a:pPr>
            <a:r>
              <a:rPr lang="en-US" sz="2000" dirty="0"/>
              <a:t>http://</a:t>
            </a:r>
            <a:r>
              <a:rPr lang="en-US" sz="2000" dirty="0" err="1"/>
              <a:t>www.worldbank.org</a:t>
            </a:r>
            <a:r>
              <a:rPr lang="en-US" sz="2000" dirty="0"/>
              <a:t>/</a:t>
            </a:r>
          </a:p>
          <a:p>
            <a:pPr lvl="1">
              <a:buFont typeface="Arial" panose="020B0604020202020204" pitchFamily="34" charset="0"/>
              <a:buChar char="•"/>
            </a:pPr>
            <a:r>
              <a:rPr lang="en-US" sz="2000" dirty="0"/>
              <a:t>https://</a:t>
            </a:r>
            <a:r>
              <a:rPr lang="en-US" sz="2000" dirty="0" err="1"/>
              <a:t>www.nationmaster.com</a:t>
            </a:r>
            <a:r>
              <a:rPr lang="en-US" sz="2000" dirty="0"/>
              <a:t>/</a:t>
            </a:r>
          </a:p>
          <a:p>
            <a:pPr marL="0" indent="0">
              <a:buNone/>
            </a:pPr>
            <a:r>
              <a:rPr lang="en-US" sz="2000" dirty="0"/>
              <a:t>Put all your information on the large poster board/piece of paper.</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211642127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CFD9-8AA7-E94D-864B-A218201979F6}"/>
              </a:ext>
            </a:extLst>
          </p:cNvPr>
          <p:cNvSpPr>
            <a:spLocks noGrp="1"/>
          </p:cNvSpPr>
          <p:nvPr>
            <p:ph type="title"/>
          </p:nvPr>
        </p:nvSpPr>
        <p:spPr/>
        <p:txBody>
          <a:bodyPr/>
          <a:lstStyle/>
          <a:p>
            <a:r>
              <a:rPr lang="en-US" dirty="0"/>
              <a:t>Information Chart</a:t>
            </a:r>
          </a:p>
        </p:txBody>
      </p:sp>
      <p:sp>
        <p:nvSpPr>
          <p:cNvPr id="3" name="Content Placeholder 2">
            <a:extLst>
              <a:ext uri="{FF2B5EF4-FFF2-40B4-BE49-F238E27FC236}">
                <a16:creationId xmlns:a16="http://schemas.microsoft.com/office/drawing/2014/main" id="{D0FA58F1-6683-6B4B-8827-F3A7F39E4942}"/>
              </a:ext>
            </a:extLst>
          </p:cNvPr>
          <p:cNvSpPr>
            <a:spLocks noGrp="1"/>
          </p:cNvSpPr>
          <p:nvPr>
            <p:ph idx="1"/>
          </p:nvPr>
        </p:nvSpPr>
        <p:spPr>
          <a:xfrm>
            <a:off x="457200" y="2164080"/>
            <a:ext cx="8382000" cy="1798320"/>
          </a:xfrm>
        </p:spPr>
        <p:txBody>
          <a:bodyPr/>
          <a:lstStyle/>
          <a:p>
            <a:pPr marL="45720" indent="0">
              <a:buNone/>
            </a:pPr>
            <a:r>
              <a:rPr lang="en-US" sz="2000" dirty="0"/>
              <a:t>For the country that has been assigned to you, try to find the following information using the sources provided to you in the previous slide. </a:t>
            </a:r>
            <a:r>
              <a:rPr lang="en-US" sz="2000" b="1" dirty="0">
                <a:latin typeface="Calibri" panose="020F0502020204030204" pitchFamily="34" charset="0"/>
                <a:cs typeface="Calibri" panose="020F0502020204030204" pitchFamily="34" charset="0"/>
              </a:rPr>
              <a:t>In addition, contribute three categories and statistics that you determine on your  own.  Try and choose something that will help to explain the economic and/or quality of life conditions in that country.</a:t>
            </a:r>
          </a:p>
        </p:txBody>
      </p:sp>
      <p:sp>
        <p:nvSpPr>
          <p:cNvPr id="5" name="Content Placeholder 2">
            <a:extLst>
              <a:ext uri="{FF2B5EF4-FFF2-40B4-BE49-F238E27FC236}">
                <a16:creationId xmlns:a16="http://schemas.microsoft.com/office/drawing/2014/main" id="{0E1FF583-9E88-C447-82B5-03FBFCC34B63}"/>
              </a:ext>
            </a:extLst>
          </p:cNvPr>
          <p:cNvSpPr txBox="1">
            <a:spLocks/>
          </p:cNvSpPr>
          <p:nvPr/>
        </p:nvSpPr>
        <p:spPr bwMode="auto">
          <a:xfrm>
            <a:off x="457200" y="396240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300"/>
              </a:spcAft>
            </a:pPr>
            <a:r>
              <a:rPr lang="en-US" sz="1800" dirty="0"/>
              <a:t>GDP</a:t>
            </a:r>
          </a:p>
          <a:p>
            <a:pPr>
              <a:spcAft>
                <a:spcPts val="300"/>
              </a:spcAft>
            </a:pPr>
            <a:r>
              <a:rPr lang="en-US" sz="1800" dirty="0"/>
              <a:t>GDP per Capita</a:t>
            </a:r>
          </a:p>
          <a:p>
            <a:pPr>
              <a:spcAft>
                <a:spcPts val="300"/>
              </a:spcAft>
            </a:pPr>
            <a:r>
              <a:rPr lang="en-US" sz="1800" dirty="0"/>
              <a:t>Literacy</a:t>
            </a:r>
          </a:p>
          <a:p>
            <a:pPr>
              <a:spcAft>
                <a:spcPts val="300"/>
              </a:spcAft>
            </a:pPr>
            <a:r>
              <a:rPr lang="en-US" sz="1800" dirty="0"/>
              <a:t>Life Expectancy</a:t>
            </a:r>
          </a:p>
          <a:p>
            <a:pPr>
              <a:spcAft>
                <a:spcPts val="300"/>
              </a:spcAft>
            </a:pPr>
            <a:r>
              <a:rPr lang="en-US" sz="1800" dirty="0"/>
              <a:t>Education expenditures</a:t>
            </a:r>
          </a:p>
          <a:p>
            <a:pPr>
              <a:spcAft>
                <a:spcPts val="300"/>
              </a:spcAft>
            </a:pPr>
            <a:r>
              <a:rPr lang="en-US" sz="1800" dirty="0"/>
              <a:t>Infant Mortality Rate</a:t>
            </a:r>
          </a:p>
          <a:p>
            <a:pPr>
              <a:spcAft>
                <a:spcPts val="300"/>
              </a:spcAft>
            </a:pPr>
            <a:endParaRPr lang="en-US" sz="1800" dirty="0"/>
          </a:p>
        </p:txBody>
      </p:sp>
      <p:sp>
        <p:nvSpPr>
          <p:cNvPr id="6" name="Content Placeholder 2">
            <a:extLst>
              <a:ext uri="{FF2B5EF4-FFF2-40B4-BE49-F238E27FC236}">
                <a16:creationId xmlns:a16="http://schemas.microsoft.com/office/drawing/2014/main" id="{0A91B2CD-DB85-1648-88FB-2CE445F85B85}"/>
              </a:ext>
            </a:extLst>
          </p:cNvPr>
          <p:cNvSpPr txBox="1">
            <a:spLocks/>
          </p:cNvSpPr>
          <p:nvPr/>
        </p:nvSpPr>
        <p:spPr bwMode="auto">
          <a:xfrm>
            <a:off x="4572000" y="3962400"/>
            <a:ext cx="42672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300"/>
              </a:spcAft>
            </a:pPr>
            <a:r>
              <a:rPr lang="en-US" sz="1800" dirty="0"/>
              <a:t>Industrial Production Growth Rate (the annual percentage increase in industrial production - includes manufacturing, mining, and construction)</a:t>
            </a:r>
          </a:p>
          <a:p>
            <a:pPr>
              <a:spcAft>
                <a:spcPts val="300"/>
              </a:spcAft>
            </a:pPr>
            <a:r>
              <a:rPr lang="en-US" sz="1800" dirty="0"/>
              <a:t>Unemployment</a:t>
            </a:r>
          </a:p>
          <a:p>
            <a:pPr>
              <a:spcAft>
                <a:spcPts val="300"/>
              </a:spcAft>
            </a:pPr>
            <a:r>
              <a:rPr lang="en-US" sz="1800" dirty="0"/>
              <a:t>Population % Below Poverty Line</a:t>
            </a:r>
          </a:p>
          <a:p>
            <a:pPr>
              <a:spcAft>
                <a:spcPts val="300"/>
              </a:spcAft>
            </a:pPr>
            <a:r>
              <a:rPr lang="en-US" sz="1800" dirty="0"/>
              <a:t>Health Expenditures</a:t>
            </a:r>
          </a:p>
          <a:p>
            <a:pPr>
              <a:spcAft>
                <a:spcPts val="300"/>
              </a:spcAft>
            </a:pPr>
            <a:r>
              <a:rPr lang="en-US" sz="1800" dirty="0"/>
              <a:t>GDP Growth Rate</a:t>
            </a:r>
          </a:p>
        </p:txBody>
      </p:sp>
    </p:spTree>
    <p:extLst>
      <p:ext uri="{BB962C8B-B14F-4D97-AF65-F5344CB8AC3E}">
        <p14:creationId xmlns:p14="http://schemas.microsoft.com/office/powerpoint/2010/main" val="410114104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Analyzing the data</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514600"/>
            <a:ext cx="8229600" cy="3779520"/>
          </a:xfrm>
        </p:spPr>
        <p:txBody>
          <a:bodyPr/>
          <a:lstStyle/>
          <a:p>
            <a:pPr marL="0" indent="0">
              <a:buNone/>
            </a:pPr>
            <a:r>
              <a:rPr lang="en-US" sz="2000" b="1" dirty="0">
                <a:latin typeface="Calibri" panose="020F0502020204030204" pitchFamily="34" charset="0"/>
                <a:cs typeface="Calibri" panose="020F0502020204030204" pitchFamily="34" charset="0"/>
              </a:rPr>
              <a:t>When every group is done, look at all of the data collected by the groups and answer the following question:</a:t>
            </a:r>
          </a:p>
          <a:p>
            <a:pPr marL="731520" lvl="1" indent="-457200">
              <a:buFont typeface="+mj-lt"/>
              <a:buAutoNum type="arabicPeriod"/>
            </a:pPr>
            <a:r>
              <a:rPr lang="en-US" sz="2000" dirty="0"/>
              <a:t>Rank the countries from 1-6 in order of “Country I Would Most Like to Live In” to “Country I Would Least Like to Live In”</a:t>
            </a:r>
          </a:p>
          <a:p>
            <a:pPr marL="891540" lvl="2" indent="-342900"/>
            <a:r>
              <a:rPr lang="en-US" sz="2000" dirty="0"/>
              <a:t>Give four reasons explaining your choice for most preferred country</a:t>
            </a:r>
          </a:p>
          <a:p>
            <a:pPr marL="891540" lvl="2" indent="-342900"/>
            <a:r>
              <a:rPr lang="en-US" sz="2000" dirty="0"/>
              <a:t>Give four reasons explaining your choice for least preferred country</a:t>
            </a:r>
          </a:p>
          <a:p>
            <a:pPr marL="731520" lvl="1" indent="-457200">
              <a:buFont typeface="+mj-lt"/>
              <a:buAutoNum type="arabicPeriod"/>
            </a:pPr>
            <a:r>
              <a:rPr lang="en-US" sz="2000" dirty="0"/>
              <a:t>Based on the data displayed, give three factors that seem to contribute to a country’s economic success.  </a:t>
            </a:r>
          </a:p>
          <a:p>
            <a:pPr marL="731520" lvl="1" indent="-457200">
              <a:buFont typeface="+mj-lt"/>
              <a:buAutoNum type="arabicPeriod"/>
            </a:pPr>
            <a:r>
              <a:rPr lang="en-US" sz="2000" dirty="0"/>
              <a:t>Based on the data displayed, give three factors that seem to contribute to a country’s economic struggles</a:t>
            </a:r>
          </a:p>
          <a:p>
            <a:endParaRPr lang="en-US" sz="2000" dirty="0"/>
          </a:p>
        </p:txBody>
      </p:sp>
    </p:spTree>
    <p:extLst>
      <p:ext uri="{BB962C8B-B14F-4D97-AF65-F5344CB8AC3E}">
        <p14:creationId xmlns:p14="http://schemas.microsoft.com/office/powerpoint/2010/main" val="317167432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BCA5-942B-3C41-BA5A-008F3A5D0ACC}"/>
              </a:ext>
            </a:extLst>
          </p:cNvPr>
          <p:cNvSpPr>
            <a:spLocks noGrp="1"/>
          </p:cNvSpPr>
          <p:nvPr>
            <p:ph type="title"/>
          </p:nvPr>
        </p:nvSpPr>
        <p:spPr/>
        <p:txBody>
          <a:bodyPr/>
          <a:lstStyle/>
          <a:p>
            <a:r>
              <a:rPr lang="en-US" dirty="0"/>
              <a:t>Analyzing the data</a:t>
            </a:r>
          </a:p>
        </p:txBody>
      </p:sp>
      <p:sp>
        <p:nvSpPr>
          <p:cNvPr id="3" name="Content Placeholder 2">
            <a:extLst>
              <a:ext uri="{FF2B5EF4-FFF2-40B4-BE49-F238E27FC236}">
                <a16:creationId xmlns:a16="http://schemas.microsoft.com/office/drawing/2014/main" id="{B12376D7-A3FB-AD49-BCF2-9276E25DF7AA}"/>
              </a:ext>
            </a:extLst>
          </p:cNvPr>
          <p:cNvSpPr>
            <a:spLocks noGrp="1"/>
          </p:cNvSpPr>
          <p:nvPr>
            <p:ph idx="1"/>
          </p:nvPr>
        </p:nvSpPr>
        <p:spPr>
          <a:xfrm>
            <a:off x="457200" y="2514600"/>
            <a:ext cx="8229600" cy="3779520"/>
          </a:xfrm>
        </p:spPr>
        <p:txBody>
          <a:bodyPr/>
          <a:lstStyle/>
          <a:p>
            <a:pPr marL="0" indent="0">
              <a:buNone/>
            </a:pPr>
            <a:r>
              <a:rPr lang="en-US" sz="2000" b="1" dirty="0">
                <a:latin typeface="Calibri" panose="020F0502020204030204" pitchFamily="34" charset="0"/>
                <a:cs typeface="Calibri" panose="020F0502020204030204" pitchFamily="34" charset="0"/>
              </a:rPr>
              <a:t>When every group is done, look at all of the data collected by the groups and answer the following question:</a:t>
            </a:r>
          </a:p>
          <a:p>
            <a:pPr marL="731520" lvl="1" indent="-457200">
              <a:buFont typeface="+mj-lt"/>
              <a:buAutoNum type="arabicPeriod" startAt="4"/>
            </a:pPr>
            <a:r>
              <a:rPr lang="en-US" sz="2000" dirty="0"/>
              <a:t>For the country you did research on, identify three areas where your country might choose to make changes to improve their economy.</a:t>
            </a:r>
          </a:p>
          <a:p>
            <a:pPr marL="731520" lvl="1" indent="-457200">
              <a:buFont typeface="+mj-lt"/>
              <a:buAutoNum type="arabicPeriod" startAt="4"/>
            </a:pPr>
            <a:r>
              <a:rPr lang="en-US" sz="2000" dirty="0"/>
              <a:t>How does economic success translate to standard of living?</a:t>
            </a:r>
          </a:p>
          <a:p>
            <a:pPr marL="891540" lvl="2" indent="-342900"/>
            <a:r>
              <a:rPr lang="en-US" sz="2000" dirty="0"/>
              <a:t>Provide 3-5 examples from the data to support your argument.</a:t>
            </a:r>
          </a:p>
          <a:p>
            <a:pPr marL="731520" lvl="1" indent="-457200">
              <a:buFont typeface="+mj-lt"/>
              <a:buAutoNum type="arabicPeriod" startAt="4"/>
            </a:pPr>
            <a:r>
              <a:rPr lang="en-US" sz="2000" dirty="0"/>
              <a:t>How do GDP and Per Capita GDP differ?  To what degree do you think they are important in measuring the economic success of a country?</a:t>
            </a:r>
          </a:p>
          <a:p>
            <a:endParaRPr lang="en-US" sz="2000" dirty="0"/>
          </a:p>
        </p:txBody>
      </p:sp>
    </p:spTree>
    <p:extLst>
      <p:ext uri="{BB962C8B-B14F-4D97-AF65-F5344CB8AC3E}">
        <p14:creationId xmlns:p14="http://schemas.microsoft.com/office/powerpoint/2010/main" val="3862983460"/>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0" ma:contentTypeDescription="Create a new document." ma:contentTypeScope="" ma:versionID="dfcaf296b1bd588bd73adb08cf7d47c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b9b2f643d7d147ab63e5deb48b696c83"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573403-C109-4615-9D0F-BC23C8B90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8332A4-542C-494D-8506-1C720B46413C}">
  <ds:schemaRefs>
    <ds:schemaRef ds:uri="http://purl.org/dc/elements/1.1/"/>
    <ds:schemaRef ds:uri="http://purl.org/dc/terms/"/>
    <ds:schemaRef ds:uri="e475455f-c69b-4ff8-acf7-75612f4dc189"/>
    <ds:schemaRef ds:uri="http://schemas.microsoft.com/office/2006/documentManagement/types"/>
    <ds:schemaRef ds:uri="http://schemas.microsoft.com/office/infopath/2007/PartnerControls"/>
    <ds:schemaRef ds:uri="aa0c1190-56bd-4797-9cf7-4990489609e0"/>
    <ds:schemaRef ds:uri="http://purl.org/dc/dcmitype/"/>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1350</TotalTime>
  <Words>2508</Words>
  <Application>Microsoft Macintosh PowerPoint</Application>
  <PresentationFormat>On-screen Show (4:3)</PresentationFormat>
  <Paragraphs>246</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Corbel</vt:lpstr>
      <vt:lpstr>Office Theme</vt:lpstr>
      <vt:lpstr>The Economics of Income: The Rich Nations Mystery</vt:lpstr>
      <vt:lpstr>How Much Do You Know?</vt:lpstr>
      <vt:lpstr>Important Terms:  The Vocabulary of Development and Growth</vt:lpstr>
      <vt:lpstr>Important Terms:  The Vocabulary of Development and Growth</vt:lpstr>
      <vt:lpstr>Rich Nations Mystery</vt:lpstr>
      <vt:lpstr>Instructions</vt:lpstr>
      <vt:lpstr>Information Chart</vt:lpstr>
      <vt:lpstr>Analyzing the data</vt:lpstr>
      <vt:lpstr>Analyzing the data</vt:lpstr>
      <vt:lpstr>Country A:  Ukraine</vt:lpstr>
      <vt:lpstr>Country B:  North Korea</vt:lpstr>
      <vt:lpstr>Country C:  China</vt:lpstr>
      <vt:lpstr>Country D:  Hong Kong</vt:lpstr>
      <vt:lpstr>Country E: Switzerland</vt:lpstr>
      <vt:lpstr>Country F: South Korea</vt:lpstr>
      <vt:lpstr>Guess How Much and How</vt:lpstr>
      <vt:lpstr>Answers</vt:lpstr>
      <vt:lpstr>Exit Ticket Directions: Answer the two questions below. Circle your answer.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Chuck Krenzin</cp:lastModifiedBy>
  <cp:revision>221</cp:revision>
  <dcterms:created xsi:type="dcterms:W3CDTF">2012-09-11T15:07:18Z</dcterms:created>
  <dcterms:modified xsi:type="dcterms:W3CDTF">2019-04-17T14:20:03Z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