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77" r:id="rId6"/>
    <p:sldId id="278" r:id="rId7"/>
    <p:sldId id="27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CB8"/>
    <a:srgbClr val="8BAF00"/>
    <a:srgbClr val="7A9900"/>
    <a:srgbClr val="C7C6F8"/>
    <a:srgbClr val="004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03"/>
    <p:restoredTop sz="94218"/>
  </p:normalViewPr>
  <p:slideViewPr>
    <p:cSldViewPr>
      <p:cViewPr varScale="1">
        <p:scale>
          <a:sx n="85" d="100"/>
          <a:sy n="85" d="100"/>
        </p:scale>
        <p:origin x="-1938" y="-84"/>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87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4/16/2019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xmlns=""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xmlns=""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xmlns="" val="44436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xmlns="" val="444367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xmlns="" val="44436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 xmlns:a16="http://schemas.microsoft.com/office/drawing/2014/main" id="{D5AAC16F-5B5D-3841-922A-C14EF88DDBC3}"/>
              </a:ext>
            </a:extLst>
          </p:cNvPr>
          <p:cNvSpPr txBox="1"/>
          <p:nvPr userDrawn="1"/>
        </p:nvSpPr>
        <p:spPr>
          <a:xfrm>
            <a:off x="2438400" y="6536872"/>
            <a:ext cx="4267200" cy="369332"/>
          </a:xfrm>
          <a:prstGeom prst="rect">
            <a:avLst/>
          </a:prstGeom>
          <a:noFill/>
        </p:spPr>
        <p:txBody>
          <a:bodyPr wrap="square" rtlCol="0">
            <a:spAutoFit/>
          </a:bodyPr>
          <a:lstStyle/>
          <a:p>
            <a:pPr algn="ctr"/>
            <a:r>
              <a:rPr lang="en-US" sz="1800" kern="1200" baseline="0" dirty="0" smtClean="0">
                <a:solidFill>
                  <a:schemeClr val="bg1"/>
                </a:solidFill>
                <a:latin typeface="Arial" pitchFamily="-108" charset="0"/>
                <a:ea typeface="ＭＳ Ｐゴシック" pitchFamily="-108" charset="-128"/>
                <a:cs typeface="ＭＳ Ｐゴシック" pitchFamily="-108" charset="-128"/>
              </a:rPr>
              <a:t>Shopping for a Credit Card</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952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r>
              <a:rPr lang="en-US" dirty="0" smtClean="0"/>
              <a:t>Financial Fitness for Life</a:t>
            </a:r>
            <a:r>
              <a:rPr lang="en-US" dirty="0" smtClean="0">
                <a:ln w="11430"/>
                <a:effectLst>
                  <a:outerShdw blurRad="80000" dist="40000" dir="5040000" algn="tl">
                    <a:srgbClr val="000000">
                      <a:alpha val="0"/>
                    </a:srgbClr>
                  </a:outerShdw>
                </a:effectLst>
              </a:rPr>
              <a:t/>
            </a:r>
            <a:br>
              <a:rPr lang="en-US" dirty="0" smtClean="0">
                <a:ln w="11430"/>
                <a:effectLst>
                  <a:outerShdw blurRad="80000" dist="40000" dir="5040000" algn="tl">
                    <a:srgbClr val="000000">
                      <a:alpha val="0"/>
                    </a:srgbClr>
                  </a:outerShdw>
                </a:effectLst>
              </a:rPr>
            </a:br>
            <a:r>
              <a:rPr lang="en-US" sz="4800" dirty="0" smtClean="0"/>
              <a:t>Grades 9-12 </a:t>
            </a:r>
            <a:r>
              <a:rPr lang="en-US" sz="6000" dirty="0" smtClean="0">
                <a:ln w="11430"/>
                <a:effectLst>
                  <a:outerShdw blurRad="80000" dist="40000" dir="5040000" algn="tl">
                    <a:srgbClr val="000000">
                      <a:alpha val="0"/>
                    </a:srgbClr>
                  </a:outerShdw>
                </a:effectLst>
              </a:rPr>
              <a:t/>
            </a:r>
            <a:br>
              <a:rPr lang="en-US" sz="6000" dirty="0" smtClean="0">
                <a:ln w="11430"/>
                <a:effectLst>
                  <a:outerShdw blurRad="80000" dist="40000" dir="5040000" algn="tl">
                    <a:srgbClr val="000000">
                      <a:alpha val="0"/>
                    </a:srgbClr>
                  </a:outerShdw>
                </a:effectLst>
              </a:rPr>
            </a:br>
            <a:r>
              <a:rPr lang="en-US" sz="4400" dirty="0" smtClean="0">
                <a:cs typeface="+mj-cs"/>
              </a:rPr>
              <a:t/>
            </a:r>
            <a:br>
              <a:rPr lang="en-US" sz="4400" dirty="0" smtClean="0">
                <a:cs typeface="+mj-cs"/>
              </a:rPr>
            </a:br>
            <a:r>
              <a:rPr lang="en-US" sz="4400" dirty="0" smtClean="0">
                <a:solidFill>
                  <a:schemeClr val="tx1"/>
                </a:solidFill>
                <a:cs typeface="+mj-cs"/>
              </a:rPr>
              <a:t/>
            </a:r>
            <a:br>
              <a:rPr lang="en-US" sz="4400" dirty="0" smtClean="0">
                <a:solidFill>
                  <a:schemeClr val="tx1"/>
                </a:solidFill>
                <a:cs typeface="+mj-cs"/>
              </a:rPr>
            </a:br>
            <a:r>
              <a:rPr lang="en-US" sz="4400" dirty="0" smtClean="0">
                <a:solidFill>
                  <a:schemeClr val="tx1"/>
                </a:solidFill>
                <a:cs typeface="+mj-cs"/>
              </a:rPr>
              <a:t>Lesson 15: </a:t>
            </a:r>
            <a:r>
              <a:rPr lang="en-US" sz="4000" dirty="0" smtClean="0">
                <a:solidFill>
                  <a:schemeClr val="tx1"/>
                </a:solidFill>
              </a:rPr>
              <a:t>Shopping for a Credit Card</a:t>
            </a:r>
            <a:endParaRPr lang="en-US" sz="4400" b="1" dirty="0">
              <a:ln w="11430"/>
              <a:solidFill>
                <a:schemeClr val="tx1"/>
              </a:solidFill>
              <a:effectLst>
                <a:outerShdw blurRad="80000" dist="40000" dir="5040000" algn="tl">
                  <a:srgbClr val="000000">
                    <a:alpha val="0"/>
                  </a:srgbClr>
                </a:outerShdw>
              </a:effectLs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772400" cy="1752600"/>
          </a:xfrm>
        </p:spPr>
        <p:txBody>
          <a:bodyPr rtlCol="0" anchor="t">
            <a:noAutofit/>
            <a:scene3d>
              <a:camera prst="orthographicFront"/>
              <a:lightRig rig="glow" dir="tl">
                <a:rot lat="0" lon="0" rev="5400000"/>
              </a:lightRig>
            </a:scene3d>
            <a:sp3d>
              <a:bevelT w="0" h="0"/>
              <a:contourClr>
                <a:schemeClr val="accent6">
                  <a:shade val="73000"/>
                </a:schemeClr>
              </a:contourClr>
            </a:sp3d>
          </a:bodyPr>
          <a:lstStyle/>
          <a:p>
            <a:pPr algn="l">
              <a:lnSpc>
                <a:spcPct val="100000"/>
              </a:lnSpc>
            </a:pPr>
            <a:r>
              <a:rPr lang="en-US" sz="1600" dirty="0" smtClean="0">
                <a:solidFill>
                  <a:schemeClr val="tx1"/>
                </a:solidFill>
              </a:rPr>
              <a:t>1. Find your ANNUAL PERCENTAGE RATE (APR). It should be on your</a:t>
            </a:r>
            <a:br>
              <a:rPr lang="en-US" sz="1600" dirty="0" smtClean="0">
                <a:solidFill>
                  <a:schemeClr val="tx1"/>
                </a:solidFill>
              </a:rPr>
            </a:br>
            <a:r>
              <a:rPr lang="en-US" sz="1600" dirty="0" smtClean="0">
                <a:solidFill>
                  <a:schemeClr val="tx1"/>
                </a:solidFill>
              </a:rPr>
              <a:t>credit statement and in the agreement you signed when opening the account.</a:t>
            </a:r>
            <a:br>
              <a:rPr lang="en-US" sz="1600" dirty="0" smtClean="0">
                <a:solidFill>
                  <a:schemeClr val="tx1"/>
                </a:solidFill>
              </a:rPr>
            </a:br>
            <a:r>
              <a:rPr lang="en-US" sz="1600" dirty="0" smtClean="0">
                <a:solidFill>
                  <a:schemeClr val="tx1"/>
                </a:solidFill>
              </a:rPr>
              <a:t>Interest rates are subject to change, so it is important to read all</a:t>
            </a:r>
            <a:br>
              <a:rPr lang="en-US" sz="1600" dirty="0" smtClean="0">
                <a:solidFill>
                  <a:schemeClr val="tx1"/>
                </a:solidFill>
              </a:rPr>
            </a:br>
            <a:r>
              <a:rPr lang="en-US" sz="1600" dirty="0" smtClean="0">
                <a:solidFill>
                  <a:schemeClr val="tx1"/>
                </a:solidFill>
              </a:rPr>
              <a:t>communications from the company issuing your card.</a:t>
            </a:r>
            <a:br>
              <a:rPr lang="en-US" sz="1600" dirty="0" smtClean="0">
                <a:solidFill>
                  <a:schemeClr val="tx1"/>
                </a:solidFill>
              </a:rPr>
            </a:br>
            <a:r>
              <a:rPr lang="en-US" sz="1600" dirty="0" smtClean="0">
                <a:solidFill>
                  <a:schemeClr val="tx1"/>
                </a:solidFill>
              </a:rPr>
              <a:t>For this example, let’s use 14 percent.</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2. Divide your APR by 365 to find your daily percentage rate</a:t>
            </a:r>
            <a:r>
              <a:rPr lang="en-US" sz="1600" dirty="0" smtClean="0">
                <a:solidFill>
                  <a:schemeClr val="tx1"/>
                </a:solidFill>
              </a:rPr>
              <a:t>.</a:t>
            </a:r>
            <a:endParaRPr lang="en-US" sz="1600" b="1" dirty="0">
              <a:ln w="11430"/>
              <a:solidFill>
                <a:schemeClr val="tx1"/>
              </a:solidFill>
              <a:effectLst>
                <a:outerShdw blurRad="80000" dist="40000" dir="5040000" algn="tl">
                  <a:srgbClr val="000000">
                    <a:alpha val="0"/>
                  </a:srgbClr>
                </a:outerShdw>
              </a:effectLst>
              <a:ea typeface="+mj-ea"/>
              <a:cs typeface="+mj-cs"/>
            </a:endParaRPr>
          </a:p>
        </p:txBody>
      </p:sp>
      <p:sp>
        <p:nvSpPr>
          <p:cNvPr id="3" name="Title 1"/>
          <p:cNvSpPr txBox="1">
            <a:spLocks/>
          </p:cNvSpPr>
          <p:nvPr/>
        </p:nvSpPr>
        <p:spPr bwMode="auto">
          <a:xfrm>
            <a:off x="990600" y="1295400"/>
            <a:ext cx="7086600" cy="9144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scene3d>
              <a:camera prst="orthographicFront"/>
              <a:lightRig rig="glow" dir="tl">
                <a:rot lat="0" lon="0" rev="5400000"/>
              </a:lightRig>
            </a:scene3d>
            <a:sp3d>
              <a:bevelT w="0" h="0"/>
              <a:contourClr>
                <a:schemeClr val="accent6">
                  <a:shade val="73000"/>
                </a:schemeClr>
              </a:contourClr>
            </a:sp3d>
          </a:bodyPr>
          <a:lstStyle/>
          <a:p>
            <a:pPr lvl="0" algn="ctr">
              <a:lnSpc>
                <a:spcPts val="3400"/>
              </a:lnSpc>
            </a:pPr>
            <a:r>
              <a:rPr lang="en-US" sz="5400" b="1" baseline="-3000" dirty="0" smtClean="0">
                <a:solidFill>
                  <a:srgbClr val="005CB8"/>
                </a:solidFill>
              </a:rPr>
              <a:t>Calculating Credit Card Interest</a:t>
            </a:r>
            <a:endParaRPr kumimoji="0" lang="en-US" sz="5400" b="1" i="0" u="none" strike="noStrike" kern="1200" cap="none" spc="0" normalizeH="0" baseline="-3000" noProof="0" dirty="0">
              <a:ln w="11430"/>
              <a:solidFill>
                <a:srgbClr val="005CB8"/>
              </a:solidFill>
              <a:effectLst>
                <a:outerShdw blurRad="80000" dist="40000" dir="5040000" algn="tl">
                  <a:srgbClr val="000000">
                    <a:alpha val="0"/>
                  </a:srgbClr>
                </a:outerShdw>
              </a:effectLst>
              <a:uLnTx/>
              <a:uFillTx/>
              <a:latin typeface="Calibri" panose="020F0502020204030204" pitchFamily="34" charset="0"/>
              <a:ea typeface="+mj-ea"/>
              <a:cs typeface="+mj-cs"/>
            </a:endParaRPr>
          </a:p>
        </p:txBody>
      </p:sp>
      <p:sp>
        <p:nvSpPr>
          <p:cNvPr id="4" name="Rectangle 3"/>
          <p:cNvSpPr/>
          <p:nvPr/>
        </p:nvSpPr>
        <p:spPr>
          <a:xfrm>
            <a:off x="1828800" y="4191000"/>
            <a:ext cx="2743200" cy="615553"/>
          </a:xfrm>
          <a:prstGeom prst="rect">
            <a:avLst/>
          </a:prstGeom>
        </p:spPr>
        <p:txBody>
          <a:bodyPr wrap="square">
            <a:spAutoFit/>
          </a:bodyPr>
          <a:lstStyle/>
          <a:p>
            <a:pPr algn="ctr"/>
            <a:r>
              <a:rPr lang="en-US" dirty="0" smtClean="0"/>
              <a:t> </a:t>
            </a:r>
            <a:r>
              <a:rPr lang="en-US" sz="1600" b="1" dirty="0" smtClean="0">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rPr>
              <a:t>14%/365 days in a year, or</a:t>
            </a:r>
            <a:br>
              <a:rPr lang="en-US" sz="1600" b="1" dirty="0" smtClean="0">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rPr>
            </a:br>
            <a:r>
              <a:rPr lang="en-US" sz="1600" b="1" dirty="0" smtClean="0">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rPr>
              <a:t>14%/365 = .00038</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924800" cy="495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algn="l">
              <a:lnSpc>
                <a:spcPct val="100000"/>
              </a:lnSpc>
            </a:pPr>
            <a:r>
              <a:rPr lang="en-US" sz="1600" dirty="0" smtClean="0">
                <a:solidFill>
                  <a:schemeClr val="tx1"/>
                </a:solidFill>
              </a:rPr>
              <a:t>3. Calculate the average daily balance of your account.</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Suppose you start the month with a balance of $2,500, then make a $600</a:t>
            </a:r>
            <a:br>
              <a:rPr lang="en-US" sz="1600" dirty="0" smtClean="0">
                <a:solidFill>
                  <a:schemeClr val="tx1"/>
                </a:solidFill>
              </a:rPr>
            </a:br>
            <a:r>
              <a:rPr lang="en-US" sz="1600" dirty="0" smtClean="0">
                <a:solidFill>
                  <a:schemeClr val="tx1"/>
                </a:solidFill>
              </a:rPr>
              <a:t>payment on the 15th. That drops your balance to $1,900 for the rest of</a:t>
            </a:r>
            <a:br>
              <a:rPr lang="en-US" sz="1600" dirty="0" smtClean="0">
                <a:solidFill>
                  <a:schemeClr val="tx1"/>
                </a:solidFill>
              </a:rPr>
            </a:br>
            <a:r>
              <a:rPr lang="en-US" sz="1600" dirty="0" smtClean="0">
                <a:solidFill>
                  <a:schemeClr val="tx1"/>
                </a:solidFill>
              </a:rPr>
              <a:t>the month.</a:t>
            </a:r>
            <a:br>
              <a:rPr lang="en-US" sz="1600" dirty="0" smtClean="0">
                <a:solidFill>
                  <a:schemeClr val="tx1"/>
                </a:solidFill>
              </a:rPr>
            </a:br>
            <a:r>
              <a:rPr lang="en-US" sz="1600" dirty="0" smtClean="0">
                <a:solidFill>
                  <a:schemeClr val="tx1"/>
                </a:solidFill>
              </a:rPr>
              <a:t>			$2,500 x 15 = $37,500</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$1,900 x 15 = $28,500</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($2,500 x 15) + ($1,900 x 15) = $66,000</a:t>
            </a:r>
            <a:br>
              <a:rPr lang="en-US" sz="1600" dirty="0" smtClean="0">
                <a:solidFill>
                  <a:schemeClr val="tx1"/>
                </a:solidFill>
              </a:rPr>
            </a:br>
            <a:r>
              <a:rPr lang="en-US" sz="1600" dirty="0" smtClean="0">
                <a:solidFill>
                  <a:schemeClr val="tx1"/>
                </a:solidFill>
              </a:rPr>
              <a:t>				or</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$37,500 + $28,500 = $66,000</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$66,000/30 = $2,200</a:t>
            </a:r>
            <a:endParaRPr lang="en-US" sz="1600" b="1" dirty="0">
              <a:ln w="11430"/>
              <a:solidFill>
                <a:schemeClr val="tx1"/>
              </a:solidFill>
              <a:effectLst>
                <a:outerShdw blurRad="80000" dist="40000" dir="5040000" algn="tl">
                  <a:srgbClr val="000000">
                    <a:alpha val="0"/>
                  </a:srgbClr>
                </a:outerShdw>
              </a:effectLs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696200" cy="44958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algn="l">
              <a:lnSpc>
                <a:spcPct val="100000"/>
              </a:lnSpc>
            </a:pPr>
            <a:r>
              <a:rPr lang="en-US" sz="1600" dirty="0" smtClean="0">
                <a:solidFill>
                  <a:schemeClr val="tx1"/>
                </a:solidFill>
              </a:rPr>
              <a:t>4. Calculate your interest for this month.*</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Your daily rate of interest is .00038 and your average daily balance is $2,200.</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$2,200 x .00038 x 30 = $25.08</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5. Using this example, your interest for this month would be $25.08.</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t>
            </a:r>
            <a:r>
              <a:rPr lang="en-US" sz="1600" i="1" dirty="0" smtClean="0">
                <a:solidFill>
                  <a:schemeClr val="tx1"/>
                </a:solidFill>
              </a:rPr>
              <a:t>*Most credit card companies use 30 days for all months except February.</a:t>
            </a:r>
            <a:br>
              <a:rPr lang="en-US" sz="1600" i="1" dirty="0" smtClean="0">
                <a:solidFill>
                  <a:schemeClr val="tx1"/>
                </a:solidFill>
              </a:rPr>
            </a:br>
            <a:r>
              <a:rPr lang="en-US" sz="1600" i="1" dirty="0" smtClean="0">
                <a:solidFill>
                  <a:schemeClr val="tx1"/>
                </a:solidFill>
              </a:rPr>
              <a:t>Some may also calculate rates on based 360 days a year instead of 365,</a:t>
            </a:r>
            <a:br>
              <a:rPr lang="en-US" sz="1600" i="1" dirty="0" smtClean="0">
                <a:solidFill>
                  <a:schemeClr val="tx1"/>
                </a:solidFill>
              </a:rPr>
            </a:br>
            <a:r>
              <a:rPr lang="en-US" sz="1600" i="1" dirty="0" smtClean="0">
                <a:solidFill>
                  <a:schemeClr val="tx1"/>
                </a:solidFill>
              </a:rPr>
              <a:t>but any difference is minor.</a:t>
            </a:r>
            <a:endParaRPr lang="en-US" sz="1600" b="1" i="1" dirty="0">
              <a:ln w="11430"/>
              <a:solidFill>
                <a:schemeClr val="tx1"/>
              </a:solidFill>
              <a:effectLst>
                <a:outerShdw blurRad="80000" dist="40000" dir="5040000" algn="tl">
                  <a:srgbClr val="000000">
                    <a:alpha val="0"/>
                  </a:srgbClr>
                </a:outerShdw>
              </a:effectLs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437e359605751efbd804618026231e42">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a249fb1b50a471755124ba3383a3a7b8"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0689634B-0BCD-496F-9CC1-B3807F71D174}"/>
</file>

<file path=customXml/itemProps3.xml><?xml version="1.0" encoding="utf-8"?>
<ds:datastoreItem xmlns:ds="http://schemas.openxmlformats.org/officeDocument/2006/customXml" ds:itemID="{7F8332A4-542C-494D-8506-1C720B46413C}">
  <ds:schemaRefs>
    <ds:schemaRef ds:uri="http://purl.org/dc/elements/1.1/"/>
    <ds:schemaRef ds:uri="http://schemas.microsoft.com/office/2006/documentManagement/types"/>
    <ds:schemaRef ds:uri="http://www.w3.org/XML/1998/namespace"/>
    <ds:schemaRef ds:uri="http://purl.org/dc/terms/"/>
    <ds:schemaRef ds:uri="http://purl.org/dc/dcmitype/"/>
    <ds:schemaRef ds:uri="http://schemas.microsoft.com/office/infopath/2007/PartnerControls"/>
    <ds:schemaRef ds:uri="aa0c1190-56bd-4797-9cf7-4990489609e0"/>
    <ds:schemaRef ds:uri="http://schemas.openxmlformats.org/package/2006/metadata/core-properties"/>
    <ds:schemaRef ds:uri="e475455f-c69b-4ff8-acf7-75612f4dc18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1146</TotalTime>
  <Words>57</Words>
  <Application>Microsoft Office PowerPoint</Application>
  <PresentationFormat>On-screen Show (4:3)</PresentationFormat>
  <Paragraphs>10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Financial Fitness for Life Grades 9-12    Lesson 15: Shopping for a Credit Card</vt:lpstr>
      <vt:lpstr>1. Find your ANNUAL PERCENTAGE RATE (APR). It should be on your credit statement and in the agreement you signed when opening the account. Interest rates are subject to change, so it is important to read all communications from the company issuing your card. For this example, let’s use 14 percent.  2. Divide your APR by 365 to find your daily percentage rate.</vt:lpstr>
      <vt:lpstr>3. Calculate the average daily balance of your account.  Suppose you start the month with a balance of $2,500, then make a $600 payment on the 15th. That drops your balance to $1,900 for the rest of the month.    $2,500 x 15 = $37,500     $1,900 x 15 = $28,500        ($2,500 x 15) + ($1,900 x 15) = $66,000     or                  $37,500 + $28,500 = $66,000        $66,000/30 = $2,200</vt:lpstr>
      <vt:lpstr>4. Calculate your interest for this month.*  Your daily rate of interest is .00038 and your average daily balance is $2,200.    $2,200 x .00038 x 30 = $25.08  5. Using this example, your interest for this month would be $25.08.   *Most credit card companies use 30 days for all months except February. Some may also calculate rates on based 360 days a year instead of 365, but any difference is minor.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sureshk</cp:lastModifiedBy>
  <cp:revision>174</cp:revision>
  <dcterms:created xsi:type="dcterms:W3CDTF">2012-09-11T15:07:18Z</dcterms:created>
  <dcterms:modified xsi:type="dcterms:W3CDTF">2019-04-16T07:26:46Z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