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CB8"/>
    <a:srgbClr val="8BAF00"/>
    <a:srgbClr val="7A9900"/>
    <a:srgbClr val="C7C6F8"/>
    <a:srgbClr val="004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3"/>
    <p:restoredTop sz="94218"/>
  </p:normalViewPr>
  <p:slideViewPr>
    <p:cSldViewPr>
      <p:cViewPr varScale="1">
        <p:scale>
          <a:sx n="97" d="100"/>
          <a:sy n="97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991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89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1981200" y="6523851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The Economic Way of Thinking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952999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000" dirty="0" smtClean="0"/>
              <a:t>Financial Fitness for Life</a:t>
            </a:r>
            <a:r>
              <a:rPr lang="en-US" sz="6000" b="1" dirty="0" smtClean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6000" b="1" dirty="0" smtClean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400" dirty="0" smtClean="0">
                <a:cs typeface="+mj-cs"/>
              </a:rPr>
              <a:t>Grades 9-12</a:t>
            </a:r>
            <a:br>
              <a:rPr lang="en-US" sz="4400" dirty="0" smtClean="0">
                <a:cs typeface="+mj-cs"/>
              </a:rPr>
            </a:br>
            <a:r>
              <a:rPr lang="en-US" sz="44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4400" dirty="0" smtClean="0">
                <a:solidFill>
                  <a:schemeClr val="tx1"/>
                </a:solidFill>
                <a:cs typeface="+mj-cs"/>
              </a:rPr>
            </a:br>
            <a:r>
              <a:rPr lang="en-US" sz="3600" dirty="0">
                <a:solidFill>
                  <a:schemeClr val="tx1"/>
                </a:solidFill>
                <a:cs typeface="+mj-cs"/>
              </a:rPr>
              <a:t>L</a:t>
            </a:r>
            <a:r>
              <a:rPr lang="en-US" sz="3600" dirty="0" smtClean="0">
                <a:solidFill>
                  <a:schemeClr val="tx1"/>
                </a:solidFill>
                <a:cs typeface="+mj-cs"/>
              </a:rPr>
              <a:t>esson 2: </a:t>
            </a:r>
            <a:r>
              <a:rPr lang="en-US" sz="3600" dirty="0" smtClean="0">
                <a:solidFill>
                  <a:schemeClr val="tx1"/>
                </a:solidFill>
              </a:rPr>
              <a:t>The Economic Way of Thinking</a:t>
            </a:r>
            <a:endParaRPr lang="en-US" sz="44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077200" cy="758952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The Handy Dandy Guide</a:t>
            </a:r>
            <a:endParaRPr lang="en-US" sz="36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62200"/>
            <a:ext cx="8458200" cy="35052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1. People choose.</a:t>
            </a:r>
          </a:p>
          <a:p>
            <a:pPr>
              <a:buNone/>
            </a:pPr>
            <a:r>
              <a:rPr lang="en-US" sz="1800" dirty="0" smtClean="0"/>
              <a:t>2. </a:t>
            </a:r>
            <a:r>
              <a:rPr lang="en-US" sz="1800" dirty="0" smtClean="0"/>
              <a:t>People’s</a:t>
            </a:r>
            <a:r>
              <a:rPr lang="en-US" sz="1800" dirty="0" smtClean="0"/>
              <a:t> </a:t>
            </a:r>
            <a:r>
              <a:rPr lang="en-US" sz="1800" dirty="0" smtClean="0"/>
              <a:t>choices </a:t>
            </a:r>
            <a:r>
              <a:rPr lang="en-US" sz="1800" dirty="0" smtClean="0"/>
              <a:t>always have </a:t>
            </a:r>
            <a:r>
              <a:rPr lang="en-US" sz="1800" dirty="0" smtClean="0"/>
              <a:t>costs.</a:t>
            </a:r>
          </a:p>
          <a:p>
            <a:pPr>
              <a:buNone/>
            </a:pPr>
            <a:r>
              <a:rPr lang="en-US" sz="1800" dirty="0" smtClean="0"/>
              <a:t>3. People respond to incentives in predictable ways.</a:t>
            </a:r>
          </a:p>
          <a:p>
            <a:pPr>
              <a:buNone/>
            </a:pPr>
            <a:r>
              <a:rPr lang="en-US" sz="1800" dirty="0" smtClean="0"/>
              <a:t>4. People create economic systems that influence choices and incentives.</a:t>
            </a:r>
          </a:p>
          <a:p>
            <a:pPr>
              <a:buNone/>
            </a:pPr>
            <a:r>
              <a:rPr lang="en-US" sz="1800" dirty="0" smtClean="0"/>
              <a:t>5. People gain when they engage in voluntary, non-fraudulent trade.</a:t>
            </a:r>
          </a:p>
          <a:p>
            <a:pPr>
              <a:buNone/>
            </a:pPr>
            <a:r>
              <a:rPr lang="en-US" sz="1800" dirty="0" smtClean="0"/>
              <a:t>6. People’s choices have consequences for the future.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noFill/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lnSpc>
                <a:spcPts val="3600"/>
              </a:lnSpc>
              <a:spcAft>
                <a:spcPts val="0"/>
              </a:spcAft>
              <a:defRPr/>
            </a:pPr>
            <a:r>
              <a:rPr lang="en-US" sz="4000" dirty="0" smtClean="0"/>
              <a:t>Earnings by Educational Attainment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2800" dirty="0" smtClean="0"/>
              <a:t>Earnings by Educational Attainment, 2017</a:t>
            </a:r>
            <a:endParaRPr lang="en-US" sz="3200" b="1" dirty="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BA857943-13DD-5B4B-B1B5-FBCAF2B94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559848"/>
              </p:ext>
            </p:extLst>
          </p:nvPr>
        </p:nvGraphicFramePr>
        <p:xfrm>
          <a:off x="2095500" y="2325129"/>
          <a:ext cx="4762500" cy="247547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113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11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4799"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lang="en-US" sz="14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Educational attainment</a:t>
                      </a:r>
                      <a:endParaRPr sz="1800" b="1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lang="en-US" sz="14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Median usual weekly earnings</a:t>
                      </a:r>
                      <a:endParaRPr sz="1800" b="1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Doctoral degree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$1,743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93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degree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$1,836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006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Master’s degree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$1,401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79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Bachelor’s degree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$1,173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Associate’s degree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  836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Some college, no degree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  774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3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school diploma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  712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06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 than a high school diploma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  520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79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  907</a:t>
                      </a:r>
                      <a:endParaRPr sz="11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1981200" y="4724400"/>
            <a:ext cx="480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" dirty="0" smtClean="0"/>
              <a:t>Note: Data are for persons age 25 and over. Earnings are for full-time wage and salary workers.</a:t>
            </a:r>
          </a:p>
          <a:p>
            <a:r>
              <a:rPr lang="en-US" sz="800" dirty="0" smtClean="0"/>
              <a:t>Source: Current Population Survey, U.S. Department of Labor, U.S. Bureau of Labor Statistics</a:t>
            </a:r>
            <a:endParaRPr kumimoji="0" lang="en-US" sz="800" b="1" i="0" u="none" strike="noStrike" kern="1200" cap="none" spc="0" normalizeH="0" baseline="0" noProof="0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437e359605751efbd804618026231e42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a249fb1b50a471755124ba3383a3a7b8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C56140-E20F-4164-98C1-0E664C021EA3}"/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aa0c1190-56bd-4797-9cf7-4990489609e0"/>
    <ds:schemaRef ds:uri="http://schemas.openxmlformats.org/package/2006/metadata/core-properties"/>
    <ds:schemaRef ds:uri="e475455f-c69b-4ff8-acf7-75612f4dc18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</TotalTime>
  <Words>160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Financial Fitness for Life Grades 9-12  Lesson 2: The Economic Way of Thinking</vt:lpstr>
      <vt:lpstr>The Handy Dandy Guide</vt:lpstr>
      <vt:lpstr>Earnings by Educational Attainment  Earnings by Educational Attainment,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sureshk</cp:lastModifiedBy>
  <cp:revision>168</cp:revision>
  <dcterms:created xsi:type="dcterms:W3CDTF">2012-09-11T15:07:18Z</dcterms:created>
  <dcterms:modified xsi:type="dcterms:W3CDTF">2019-04-11T07:22:00Z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