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B8"/>
    <a:srgbClr val="7A9900"/>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408"/>
    <p:restoredTop sz="82177"/>
  </p:normalViewPr>
  <p:slideViewPr>
    <p:cSldViewPr>
      <p:cViewPr varScale="1">
        <p:scale>
          <a:sx n="128" d="100"/>
          <a:sy n="128" d="100"/>
        </p:scale>
        <p:origin x="2696"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4/11/19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Start the lesson by stating: Imagine you have four siblings. All five of you have been working hard in the house and yard all day. When you come into the kitchen at the end of the day, you find that your mom has baked an apple pie for all of you. How can you share the pie?</a:t>
            </a: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Explain to students that economists and politicians become concerned about income inequality when it is extreme. In other words, when many individuals in a population have a very small share of the income and most income goes to a few wealthy individuals. Most governments, including the U.S. make some attempt to redistribute income to help the least fortunate – meaning they take tax dollars from high-earning individuals to provide money and services to low-income earners. In order to make these decisions, it’s important first to measure the income distribution in a nation. In this lesson, students will learn two such measures: the Lorenz Curve and the Gini coefficient.</a:t>
            </a: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a:t>
            </a:fld>
            <a:endParaRPr lang="en-US"/>
          </a:p>
        </p:txBody>
      </p:sp>
    </p:spTree>
    <p:extLst>
      <p:ext uri="{BB962C8B-B14F-4D97-AF65-F5344CB8AC3E}">
        <p14:creationId xmlns:p14="http://schemas.microsoft.com/office/powerpoint/2010/main" val="223336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endParaRPr lang="en-US" dirty="0"/>
          </a:p>
          <a:p>
            <a:pPr marL="0" indent="0">
              <a:spcBef>
                <a:spcPct val="30000"/>
              </a:spcBef>
              <a:spcAft>
                <a:spcPct val="0"/>
              </a:spcAft>
              <a:buNone/>
            </a:pPr>
            <a:r>
              <a:rPr lang="en-US" dirty="0"/>
              <a:t>Explain to students that the first step in graphing a Lorenz Curve is collecting income data for a population. For this lesson, we will imagine a small country, Alpha, with just five citizens: Adrian, Bob, Cathy, Derek and Eddie. Their income data is provided on the slide and in Activity 1. **Students should NOT copy the data from Slide 3 onto Activity 1. Note that the citizens of Alpha do not have equal income. Ask students to add up the total income for these five residents ($500). Ask students: If there were equal distribution of income, how much would each citizen of Alpha earn? ($100) </a:t>
            </a:r>
          </a:p>
          <a:p>
            <a:pPr marL="0" indent="0">
              <a:spcBef>
                <a:spcPct val="30000"/>
              </a:spcBef>
              <a:spcAft>
                <a:spcPct val="0"/>
              </a:spcAft>
              <a:buNone/>
            </a:pPr>
            <a:endParaRPr lang="en-US" dirty="0"/>
          </a:p>
          <a:p>
            <a:pPr marL="0" indent="0">
              <a:spcBef>
                <a:spcPct val="30000"/>
              </a:spcBef>
              <a:spcAft>
                <a:spcPct val="0"/>
              </a:spcAft>
              <a:buNone/>
            </a:pPr>
            <a:r>
              <a:rPr lang="en-US" dirty="0"/>
              <a:t>Ask students to sort the individuals and put them in the table on Activity 1 in ascending order. In other words, Bob – who is earning the least at $15 – goes in the top row of the table. Move to the next slide so students can check their work.</a:t>
            </a:r>
            <a:br>
              <a:rPr lang="en-US" dirty="0"/>
            </a:b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3</a:t>
            </a:fld>
            <a:endParaRPr lang="en-US"/>
          </a:p>
        </p:txBody>
      </p:sp>
    </p:spTree>
    <p:extLst>
      <p:ext uri="{BB962C8B-B14F-4D97-AF65-F5344CB8AC3E}">
        <p14:creationId xmlns:p14="http://schemas.microsoft.com/office/powerpoint/2010/main" val="187183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Then explain that next, students need to calculate each individual’s share of the total income. Ask students: How will you calculate Bob’s share of the total income? ($15/$500 = 3%) Ask students to repeat this procedure for each individual and fill in the third column of the table on Activity 1. Move to the next slide so students can check their work.</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4</a:t>
            </a:fld>
            <a:endParaRPr lang="en-US"/>
          </a:p>
        </p:txBody>
      </p:sp>
    </p:spTree>
    <p:extLst>
      <p:ext uri="{BB962C8B-B14F-4D97-AF65-F5344CB8AC3E}">
        <p14:creationId xmlns:p14="http://schemas.microsoft.com/office/powerpoint/2010/main" val="95371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Explain that the final column on the table represents the cumulative share of income going to 1 worker or 2 workers or 5 workers. The lowest paid worker, Bob, receives 3% of the income. The lowest paid two workers, Bob and Cathy, earn 3% + 14% of the income, so cumulatively (together) they earn 17% of the income. All of the workers, together, earn 100% of the income. This might seem strange to students, but explain that this column is important for graphing a Lorenz Curve. Ask students to calculate the cumulative share of the income for 3 and 4 workers and fill in the final column on Activity 1. Once students are done, show Slide 6 so they can check their work.</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5</a:t>
            </a:fld>
            <a:endParaRPr lang="en-US"/>
          </a:p>
        </p:txBody>
      </p:sp>
    </p:spTree>
    <p:extLst>
      <p:ext uri="{BB962C8B-B14F-4D97-AF65-F5344CB8AC3E}">
        <p14:creationId xmlns:p14="http://schemas.microsoft.com/office/powerpoint/2010/main" val="2948095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Direct students to the graph at the bottom of Activity 1) Ask students what they think the bright purple line on the graph represents. (It represents perfectly equal distribution of income. The lowest 1% of income earners have 1% of the income. The lowest 20% have 20% of the income. The lowest 50% have 50% of the income, etc.) Show students the red dot above 20% on the X-axis. Explain that this data point is Bob. He represents 20% of the income earners in Alpha, and he earns 3% of the income. Ask students to draw this point on their graphs on Activity 1, then plot the points representing the cumulative income of the lowest 40% (Bob + Cathy), 60%, 80% and then 100%. </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6</a:t>
            </a:fld>
            <a:endParaRPr lang="en-US"/>
          </a:p>
        </p:txBody>
      </p:sp>
    </p:spTree>
    <p:extLst>
      <p:ext uri="{BB962C8B-B14F-4D97-AF65-F5344CB8AC3E}">
        <p14:creationId xmlns:p14="http://schemas.microsoft.com/office/powerpoint/2010/main" val="49268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7</a:t>
            </a:fld>
            <a:endParaRPr lang="en-US"/>
          </a:p>
        </p:txBody>
      </p:sp>
    </p:spTree>
    <p:extLst>
      <p:ext uri="{BB962C8B-B14F-4D97-AF65-F5344CB8AC3E}">
        <p14:creationId xmlns:p14="http://schemas.microsoft.com/office/powerpoint/2010/main" val="261787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8</a:t>
            </a:fld>
            <a:endParaRPr lang="en-US"/>
          </a:p>
        </p:txBody>
      </p:sp>
    </p:spTree>
    <p:extLst>
      <p:ext uri="{BB962C8B-B14F-4D97-AF65-F5344CB8AC3E}">
        <p14:creationId xmlns:p14="http://schemas.microsoft.com/office/powerpoint/2010/main" val="1993423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667000"/>
            <a:ext cx="8229600" cy="3779520"/>
          </a:xfrm>
        </p:spPr>
        <p:txBody>
          <a:bodyPr/>
          <a:lstStyle>
            <a:lvl1pPr>
              <a:lnSpc>
                <a:spcPts val="2800"/>
              </a:lnSpc>
              <a:spcAft>
                <a:spcPts val="1200"/>
              </a:spcAft>
              <a:defRPr sz="2200"/>
            </a:lvl1pPr>
            <a:lvl2pPr>
              <a:lnSpc>
                <a:spcPts val="2800"/>
              </a:lnSpc>
              <a:spcAft>
                <a:spcPts val="1200"/>
              </a:spcAft>
              <a:defRPr sz="2200"/>
            </a:lvl2pPr>
            <a:lvl3pPr>
              <a:lnSpc>
                <a:spcPts val="2800"/>
              </a:lnSpc>
              <a:spcAft>
                <a:spcPts val="1200"/>
              </a:spcAft>
              <a:defRPr sz="2200"/>
            </a:lvl3pPr>
            <a:lvl4pPr>
              <a:lnSpc>
                <a:spcPts val="2800"/>
              </a:lnSpc>
              <a:spcAft>
                <a:spcPts val="1200"/>
              </a:spcAft>
              <a:defRPr sz="2200"/>
            </a:lvl4pPr>
            <a:lvl5pPr>
              <a:lnSpc>
                <a:spcPts val="2800"/>
              </a:lnSpc>
              <a:spcAft>
                <a:spcPts val="120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dirty="0"/>
              <a:t>Click to edit Master title style</a:t>
            </a:r>
          </a:p>
        </p:txBody>
      </p:sp>
      <p:sp>
        <p:nvSpPr>
          <p:cNvPr id="1027" name="Text Placeholder 2"/>
          <p:cNvSpPr>
            <a:spLocks noGrp="1"/>
          </p:cNvSpPr>
          <p:nvPr>
            <p:ph type="body" idx="1"/>
          </p:nvPr>
        </p:nvSpPr>
        <p:spPr bwMode="auto">
          <a:xfrm>
            <a:off x="457200" y="246888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D5AAC16F-5B5D-3841-922A-C14EF88DDBC3}"/>
              </a:ext>
            </a:extLst>
          </p:cNvPr>
          <p:cNvSpPr txBox="1"/>
          <p:nvPr userDrawn="1"/>
        </p:nvSpPr>
        <p:spPr>
          <a:xfrm>
            <a:off x="457200" y="6574536"/>
            <a:ext cx="8229600" cy="276999"/>
          </a:xfrm>
          <a:prstGeom prst="rect">
            <a:avLst/>
          </a:prstGeom>
          <a:noFill/>
        </p:spPr>
        <p:txBody>
          <a:bodyPr wrap="square" rtlCol="0">
            <a:spAutoFit/>
          </a:bodyPr>
          <a:lstStyle/>
          <a:p>
            <a:pPr algn="ctr"/>
            <a:r>
              <a:rPr lang="en-US" sz="1200" dirty="0">
                <a:solidFill>
                  <a:schemeClr val="bg1"/>
                </a:solidFill>
              </a:rPr>
              <a:t>Graphing a Lorenz Curve and Calculating the Gini Coefficient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lnSpc>
          <a:spcPts val="2800"/>
        </a:lnSpc>
        <a:spcBef>
          <a:spcPts val="0"/>
        </a:spcBef>
        <a:spcAft>
          <a:spcPts val="1200"/>
        </a:spcAft>
        <a:buFont typeface="Arial" pitchFamily="-108" charset="0"/>
        <a:buChar char="•"/>
        <a:defRPr sz="22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lnSpc>
          <a:spcPts val="2800"/>
        </a:lnSpc>
        <a:spcBef>
          <a:spcPts val="0"/>
        </a:spcBef>
        <a:spcAft>
          <a:spcPts val="1200"/>
        </a:spcAft>
        <a:buFont typeface="Arial" pitchFamily="-108" charset="0"/>
        <a:buChar char="–"/>
        <a:defRPr sz="22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lnSpc>
          <a:spcPts val="2800"/>
        </a:lnSpc>
        <a:spcBef>
          <a:spcPts val="0"/>
        </a:spcBef>
        <a:spcAft>
          <a:spcPts val="1200"/>
        </a:spcAft>
        <a:buFont typeface="Arial" pitchFamily="-108" charset="0"/>
        <a:buChar char="•"/>
        <a:defRPr sz="22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lnSpc>
          <a:spcPts val="2800"/>
        </a:lnSpc>
        <a:spcBef>
          <a:spcPts val="0"/>
        </a:spcBef>
        <a:spcAft>
          <a:spcPts val="1200"/>
        </a:spcAft>
        <a:buFont typeface="Arial" pitchFamily="-108" charset="0"/>
        <a:buChar char="–"/>
        <a:defRPr sz="22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lnSpc>
          <a:spcPts val="2800"/>
        </a:lnSpc>
        <a:spcBef>
          <a:spcPts val="0"/>
        </a:spcBef>
        <a:spcAft>
          <a:spcPts val="1200"/>
        </a:spcAft>
        <a:buFont typeface="Arial" pitchFamily="-108" charset="0"/>
        <a:buChar char="»"/>
        <a:defRPr sz="22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ns9f2FOc26M?feature=oembed"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1904999"/>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lnSpc>
                <a:spcPts val="6000"/>
              </a:lnSpc>
              <a:spcAft>
                <a:spcPts val="0"/>
              </a:spcAft>
              <a:defRPr/>
            </a:pPr>
            <a:r>
              <a:rPr lang="en" sz="6000" dirty="0"/>
              <a:t>What is a fair share </a:t>
            </a:r>
            <a:br>
              <a:rPr lang="en" sz="6000" dirty="0"/>
            </a:br>
            <a:r>
              <a:rPr lang="en" sz="6000" dirty="0"/>
              <a:t>of the pie?</a:t>
            </a:r>
            <a:endParaRPr lang="en-US" sz="2000" b="1" dirty="0">
              <a:ln w="11430"/>
              <a:solidFill>
                <a:schemeClr val="tx1"/>
              </a:solidFill>
              <a:effectLst>
                <a:outerShdw blurRad="80000" dist="40000" dir="5040000" algn="tl">
                  <a:srgbClr val="000000">
                    <a:alpha val="0"/>
                  </a:srgbClr>
                </a:outerShdw>
              </a:effectLst>
              <a:ea typeface="+mj-ea"/>
              <a:cs typeface="+mj-cs"/>
            </a:endParaRPr>
          </a:p>
        </p:txBody>
      </p:sp>
      <p:pic>
        <p:nvPicPr>
          <p:cNvPr id="14" name="Picture 13">
            <a:extLst>
              <a:ext uri="{FF2B5EF4-FFF2-40B4-BE49-F238E27FC236}">
                <a16:creationId xmlns:a16="http://schemas.microsoft.com/office/drawing/2014/main" id="{14DE813F-BA46-F443-A853-694E2FD150E4}"/>
              </a:ext>
            </a:extLst>
          </p:cNvPr>
          <p:cNvPicPr>
            <a:picLocks noChangeAspect="1"/>
          </p:cNvPicPr>
          <p:nvPr/>
        </p:nvPicPr>
        <p:blipFill>
          <a:blip r:embed="rId3"/>
          <a:stretch>
            <a:fillRect/>
          </a:stretch>
        </p:blipFill>
        <p:spPr>
          <a:xfrm>
            <a:off x="952500" y="3025576"/>
            <a:ext cx="7239000" cy="32990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066800"/>
            <a:ext cx="8229600" cy="1143000"/>
          </a:xfrm>
        </p:spPr>
        <p:txBody>
          <a:bodyPr/>
          <a:lstStyle/>
          <a:p>
            <a:r>
              <a:rPr lang="en" sz="6000" dirty="0"/>
              <a:t>Income inequality</a:t>
            </a:r>
            <a:endParaRPr lang="en-US" sz="6000" dirty="0"/>
          </a:p>
        </p:txBody>
      </p:sp>
      <p:sp>
        <p:nvSpPr>
          <p:cNvPr id="3" name="Content Placeholder 2">
            <a:extLst>
              <a:ext uri="{FF2B5EF4-FFF2-40B4-BE49-F238E27FC236}">
                <a16:creationId xmlns:a16="http://schemas.microsoft.com/office/drawing/2014/main" id="{76D7A1B0-AE00-1648-9DD2-EC7A9C98ACC2}"/>
              </a:ext>
            </a:extLst>
          </p:cNvPr>
          <p:cNvSpPr>
            <a:spLocks noGrp="1"/>
          </p:cNvSpPr>
          <p:nvPr>
            <p:ph idx="1"/>
          </p:nvPr>
        </p:nvSpPr>
        <p:spPr/>
        <p:txBody>
          <a:bodyPr/>
          <a:lstStyle/>
          <a:p>
            <a:endParaRPr lang="en-US" dirty="0"/>
          </a:p>
        </p:txBody>
      </p:sp>
      <p:pic>
        <p:nvPicPr>
          <p:cNvPr id="4" name="Google Shape;66;p14">
            <a:extLst>
              <a:ext uri="{FF2B5EF4-FFF2-40B4-BE49-F238E27FC236}">
                <a16:creationId xmlns:a16="http://schemas.microsoft.com/office/drawing/2014/main" id="{40A4812F-DB3A-5A43-BABE-AA530317ED2A}"/>
              </a:ext>
            </a:extLst>
          </p:cNvPr>
          <p:cNvPicPr preferRelativeResize="0"/>
          <p:nvPr/>
        </p:nvPicPr>
        <p:blipFill rotWithShape="1">
          <a:blip r:embed="rId3">
            <a:alphaModFix/>
          </a:blip>
          <a:srcRect r="9933"/>
          <a:stretch/>
        </p:blipFill>
        <p:spPr>
          <a:xfrm>
            <a:off x="457201" y="2361883"/>
            <a:ext cx="3980836" cy="2943676"/>
          </a:xfrm>
          <a:prstGeom prst="rect">
            <a:avLst/>
          </a:prstGeom>
          <a:noFill/>
          <a:ln>
            <a:noFill/>
          </a:ln>
        </p:spPr>
      </p:pic>
      <p:sp>
        <p:nvSpPr>
          <p:cNvPr id="5" name="Google Shape;68;p14">
            <a:extLst>
              <a:ext uri="{FF2B5EF4-FFF2-40B4-BE49-F238E27FC236}">
                <a16:creationId xmlns:a16="http://schemas.microsoft.com/office/drawing/2014/main" id="{3030A1E1-D405-1642-9E02-BAE38FA3818C}"/>
              </a:ext>
            </a:extLst>
          </p:cNvPr>
          <p:cNvSpPr txBox="1"/>
          <p:nvPr/>
        </p:nvSpPr>
        <p:spPr>
          <a:xfrm>
            <a:off x="457200" y="5305557"/>
            <a:ext cx="3980836"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A $4 million home in South Africa</a:t>
            </a:r>
            <a:endParaRPr dirty="0">
              <a:latin typeface="Calibri" panose="020F0502020204030204" pitchFamily="34" charset="0"/>
              <a:cs typeface="Calibri" panose="020F0502020204030204" pitchFamily="34" charset="0"/>
            </a:endParaRPr>
          </a:p>
        </p:txBody>
      </p:sp>
      <p:sp>
        <p:nvSpPr>
          <p:cNvPr id="7" name="Google Shape;69;p14">
            <a:extLst>
              <a:ext uri="{FF2B5EF4-FFF2-40B4-BE49-F238E27FC236}">
                <a16:creationId xmlns:a16="http://schemas.microsoft.com/office/drawing/2014/main" id="{61DB85E5-0923-B34A-A25B-B52723981351}"/>
              </a:ext>
            </a:extLst>
          </p:cNvPr>
          <p:cNvSpPr txBox="1"/>
          <p:nvPr/>
        </p:nvSpPr>
        <p:spPr>
          <a:xfrm>
            <a:off x="4632815" y="5304900"/>
            <a:ext cx="4053984"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Calibri" panose="020F0502020204030204" pitchFamily="34" charset="0"/>
                <a:cs typeface="Calibri" panose="020F0502020204030204" pitchFamily="34" charset="0"/>
              </a:rPr>
              <a:t>Kliptown</a:t>
            </a:r>
            <a:r>
              <a:rPr lang="en" dirty="0">
                <a:latin typeface="Calibri" panose="020F0502020204030204" pitchFamily="34" charset="0"/>
                <a:cs typeface="Calibri" panose="020F0502020204030204" pitchFamily="34" charset="0"/>
              </a:rPr>
              <a:t>  in South Africa</a:t>
            </a:r>
            <a:endParaRPr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1242EAD-0992-034B-AFAB-85A4238839F7}"/>
              </a:ext>
            </a:extLst>
          </p:cNvPr>
          <p:cNvPicPr>
            <a:picLocks noChangeAspect="1"/>
          </p:cNvPicPr>
          <p:nvPr/>
        </p:nvPicPr>
        <p:blipFill rotWithShape="1">
          <a:blip r:embed="rId4"/>
          <a:srcRect l="5967" r="3883"/>
          <a:stretch/>
        </p:blipFill>
        <p:spPr>
          <a:xfrm>
            <a:off x="4724400" y="2361883"/>
            <a:ext cx="3962399" cy="2943017"/>
          </a:xfrm>
          <a:prstGeom prst="rect">
            <a:avLst/>
          </a:prstGeom>
        </p:spPr>
      </p:pic>
    </p:spTree>
    <p:extLst>
      <p:ext uri="{BB962C8B-B14F-4D97-AF65-F5344CB8AC3E}">
        <p14:creationId xmlns:p14="http://schemas.microsoft.com/office/powerpoint/2010/main" val="81175610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295400"/>
            <a:ext cx="8229600" cy="1143000"/>
          </a:xfrm>
        </p:spPr>
        <p:txBody>
          <a:bodyPr/>
          <a:lstStyle/>
          <a:p>
            <a:r>
              <a:rPr lang="en" sz="6000" dirty="0"/>
              <a:t>Creating a Lorenz Curve: </a:t>
            </a:r>
            <a:r>
              <a:rPr lang="en" sz="3200" dirty="0"/>
              <a:t>Step 1</a:t>
            </a:r>
            <a:endParaRPr lang="en-US" sz="6000" dirty="0"/>
          </a:p>
        </p:txBody>
      </p:sp>
      <p:graphicFrame>
        <p:nvGraphicFramePr>
          <p:cNvPr id="8" name="Google Shape;75;p15">
            <a:extLst>
              <a:ext uri="{FF2B5EF4-FFF2-40B4-BE49-F238E27FC236}">
                <a16:creationId xmlns:a16="http://schemas.microsoft.com/office/drawing/2014/main" id="{CE73D316-44F4-8D48-B16A-F94FBA76BEC8}"/>
              </a:ext>
            </a:extLst>
          </p:cNvPr>
          <p:cNvGraphicFramePr/>
          <p:nvPr>
            <p:extLst>
              <p:ext uri="{D42A27DB-BD31-4B8C-83A1-F6EECF244321}">
                <p14:modId xmlns:p14="http://schemas.microsoft.com/office/powerpoint/2010/main" val="747295015"/>
              </p:ext>
            </p:extLst>
          </p:nvPr>
        </p:nvGraphicFramePr>
        <p:xfrm>
          <a:off x="952500" y="2971800"/>
          <a:ext cx="7239000" cy="274302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dirty="0"/>
                        <a:t>Name</a:t>
                      </a:r>
                      <a:endParaRPr b="1" dirty="0"/>
                    </a:p>
                  </a:txBody>
                  <a:tcPr marL="91425" marR="91425" marT="91425" marB="91425"/>
                </a:tc>
                <a:tc>
                  <a:txBody>
                    <a:bodyPr/>
                    <a:lstStyle/>
                    <a:p>
                      <a:pPr marL="0" lvl="0" indent="0" algn="l" rtl="0">
                        <a:spcBef>
                          <a:spcPts val="0"/>
                        </a:spcBef>
                        <a:spcAft>
                          <a:spcPts val="0"/>
                        </a:spcAft>
                        <a:buNone/>
                      </a:pPr>
                      <a:r>
                        <a:rPr lang="en" b="1"/>
                        <a:t>Income</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Adrian</a:t>
                      </a:r>
                      <a:endParaRPr/>
                    </a:p>
                  </a:txBody>
                  <a:tcPr marL="91425" marR="91425" marT="91425" marB="91425"/>
                </a:tc>
                <a:tc>
                  <a:txBody>
                    <a:bodyPr/>
                    <a:lstStyle/>
                    <a:p>
                      <a:pPr marL="0" lvl="0" indent="0" algn="l" rtl="0">
                        <a:spcBef>
                          <a:spcPts val="0"/>
                        </a:spcBef>
                        <a:spcAft>
                          <a:spcPts val="0"/>
                        </a:spcAft>
                        <a:buNone/>
                      </a:pPr>
                      <a:r>
                        <a:rPr lang="en"/>
                        <a:t>$90</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Bob</a:t>
                      </a:r>
                      <a:endParaRPr/>
                    </a:p>
                  </a:txBody>
                  <a:tcPr marL="91425" marR="91425" marT="91425" marB="91425"/>
                </a:tc>
                <a:tc>
                  <a:txBody>
                    <a:bodyPr/>
                    <a:lstStyle/>
                    <a:p>
                      <a:pPr marL="0" lvl="0" indent="0" algn="l" rtl="0">
                        <a:spcBef>
                          <a:spcPts val="0"/>
                        </a:spcBef>
                        <a:spcAft>
                          <a:spcPts val="0"/>
                        </a:spcAft>
                        <a:buNone/>
                      </a:pPr>
                      <a:r>
                        <a:rPr lang="en"/>
                        <a:t>$15</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Cathy</a:t>
                      </a:r>
                      <a:endParaRPr/>
                    </a:p>
                  </a:txBody>
                  <a:tcPr marL="91425" marR="91425" marT="91425" marB="91425"/>
                </a:tc>
                <a:tc>
                  <a:txBody>
                    <a:bodyPr/>
                    <a:lstStyle/>
                    <a:p>
                      <a:pPr marL="0" lvl="0" indent="0" algn="l" rtl="0">
                        <a:spcBef>
                          <a:spcPts val="0"/>
                        </a:spcBef>
                        <a:spcAft>
                          <a:spcPts val="0"/>
                        </a:spcAft>
                        <a:buNone/>
                      </a:pPr>
                      <a:r>
                        <a:rPr lang="en"/>
                        <a:t>$70</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Derek</a:t>
                      </a:r>
                      <a:endParaRPr/>
                    </a:p>
                  </a:txBody>
                  <a:tcPr marL="91425" marR="91425" marT="91425" marB="91425"/>
                </a:tc>
                <a:tc>
                  <a:txBody>
                    <a:bodyPr/>
                    <a:lstStyle/>
                    <a:p>
                      <a:pPr marL="0" lvl="0" indent="0" algn="l" rtl="0">
                        <a:spcBef>
                          <a:spcPts val="0"/>
                        </a:spcBef>
                        <a:spcAft>
                          <a:spcPts val="0"/>
                        </a:spcAft>
                        <a:buNone/>
                      </a:pPr>
                      <a:r>
                        <a:rPr lang="en"/>
                        <a:t>$200</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dirty="0"/>
                        <a:t>Eddie</a:t>
                      </a:r>
                      <a:endParaRPr dirty="0"/>
                    </a:p>
                  </a:txBody>
                  <a:tcPr marL="91425" marR="91425" marT="91425" marB="91425"/>
                </a:tc>
                <a:tc>
                  <a:txBody>
                    <a:bodyPr/>
                    <a:lstStyle/>
                    <a:p>
                      <a:pPr marL="0" lvl="0" indent="0" algn="l" rtl="0">
                        <a:spcBef>
                          <a:spcPts val="0"/>
                        </a:spcBef>
                        <a:spcAft>
                          <a:spcPts val="0"/>
                        </a:spcAft>
                        <a:buNone/>
                      </a:pPr>
                      <a:r>
                        <a:rPr lang="en" dirty="0"/>
                        <a:t>$125</a:t>
                      </a:r>
                      <a:endParaRPr dirty="0"/>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154238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295400"/>
            <a:ext cx="8229600" cy="1143000"/>
          </a:xfrm>
        </p:spPr>
        <p:txBody>
          <a:bodyPr/>
          <a:lstStyle/>
          <a:p>
            <a:r>
              <a:rPr lang="en" sz="6000" dirty="0"/>
              <a:t>Creating a Lorenz Curve: </a:t>
            </a:r>
            <a:r>
              <a:rPr lang="en" sz="3200" dirty="0"/>
              <a:t>Step 2</a:t>
            </a:r>
            <a:endParaRPr lang="en-US" sz="6000" dirty="0"/>
          </a:p>
        </p:txBody>
      </p:sp>
      <p:graphicFrame>
        <p:nvGraphicFramePr>
          <p:cNvPr id="5" name="Google Shape;81;p16">
            <a:extLst>
              <a:ext uri="{FF2B5EF4-FFF2-40B4-BE49-F238E27FC236}">
                <a16:creationId xmlns:a16="http://schemas.microsoft.com/office/drawing/2014/main" id="{7FFF3122-F983-4349-A895-A1D41B5AB8B1}"/>
              </a:ext>
            </a:extLst>
          </p:cNvPr>
          <p:cNvGraphicFramePr/>
          <p:nvPr>
            <p:extLst>
              <p:ext uri="{D42A27DB-BD31-4B8C-83A1-F6EECF244321}">
                <p14:modId xmlns:p14="http://schemas.microsoft.com/office/powerpoint/2010/main" val="889353300"/>
              </p:ext>
            </p:extLst>
          </p:nvPr>
        </p:nvGraphicFramePr>
        <p:xfrm>
          <a:off x="952500" y="2971800"/>
          <a:ext cx="7239000" cy="320019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t>Name</a:t>
                      </a:r>
                      <a:endParaRPr b="1"/>
                    </a:p>
                  </a:txBody>
                  <a:tcPr marL="91425" marR="91425" marT="91425" marB="91425"/>
                </a:tc>
                <a:tc>
                  <a:txBody>
                    <a:bodyPr/>
                    <a:lstStyle/>
                    <a:p>
                      <a:pPr marL="0" lvl="0" indent="0" algn="l" rtl="0">
                        <a:spcBef>
                          <a:spcPts val="0"/>
                        </a:spcBef>
                        <a:spcAft>
                          <a:spcPts val="0"/>
                        </a:spcAft>
                        <a:buNone/>
                      </a:pPr>
                      <a:r>
                        <a:rPr lang="en" b="1"/>
                        <a:t>Income (ascending)</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Bob</a:t>
                      </a:r>
                      <a:endParaRPr/>
                    </a:p>
                  </a:txBody>
                  <a:tcPr marL="91425" marR="91425" marT="91425" marB="91425"/>
                </a:tc>
                <a:tc>
                  <a:txBody>
                    <a:bodyPr/>
                    <a:lstStyle/>
                    <a:p>
                      <a:pPr marL="0" lvl="0" indent="0" algn="l" rtl="0">
                        <a:spcBef>
                          <a:spcPts val="0"/>
                        </a:spcBef>
                        <a:spcAft>
                          <a:spcPts val="0"/>
                        </a:spcAft>
                        <a:buNone/>
                      </a:pPr>
                      <a:r>
                        <a:rPr lang="en"/>
                        <a:t>$15</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Cathy</a:t>
                      </a:r>
                      <a:endParaRPr/>
                    </a:p>
                  </a:txBody>
                  <a:tcPr marL="91425" marR="91425" marT="91425" marB="91425"/>
                </a:tc>
                <a:tc>
                  <a:txBody>
                    <a:bodyPr/>
                    <a:lstStyle/>
                    <a:p>
                      <a:pPr marL="0" lvl="0" indent="0" algn="l" rtl="0">
                        <a:spcBef>
                          <a:spcPts val="0"/>
                        </a:spcBef>
                        <a:spcAft>
                          <a:spcPts val="0"/>
                        </a:spcAft>
                        <a:buNone/>
                      </a:pPr>
                      <a:r>
                        <a:rPr lang="en"/>
                        <a:t>$70</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Adrian</a:t>
                      </a:r>
                      <a:endParaRPr/>
                    </a:p>
                  </a:txBody>
                  <a:tcPr marL="91425" marR="91425" marT="91425" marB="91425"/>
                </a:tc>
                <a:tc>
                  <a:txBody>
                    <a:bodyPr/>
                    <a:lstStyle/>
                    <a:p>
                      <a:pPr marL="0" lvl="0" indent="0" algn="l" rtl="0">
                        <a:spcBef>
                          <a:spcPts val="0"/>
                        </a:spcBef>
                        <a:spcAft>
                          <a:spcPts val="0"/>
                        </a:spcAft>
                        <a:buNone/>
                      </a:pPr>
                      <a:r>
                        <a:rPr lang="en"/>
                        <a:t>$90</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Eddie</a:t>
                      </a:r>
                      <a:endParaRPr/>
                    </a:p>
                  </a:txBody>
                  <a:tcPr marL="91425" marR="91425" marT="91425" marB="91425"/>
                </a:tc>
                <a:tc>
                  <a:txBody>
                    <a:bodyPr/>
                    <a:lstStyle/>
                    <a:p>
                      <a:pPr marL="0" lvl="0" indent="0" algn="l" rtl="0">
                        <a:spcBef>
                          <a:spcPts val="0"/>
                        </a:spcBef>
                        <a:spcAft>
                          <a:spcPts val="0"/>
                        </a:spcAft>
                        <a:buNone/>
                      </a:pPr>
                      <a:r>
                        <a:rPr lang="en"/>
                        <a:t>$125</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Derek</a:t>
                      </a:r>
                      <a:endParaRPr/>
                    </a:p>
                  </a:txBody>
                  <a:tcPr marL="91425" marR="91425" marT="91425" marB="91425"/>
                </a:tc>
                <a:tc>
                  <a:txBody>
                    <a:bodyPr/>
                    <a:lstStyle/>
                    <a:p>
                      <a:pPr marL="0" lvl="0" indent="0" algn="l" rtl="0">
                        <a:spcBef>
                          <a:spcPts val="0"/>
                        </a:spcBef>
                        <a:spcAft>
                          <a:spcPts val="0"/>
                        </a:spcAft>
                        <a:buNone/>
                      </a:pPr>
                      <a:r>
                        <a:rPr lang="en"/>
                        <a:t>$200</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TOTAL</a:t>
                      </a:r>
                      <a:endParaRPr/>
                    </a:p>
                  </a:txBody>
                  <a:tcPr marL="91425" marR="91425" marT="91425" marB="91425"/>
                </a:tc>
                <a:tc>
                  <a:txBody>
                    <a:bodyPr/>
                    <a:lstStyle/>
                    <a:p>
                      <a:pPr marL="0" lvl="0" indent="0" algn="l" rtl="0">
                        <a:spcBef>
                          <a:spcPts val="0"/>
                        </a:spcBef>
                        <a:spcAft>
                          <a:spcPts val="0"/>
                        </a:spcAft>
                        <a:buNone/>
                      </a:pPr>
                      <a:r>
                        <a:rPr lang="en" dirty="0"/>
                        <a:t>$500</a:t>
                      </a:r>
                      <a:endParaRPr dirty="0"/>
                    </a:p>
                  </a:txBody>
                  <a:tcPr marL="91425" marR="91425" marT="91425" marB="914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6894067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295400"/>
            <a:ext cx="8229600" cy="1143000"/>
          </a:xfrm>
        </p:spPr>
        <p:txBody>
          <a:bodyPr/>
          <a:lstStyle/>
          <a:p>
            <a:r>
              <a:rPr lang="en" sz="6000" dirty="0"/>
              <a:t>Creating a Lorenz Curve: </a:t>
            </a:r>
            <a:r>
              <a:rPr lang="en" sz="3200" dirty="0"/>
              <a:t>Step 3</a:t>
            </a:r>
            <a:endParaRPr lang="en-US" sz="6000" dirty="0"/>
          </a:p>
        </p:txBody>
      </p:sp>
      <p:graphicFrame>
        <p:nvGraphicFramePr>
          <p:cNvPr id="6" name="Google Shape;87;p17">
            <a:extLst>
              <a:ext uri="{FF2B5EF4-FFF2-40B4-BE49-F238E27FC236}">
                <a16:creationId xmlns:a16="http://schemas.microsoft.com/office/drawing/2014/main" id="{BFFFE40A-8E6D-4745-997A-7414E191B8BF}"/>
              </a:ext>
            </a:extLst>
          </p:cNvPr>
          <p:cNvGraphicFramePr/>
          <p:nvPr>
            <p:extLst>
              <p:ext uri="{D42A27DB-BD31-4B8C-83A1-F6EECF244321}">
                <p14:modId xmlns:p14="http://schemas.microsoft.com/office/powerpoint/2010/main" val="1900197688"/>
              </p:ext>
            </p:extLst>
          </p:nvPr>
        </p:nvGraphicFramePr>
        <p:xfrm>
          <a:off x="952500" y="2971800"/>
          <a:ext cx="7239000" cy="320019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Name</a:t>
                      </a:r>
                      <a:endParaRPr b="1"/>
                    </a:p>
                  </a:txBody>
                  <a:tcPr marL="91425" marR="91425" marT="91425" marB="91425"/>
                </a:tc>
                <a:tc>
                  <a:txBody>
                    <a:bodyPr/>
                    <a:lstStyle/>
                    <a:p>
                      <a:pPr marL="0" lvl="0" indent="0" algn="l" rtl="0">
                        <a:spcBef>
                          <a:spcPts val="0"/>
                        </a:spcBef>
                        <a:spcAft>
                          <a:spcPts val="0"/>
                        </a:spcAft>
                        <a:buNone/>
                      </a:pPr>
                      <a:r>
                        <a:rPr lang="en" b="1"/>
                        <a:t>Income</a:t>
                      </a:r>
                      <a:endParaRPr b="1"/>
                    </a:p>
                  </a:txBody>
                  <a:tcPr marL="91425" marR="91425" marT="91425" marB="91425"/>
                </a:tc>
                <a:tc>
                  <a:txBody>
                    <a:bodyPr/>
                    <a:lstStyle/>
                    <a:p>
                      <a:pPr marL="0" lvl="0" indent="0" algn="l" rtl="0">
                        <a:spcBef>
                          <a:spcPts val="0"/>
                        </a:spcBef>
                        <a:spcAft>
                          <a:spcPts val="0"/>
                        </a:spcAft>
                        <a:buNone/>
                      </a:pPr>
                      <a:r>
                        <a:rPr lang="en" b="1"/>
                        <a:t>Share of total income</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Bob</a:t>
                      </a:r>
                      <a:endParaRPr/>
                    </a:p>
                  </a:txBody>
                  <a:tcPr marL="91425" marR="91425" marT="91425" marB="91425"/>
                </a:tc>
                <a:tc>
                  <a:txBody>
                    <a:bodyPr/>
                    <a:lstStyle/>
                    <a:p>
                      <a:pPr marL="0" lvl="0" indent="0" algn="l" rtl="0">
                        <a:spcBef>
                          <a:spcPts val="0"/>
                        </a:spcBef>
                        <a:spcAft>
                          <a:spcPts val="0"/>
                        </a:spcAft>
                        <a:buNone/>
                      </a:pPr>
                      <a:r>
                        <a:rPr lang="en"/>
                        <a:t>$15</a:t>
                      </a:r>
                      <a:endParaRPr/>
                    </a:p>
                  </a:txBody>
                  <a:tcPr marL="91425" marR="91425" marT="91425" marB="91425"/>
                </a:tc>
                <a:tc>
                  <a:txBody>
                    <a:bodyPr/>
                    <a:lstStyle/>
                    <a:p>
                      <a:pPr marL="0" lvl="0" indent="0" algn="l" rtl="0">
                        <a:spcBef>
                          <a:spcPts val="0"/>
                        </a:spcBef>
                        <a:spcAft>
                          <a:spcPts val="0"/>
                        </a:spcAft>
                        <a:buNone/>
                      </a:pPr>
                      <a:r>
                        <a:rPr lang="en"/>
                        <a:t>$15/$500 = 3%</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Cathy</a:t>
                      </a:r>
                      <a:endParaRPr/>
                    </a:p>
                  </a:txBody>
                  <a:tcPr marL="91425" marR="91425" marT="91425" marB="91425"/>
                </a:tc>
                <a:tc>
                  <a:txBody>
                    <a:bodyPr/>
                    <a:lstStyle/>
                    <a:p>
                      <a:pPr marL="0" lvl="0" indent="0" algn="l" rtl="0">
                        <a:spcBef>
                          <a:spcPts val="0"/>
                        </a:spcBef>
                        <a:spcAft>
                          <a:spcPts val="0"/>
                        </a:spcAft>
                        <a:buNone/>
                      </a:pPr>
                      <a:r>
                        <a:rPr lang="en"/>
                        <a:t>$70</a:t>
                      </a:r>
                      <a:endParaRPr/>
                    </a:p>
                  </a:txBody>
                  <a:tcPr marL="91425" marR="91425" marT="91425" marB="91425"/>
                </a:tc>
                <a:tc>
                  <a:txBody>
                    <a:bodyPr/>
                    <a:lstStyle/>
                    <a:p>
                      <a:pPr marL="0" lvl="0" indent="0" algn="l" rtl="0">
                        <a:spcBef>
                          <a:spcPts val="0"/>
                        </a:spcBef>
                        <a:spcAft>
                          <a:spcPts val="0"/>
                        </a:spcAft>
                        <a:buNone/>
                      </a:pPr>
                      <a:r>
                        <a:rPr lang="en"/>
                        <a:t>$70/$500 = 14%</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Adrian</a:t>
                      </a:r>
                      <a:endParaRPr/>
                    </a:p>
                  </a:txBody>
                  <a:tcPr marL="91425" marR="91425" marT="91425" marB="91425"/>
                </a:tc>
                <a:tc>
                  <a:txBody>
                    <a:bodyPr/>
                    <a:lstStyle/>
                    <a:p>
                      <a:pPr marL="0" lvl="0" indent="0" algn="l" rtl="0">
                        <a:spcBef>
                          <a:spcPts val="0"/>
                        </a:spcBef>
                        <a:spcAft>
                          <a:spcPts val="0"/>
                        </a:spcAft>
                        <a:buNone/>
                      </a:pPr>
                      <a:r>
                        <a:rPr lang="en"/>
                        <a:t>$90</a:t>
                      </a:r>
                      <a:endParaRPr/>
                    </a:p>
                  </a:txBody>
                  <a:tcPr marL="91425" marR="91425" marT="91425" marB="91425"/>
                </a:tc>
                <a:tc>
                  <a:txBody>
                    <a:bodyPr/>
                    <a:lstStyle/>
                    <a:p>
                      <a:pPr marL="0" lvl="0" indent="0" algn="l" rtl="0">
                        <a:spcBef>
                          <a:spcPts val="0"/>
                        </a:spcBef>
                        <a:spcAft>
                          <a:spcPts val="0"/>
                        </a:spcAft>
                        <a:buNone/>
                      </a:pPr>
                      <a:r>
                        <a:rPr lang="en"/>
                        <a:t>$90/$500 = 18%</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Eddie</a:t>
                      </a:r>
                      <a:endParaRPr/>
                    </a:p>
                  </a:txBody>
                  <a:tcPr marL="91425" marR="91425" marT="91425" marB="91425"/>
                </a:tc>
                <a:tc>
                  <a:txBody>
                    <a:bodyPr/>
                    <a:lstStyle/>
                    <a:p>
                      <a:pPr marL="0" lvl="0" indent="0" algn="l" rtl="0">
                        <a:spcBef>
                          <a:spcPts val="0"/>
                        </a:spcBef>
                        <a:spcAft>
                          <a:spcPts val="0"/>
                        </a:spcAft>
                        <a:buNone/>
                      </a:pPr>
                      <a:r>
                        <a:rPr lang="en"/>
                        <a:t>$125</a:t>
                      </a:r>
                      <a:endParaRPr/>
                    </a:p>
                  </a:txBody>
                  <a:tcPr marL="91425" marR="91425" marT="91425" marB="91425"/>
                </a:tc>
                <a:tc>
                  <a:txBody>
                    <a:bodyPr/>
                    <a:lstStyle/>
                    <a:p>
                      <a:pPr marL="0" lvl="0" indent="0" algn="l" rtl="0">
                        <a:spcBef>
                          <a:spcPts val="0"/>
                        </a:spcBef>
                        <a:spcAft>
                          <a:spcPts val="0"/>
                        </a:spcAft>
                        <a:buNone/>
                      </a:pPr>
                      <a:r>
                        <a:rPr lang="en"/>
                        <a:t>$125/$500 = 25%</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Derek</a:t>
                      </a:r>
                      <a:endParaRPr/>
                    </a:p>
                  </a:txBody>
                  <a:tcPr marL="91425" marR="91425" marT="91425" marB="91425"/>
                </a:tc>
                <a:tc>
                  <a:txBody>
                    <a:bodyPr/>
                    <a:lstStyle/>
                    <a:p>
                      <a:pPr marL="0" lvl="0" indent="0" algn="l" rtl="0">
                        <a:spcBef>
                          <a:spcPts val="0"/>
                        </a:spcBef>
                        <a:spcAft>
                          <a:spcPts val="0"/>
                        </a:spcAft>
                        <a:buNone/>
                      </a:pPr>
                      <a:r>
                        <a:rPr lang="en"/>
                        <a:t>$200</a:t>
                      </a:r>
                      <a:endParaRPr/>
                    </a:p>
                  </a:txBody>
                  <a:tcPr marL="91425" marR="91425" marT="91425" marB="91425"/>
                </a:tc>
                <a:tc>
                  <a:txBody>
                    <a:bodyPr/>
                    <a:lstStyle/>
                    <a:p>
                      <a:pPr marL="0" lvl="0" indent="0" algn="l" rtl="0">
                        <a:spcBef>
                          <a:spcPts val="0"/>
                        </a:spcBef>
                        <a:spcAft>
                          <a:spcPts val="0"/>
                        </a:spcAft>
                        <a:buNone/>
                      </a:pPr>
                      <a:r>
                        <a:rPr lang="en"/>
                        <a:t>$200/$500 = 40%</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TOTAL</a:t>
                      </a:r>
                      <a:endParaRPr/>
                    </a:p>
                  </a:txBody>
                  <a:tcPr marL="91425" marR="91425" marT="91425" marB="91425"/>
                </a:tc>
                <a:tc>
                  <a:txBody>
                    <a:bodyPr/>
                    <a:lstStyle/>
                    <a:p>
                      <a:pPr marL="0" lvl="0" indent="0" algn="l" rtl="0">
                        <a:spcBef>
                          <a:spcPts val="0"/>
                        </a:spcBef>
                        <a:spcAft>
                          <a:spcPts val="0"/>
                        </a:spcAft>
                        <a:buNone/>
                      </a:pPr>
                      <a:r>
                        <a:rPr lang="en"/>
                        <a:t>$500</a:t>
                      </a:r>
                      <a:endParaRPr/>
                    </a:p>
                  </a:txBody>
                  <a:tcPr marL="91425" marR="91425" marT="91425" marB="91425"/>
                </a:tc>
                <a:tc>
                  <a:txBody>
                    <a:bodyPr/>
                    <a:lstStyle/>
                    <a:p>
                      <a:pPr marL="0" lvl="0" indent="0" algn="l" rtl="0">
                        <a:spcBef>
                          <a:spcPts val="0"/>
                        </a:spcBef>
                        <a:spcAft>
                          <a:spcPts val="0"/>
                        </a:spcAft>
                        <a:buNone/>
                      </a:pPr>
                      <a:r>
                        <a:rPr lang="en" dirty="0"/>
                        <a:t>$500/$500 = 100%</a:t>
                      </a:r>
                      <a:endParaRPr dirty="0"/>
                    </a:p>
                  </a:txBody>
                  <a:tcPr marL="91425" marR="91425" marT="91425" marB="914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0953150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295400"/>
            <a:ext cx="8229600" cy="1143000"/>
          </a:xfrm>
        </p:spPr>
        <p:txBody>
          <a:bodyPr/>
          <a:lstStyle/>
          <a:p>
            <a:r>
              <a:rPr lang="en" sz="6000" dirty="0"/>
              <a:t>Creating a Lorenz Curve: </a:t>
            </a:r>
            <a:r>
              <a:rPr lang="en" sz="3200" dirty="0"/>
              <a:t>Step 4</a:t>
            </a:r>
            <a:endParaRPr lang="en-US" sz="6000" dirty="0"/>
          </a:p>
        </p:txBody>
      </p:sp>
      <p:graphicFrame>
        <p:nvGraphicFramePr>
          <p:cNvPr id="8" name="Google Shape;93;p18">
            <a:extLst>
              <a:ext uri="{FF2B5EF4-FFF2-40B4-BE49-F238E27FC236}">
                <a16:creationId xmlns:a16="http://schemas.microsoft.com/office/drawing/2014/main" id="{1AC0CBA3-E72D-F045-AF79-463D275D03AD}"/>
              </a:ext>
            </a:extLst>
          </p:cNvPr>
          <p:cNvGraphicFramePr/>
          <p:nvPr>
            <p:extLst>
              <p:ext uri="{D42A27DB-BD31-4B8C-83A1-F6EECF244321}">
                <p14:modId xmlns:p14="http://schemas.microsoft.com/office/powerpoint/2010/main" val="1358642811"/>
              </p:ext>
            </p:extLst>
          </p:nvPr>
        </p:nvGraphicFramePr>
        <p:xfrm>
          <a:off x="952500" y="2819400"/>
          <a:ext cx="7238975" cy="3474510"/>
        </p:xfrm>
        <a:graphic>
          <a:graphicData uri="http://schemas.openxmlformats.org/drawingml/2006/table">
            <a:tbl>
              <a:tblPr>
                <a:noFill/>
              </a:tblPr>
              <a:tblGrid>
                <a:gridCol w="911475">
                  <a:extLst>
                    <a:ext uri="{9D8B030D-6E8A-4147-A177-3AD203B41FA5}">
                      <a16:colId xmlns:a16="http://schemas.microsoft.com/office/drawing/2014/main" val="20000"/>
                    </a:ext>
                  </a:extLst>
                </a:gridCol>
                <a:gridCol w="925450">
                  <a:extLst>
                    <a:ext uri="{9D8B030D-6E8A-4147-A177-3AD203B41FA5}">
                      <a16:colId xmlns:a16="http://schemas.microsoft.com/office/drawing/2014/main" val="20001"/>
                    </a:ext>
                  </a:extLst>
                </a:gridCol>
                <a:gridCol w="2701025">
                  <a:extLst>
                    <a:ext uri="{9D8B030D-6E8A-4147-A177-3AD203B41FA5}">
                      <a16:colId xmlns:a16="http://schemas.microsoft.com/office/drawing/2014/main" val="20002"/>
                    </a:ext>
                  </a:extLst>
                </a:gridCol>
                <a:gridCol w="27010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t>Name</a:t>
                      </a:r>
                      <a:endParaRPr b="1"/>
                    </a:p>
                  </a:txBody>
                  <a:tcPr marL="91425" marR="91425" marT="91425" marB="91425"/>
                </a:tc>
                <a:tc>
                  <a:txBody>
                    <a:bodyPr/>
                    <a:lstStyle/>
                    <a:p>
                      <a:pPr marL="0" lvl="0" indent="0" algn="l" rtl="0">
                        <a:spcBef>
                          <a:spcPts val="0"/>
                        </a:spcBef>
                        <a:spcAft>
                          <a:spcPts val="0"/>
                        </a:spcAft>
                        <a:buNone/>
                      </a:pPr>
                      <a:r>
                        <a:rPr lang="en" b="1"/>
                        <a:t>Income</a:t>
                      </a:r>
                      <a:endParaRPr b="1"/>
                    </a:p>
                  </a:txBody>
                  <a:tcPr marL="91425" marR="91425" marT="91425" marB="91425"/>
                </a:tc>
                <a:tc>
                  <a:txBody>
                    <a:bodyPr/>
                    <a:lstStyle/>
                    <a:p>
                      <a:pPr marL="0" lvl="0" indent="0" algn="l" rtl="0">
                        <a:spcBef>
                          <a:spcPts val="0"/>
                        </a:spcBef>
                        <a:spcAft>
                          <a:spcPts val="0"/>
                        </a:spcAft>
                        <a:buNone/>
                      </a:pPr>
                      <a:r>
                        <a:rPr lang="en" b="1"/>
                        <a:t>Share of total income</a:t>
                      </a:r>
                      <a:endParaRPr b="1"/>
                    </a:p>
                  </a:txBody>
                  <a:tcPr marL="91425" marR="91425" marT="91425" marB="91425"/>
                </a:tc>
                <a:tc>
                  <a:txBody>
                    <a:bodyPr/>
                    <a:lstStyle/>
                    <a:p>
                      <a:pPr marL="0" lvl="0" indent="0" algn="l" rtl="0">
                        <a:spcBef>
                          <a:spcPts val="0"/>
                        </a:spcBef>
                        <a:spcAft>
                          <a:spcPts val="0"/>
                        </a:spcAft>
                        <a:buNone/>
                      </a:pPr>
                      <a:r>
                        <a:rPr lang="en" b="1"/>
                        <a:t>Cumulative share of total income</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Bob</a:t>
                      </a:r>
                      <a:endParaRPr/>
                    </a:p>
                  </a:txBody>
                  <a:tcPr marL="91425" marR="91425" marT="91425" marB="91425"/>
                </a:tc>
                <a:tc>
                  <a:txBody>
                    <a:bodyPr/>
                    <a:lstStyle/>
                    <a:p>
                      <a:pPr marL="0" lvl="0" indent="0" algn="l" rtl="0">
                        <a:spcBef>
                          <a:spcPts val="0"/>
                        </a:spcBef>
                        <a:spcAft>
                          <a:spcPts val="0"/>
                        </a:spcAft>
                        <a:buNone/>
                      </a:pPr>
                      <a:r>
                        <a:rPr lang="en"/>
                        <a:t>$15</a:t>
                      </a:r>
                      <a:endParaRPr/>
                    </a:p>
                  </a:txBody>
                  <a:tcPr marL="91425" marR="91425" marT="91425" marB="91425"/>
                </a:tc>
                <a:tc>
                  <a:txBody>
                    <a:bodyPr/>
                    <a:lstStyle/>
                    <a:p>
                      <a:pPr marL="0" lvl="0" indent="0" algn="l" rtl="0">
                        <a:spcBef>
                          <a:spcPts val="0"/>
                        </a:spcBef>
                        <a:spcAft>
                          <a:spcPts val="0"/>
                        </a:spcAft>
                        <a:buNone/>
                      </a:pPr>
                      <a:r>
                        <a:rPr lang="en" dirty="0"/>
                        <a:t>$15/$500 = 3%</a:t>
                      </a:r>
                      <a:endParaRPr dirty="0"/>
                    </a:p>
                  </a:txBody>
                  <a:tcPr marL="91425" marR="91425" marT="91425" marB="91425"/>
                </a:tc>
                <a:tc>
                  <a:txBody>
                    <a:bodyPr/>
                    <a:lstStyle/>
                    <a:p>
                      <a:pPr marL="0" lvl="0" indent="0" algn="l" rtl="0">
                        <a:spcBef>
                          <a:spcPts val="0"/>
                        </a:spcBef>
                        <a:spcAft>
                          <a:spcPts val="0"/>
                        </a:spcAft>
                        <a:buNone/>
                      </a:pPr>
                      <a:r>
                        <a:rPr lang="en" dirty="0"/>
                        <a:t>3%</a:t>
                      </a:r>
                      <a:endParaRPr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Cathy</a:t>
                      </a:r>
                      <a:endParaRPr/>
                    </a:p>
                  </a:txBody>
                  <a:tcPr marL="91425" marR="91425" marT="91425" marB="91425"/>
                </a:tc>
                <a:tc>
                  <a:txBody>
                    <a:bodyPr/>
                    <a:lstStyle/>
                    <a:p>
                      <a:pPr marL="0" lvl="0" indent="0" algn="l" rtl="0">
                        <a:spcBef>
                          <a:spcPts val="0"/>
                        </a:spcBef>
                        <a:spcAft>
                          <a:spcPts val="0"/>
                        </a:spcAft>
                        <a:buNone/>
                      </a:pPr>
                      <a:r>
                        <a:rPr lang="en"/>
                        <a:t>$70</a:t>
                      </a:r>
                      <a:endParaRPr/>
                    </a:p>
                  </a:txBody>
                  <a:tcPr marL="91425" marR="91425" marT="91425" marB="91425"/>
                </a:tc>
                <a:tc>
                  <a:txBody>
                    <a:bodyPr/>
                    <a:lstStyle/>
                    <a:p>
                      <a:pPr marL="0" lvl="0" indent="0" algn="l" rtl="0">
                        <a:spcBef>
                          <a:spcPts val="0"/>
                        </a:spcBef>
                        <a:spcAft>
                          <a:spcPts val="0"/>
                        </a:spcAft>
                        <a:buNone/>
                      </a:pPr>
                      <a:r>
                        <a:rPr lang="en" dirty="0"/>
                        <a:t>$70/$500 = 14%</a:t>
                      </a:r>
                      <a:endParaRPr dirty="0"/>
                    </a:p>
                  </a:txBody>
                  <a:tcPr marL="91425" marR="91425" marT="91425" marB="91425"/>
                </a:tc>
                <a:tc>
                  <a:txBody>
                    <a:bodyPr/>
                    <a:lstStyle/>
                    <a:p>
                      <a:pPr marL="0" lvl="0" indent="0" algn="l" rtl="0">
                        <a:spcBef>
                          <a:spcPts val="0"/>
                        </a:spcBef>
                        <a:spcAft>
                          <a:spcPts val="0"/>
                        </a:spcAft>
                        <a:buNone/>
                      </a:pPr>
                      <a:r>
                        <a:rPr lang="en"/>
                        <a:t>17%</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Adrian</a:t>
                      </a:r>
                      <a:endParaRPr/>
                    </a:p>
                  </a:txBody>
                  <a:tcPr marL="91425" marR="91425" marT="91425" marB="91425"/>
                </a:tc>
                <a:tc>
                  <a:txBody>
                    <a:bodyPr/>
                    <a:lstStyle/>
                    <a:p>
                      <a:pPr marL="0" lvl="0" indent="0" algn="l" rtl="0">
                        <a:spcBef>
                          <a:spcPts val="0"/>
                        </a:spcBef>
                        <a:spcAft>
                          <a:spcPts val="0"/>
                        </a:spcAft>
                        <a:buNone/>
                      </a:pPr>
                      <a:r>
                        <a:rPr lang="en"/>
                        <a:t>$90</a:t>
                      </a:r>
                      <a:endParaRPr/>
                    </a:p>
                  </a:txBody>
                  <a:tcPr marL="91425" marR="91425" marT="91425" marB="91425"/>
                </a:tc>
                <a:tc>
                  <a:txBody>
                    <a:bodyPr/>
                    <a:lstStyle/>
                    <a:p>
                      <a:pPr marL="0" lvl="0" indent="0" algn="l" rtl="0">
                        <a:spcBef>
                          <a:spcPts val="0"/>
                        </a:spcBef>
                        <a:spcAft>
                          <a:spcPts val="0"/>
                        </a:spcAft>
                        <a:buNone/>
                      </a:pPr>
                      <a:r>
                        <a:rPr lang="en"/>
                        <a:t>$90/$500 = 18%</a:t>
                      </a:r>
                      <a:endParaRPr/>
                    </a:p>
                  </a:txBody>
                  <a:tcPr marL="91425" marR="91425" marT="91425" marB="91425"/>
                </a:tc>
                <a:tc>
                  <a:txBody>
                    <a:bodyPr/>
                    <a:lstStyle/>
                    <a:p>
                      <a:pPr marL="0" lvl="0" indent="0" algn="l" rtl="0">
                        <a:spcBef>
                          <a:spcPts val="0"/>
                        </a:spcBef>
                        <a:spcAft>
                          <a:spcPts val="0"/>
                        </a:spcAft>
                        <a:buNone/>
                      </a:pPr>
                      <a:r>
                        <a:rPr lang="en" dirty="0"/>
                        <a:t>35%</a:t>
                      </a:r>
                      <a:endParaRPr dirty="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Eddie</a:t>
                      </a:r>
                      <a:endParaRPr/>
                    </a:p>
                  </a:txBody>
                  <a:tcPr marL="91425" marR="91425" marT="91425" marB="91425"/>
                </a:tc>
                <a:tc>
                  <a:txBody>
                    <a:bodyPr/>
                    <a:lstStyle/>
                    <a:p>
                      <a:pPr marL="0" lvl="0" indent="0" algn="l" rtl="0">
                        <a:spcBef>
                          <a:spcPts val="0"/>
                        </a:spcBef>
                        <a:spcAft>
                          <a:spcPts val="0"/>
                        </a:spcAft>
                        <a:buNone/>
                      </a:pPr>
                      <a:r>
                        <a:rPr lang="en"/>
                        <a:t>$125</a:t>
                      </a:r>
                      <a:endParaRPr/>
                    </a:p>
                  </a:txBody>
                  <a:tcPr marL="91425" marR="91425" marT="91425" marB="91425"/>
                </a:tc>
                <a:tc>
                  <a:txBody>
                    <a:bodyPr/>
                    <a:lstStyle/>
                    <a:p>
                      <a:pPr marL="0" lvl="0" indent="0" algn="l" rtl="0">
                        <a:spcBef>
                          <a:spcPts val="0"/>
                        </a:spcBef>
                        <a:spcAft>
                          <a:spcPts val="0"/>
                        </a:spcAft>
                        <a:buNone/>
                      </a:pPr>
                      <a:r>
                        <a:rPr lang="en"/>
                        <a:t>$125/$500 = 25%</a:t>
                      </a:r>
                      <a:endParaRPr/>
                    </a:p>
                  </a:txBody>
                  <a:tcPr marL="91425" marR="91425" marT="91425" marB="91425"/>
                </a:tc>
                <a:tc>
                  <a:txBody>
                    <a:bodyPr/>
                    <a:lstStyle/>
                    <a:p>
                      <a:pPr marL="0" lvl="0" indent="0" algn="l" rtl="0">
                        <a:spcBef>
                          <a:spcPts val="0"/>
                        </a:spcBef>
                        <a:spcAft>
                          <a:spcPts val="0"/>
                        </a:spcAft>
                        <a:buNone/>
                      </a:pPr>
                      <a:r>
                        <a:rPr lang="en" dirty="0"/>
                        <a:t>60%</a:t>
                      </a:r>
                      <a:endParaRPr dirty="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Derek</a:t>
                      </a:r>
                      <a:endParaRPr/>
                    </a:p>
                  </a:txBody>
                  <a:tcPr marL="91425" marR="91425" marT="91425" marB="91425"/>
                </a:tc>
                <a:tc>
                  <a:txBody>
                    <a:bodyPr/>
                    <a:lstStyle/>
                    <a:p>
                      <a:pPr marL="0" lvl="0" indent="0" algn="l" rtl="0">
                        <a:spcBef>
                          <a:spcPts val="0"/>
                        </a:spcBef>
                        <a:spcAft>
                          <a:spcPts val="0"/>
                        </a:spcAft>
                        <a:buNone/>
                      </a:pPr>
                      <a:r>
                        <a:rPr lang="en"/>
                        <a:t>$200</a:t>
                      </a:r>
                      <a:endParaRPr/>
                    </a:p>
                  </a:txBody>
                  <a:tcPr marL="91425" marR="91425" marT="91425" marB="91425"/>
                </a:tc>
                <a:tc>
                  <a:txBody>
                    <a:bodyPr/>
                    <a:lstStyle/>
                    <a:p>
                      <a:pPr marL="0" lvl="0" indent="0" algn="l" rtl="0">
                        <a:spcBef>
                          <a:spcPts val="0"/>
                        </a:spcBef>
                        <a:spcAft>
                          <a:spcPts val="0"/>
                        </a:spcAft>
                        <a:buNone/>
                      </a:pPr>
                      <a:r>
                        <a:rPr lang="en"/>
                        <a:t>$200/$500 = 40%</a:t>
                      </a:r>
                      <a:endParaRPr/>
                    </a:p>
                  </a:txBody>
                  <a:tcPr marL="91425" marR="91425" marT="91425" marB="91425"/>
                </a:tc>
                <a:tc>
                  <a:txBody>
                    <a:bodyPr/>
                    <a:lstStyle/>
                    <a:p>
                      <a:pPr marL="0" lvl="0" indent="0" algn="l" rtl="0">
                        <a:spcBef>
                          <a:spcPts val="0"/>
                        </a:spcBef>
                        <a:spcAft>
                          <a:spcPts val="0"/>
                        </a:spcAft>
                        <a:buNone/>
                      </a:pPr>
                      <a:r>
                        <a:rPr lang="en"/>
                        <a:t>100%</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TOTAL</a:t>
                      </a:r>
                      <a:endParaRPr/>
                    </a:p>
                  </a:txBody>
                  <a:tcPr marL="91425" marR="91425" marT="91425" marB="91425"/>
                </a:tc>
                <a:tc>
                  <a:txBody>
                    <a:bodyPr/>
                    <a:lstStyle/>
                    <a:p>
                      <a:pPr marL="0" lvl="0" indent="0" algn="l" rtl="0">
                        <a:spcBef>
                          <a:spcPts val="0"/>
                        </a:spcBef>
                        <a:spcAft>
                          <a:spcPts val="0"/>
                        </a:spcAft>
                        <a:buNone/>
                      </a:pPr>
                      <a:r>
                        <a:rPr lang="en"/>
                        <a:t>$500</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6"/>
                  </a:ext>
                </a:extLst>
              </a:tr>
            </a:tbl>
          </a:graphicData>
        </a:graphic>
      </p:graphicFrame>
      <p:sp>
        <p:nvSpPr>
          <p:cNvPr id="9" name="Google Shape;94;p18">
            <a:extLst>
              <a:ext uri="{FF2B5EF4-FFF2-40B4-BE49-F238E27FC236}">
                <a16:creationId xmlns:a16="http://schemas.microsoft.com/office/drawing/2014/main" id="{C3DDBA7F-AD31-7F44-849C-DFED80C26CEF}"/>
              </a:ext>
            </a:extLst>
          </p:cNvPr>
          <p:cNvSpPr/>
          <p:nvPr/>
        </p:nvSpPr>
        <p:spPr>
          <a:xfrm rot="250338">
            <a:off x="4343400" y="3853762"/>
            <a:ext cx="1219200" cy="446050"/>
          </a:xfrm>
          <a:custGeom>
            <a:avLst/>
            <a:gdLst/>
            <a:ahLst/>
            <a:cxnLst/>
            <a:rect l="l" t="t" r="r" b="b"/>
            <a:pathLst>
              <a:path w="20667" h="17842" extrusionOk="0">
                <a:moveTo>
                  <a:pt x="0" y="0"/>
                </a:moveTo>
                <a:cubicBezTo>
                  <a:pt x="3420" y="2230"/>
                  <a:pt x="19923" y="10408"/>
                  <a:pt x="20518" y="13382"/>
                </a:cubicBezTo>
                <a:cubicBezTo>
                  <a:pt x="21113" y="16356"/>
                  <a:pt x="6393" y="17099"/>
                  <a:pt x="3568" y="17842"/>
                </a:cubicBezTo>
              </a:path>
            </a:pathLst>
          </a:custGeom>
          <a:noFill/>
          <a:ln w="9525" cap="flat" cmpd="sng">
            <a:solidFill>
              <a:schemeClr val="dk2"/>
            </a:solidFill>
            <a:prstDash val="solid"/>
            <a:round/>
            <a:headEnd type="none" w="med" len="med"/>
            <a:tailEnd type="none" w="med" len="med"/>
          </a:ln>
        </p:spPr>
      </p:sp>
    </p:spTree>
    <p:extLst>
      <p:ext uri="{BB962C8B-B14F-4D97-AF65-F5344CB8AC3E}">
        <p14:creationId xmlns:p14="http://schemas.microsoft.com/office/powerpoint/2010/main" val="253485436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051560"/>
            <a:ext cx="8229600" cy="1143000"/>
          </a:xfrm>
        </p:spPr>
        <p:txBody>
          <a:bodyPr/>
          <a:lstStyle/>
          <a:p>
            <a:r>
              <a:rPr lang="en" sz="5900" dirty="0"/>
              <a:t>Plotting the Lorenz Curve</a:t>
            </a:r>
            <a:endParaRPr lang="en-US" sz="5900" dirty="0"/>
          </a:p>
        </p:txBody>
      </p:sp>
      <p:pic>
        <p:nvPicPr>
          <p:cNvPr id="5" name="Google Shape;100;p19">
            <a:extLst>
              <a:ext uri="{FF2B5EF4-FFF2-40B4-BE49-F238E27FC236}">
                <a16:creationId xmlns:a16="http://schemas.microsoft.com/office/drawing/2014/main" id="{0A23BAA0-A6CE-2E4B-8A80-F383B10B8B31}"/>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1056215" y="2503625"/>
            <a:ext cx="7031570" cy="3820975"/>
          </a:xfrm>
          <a:prstGeom prst="rect">
            <a:avLst/>
          </a:prstGeom>
          <a:noFill/>
          <a:ln>
            <a:noFill/>
          </a:ln>
        </p:spPr>
      </p:pic>
      <p:sp>
        <p:nvSpPr>
          <p:cNvPr id="3" name="TextBox 2">
            <a:extLst>
              <a:ext uri="{FF2B5EF4-FFF2-40B4-BE49-F238E27FC236}">
                <a16:creationId xmlns:a16="http://schemas.microsoft.com/office/drawing/2014/main" id="{D71D4957-8E0E-A843-A4BA-09E53C12D102}"/>
              </a:ext>
            </a:extLst>
          </p:cNvPr>
          <p:cNvSpPr txBox="1"/>
          <p:nvPr/>
        </p:nvSpPr>
        <p:spPr>
          <a:xfrm>
            <a:off x="3352800" y="5791200"/>
            <a:ext cx="2924262" cy="323165"/>
          </a:xfrm>
          <a:prstGeom prst="rect">
            <a:avLst/>
          </a:prstGeom>
          <a:solidFill>
            <a:schemeClr val="bg1"/>
          </a:solidFill>
        </p:spPr>
        <p:txBody>
          <a:bodyPr wrap="none" rtlCol="0">
            <a:spAutoFit/>
          </a:bodyPr>
          <a:lstStyle/>
          <a:p>
            <a:pPr algn="ctr"/>
            <a:r>
              <a:rPr lang="en-US" sz="1500" b="1" dirty="0">
                <a:latin typeface="Calibri" panose="020F0502020204030204" pitchFamily="34" charset="0"/>
                <a:cs typeface="Calibri" panose="020F0502020204030204" pitchFamily="34" charset="0"/>
              </a:rPr>
              <a:t>Cumulative Percent of Households</a:t>
            </a:r>
          </a:p>
        </p:txBody>
      </p:sp>
      <p:sp>
        <p:nvSpPr>
          <p:cNvPr id="6" name="TextBox 5">
            <a:extLst>
              <a:ext uri="{FF2B5EF4-FFF2-40B4-BE49-F238E27FC236}">
                <a16:creationId xmlns:a16="http://schemas.microsoft.com/office/drawing/2014/main" id="{5F71C94D-5112-4B46-8892-DD78B3853FC6}"/>
              </a:ext>
            </a:extLst>
          </p:cNvPr>
          <p:cNvSpPr txBox="1"/>
          <p:nvPr/>
        </p:nvSpPr>
        <p:spPr>
          <a:xfrm rot="16200000">
            <a:off x="90654" y="4252529"/>
            <a:ext cx="2580258" cy="323165"/>
          </a:xfrm>
          <a:prstGeom prst="rect">
            <a:avLst/>
          </a:prstGeom>
          <a:solidFill>
            <a:schemeClr val="bg1"/>
          </a:solidFill>
        </p:spPr>
        <p:txBody>
          <a:bodyPr wrap="none" rtlCol="0">
            <a:spAutoFit/>
          </a:bodyPr>
          <a:lstStyle/>
          <a:p>
            <a:pPr algn="ctr"/>
            <a:r>
              <a:rPr lang="en-US" sz="1500" b="1" dirty="0">
                <a:latin typeface="Calibri" panose="020F0502020204030204" pitchFamily="34" charset="0"/>
                <a:cs typeface="Calibri" panose="020F0502020204030204" pitchFamily="34" charset="0"/>
              </a:rPr>
              <a:t>Cumulative Percent of Income</a:t>
            </a:r>
          </a:p>
        </p:txBody>
      </p:sp>
      <p:cxnSp>
        <p:nvCxnSpPr>
          <p:cNvPr id="7" name="Google Shape;101;p19">
            <a:extLst>
              <a:ext uri="{FF2B5EF4-FFF2-40B4-BE49-F238E27FC236}">
                <a16:creationId xmlns:a16="http://schemas.microsoft.com/office/drawing/2014/main" id="{CD452484-D1DF-2B4B-A9F3-893404813484}"/>
              </a:ext>
            </a:extLst>
          </p:cNvPr>
          <p:cNvCxnSpPr>
            <a:cxnSpLocks/>
          </p:cNvCxnSpPr>
          <p:nvPr/>
        </p:nvCxnSpPr>
        <p:spPr>
          <a:xfrm flipV="1">
            <a:off x="2913660" y="5400600"/>
            <a:ext cx="3276" cy="162000"/>
          </a:xfrm>
          <a:prstGeom prst="straightConnector1">
            <a:avLst/>
          </a:prstGeom>
          <a:noFill/>
          <a:ln w="9525" cap="flat" cmpd="sng">
            <a:solidFill>
              <a:srgbClr val="FF0000"/>
            </a:solidFill>
            <a:prstDash val="solid"/>
            <a:round/>
            <a:headEnd type="none" w="med" len="med"/>
            <a:tailEnd type="triangle" w="med" len="med"/>
          </a:ln>
        </p:spPr>
      </p:cxnSp>
      <p:sp>
        <p:nvSpPr>
          <p:cNvPr id="8" name="Google Shape;102;p19">
            <a:extLst>
              <a:ext uri="{FF2B5EF4-FFF2-40B4-BE49-F238E27FC236}">
                <a16:creationId xmlns:a16="http://schemas.microsoft.com/office/drawing/2014/main" id="{95DBBB33-1497-2948-9091-8CA8CB80F77C}"/>
              </a:ext>
            </a:extLst>
          </p:cNvPr>
          <p:cNvSpPr/>
          <p:nvPr/>
        </p:nvSpPr>
        <p:spPr>
          <a:xfrm>
            <a:off x="2880360" y="5294376"/>
            <a:ext cx="66600" cy="64008"/>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93625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2D44-0037-4F4D-A016-8B05453C7A0F}"/>
              </a:ext>
            </a:extLst>
          </p:cNvPr>
          <p:cNvSpPr>
            <a:spLocks noGrp="1"/>
          </p:cNvSpPr>
          <p:nvPr>
            <p:ph type="title"/>
          </p:nvPr>
        </p:nvSpPr>
        <p:spPr>
          <a:xfrm>
            <a:off x="457200" y="1219200"/>
            <a:ext cx="8229600" cy="1143000"/>
          </a:xfrm>
        </p:spPr>
        <p:txBody>
          <a:bodyPr/>
          <a:lstStyle/>
          <a:p>
            <a:pPr>
              <a:lnSpc>
                <a:spcPts val="4500"/>
              </a:lnSpc>
            </a:pPr>
            <a:r>
              <a:rPr lang="en-US" sz="4400" dirty="0"/>
              <a:t>Lorenz Curve and Gini Coefficient – Measures of Income Inequality</a:t>
            </a:r>
          </a:p>
        </p:txBody>
      </p:sp>
      <p:pic>
        <p:nvPicPr>
          <p:cNvPr id="4" name="Picture 4">
            <a:hlinkClick r:id="" action="ppaction://media"/>
            <a:extLst>
              <a:ext uri="{FF2B5EF4-FFF2-40B4-BE49-F238E27FC236}">
                <a16:creationId xmlns:a16="http://schemas.microsoft.com/office/drawing/2014/main" id="{42B123C1-FD88-0145-8290-5E8AA18C90BE}"/>
              </a:ext>
            </a:extLst>
          </p:cNvPr>
          <p:cNvPicPr>
            <a:picLocks noGrp="1" noRot="1" noChangeAspect="1"/>
          </p:cNvPicPr>
          <p:nvPr>
            <p:ph idx="1"/>
            <a:videoFile r:link="rId1"/>
          </p:nvPr>
        </p:nvPicPr>
        <p:blipFill>
          <a:blip r:embed="rId4"/>
          <a:stretch>
            <a:fillRect/>
          </a:stretch>
        </p:blipFill>
        <p:spPr>
          <a:xfrm>
            <a:off x="2201594" y="2590800"/>
            <a:ext cx="4740811" cy="3520085"/>
          </a:xfrm>
          <a:prstGeom prst="rect">
            <a:avLst/>
          </a:prstGeom>
        </p:spPr>
      </p:pic>
    </p:spTree>
    <p:extLst>
      <p:ext uri="{BB962C8B-B14F-4D97-AF65-F5344CB8AC3E}">
        <p14:creationId xmlns:p14="http://schemas.microsoft.com/office/powerpoint/2010/main" val="3273864525"/>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475455f-c69b-4ff8-acf7-75612f4dc18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0" ma:contentTypeDescription="Create a new document." ma:contentTypeScope="" ma:versionID="dfcaf296b1bd588bd73adb08cf7d47ca">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b9b2f643d7d147ab63e5deb48b696c83"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2.xml><?xml version="1.0" encoding="utf-8"?>
<ds:datastoreItem xmlns:ds="http://schemas.openxmlformats.org/officeDocument/2006/customXml" ds:itemID="{7F8332A4-542C-494D-8506-1C720B46413C}">
  <ds:schemaRefs>
    <ds:schemaRef ds:uri="http://schemas.microsoft.com/office/2006/metadata/properties"/>
    <ds:schemaRef ds:uri="http://schemas.microsoft.com/office/infopath/2007/PartnerControls"/>
    <ds:schemaRef ds:uri="e475455f-c69b-4ff8-acf7-75612f4dc189"/>
  </ds:schemaRefs>
</ds:datastoreItem>
</file>

<file path=customXml/itemProps3.xml><?xml version="1.0" encoding="utf-8"?>
<ds:datastoreItem xmlns:ds="http://schemas.openxmlformats.org/officeDocument/2006/customXml" ds:itemID="{3D573403-C109-4615-9D0F-BC23C8B90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1237</TotalTime>
  <Words>924</Words>
  <Application>Microsoft Macintosh PowerPoint</Application>
  <PresentationFormat>On-screen Show (4:3)</PresentationFormat>
  <Paragraphs>102</Paragraphs>
  <Slides>8</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What is a fair share  of the pie?</vt:lpstr>
      <vt:lpstr>Income inequality</vt:lpstr>
      <vt:lpstr>Creating a Lorenz Curve: Step 1</vt:lpstr>
      <vt:lpstr>Creating a Lorenz Curve: Step 2</vt:lpstr>
      <vt:lpstr>Creating a Lorenz Curve: Step 3</vt:lpstr>
      <vt:lpstr>Creating a Lorenz Curve: Step 4</vt:lpstr>
      <vt:lpstr>Plotting the Lorenz Curve</vt:lpstr>
      <vt:lpstr>Lorenz Curve and Gini Coefficient – Measures of Income Inequality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Chuck Krenzin</cp:lastModifiedBy>
  <cp:revision>207</cp:revision>
  <dcterms:created xsi:type="dcterms:W3CDTF">2012-09-11T15:07:18Z</dcterms:created>
  <dcterms:modified xsi:type="dcterms:W3CDTF">2019-04-11T15:45:15Z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