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256" r:id="rId5"/>
    <p:sldId id="278" r:id="rId6"/>
    <p:sldId id="279" r:id="rId7"/>
    <p:sldId id="280" r:id="rId8"/>
    <p:sldId id="281" r:id="rId9"/>
    <p:sldId id="282" r:id="rId10"/>
    <p:sldId id="283" r:id="rId11"/>
    <p:sldId id="284"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1pPr>
    <a:lvl2pPr marL="4572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2pPr>
    <a:lvl3pPr marL="9144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3pPr>
    <a:lvl4pPr marL="13716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4pPr>
    <a:lvl5pPr marL="18288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5pPr>
    <a:lvl6pPr marL="22860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6pPr>
    <a:lvl7pPr marL="27432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7pPr>
    <a:lvl8pPr marL="32004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8pPr>
    <a:lvl9pPr marL="36576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8117D"/>
    <a:srgbClr val="005CB8"/>
    <a:srgbClr val="8BAF00"/>
    <a:srgbClr val="7A9900"/>
    <a:srgbClr val="C7C6F8"/>
    <a:srgbClr val="004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803"/>
    <p:restoredTop sz="83061"/>
  </p:normalViewPr>
  <p:slideViewPr>
    <p:cSldViewPr>
      <p:cViewPr varScale="1">
        <p:scale>
          <a:sx n="105" d="100"/>
          <a:sy n="105" d="100"/>
        </p:scale>
        <p:origin x="2944" y="19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C7AA5DFF-1E16-7F4C-8980-AB1611AD8891}" type="datetime1">
              <a:rPr lang="en-US"/>
              <a:pPr>
                <a:defRPr/>
              </a:pPr>
              <a:t>3/13/19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D483F68B-FDA9-C243-94A1-26FE62BE822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ＭＳ Ｐゴシック" pitchFamily="-108" charset="-128"/>
        <a:cs typeface="ＭＳ Ｐゴシック" pitchFamily="-108" charset="-128"/>
      </a:defRPr>
    </a:lvl1pPr>
    <a:lvl2pPr marL="457200" algn="l" defTabSz="457200" rtl="0" fontAlgn="base">
      <a:spcBef>
        <a:spcPct val="30000"/>
      </a:spcBef>
      <a:spcAft>
        <a:spcPct val="0"/>
      </a:spcAft>
      <a:defRPr sz="1200" kern="1200">
        <a:solidFill>
          <a:schemeClr val="tx1"/>
        </a:solidFill>
        <a:latin typeface="+mn-lt"/>
        <a:ea typeface="ＭＳ Ｐゴシック" pitchFamily="-108" charset="-128"/>
        <a:cs typeface="+mn-cs"/>
      </a:defRPr>
    </a:lvl2pPr>
    <a:lvl3pPr marL="914400" algn="l" defTabSz="457200" rtl="0" fontAlgn="base">
      <a:spcBef>
        <a:spcPct val="30000"/>
      </a:spcBef>
      <a:spcAft>
        <a:spcPct val="0"/>
      </a:spcAft>
      <a:defRPr sz="1200" kern="1200">
        <a:solidFill>
          <a:schemeClr val="tx1"/>
        </a:solidFill>
        <a:latin typeface="+mn-lt"/>
        <a:ea typeface="ＭＳ Ｐゴシック" pitchFamily="-108" charset="-128"/>
        <a:cs typeface="+mn-cs"/>
      </a:defRPr>
    </a:lvl3pPr>
    <a:lvl4pPr marL="1371600" algn="l" defTabSz="457200" rtl="0" fontAlgn="base">
      <a:spcBef>
        <a:spcPct val="30000"/>
      </a:spcBef>
      <a:spcAft>
        <a:spcPct val="0"/>
      </a:spcAft>
      <a:defRPr sz="1200" kern="1200">
        <a:solidFill>
          <a:schemeClr val="tx1"/>
        </a:solidFill>
        <a:latin typeface="+mn-lt"/>
        <a:ea typeface="ＭＳ Ｐゴシック" pitchFamily="-108" charset="-128"/>
        <a:cs typeface="+mn-cs"/>
      </a:defRPr>
    </a:lvl4pPr>
    <a:lvl5pPr marL="1828800" algn="l" defTabSz="457200" rtl="0" fontAlgn="base">
      <a:spcBef>
        <a:spcPct val="30000"/>
      </a:spcBef>
      <a:spcAft>
        <a:spcPct val="0"/>
      </a:spcAft>
      <a:defRPr sz="1200" kern="1200">
        <a:solidFill>
          <a:schemeClr val="tx1"/>
        </a:solidFill>
        <a:latin typeface="+mn-lt"/>
        <a:ea typeface="ＭＳ Ｐゴシック" pitchFamily="-108"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1</a:t>
            </a:fld>
            <a:endParaRPr lang="en-US"/>
          </a:p>
        </p:txBody>
      </p:sp>
    </p:spTree>
    <p:extLst>
      <p:ext uri="{BB962C8B-B14F-4D97-AF65-F5344CB8AC3E}">
        <p14:creationId xmlns:p14="http://schemas.microsoft.com/office/powerpoint/2010/main" val="4443675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2</a:t>
            </a:fld>
            <a:endParaRPr lang="en-US"/>
          </a:p>
        </p:txBody>
      </p:sp>
    </p:spTree>
    <p:extLst>
      <p:ext uri="{BB962C8B-B14F-4D97-AF65-F5344CB8AC3E}">
        <p14:creationId xmlns:p14="http://schemas.microsoft.com/office/powerpoint/2010/main" val="10091426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457200" rtl="0" eaLnBrk="1" fontAlgn="base" latinLnBrk="0" hangingPunct="1">
              <a:lnSpc>
                <a:spcPct val="100000"/>
              </a:lnSpc>
              <a:spcBef>
                <a:spcPct val="30000"/>
              </a:spcBef>
              <a:spcAft>
                <a:spcPct val="0"/>
              </a:spcAft>
              <a:buClrTx/>
              <a:buSzTx/>
              <a:buFontTx/>
              <a:buNone/>
              <a:tabLst/>
              <a:defRPr/>
            </a:pPr>
            <a:r>
              <a:rPr lang="en-US" sz="1200" dirty="0">
                <a:solidFill>
                  <a:schemeClr val="dk1"/>
                </a:solidFill>
                <a:highlight>
                  <a:srgbClr val="FFFFFF"/>
                </a:highlight>
                <a:latin typeface="+mn-lt"/>
                <a:ea typeface="Calibri"/>
                <a:cs typeface="Calibri"/>
                <a:sym typeface="Calibri"/>
              </a:rPr>
              <a:t>Review the law of demand with students. Explain that economists expect quantity demanded to fall when the price of a good rises, but they also want to to know by how much the quantity demanded falls. Do consumers dramatically cut back on their purchases? Or do they make only minor adjustments?</a:t>
            </a:r>
            <a:endParaRPr lang="en-US" dirty="0"/>
          </a:p>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3</a:t>
            </a:fld>
            <a:endParaRPr lang="en-US"/>
          </a:p>
        </p:txBody>
      </p:sp>
    </p:spTree>
    <p:extLst>
      <p:ext uri="{BB962C8B-B14F-4D97-AF65-F5344CB8AC3E}">
        <p14:creationId xmlns:p14="http://schemas.microsoft.com/office/powerpoint/2010/main" val="3586759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457200" rtl="0" eaLnBrk="1" fontAlgn="base" latinLnBrk="0" hangingPunct="1">
              <a:lnSpc>
                <a:spcPct val="100000"/>
              </a:lnSpc>
              <a:spcBef>
                <a:spcPct val="30000"/>
              </a:spcBef>
              <a:spcAft>
                <a:spcPct val="0"/>
              </a:spcAft>
              <a:buClrTx/>
              <a:buSzTx/>
              <a:buFontTx/>
              <a:buNone/>
              <a:tabLst/>
              <a:defRPr/>
            </a:pPr>
            <a:r>
              <a:rPr lang="en-US" sz="1200" dirty="0">
                <a:solidFill>
                  <a:schemeClr val="dk1"/>
                </a:solidFill>
                <a:highlight>
                  <a:srgbClr val="FFFFFF"/>
                </a:highlight>
                <a:latin typeface="+mn-lt"/>
                <a:ea typeface="Calibri"/>
                <a:cs typeface="Calibri"/>
                <a:sym typeface="Calibri"/>
              </a:rPr>
              <a:t>Explain that economists call this concept of responsiveness “elasticity.” Explain that if students said they would buy twice as many pairs of Nikes when they were 25% less expensive, that would be an example of elastic demand. Similarly, if they would buy half as many lattes when the price increased by 25%, that would be elastic demand. If they barely changed their electricity use in response to the rate hike, that would be inelastic demand. In some extreme cases, demand is “perfectly” elastic or inelastic, meaning that quantity and price do not have an inverse relationship. In a case called “unit elastic,” consumer’s quantity demanded falls by exactly the same percentage that price rises, and vice versa.</a:t>
            </a:r>
            <a:endParaRPr lang="en-US" dirty="0"/>
          </a:p>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4</a:t>
            </a:fld>
            <a:endParaRPr lang="en-US"/>
          </a:p>
        </p:txBody>
      </p:sp>
    </p:spTree>
    <p:extLst>
      <p:ext uri="{BB962C8B-B14F-4D97-AF65-F5344CB8AC3E}">
        <p14:creationId xmlns:p14="http://schemas.microsoft.com/office/powerpoint/2010/main" val="23302008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457200" rtl="0" eaLnBrk="1" fontAlgn="base" latinLnBrk="0" hangingPunct="1">
              <a:lnSpc>
                <a:spcPct val="100000"/>
              </a:lnSpc>
              <a:spcBef>
                <a:spcPct val="30000"/>
              </a:spcBef>
              <a:spcAft>
                <a:spcPct val="0"/>
              </a:spcAft>
              <a:buClrTx/>
              <a:buSzTx/>
              <a:buFontTx/>
              <a:buNone/>
              <a:tabLst/>
              <a:defRPr/>
            </a:pPr>
            <a:r>
              <a:rPr lang="en-US" sz="1200" dirty="0">
                <a:solidFill>
                  <a:schemeClr val="dk1"/>
                </a:solidFill>
                <a:highlight>
                  <a:srgbClr val="FFFFFF"/>
                </a:highlight>
                <a:latin typeface="+mn-lt"/>
                <a:ea typeface="Calibri"/>
                <a:cs typeface="Calibri"/>
                <a:sym typeface="Calibri"/>
              </a:rPr>
              <a:t>Ask students to look closely at the two demand curves: one for pizza and one for gasoline. Ask students: Which graph shows a more dramatic response by consumers? In other words, on which graph does the Quantity Demanded change more dramatically as the price increases or decreases? (Students may initially get this wrong. Because the gasoline graph is steeper, students see it as more dramatic. Students are used to reading graphs vertically in math, meaning they expect the change or independent variable to be on the Y-axis. In economics, it may be on the X-axis.)</a:t>
            </a:r>
            <a:endParaRPr lang="en-US" dirty="0"/>
          </a:p>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5</a:t>
            </a:fld>
            <a:endParaRPr lang="en-US"/>
          </a:p>
        </p:txBody>
      </p:sp>
    </p:spTree>
    <p:extLst>
      <p:ext uri="{BB962C8B-B14F-4D97-AF65-F5344CB8AC3E}">
        <p14:creationId xmlns:p14="http://schemas.microsoft.com/office/powerpoint/2010/main" val="11927905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457200" rtl="0" eaLnBrk="1" fontAlgn="base" latinLnBrk="0" hangingPunct="1">
              <a:lnSpc>
                <a:spcPct val="100000"/>
              </a:lnSpc>
              <a:spcBef>
                <a:spcPct val="30000"/>
              </a:spcBef>
              <a:spcAft>
                <a:spcPct val="0"/>
              </a:spcAft>
              <a:buClrTx/>
              <a:buSzTx/>
              <a:buFontTx/>
              <a:buNone/>
              <a:tabLst/>
              <a:defRPr/>
            </a:pPr>
            <a:r>
              <a:rPr lang="en-US" sz="1200" dirty="0">
                <a:solidFill>
                  <a:schemeClr val="dk1"/>
                </a:solidFill>
                <a:highlight>
                  <a:srgbClr val="FFFFFF"/>
                </a:highlight>
                <a:latin typeface="+mn-lt"/>
                <a:ea typeface="Calibri"/>
                <a:cs typeface="Calibri"/>
                <a:sym typeface="Calibri"/>
              </a:rPr>
              <a:t>Ask students to look again at the two demand curves. Ask students: Now, which graph shows a more dramatic response by consumers? (On this comparison, it is clear that when the price drops from $2.50 to $1.50, quantity demanded for pizza changes by much more than quantity demanded for gasoline.) Ask students: Why would consumers be much more likely to adjust their consumption of pizza when the price changes? (Because gas is a necessity with few immediate substitutes, while pizza has many substitutes.) (Note to teachers: Although slope reflects elasticity, a straight-line demand curve will have elastic and inelastic regions. Slope and demand are not the same thing.) Explain to students that in the remainder of the lesson, they are going to explore the factors that cause demand for goods to be elastic or inelastic. </a:t>
            </a:r>
            <a:endParaRPr lang="en-US" dirty="0"/>
          </a:p>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6</a:t>
            </a:fld>
            <a:endParaRPr lang="en-US"/>
          </a:p>
        </p:txBody>
      </p:sp>
    </p:spTree>
    <p:extLst>
      <p:ext uri="{BB962C8B-B14F-4D97-AF65-F5344CB8AC3E}">
        <p14:creationId xmlns:p14="http://schemas.microsoft.com/office/powerpoint/2010/main" val="6364464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457200" rtl="0" eaLnBrk="1" fontAlgn="base" latinLnBrk="0" hangingPunct="1">
              <a:lnSpc>
                <a:spcPct val="100000"/>
              </a:lnSpc>
              <a:spcBef>
                <a:spcPct val="30000"/>
              </a:spcBef>
              <a:spcAft>
                <a:spcPct val="0"/>
              </a:spcAft>
              <a:buClrTx/>
              <a:buSzTx/>
              <a:buFontTx/>
              <a:buNone/>
              <a:tabLst/>
              <a:defRPr/>
            </a:pPr>
            <a:r>
              <a:rPr lang="en-US" sz="1200" dirty="0">
                <a:solidFill>
                  <a:schemeClr val="dk1"/>
                </a:solidFill>
                <a:highlight>
                  <a:srgbClr val="FFFFFF"/>
                </a:highlight>
                <a:latin typeface="+mn-lt"/>
                <a:ea typeface="Calibri"/>
                <a:cs typeface="Calibri"/>
                <a:sym typeface="Calibri"/>
              </a:rPr>
              <a:t>Explain to students that in addition to using graphs, economists measure elasticity using “coefficients.” That means they calculate a single number that represents the degree of elasticity of demand. (The coefficient formula for price elasticity of demand  is included in the extension activity and should be taught to IB/AP students.) The coefficient represents the percentage change in quantity demanded divided by the percentage change in price, so if the change in quantity demanded is disproportionately greater than the change in price, the coefficient will be greater than 1, and demand is elastic. If the two changes are proportional, the coefficient will equal 1, and demand is unit elastic. If the change in quantity demanded is disproportionately smaller than the percentage change in price, the coefficient will be less than 1, and demand is inelastic. Explain that a coefficient less than 1 does not mean a negative number. The coefficient will be a decimal between 0 and 1. (Elasticity of demand is measured as an absolute value, so there will not be negative coefficients.) Ask students to record the information on Slide 7 for use in the next activity.</a:t>
            </a:r>
            <a:endParaRPr lang="en-US" dirty="0"/>
          </a:p>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7</a:t>
            </a:fld>
            <a:endParaRPr lang="en-US"/>
          </a:p>
        </p:txBody>
      </p:sp>
    </p:spTree>
    <p:extLst>
      <p:ext uri="{BB962C8B-B14F-4D97-AF65-F5344CB8AC3E}">
        <p14:creationId xmlns:p14="http://schemas.microsoft.com/office/powerpoint/2010/main" val="2947051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8</a:t>
            </a:fld>
            <a:endParaRPr lang="en-US"/>
          </a:p>
        </p:txBody>
      </p:sp>
    </p:spTree>
    <p:extLst>
      <p:ext uri="{BB962C8B-B14F-4D97-AF65-F5344CB8AC3E}">
        <p14:creationId xmlns:p14="http://schemas.microsoft.com/office/powerpoint/2010/main" val="37470106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lvl1pPr>
              <a:defRPr sz="6600" b="1" i="0">
                <a:solidFill>
                  <a:srgbClr val="005CB8"/>
                </a:solidFill>
                <a:effectLst>
                  <a:outerShdw blurRad="50800" dist="50800" dir="5400000" algn="ctr" rotWithShape="0">
                    <a:srgbClr val="000000">
                      <a:alpha val="0"/>
                    </a:srgbClr>
                  </a:outerShdw>
                </a:effectLst>
                <a:latin typeface="Calibri" panose="020F0502020204030204" pitchFamily="34" charset="0"/>
                <a:cs typeface="Calibri" panose="020F0502020204030204" pitchFamily="34" charset="0"/>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1143000"/>
          </a:xfrm>
        </p:spPr>
        <p:txBody>
          <a:bodyPr/>
          <a:lstStyle/>
          <a:p>
            <a:r>
              <a:rPr lang="en-US" dirty="0"/>
              <a:t>Click to edit Master title style</a:t>
            </a:r>
          </a:p>
        </p:txBody>
      </p:sp>
      <p:sp>
        <p:nvSpPr>
          <p:cNvPr id="3" name="Content Placeholder 2"/>
          <p:cNvSpPr>
            <a:spLocks noGrp="1"/>
          </p:cNvSpPr>
          <p:nvPr>
            <p:ph idx="1"/>
          </p:nvPr>
        </p:nvSpPr>
        <p:spPr>
          <a:xfrm>
            <a:off x="457200" y="2529840"/>
            <a:ext cx="8229600" cy="3779520"/>
          </a:xfrm>
        </p:spPr>
        <p:txBody>
          <a:bodyPr/>
          <a:lstStyle>
            <a:lvl1pPr>
              <a:spcBef>
                <a:spcPts val="1200"/>
              </a:spcBef>
              <a:spcAft>
                <a:spcPts val="0"/>
              </a:spcAft>
              <a:defRPr sz="2200" b="0" i="0">
                <a:latin typeface="Calibri" panose="020F0502020204030204" pitchFamily="34" charset="0"/>
                <a:cs typeface="Calibri" panose="020F0502020204030204" pitchFamily="34" charset="0"/>
              </a:defRPr>
            </a:lvl1pPr>
            <a:lvl2pPr>
              <a:spcBef>
                <a:spcPts val="0"/>
              </a:spcBef>
              <a:spcAft>
                <a:spcPts val="0"/>
              </a:spcAft>
              <a:defRPr sz="2000" b="0" i="0">
                <a:latin typeface="Calibri Light" panose="020F0302020204030204" pitchFamily="34" charset="0"/>
                <a:cs typeface="Calibri Light" panose="020F0302020204030204" pitchFamily="34" charset="0"/>
              </a:defRPr>
            </a:lvl2pPr>
            <a:lvl3pPr>
              <a:spcBef>
                <a:spcPts val="0"/>
              </a:spcBef>
              <a:spcAft>
                <a:spcPts val="0"/>
              </a:spcAft>
              <a:defRPr sz="2000" b="0" i="0">
                <a:latin typeface="Calibri Light" panose="020F0302020204030204" pitchFamily="34" charset="0"/>
                <a:cs typeface="Calibri Light" panose="020F0302020204030204" pitchFamily="34" charset="0"/>
              </a:defRPr>
            </a:lvl3pPr>
            <a:lvl4pPr>
              <a:spcBef>
                <a:spcPts val="0"/>
              </a:spcBef>
              <a:spcAft>
                <a:spcPts val="0"/>
              </a:spcAft>
              <a:defRPr sz="2000" b="0" i="0">
                <a:latin typeface="Calibri Light" panose="020F0302020204030204" pitchFamily="34" charset="0"/>
                <a:cs typeface="Calibri Light" panose="020F0302020204030204" pitchFamily="34" charset="0"/>
              </a:defRPr>
            </a:lvl4pPr>
            <a:lvl5pPr>
              <a:spcBef>
                <a:spcPts val="0"/>
              </a:spcBef>
              <a:spcAft>
                <a:spcPts val="0"/>
              </a:spcAft>
              <a:defRPr sz="2000" b="0" i="0">
                <a:latin typeface="Calibri Light" panose="020F0302020204030204" pitchFamily="34" charset="0"/>
                <a:cs typeface="Calibri Light" panose="020F03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06984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rot lat="0" lon="0" rev="0"/>
              </a:camera>
              <a:lightRig rig="threePt" dir="t"/>
            </a:scene3d>
            <a:sp3d>
              <a:bevelT w="0"/>
            </a:sp3d>
          </a:bodyPr>
          <a:lstStyle/>
          <a:p>
            <a:pPr lvl="0"/>
            <a:r>
              <a:rPr lang="en-US" dirty="0"/>
              <a:t>Click to edit Master title style</a:t>
            </a:r>
          </a:p>
        </p:txBody>
      </p:sp>
      <p:sp>
        <p:nvSpPr>
          <p:cNvPr id="1027" name="Text Placeholder 2"/>
          <p:cNvSpPr>
            <a:spLocks noGrp="1"/>
          </p:cNvSpPr>
          <p:nvPr>
            <p:ph type="body" idx="1"/>
          </p:nvPr>
        </p:nvSpPr>
        <p:spPr bwMode="auto">
          <a:xfrm>
            <a:off x="457200" y="2468882"/>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a:extLst>
              <a:ext uri="{FF2B5EF4-FFF2-40B4-BE49-F238E27FC236}">
                <a16:creationId xmlns:a16="http://schemas.microsoft.com/office/drawing/2014/main" id="{D5AAC16F-5B5D-3841-922A-C14EF88DDBC3}"/>
              </a:ext>
            </a:extLst>
          </p:cNvPr>
          <p:cNvSpPr txBox="1"/>
          <p:nvPr userDrawn="1"/>
        </p:nvSpPr>
        <p:spPr>
          <a:xfrm>
            <a:off x="457200" y="6574538"/>
            <a:ext cx="8229600" cy="276999"/>
          </a:xfrm>
          <a:prstGeom prst="rect">
            <a:avLst/>
          </a:prstGeom>
          <a:noFill/>
        </p:spPr>
        <p:txBody>
          <a:bodyPr wrap="square" rtlCol="0">
            <a:spAutoFit/>
          </a:bodyPr>
          <a:lstStyle/>
          <a:p>
            <a:pPr algn="ctr"/>
            <a:r>
              <a:rPr lang="en-US" sz="1200" dirty="0">
                <a:solidFill>
                  <a:schemeClr val="bg1"/>
                </a:solidFill>
              </a:rPr>
              <a:t>Price Elasticity: From Tires to Toothpicks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txStyles>
    <p:titleStyle>
      <a:lvl1pPr algn="ctr" rtl="0" fontAlgn="base">
        <a:spcBef>
          <a:spcPct val="0"/>
        </a:spcBef>
        <a:spcAft>
          <a:spcPct val="0"/>
        </a:spcAft>
        <a:defRPr sz="6600" b="1" i="0" kern="1200">
          <a:solidFill>
            <a:srgbClr val="005CB8"/>
          </a:solidFill>
          <a:effectLst>
            <a:glow>
              <a:schemeClr val="accent1">
                <a:alpha val="0"/>
              </a:schemeClr>
            </a:glow>
            <a:outerShdw blurRad="50800" dist="50800" dir="5400000" algn="ctr" rotWithShape="0">
              <a:srgbClr val="000000">
                <a:alpha val="0"/>
              </a:srgbClr>
            </a:outerShdw>
            <a:reflection stA="0" endPos="65000" dist="50800" dir="5400000" sy="-100000" algn="bl" rotWithShape="0"/>
          </a:effectLst>
          <a:latin typeface="Calibri" panose="020F0502020204030204" pitchFamily="34" charset="0"/>
          <a:ea typeface="ＭＳ Ｐゴシック" pitchFamily="-108" charset="-128"/>
          <a:cs typeface="Calibri" panose="020F0502020204030204" pitchFamily="34" charset="0"/>
        </a:defRPr>
      </a:lvl1pPr>
      <a:lvl2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2pPr>
      <a:lvl3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3pPr>
      <a:lvl4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4pPr>
      <a:lvl5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5pPr>
      <a:lvl6pPr marL="4572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6pPr>
      <a:lvl7pPr marL="9144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7pPr>
      <a:lvl8pPr marL="13716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8pPr>
      <a:lvl9pPr marL="18288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9pPr>
    </p:titleStyle>
    <p:bodyStyle>
      <a:lvl1pPr marL="342900" indent="-342900" algn="l" rtl="0" fontAlgn="base">
        <a:spcBef>
          <a:spcPts val="1200"/>
        </a:spcBef>
        <a:spcAft>
          <a:spcPts val="0"/>
        </a:spcAft>
        <a:buFont typeface="Arial" pitchFamily="-108" charset="0"/>
        <a:buChar char="•"/>
        <a:defRPr sz="2200" b="0" i="0" kern="1200">
          <a:solidFill>
            <a:schemeClr val="tx1"/>
          </a:solidFill>
          <a:latin typeface="Calibri" panose="020F0502020204030204" pitchFamily="34" charset="0"/>
          <a:ea typeface="ＭＳ Ｐゴシック" pitchFamily="-108" charset="-128"/>
          <a:cs typeface="Calibri" panose="020F0502020204030204" pitchFamily="34" charset="0"/>
        </a:defRPr>
      </a:lvl1pPr>
      <a:lvl2pPr marL="742950" indent="-285750" algn="l" rtl="0" fontAlgn="base">
        <a:spcBef>
          <a:spcPts val="0"/>
        </a:spcBef>
        <a:spcAft>
          <a:spcPts val="0"/>
        </a:spcAft>
        <a:buFont typeface="Arial" panose="020B0604020202020204" pitchFamily="34" charset="0"/>
        <a:buChar char="•"/>
        <a:defRPr sz="20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2pPr>
      <a:lvl3pPr marL="1143000" indent="-228600" algn="l" rtl="0" fontAlgn="base">
        <a:spcBef>
          <a:spcPts val="0"/>
        </a:spcBef>
        <a:spcAft>
          <a:spcPts val="0"/>
        </a:spcAft>
        <a:buFont typeface="Arial" pitchFamily="-108" charset="0"/>
        <a:buChar char="•"/>
        <a:defRPr sz="20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3pPr>
      <a:lvl4pPr marL="1600200" indent="-228600" algn="l" rtl="0" fontAlgn="base">
        <a:spcBef>
          <a:spcPts val="0"/>
        </a:spcBef>
        <a:spcAft>
          <a:spcPts val="0"/>
        </a:spcAft>
        <a:buFont typeface="Arial" pitchFamily="-108" charset="0"/>
        <a:buChar char="–"/>
        <a:defRPr sz="20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4pPr>
      <a:lvl5pPr marL="2057400" indent="-228600" algn="l" rtl="0" fontAlgn="base">
        <a:spcBef>
          <a:spcPts val="0"/>
        </a:spcBef>
        <a:spcAft>
          <a:spcPts val="0"/>
        </a:spcAft>
        <a:buFont typeface="Arial" pitchFamily="-108" charset="0"/>
        <a:buChar char="»"/>
        <a:defRPr sz="20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archive.econedlink.org/interactives/EconEdLink-interactive-tool-player.php?filename=em551_comparing_list2.swf&amp;lid=551"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2"/>
            <a:ext cx="7772400" cy="4434839"/>
          </a:xfrm>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Bef>
                <a:spcPts val="1200"/>
              </a:spcBef>
              <a:spcAft>
                <a:spcPts val="1200"/>
              </a:spcAft>
              <a:defRPr/>
            </a:pPr>
            <a:r>
              <a:rPr lang="en" sz="6000" dirty="0"/>
              <a:t>Price Elasticity: From Tires to Toothpicks</a:t>
            </a:r>
            <a:endParaRPr lang="en-US" sz="5000" b="0" dirty="0">
              <a:ln w="11430"/>
              <a:solidFill>
                <a:schemeClr val="tx1"/>
              </a:solidFill>
              <a:effectLst>
                <a:outerShdw blurRad="80000" dist="40000" dir="5040000" algn="tl">
                  <a:srgbClr val="000000">
                    <a:alpha val="0"/>
                  </a:srgbClr>
                </a:outerShdw>
              </a:effectLst>
              <a:ea typeface="+mj-ea"/>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27830-CFE1-B145-9F01-2511806104CF}"/>
              </a:ext>
            </a:extLst>
          </p:cNvPr>
          <p:cNvSpPr>
            <a:spLocks noGrp="1"/>
          </p:cNvSpPr>
          <p:nvPr>
            <p:ph type="title"/>
          </p:nvPr>
        </p:nvSpPr>
        <p:spPr>
          <a:xfrm>
            <a:off x="457200" y="990600"/>
            <a:ext cx="8229600" cy="1143000"/>
          </a:xfrm>
        </p:spPr>
        <p:txBody>
          <a:bodyPr/>
          <a:lstStyle/>
          <a:p>
            <a:r>
              <a:rPr lang="en" sz="4400" dirty="0"/>
              <a:t>How would you respond?</a:t>
            </a:r>
            <a:endParaRPr lang="en-US" sz="4400" dirty="0"/>
          </a:p>
        </p:txBody>
      </p:sp>
      <p:sp>
        <p:nvSpPr>
          <p:cNvPr id="3" name="Content Placeholder 2">
            <a:extLst>
              <a:ext uri="{FF2B5EF4-FFF2-40B4-BE49-F238E27FC236}">
                <a16:creationId xmlns:a16="http://schemas.microsoft.com/office/drawing/2014/main" id="{C687AE50-0B8A-E743-A9F2-4056808E97D3}"/>
              </a:ext>
            </a:extLst>
          </p:cNvPr>
          <p:cNvSpPr>
            <a:spLocks noGrp="1"/>
          </p:cNvSpPr>
          <p:nvPr>
            <p:ph idx="1"/>
          </p:nvPr>
        </p:nvSpPr>
        <p:spPr>
          <a:xfrm>
            <a:off x="457200" y="2133600"/>
            <a:ext cx="8229600" cy="3779520"/>
          </a:xfrm>
        </p:spPr>
        <p:txBody>
          <a:bodyPr/>
          <a:lstStyle/>
          <a:p>
            <a:pPr lvl="0">
              <a:lnSpc>
                <a:spcPct val="120000"/>
              </a:lnSpc>
            </a:pPr>
            <a:r>
              <a:rPr lang="en-US" dirty="0"/>
              <a:t>If the price of Nikes dropped by 25%, how likely would you be to buy more Nikes?</a:t>
            </a:r>
          </a:p>
          <a:p>
            <a:pPr lvl="0">
              <a:lnSpc>
                <a:spcPct val="120000"/>
              </a:lnSpc>
            </a:pPr>
            <a:r>
              <a:rPr lang="en-US" dirty="0"/>
              <a:t>If the price of a Starbucks lattes increased by 25%, how likely would you be to buy fewer lattes?</a:t>
            </a:r>
          </a:p>
          <a:p>
            <a:pPr lvl="0">
              <a:lnSpc>
                <a:spcPct val="120000"/>
              </a:lnSpc>
            </a:pPr>
            <a:r>
              <a:rPr lang="en-US" dirty="0"/>
              <a:t>If the price of electricity in your home changed by 25%, how likely would you be to change your electricity usage?</a:t>
            </a:r>
          </a:p>
        </p:txBody>
      </p:sp>
    </p:spTree>
    <p:extLst>
      <p:ext uri="{BB962C8B-B14F-4D97-AF65-F5344CB8AC3E}">
        <p14:creationId xmlns:p14="http://schemas.microsoft.com/office/powerpoint/2010/main" val="2696103892"/>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27830-CFE1-B145-9F01-2511806104CF}"/>
              </a:ext>
            </a:extLst>
          </p:cNvPr>
          <p:cNvSpPr>
            <a:spLocks noGrp="1"/>
          </p:cNvSpPr>
          <p:nvPr>
            <p:ph type="title"/>
          </p:nvPr>
        </p:nvSpPr>
        <p:spPr>
          <a:xfrm>
            <a:off x="457200" y="990600"/>
            <a:ext cx="8229600" cy="1143000"/>
          </a:xfrm>
        </p:spPr>
        <p:txBody>
          <a:bodyPr/>
          <a:lstStyle/>
          <a:p>
            <a:r>
              <a:rPr lang="en" sz="4400" dirty="0"/>
              <a:t>Law of Demand</a:t>
            </a:r>
            <a:endParaRPr lang="en-US" sz="4400" dirty="0"/>
          </a:p>
        </p:txBody>
      </p:sp>
      <p:sp>
        <p:nvSpPr>
          <p:cNvPr id="3" name="Content Placeholder 2">
            <a:extLst>
              <a:ext uri="{FF2B5EF4-FFF2-40B4-BE49-F238E27FC236}">
                <a16:creationId xmlns:a16="http://schemas.microsoft.com/office/drawing/2014/main" id="{C687AE50-0B8A-E743-A9F2-4056808E97D3}"/>
              </a:ext>
            </a:extLst>
          </p:cNvPr>
          <p:cNvSpPr>
            <a:spLocks noGrp="1"/>
          </p:cNvSpPr>
          <p:nvPr>
            <p:ph idx="1"/>
          </p:nvPr>
        </p:nvSpPr>
        <p:spPr>
          <a:xfrm>
            <a:off x="4267200" y="2438400"/>
            <a:ext cx="4419600" cy="3779520"/>
          </a:xfrm>
        </p:spPr>
        <p:txBody>
          <a:bodyPr/>
          <a:lstStyle/>
          <a:p>
            <a:pPr marL="0" lvl="0" indent="0">
              <a:spcBef>
                <a:spcPts val="0"/>
              </a:spcBef>
              <a:spcAft>
                <a:spcPts val="1600"/>
              </a:spcAft>
              <a:buNone/>
            </a:pPr>
            <a:r>
              <a:rPr lang="en-US" sz="2000" i="1" dirty="0">
                <a:solidFill>
                  <a:srgbClr val="222222"/>
                </a:solidFill>
                <a:highlight>
                  <a:srgbClr val="FFFFFF"/>
                </a:highlight>
              </a:rPr>
              <a:t>Ceteris paribus</a:t>
            </a:r>
            <a:r>
              <a:rPr lang="en-US" sz="2000" dirty="0">
                <a:solidFill>
                  <a:srgbClr val="222222"/>
                </a:solidFill>
                <a:highlight>
                  <a:srgbClr val="FFFFFF"/>
                </a:highlight>
              </a:rPr>
              <a:t>, as the price of a good increases, quantity demanded decreases; conversely, as the price of a good decreases, quantity demanded increases.</a:t>
            </a:r>
            <a:endParaRPr lang="en-US" sz="2000" dirty="0"/>
          </a:p>
        </p:txBody>
      </p:sp>
      <p:pic>
        <p:nvPicPr>
          <p:cNvPr id="4" name="Google Shape;68;p15">
            <a:extLst>
              <a:ext uri="{FF2B5EF4-FFF2-40B4-BE49-F238E27FC236}">
                <a16:creationId xmlns:a16="http://schemas.microsoft.com/office/drawing/2014/main" id="{C162C7A5-0175-BF46-A8C5-403F6A79750B}"/>
              </a:ext>
            </a:extLst>
          </p:cNvPr>
          <p:cNvPicPr preferRelativeResize="0"/>
          <p:nvPr/>
        </p:nvPicPr>
        <p:blipFill>
          <a:blip r:embed="rId3">
            <a:extLst>
              <a:ext uri="{28A0092B-C50C-407E-A947-70E740481C1C}">
                <a14:useLocalDpi xmlns:a14="http://schemas.microsoft.com/office/drawing/2010/main" val="0"/>
              </a:ext>
            </a:extLst>
          </a:blip>
          <a:stretch>
            <a:fillRect/>
          </a:stretch>
        </p:blipFill>
        <p:spPr>
          <a:xfrm>
            <a:off x="457200" y="2250939"/>
            <a:ext cx="3352800" cy="3614928"/>
          </a:xfrm>
          <a:prstGeom prst="rect">
            <a:avLst/>
          </a:prstGeom>
        </p:spPr>
      </p:pic>
    </p:spTree>
    <p:extLst>
      <p:ext uri="{BB962C8B-B14F-4D97-AF65-F5344CB8AC3E}">
        <p14:creationId xmlns:p14="http://schemas.microsoft.com/office/powerpoint/2010/main" val="4044498381"/>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27830-CFE1-B145-9F01-2511806104CF}"/>
              </a:ext>
            </a:extLst>
          </p:cNvPr>
          <p:cNvSpPr>
            <a:spLocks noGrp="1"/>
          </p:cNvSpPr>
          <p:nvPr>
            <p:ph type="title"/>
          </p:nvPr>
        </p:nvSpPr>
        <p:spPr>
          <a:xfrm>
            <a:off x="457200" y="990600"/>
            <a:ext cx="8229600" cy="1143000"/>
          </a:xfrm>
        </p:spPr>
        <p:txBody>
          <a:bodyPr/>
          <a:lstStyle/>
          <a:p>
            <a:r>
              <a:rPr lang="en" sz="4400" dirty="0"/>
              <a:t>Elasticity</a:t>
            </a:r>
            <a:endParaRPr lang="en-US" sz="4400" dirty="0"/>
          </a:p>
        </p:txBody>
      </p:sp>
      <p:sp>
        <p:nvSpPr>
          <p:cNvPr id="3" name="Content Placeholder 2">
            <a:extLst>
              <a:ext uri="{FF2B5EF4-FFF2-40B4-BE49-F238E27FC236}">
                <a16:creationId xmlns:a16="http://schemas.microsoft.com/office/drawing/2014/main" id="{C687AE50-0B8A-E743-A9F2-4056808E97D3}"/>
              </a:ext>
            </a:extLst>
          </p:cNvPr>
          <p:cNvSpPr>
            <a:spLocks noGrp="1"/>
          </p:cNvSpPr>
          <p:nvPr>
            <p:ph idx="1"/>
          </p:nvPr>
        </p:nvSpPr>
        <p:spPr>
          <a:xfrm>
            <a:off x="457200" y="2133600"/>
            <a:ext cx="8229600" cy="3779520"/>
          </a:xfrm>
        </p:spPr>
        <p:txBody>
          <a:bodyPr/>
          <a:lstStyle/>
          <a:p>
            <a:pPr lvl="0">
              <a:lnSpc>
                <a:spcPct val="120000"/>
              </a:lnSpc>
            </a:pPr>
            <a:r>
              <a:rPr lang="en-US" i="1" dirty="0"/>
              <a:t>Elasticity</a:t>
            </a:r>
            <a:r>
              <a:rPr lang="en-US" dirty="0"/>
              <a:t> measures the responsiveness of demand (or supply) to an increase or decrease in the price of a good/service.</a:t>
            </a:r>
          </a:p>
          <a:p>
            <a:pPr lvl="0">
              <a:lnSpc>
                <a:spcPct val="120000"/>
              </a:lnSpc>
            </a:pPr>
            <a:r>
              <a:rPr lang="en-US" i="1" dirty="0"/>
              <a:t>Elastic: </a:t>
            </a:r>
            <a:r>
              <a:rPr lang="en-US" dirty="0"/>
              <a:t>Consumers are very responsive to a price change.</a:t>
            </a:r>
          </a:p>
          <a:p>
            <a:pPr lvl="0">
              <a:lnSpc>
                <a:spcPct val="120000"/>
              </a:lnSpc>
            </a:pPr>
            <a:r>
              <a:rPr lang="en-US" i="1" dirty="0"/>
              <a:t>Inelastic: </a:t>
            </a:r>
            <a:r>
              <a:rPr lang="en-US" dirty="0"/>
              <a:t>Consumers are not very responsive to a price change.</a:t>
            </a:r>
          </a:p>
        </p:txBody>
      </p:sp>
    </p:spTree>
    <p:extLst>
      <p:ext uri="{BB962C8B-B14F-4D97-AF65-F5344CB8AC3E}">
        <p14:creationId xmlns:p14="http://schemas.microsoft.com/office/powerpoint/2010/main" val="3547407943"/>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27830-CFE1-B145-9F01-2511806104CF}"/>
              </a:ext>
            </a:extLst>
          </p:cNvPr>
          <p:cNvSpPr>
            <a:spLocks noGrp="1"/>
          </p:cNvSpPr>
          <p:nvPr>
            <p:ph type="title"/>
          </p:nvPr>
        </p:nvSpPr>
        <p:spPr>
          <a:xfrm>
            <a:off x="457200" y="990600"/>
            <a:ext cx="8229600" cy="1143000"/>
          </a:xfrm>
        </p:spPr>
        <p:txBody>
          <a:bodyPr/>
          <a:lstStyle/>
          <a:p>
            <a:r>
              <a:rPr lang="en" sz="4400" dirty="0"/>
              <a:t>Elasticity in the demand curve</a:t>
            </a:r>
            <a:endParaRPr lang="en-US" sz="4400" dirty="0"/>
          </a:p>
        </p:txBody>
      </p:sp>
      <p:pic>
        <p:nvPicPr>
          <p:cNvPr id="4" name="Google Shape;68;p15">
            <a:extLst>
              <a:ext uri="{FF2B5EF4-FFF2-40B4-BE49-F238E27FC236}">
                <a16:creationId xmlns:a16="http://schemas.microsoft.com/office/drawing/2014/main" id="{C162C7A5-0175-BF46-A8C5-403F6A79750B}"/>
              </a:ext>
            </a:extLst>
          </p:cNvPr>
          <p:cNvPicPr preferRelativeResize="0"/>
          <p:nvPr/>
        </p:nvPicPr>
        <p:blipFill>
          <a:blip r:embed="rId3">
            <a:extLst>
              <a:ext uri="{28A0092B-C50C-407E-A947-70E740481C1C}">
                <a14:useLocalDpi xmlns:a14="http://schemas.microsoft.com/office/drawing/2010/main" val="0"/>
              </a:ext>
            </a:extLst>
          </a:blip>
          <a:stretch>
            <a:fillRect/>
          </a:stretch>
        </p:blipFill>
        <p:spPr>
          <a:xfrm>
            <a:off x="457200" y="2250939"/>
            <a:ext cx="3352800" cy="3614928"/>
          </a:xfrm>
          <a:prstGeom prst="rect">
            <a:avLst/>
          </a:prstGeom>
        </p:spPr>
      </p:pic>
      <p:pic>
        <p:nvPicPr>
          <p:cNvPr id="7" name="Google Shape;68;p15">
            <a:extLst>
              <a:ext uri="{FF2B5EF4-FFF2-40B4-BE49-F238E27FC236}">
                <a16:creationId xmlns:a16="http://schemas.microsoft.com/office/drawing/2014/main" id="{17A481AA-C186-E340-B18B-206571E7DBAF}"/>
              </a:ext>
            </a:extLst>
          </p:cNvPr>
          <p:cNvPicPr preferRelativeResize="0"/>
          <p:nvPr/>
        </p:nvPicPr>
        <p:blipFill>
          <a:blip r:embed="rId4">
            <a:extLst>
              <a:ext uri="{28A0092B-C50C-407E-A947-70E740481C1C}">
                <a14:useLocalDpi xmlns:a14="http://schemas.microsoft.com/office/drawing/2010/main" val="0"/>
              </a:ext>
            </a:extLst>
          </a:blip>
          <a:stretch>
            <a:fillRect/>
          </a:stretch>
        </p:blipFill>
        <p:spPr>
          <a:xfrm>
            <a:off x="5246937" y="2250939"/>
            <a:ext cx="3069725" cy="3614928"/>
          </a:xfrm>
          <a:prstGeom prst="rect">
            <a:avLst/>
          </a:prstGeom>
        </p:spPr>
      </p:pic>
    </p:spTree>
    <p:extLst>
      <p:ext uri="{BB962C8B-B14F-4D97-AF65-F5344CB8AC3E}">
        <p14:creationId xmlns:p14="http://schemas.microsoft.com/office/powerpoint/2010/main" val="3656062845"/>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27830-CFE1-B145-9F01-2511806104CF}"/>
              </a:ext>
            </a:extLst>
          </p:cNvPr>
          <p:cNvSpPr>
            <a:spLocks noGrp="1"/>
          </p:cNvSpPr>
          <p:nvPr>
            <p:ph type="title"/>
          </p:nvPr>
        </p:nvSpPr>
        <p:spPr>
          <a:xfrm>
            <a:off x="457200" y="990600"/>
            <a:ext cx="8229600" cy="1143000"/>
          </a:xfrm>
        </p:spPr>
        <p:txBody>
          <a:bodyPr/>
          <a:lstStyle/>
          <a:p>
            <a:r>
              <a:rPr lang="en" sz="4400" dirty="0"/>
              <a:t>Elasticity in the demand curve</a:t>
            </a:r>
            <a:endParaRPr lang="en-US" sz="4400" dirty="0"/>
          </a:p>
        </p:txBody>
      </p:sp>
      <p:pic>
        <p:nvPicPr>
          <p:cNvPr id="4" name="Google Shape;68;p15">
            <a:extLst>
              <a:ext uri="{FF2B5EF4-FFF2-40B4-BE49-F238E27FC236}">
                <a16:creationId xmlns:a16="http://schemas.microsoft.com/office/drawing/2014/main" id="{C162C7A5-0175-BF46-A8C5-403F6A79750B}"/>
              </a:ext>
            </a:extLst>
          </p:cNvPr>
          <p:cNvPicPr preferRelativeResize="0"/>
          <p:nvPr/>
        </p:nvPicPr>
        <p:blipFill>
          <a:blip r:embed="rId3">
            <a:extLst>
              <a:ext uri="{28A0092B-C50C-407E-A947-70E740481C1C}">
                <a14:useLocalDpi xmlns:a14="http://schemas.microsoft.com/office/drawing/2010/main" val="0"/>
              </a:ext>
            </a:extLst>
          </a:blip>
          <a:stretch>
            <a:fillRect/>
          </a:stretch>
        </p:blipFill>
        <p:spPr>
          <a:xfrm>
            <a:off x="457200" y="2250939"/>
            <a:ext cx="3352800" cy="3614928"/>
          </a:xfrm>
          <a:prstGeom prst="rect">
            <a:avLst/>
          </a:prstGeom>
        </p:spPr>
      </p:pic>
      <p:pic>
        <p:nvPicPr>
          <p:cNvPr id="7" name="Google Shape;68;p15">
            <a:extLst>
              <a:ext uri="{FF2B5EF4-FFF2-40B4-BE49-F238E27FC236}">
                <a16:creationId xmlns:a16="http://schemas.microsoft.com/office/drawing/2014/main" id="{17A481AA-C186-E340-B18B-206571E7DBAF}"/>
              </a:ext>
            </a:extLst>
          </p:cNvPr>
          <p:cNvPicPr preferRelativeResize="0"/>
          <p:nvPr/>
        </p:nvPicPr>
        <p:blipFill>
          <a:blip r:embed="rId4">
            <a:extLst>
              <a:ext uri="{28A0092B-C50C-407E-A947-70E740481C1C}">
                <a14:useLocalDpi xmlns:a14="http://schemas.microsoft.com/office/drawing/2010/main" val="0"/>
              </a:ext>
            </a:extLst>
          </a:blip>
          <a:stretch>
            <a:fillRect/>
          </a:stretch>
        </p:blipFill>
        <p:spPr>
          <a:xfrm>
            <a:off x="5246937" y="2250939"/>
            <a:ext cx="3069725" cy="3614928"/>
          </a:xfrm>
          <a:prstGeom prst="rect">
            <a:avLst/>
          </a:prstGeom>
        </p:spPr>
      </p:pic>
      <p:cxnSp>
        <p:nvCxnSpPr>
          <p:cNvPr id="5" name="Google Shape;90;p18">
            <a:extLst>
              <a:ext uri="{FF2B5EF4-FFF2-40B4-BE49-F238E27FC236}">
                <a16:creationId xmlns:a16="http://schemas.microsoft.com/office/drawing/2014/main" id="{E5492327-3F55-2E45-A2FF-84A3749D6E09}"/>
              </a:ext>
            </a:extLst>
          </p:cNvPr>
          <p:cNvCxnSpPr>
            <a:cxnSpLocks/>
          </p:cNvCxnSpPr>
          <p:nvPr/>
        </p:nvCxnSpPr>
        <p:spPr>
          <a:xfrm>
            <a:off x="1892808" y="3429000"/>
            <a:ext cx="0" cy="1905000"/>
          </a:xfrm>
          <a:prstGeom prst="straightConnector1">
            <a:avLst/>
          </a:prstGeom>
          <a:noFill/>
          <a:ln w="28575" cap="flat" cmpd="sng">
            <a:solidFill>
              <a:srgbClr val="0000FF"/>
            </a:solidFill>
            <a:prstDash val="dash"/>
            <a:round/>
            <a:headEnd type="none" w="med" len="med"/>
            <a:tailEnd type="triangle" w="med" len="med"/>
          </a:ln>
        </p:spPr>
      </p:cxnSp>
      <p:cxnSp>
        <p:nvCxnSpPr>
          <p:cNvPr id="6" name="Google Shape;91;p18">
            <a:extLst>
              <a:ext uri="{FF2B5EF4-FFF2-40B4-BE49-F238E27FC236}">
                <a16:creationId xmlns:a16="http://schemas.microsoft.com/office/drawing/2014/main" id="{CC566292-B018-734C-95CB-FBAF5136E636}"/>
              </a:ext>
            </a:extLst>
          </p:cNvPr>
          <p:cNvCxnSpPr>
            <a:cxnSpLocks/>
          </p:cNvCxnSpPr>
          <p:nvPr/>
        </p:nvCxnSpPr>
        <p:spPr>
          <a:xfrm>
            <a:off x="3008376" y="4572000"/>
            <a:ext cx="0" cy="762000"/>
          </a:xfrm>
          <a:prstGeom prst="straightConnector1">
            <a:avLst/>
          </a:prstGeom>
          <a:noFill/>
          <a:ln w="28575" cap="flat" cmpd="sng">
            <a:solidFill>
              <a:srgbClr val="0000FF"/>
            </a:solidFill>
            <a:prstDash val="dash"/>
            <a:round/>
            <a:headEnd type="none" w="med" len="med"/>
            <a:tailEnd type="triangle" w="med" len="med"/>
          </a:ln>
        </p:spPr>
      </p:cxnSp>
      <p:cxnSp>
        <p:nvCxnSpPr>
          <p:cNvPr id="8" name="Google Shape;92;p18">
            <a:extLst>
              <a:ext uri="{FF2B5EF4-FFF2-40B4-BE49-F238E27FC236}">
                <a16:creationId xmlns:a16="http://schemas.microsoft.com/office/drawing/2014/main" id="{F359A1BB-FDC1-FD4D-931F-2EC9FAC68BED}"/>
              </a:ext>
            </a:extLst>
          </p:cNvPr>
          <p:cNvCxnSpPr>
            <a:cxnSpLocks/>
          </p:cNvCxnSpPr>
          <p:nvPr/>
        </p:nvCxnSpPr>
        <p:spPr>
          <a:xfrm>
            <a:off x="6477461" y="2819400"/>
            <a:ext cx="0" cy="2433225"/>
          </a:xfrm>
          <a:prstGeom prst="straightConnector1">
            <a:avLst/>
          </a:prstGeom>
          <a:noFill/>
          <a:ln w="28575" cap="flat" cmpd="sng">
            <a:solidFill>
              <a:srgbClr val="0000FF"/>
            </a:solidFill>
            <a:prstDash val="dash"/>
            <a:round/>
            <a:headEnd type="none" w="med" len="med"/>
            <a:tailEnd type="triangle" w="med" len="med"/>
          </a:ln>
        </p:spPr>
      </p:cxnSp>
      <p:cxnSp>
        <p:nvCxnSpPr>
          <p:cNvPr id="9" name="Google Shape;93;p18">
            <a:extLst>
              <a:ext uri="{FF2B5EF4-FFF2-40B4-BE49-F238E27FC236}">
                <a16:creationId xmlns:a16="http://schemas.microsoft.com/office/drawing/2014/main" id="{EFDE940C-6A4F-7C48-8C37-0EC36D08AFB2}"/>
              </a:ext>
            </a:extLst>
          </p:cNvPr>
          <p:cNvCxnSpPr>
            <a:cxnSpLocks/>
          </p:cNvCxnSpPr>
          <p:nvPr/>
        </p:nvCxnSpPr>
        <p:spPr>
          <a:xfrm>
            <a:off x="6934200" y="4242900"/>
            <a:ext cx="0" cy="1009725"/>
          </a:xfrm>
          <a:prstGeom prst="straightConnector1">
            <a:avLst/>
          </a:prstGeom>
          <a:noFill/>
          <a:ln w="28575" cap="flat" cmpd="sng">
            <a:solidFill>
              <a:srgbClr val="0000FF"/>
            </a:solidFill>
            <a:prstDash val="dash"/>
            <a:round/>
            <a:headEnd type="none" w="med" len="med"/>
            <a:tailEnd type="triangle" w="med" len="med"/>
          </a:ln>
        </p:spPr>
      </p:cxnSp>
    </p:spTree>
    <p:extLst>
      <p:ext uri="{BB962C8B-B14F-4D97-AF65-F5344CB8AC3E}">
        <p14:creationId xmlns:p14="http://schemas.microsoft.com/office/powerpoint/2010/main" val="3961485195"/>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27830-CFE1-B145-9F01-2511806104CF}"/>
              </a:ext>
            </a:extLst>
          </p:cNvPr>
          <p:cNvSpPr>
            <a:spLocks noGrp="1"/>
          </p:cNvSpPr>
          <p:nvPr>
            <p:ph type="title"/>
          </p:nvPr>
        </p:nvSpPr>
        <p:spPr>
          <a:xfrm>
            <a:off x="457200" y="990600"/>
            <a:ext cx="8229600" cy="1143000"/>
          </a:xfrm>
        </p:spPr>
        <p:txBody>
          <a:bodyPr/>
          <a:lstStyle/>
          <a:p>
            <a:r>
              <a:rPr lang="en" sz="4400" dirty="0"/>
              <a:t>Elasticity coefficients</a:t>
            </a:r>
            <a:endParaRPr lang="en-US" sz="4400" dirty="0"/>
          </a:p>
        </p:txBody>
      </p:sp>
      <p:sp>
        <p:nvSpPr>
          <p:cNvPr id="3" name="Content Placeholder 2">
            <a:extLst>
              <a:ext uri="{FF2B5EF4-FFF2-40B4-BE49-F238E27FC236}">
                <a16:creationId xmlns:a16="http://schemas.microsoft.com/office/drawing/2014/main" id="{C687AE50-0B8A-E743-A9F2-4056808E97D3}"/>
              </a:ext>
            </a:extLst>
          </p:cNvPr>
          <p:cNvSpPr>
            <a:spLocks noGrp="1"/>
          </p:cNvSpPr>
          <p:nvPr>
            <p:ph idx="1"/>
          </p:nvPr>
        </p:nvSpPr>
        <p:spPr>
          <a:xfrm>
            <a:off x="457200" y="2133600"/>
            <a:ext cx="8229600" cy="3779520"/>
          </a:xfrm>
        </p:spPr>
        <p:txBody>
          <a:bodyPr/>
          <a:lstStyle/>
          <a:p>
            <a:pPr marL="0" lvl="0" indent="0">
              <a:lnSpc>
                <a:spcPct val="120000"/>
              </a:lnSpc>
              <a:buNone/>
            </a:pPr>
            <a:r>
              <a:rPr lang="en-US" b="1" dirty="0" err="1"/>
              <a:t>Ɛ</a:t>
            </a:r>
            <a:r>
              <a:rPr lang="en-US" b="1" dirty="0"/>
              <a:t> &gt; 1</a:t>
            </a:r>
            <a:r>
              <a:rPr lang="en-US" dirty="0"/>
              <a:t>	</a:t>
            </a:r>
            <a:r>
              <a:rPr lang="en-US" i="1" dirty="0"/>
              <a:t>Elastic: </a:t>
            </a:r>
            <a:r>
              <a:rPr lang="en-US" dirty="0"/>
              <a:t>Consumers are very responsive to a price change.</a:t>
            </a:r>
          </a:p>
          <a:p>
            <a:pPr marL="0" lvl="0" indent="0">
              <a:lnSpc>
                <a:spcPct val="120000"/>
              </a:lnSpc>
              <a:buNone/>
            </a:pPr>
            <a:endParaRPr lang="en-US" dirty="0"/>
          </a:p>
          <a:p>
            <a:pPr marL="0" lvl="0" indent="0">
              <a:lnSpc>
                <a:spcPct val="120000"/>
              </a:lnSpc>
              <a:buNone/>
            </a:pPr>
            <a:r>
              <a:rPr lang="en-US" b="1" dirty="0" err="1"/>
              <a:t>Ɛ</a:t>
            </a:r>
            <a:r>
              <a:rPr lang="en-US" b="1" dirty="0"/>
              <a:t> = 1</a:t>
            </a:r>
            <a:r>
              <a:rPr lang="en-US" dirty="0"/>
              <a:t>	</a:t>
            </a:r>
            <a:r>
              <a:rPr lang="en-US" i="1" dirty="0"/>
              <a:t>Unit elastic: </a:t>
            </a:r>
            <a:r>
              <a:rPr lang="en-US" dirty="0"/>
              <a:t>Consumers’ response to a price change is exactly 	proportional. </a:t>
            </a:r>
          </a:p>
          <a:p>
            <a:pPr marL="0" lvl="0" indent="0">
              <a:lnSpc>
                <a:spcPct val="120000"/>
              </a:lnSpc>
              <a:buNone/>
            </a:pPr>
            <a:endParaRPr lang="en-US" dirty="0"/>
          </a:p>
          <a:p>
            <a:pPr marL="0" indent="0">
              <a:lnSpc>
                <a:spcPct val="120000"/>
              </a:lnSpc>
              <a:buNone/>
            </a:pPr>
            <a:r>
              <a:rPr lang="en-US" b="1" dirty="0" err="1"/>
              <a:t>Ɛ</a:t>
            </a:r>
            <a:r>
              <a:rPr lang="en-US" b="1" dirty="0"/>
              <a:t> &lt; 1</a:t>
            </a:r>
            <a:r>
              <a:rPr lang="en-US" dirty="0"/>
              <a:t>	</a:t>
            </a:r>
            <a:r>
              <a:rPr lang="en-US" i="1" dirty="0"/>
              <a:t>Inelastic: </a:t>
            </a:r>
            <a:r>
              <a:rPr lang="en-US" dirty="0"/>
              <a:t>Consumers are not very responsive to a price change.</a:t>
            </a:r>
          </a:p>
        </p:txBody>
      </p:sp>
    </p:spTree>
    <p:extLst>
      <p:ext uri="{BB962C8B-B14F-4D97-AF65-F5344CB8AC3E}">
        <p14:creationId xmlns:p14="http://schemas.microsoft.com/office/powerpoint/2010/main" val="1608345806"/>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27830-CFE1-B145-9F01-2511806104CF}"/>
              </a:ext>
            </a:extLst>
          </p:cNvPr>
          <p:cNvSpPr>
            <a:spLocks noGrp="1"/>
          </p:cNvSpPr>
          <p:nvPr>
            <p:ph type="title"/>
          </p:nvPr>
        </p:nvSpPr>
        <p:spPr>
          <a:xfrm>
            <a:off x="457200" y="990600"/>
            <a:ext cx="8229600" cy="1143000"/>
          </a:xfrm>
        </p:spPr>
        <p:txBody>
          <a:bodyPr/>
          <a:lstStyle/>
          <a:p>
            <a:r>
              <a:rPr lang="en" sz="4400" dirty="0"/>
              <a:t>Group Activity</a:t>
            </a:r>
            <a:endParaRPr lang="en-US" sz="4400" dirty="0"/>
          </a:p>
        </p:txBody>
      </p:sp>
      <p:sp>
        <p:nvSpPr>
          <p:cNvPr id="3" name="Content Placeholder 2">
            <a:extLst>
              <a:ext uri="{FF2B5EF4-FFF2-40B4-BE49-F238E27FC236}">
                <a16:creationId xmlns:a16="http://schemas.microsoft.com/office/drawing/2014/main" id="{C687AE50-0B8A-E743-A9F2-4056808E97D3}"/>
              </a:ext>
            </a:extLst>
          </p:cNvPr>
          <p:cNvSpPr>
            <a:spLocks noGrp="1"/>
          </p:cNvSpPr>
          <p:nvPr>
            <p:ph idx="1"/>
          </p:nvPr>
        </p:nvSpPr>
        <p:spPr>
          <a:xfrm>
            <a:off x="457200" y="2133600"/>
            <a:ext cx="8229600" cy="3779520"/>
          </a:xfrm>
        </p:spPr>
        <p:txBody>
          <a:bodyPr/>
          <a:lstStyle/>
          <a:p>
            <a:pPr>
              <a:lnSpc>
                <a:spcPct val="120000"/>
              </a:lnSpc>
            </a:pPr>
            <a:r>
              <a:rPr lang="en-US" dirty="0"/>
              <a:t>Work in a group of 2-3</a:t>
            </a:r>
          </a:p>
          <a:p>
            <a:pPr>
              <a:lnSpc>
                <a:spcPct val="120000"/>
              </a:lnSpc>
            </a:pPr>
            <a:r>
              <a:rPr lang="en-US" dirty="0"/>
              <a:t>Click on the interactive activity at </a:t>
            </a:r>
            <a:r>
              <a:rPr lang="en-US" dirty="0">
                <a:solidFill>
                  <a:srgbClr val="0070C0"/>
                </a:solidFill>
                <a:hlinkClick r:id="rId3"/>
              </a:rPr>
              <a:t>https://</a:t>
            </a:r>
            <a:r>
              <a:rPr lang="en-US" dirty="0" err="1">
                <a:solidFill>
                  <a:srgbClr val="0070C0"/>
                </a:solidFill>
                <a:hlinkClick r:id="rId3"/>
              </a:rPr>
              <a:t>archive.econedlink.org</a:t>
            </a:r>
            <a:r>
              <a:rPr lang="en-US" dirty="0">
                <a:solidFill>
                  <a:srgbClr val="0070C0"/>
                </a:solidFill>
                <a:hlinkClick r:id="rId3"/>
              </a:rPr>
              <a:t>/interactives/</a:t>
            </a:r>
            <a:r>
              <a:rPr lang="en-US" dirty="0" err="1">
                <a:solidFill>
                  <a:srgbClr val="0070C0"/>
                </a:solidFill>
                <a:hlinkClick r:id="rId3"/>
              </a:rPr>
              <a:t>EconEdLink-interactive-tool-player.php?filename</a:t>
            </a:r>
            <a:r>
              <a:rPr lang="en-US" dirty="0">
                <a:solidFill>
                  <a:srgbClr val="0070C0"/>
                </a:solidFill>
                <a:hlinkClick r:id="rId3"/>
              </a:rPr>
              <a:t>=em551_comparing_list2.swf&amp;lid=551</a:t>
            </a:r>
            <a:endParaRPr lang="en-US" dirty="0">
              <a:solidFill>
                <a:srgbClr val="0070C0"/>
              </a:solidFill>
            </a:endParaRPr>
          </a:p>
          <a:p>
            <a:pPr>
              <a:lnSpc>
                <a:spcPct val="120000"/>
              </a:lnSpc>
            </a:pPr>
            <a:r>
              <a:rPr lang="en-US" dirty="0"/>
              <a:t>Use the table on the Mackinac Center for Public Policy website to answer the questions</a:t>
            </a:r>
          </a:p>
          <a:p>
            <a:pPr>
              <a:lnSpc>
                <a:spcPct val="120000"/>
              </a:lnSpc>
            </a:pPr>
            <a:r>
              <a:rPr lang="en-US" dirty="0"/>
              <a:t>Submit the questions using the email form provided</a:t>
            </a:r>
          </a:p>
        </p:txBody>
      </p:sp>
    </p:spTree>
    <p:extLst>
      <p:ext uri="{BB962C8B-B14F-4D97-AF65-F5344CB8AC3E}">
        <p14:creationId xmlns:p14="http://schemas.microsoft.com/office/powerpoint/2010/main" val="3726283209"/>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e475455f-c69b-4ff8-acf7-75612f4dc189">
      <UserInfo>
        <DisplayName/>
        <AccountId xsi:nil="true"/>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DFC4E6640BF8E4684BB0AD888238BAB" ma:contentTypeVersion="10" ma:contentTypeDescription="Create a new document." ma:contentTypeScope="" ma:versionID="dfcaf296b1bd588bd73adb08cf7d47ca">
  <xsd:schema xmlns:xsd="http://www.w3.org/2001/XMLSchema" xmlns:xs="http://www.w3.org/2001/XMLSchema" xmlns:p="http://schemas.microsoft.com/office/2006/metadata/properties" xmlns:ns2="aa0c1190-56bd-4797-9cf7-4990489609e0" xmlns:ns3="e475455f-c69b-4ff8-acf7-75612f4dc189" targetNamespace="http://schemas.microsoft.com/office/2006/metadata/properties" ma:root="true" ma:fieldsID="b9b2f643d7d147ab63e5deb48b696c83" ns2:_="" ns3:_="">
    <xsd:import namespace="aa0c1190-56bd-4797-9cf7-4990489609e0"/>
    <xsd:import namespace="e475455f-c69b-4ff8-acf7-75612f4dc189"/>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EventHashCode" minOccurs="0"/>
                <xsd:element ref="ns2:MediaServiceGenerationTime"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a0c1190-56bd-4797-9cf7-4990489609e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475455f-c69b-4ff8-acf7-75612f4dc189"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F8332A4-542C-494D-8506-1C720B46413C}">
  <ds:schemaRefs>
    <ds:schemaRef ds:uri="http://schemas.microsoft.com/office/2006/metadata/properties"/>
    <ds:schemaRef ds:uri="http://schemas.microsoft.com/office/infopath/2007/PartnerControls"/>
    <ds:schemaRef ds:uri="e475455f-c69b-4ff8-acf7-75612f4dc189"/>
  </ds:schemaRefs>
</ds:datastoreItem>
</file>

<file path=customXml/itemProps2.xml><?xml version="1.0" encoding="utf-8"?>
<ds:datastoreItem xmlns:ds="http://schemas.openxmlformats.org/officeDocument/2006/customXml" ds:itemID="{3D573403-C109-4615-9D0F-BC23C8B90B2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a0c1190-56bd-4797-9cf7-4990489609e0"/>
    <ds:schemaRef ds:uri="e475455f-c69b-4ff8-acf7-75612f4dc18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F85DF1F-BC57-4156-92DD-D8D43BF5254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1168</TotalTime>
  <Words>912</Words>
  <Application>Microsoft Macintosh PowerPoint</Application>
  <PresentationFormat>On-screen Show (4:3)</PresentationFormat>
  <Paragraphs>37</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Price Elasticity: From Tires to Toothpicks</vt:lpstr>
      <vt:lpstr>How would you respond?</vt:lpstr>
      <vt:lpstr>Law of Demand</vt:lpstr>
      <vt:lpstr>Elasticity</vt:lpstr>
      <vt:lpstr>Elasticity in the demand curve</vt:lpstr>
      <vt:lpstr>Elasticity in the demand curve</vt:lpstr>
      <vt:lpstr>Elasticity coefficients</vt:lpstr>
      <vt:lpstr>Group Activity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the Business of….?</dc:title>
  <dc:creator>Marsha Masters</dc:creator>
  <cp:lastModifiedBy>Chuck Krenzin</cp:lastModifiedBy>
  <cp:revision>190</cp:revision>
  <dcterms:created xsi:type="dcterms:W3CDTF">2012-09-11T15:07:18Z</dcterms:created>
  <dcterms:modified xsi:type="dcterms:W3CDTF">2019-03-13T17:31:41Z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0x0101006DFC4E6640BF8E4684BB0AD888238BAB</vt:lpwstr>
  </property>
  <property fmtid="{D5CDD505-2E9C-101B-9397-08002B2CF9AE}" pid="3" name="Order">
    <vt:r8>2199100</vt:r8>
  </property>
  <property fmtid="{D5CDD505-2E9C-101B-9397-08002B2CF9AE}" pid="4" name="xd_Signature">
    <vt:bool>false</vt:bool>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ies>
</file>