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256"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1pPr>
    <a:lvl2pPr marL="4572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2pPr>
    <a:lvl3pPr marL="9144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3pPr>
    <a:lvl4pPr marL="13716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4pPr>
    <a:lvl5pPr marL="18288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5pPr>
    <a:lvl6pPr marL="22860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6pPr>
    <a:lvl7pPr marL="27432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7pPr>
    <a:lvl8pPr marL="32004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8pPr>
    <a:lvl9pPr marL="36576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CB8"/>
    <a:srgbClr val="8BAF00"/>
    <a:srgbClr val="7A9900"/>
    <a:srgbClr val="C7C6F8"/>
    <a:srgbClr val="004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798"/>
    <p:restoredTop sz="83061"/>
  </p:normalViewPr>
  <p:slideViewPr>
    <p:cSldViewPr>
      <p:cViewPr varScale="1">
        <p:scale>
          <a:sx n="95" d="100"/>
          <a:sy n="95" d="100"/>
        </p:scale>
        <p:origin x="2574"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7AA5DFF-1E16-7F4C-8980-AB1611AD8891}" type="datetime1">
              <a:rPr lang="en-US"/>
              <a:pPr>
                <a:defRPr/>
              </a:pPr>
              <a:t>3/25/2019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D483F68B-FDA9-C243-94A1-26FE62BE822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a:t>
            </a:fld>
            <a:endParaRPr lang="en-US"/>
          </a:p>
        </p:txBody>
      </p:sp>
    </p:spTree>
    <p:extLst>
      <p:ext uri="{BB962C8B-B14F-4D97-AF65-F5344CB8AC3E}">
        <p14:creationId xmlns:p14="http://schemas.microsoft.com/office/powerpoint/2010/main" val="444367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Slide 10.  Does your answer look like this?  You take the COL$138 price per bag times the exchange rate to get about $.05 per bag.</a:t>
            </a:r>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10</a:t>
            </a:fld>
            <a:endParaRPr lang="en-US"/>
          </a:p>
        </p:txBody>
      </p:sp>
    </p:spTree>
    <p:extLst>
      <p:ext uri="{BB962C8B-B14F-4D97-AF65-F5344CB8AC3E}">
        <p14:creationId xmlns:p14="http://schemas.microsoft.com/office/powerpoint/2010/main" val="3773569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ＭＳ Ｐゴシック" pitchFamily="-108" charset="-128"/>
                <a:cs typeface="ＭＳ Ｐゴシック" pitchFamily="-108" charset="-128"/>
              </a:rPr>
              <a:t>Slide 11.  If we assume the quality of the beans and other factors are the same, US coffee dealers would prefer to buy from Colombian producers because of the lower exchange rate.  However, if the quality of those Colombian beans is inferior, they might prefer paying the higher price of the Brazilian beans to get a better quality.  While the price of selected goods and exchange rates are important, they may not be the only factors affecting international trade.  For example, U.S. coffee producers and importers might choose to buy the Brazilian beans and increase the price of the beans sold here.  They may also prefer to deal with producers in Brazil because of the paperwork or difficulties in working with the Colombian government or Colombian producers.  Or, importers might choose to pay the higher price for Brazilian beans but buy fewer beans, creating a shortage of beans here and resulting in higher prices for US coffee consumers. In addition, buyers might decide to look for sellers in other counties with more favorable (lower) exchange rates, better quality beans or lower prices. </a:t>
            </a:r>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11</a:t>
            </a:fld>
            <a:endParaRPr lang="en-US"/>
          </a:p>
        </p:txBody>
      </p:sp>
    </p:spTree>
    <p:extLst>
      <p:ext uri="{BB962C8B-B14F-4D97-AF65-F5344CB8AC3E}">
        <p14:creationId xmlns:p14="http://schemas.microsoft.com/office/powerpoint/2010/main" val="25925127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12.  What would happen if a U.S. buyer prefers Brazilian coffee beans and the exchange rate increases?  It would raise the price of buying those beans and ultimately raise the price of coffee beans purchased in the U.S.  As a result, the price you and I pay at the local coffee shop would tend to increase.</a:t>
            </a:r>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12</a:t>
            </a:fld>
            <a:endParaRPr lang="en-US"/>
          </a:p>
        </p:txBody>
      </p:sp>
    </p:spTree>
    <p:extLst>
      <p:ext uri="{BB962C8B-B14F-4D97-AF65-F5344CB8AC3E}">
        <p14:creationId xmlns:p14="http://schemas.microsoft.com/office/powerpoint/2010/main" val="26553934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13.  Even though prices of goods and exchange rates are not the only factors, they certainly need to be considered in any exchange.  And, like the price for anything else, supply and demand play an important role in setting exchange rates.  In this case, the “price” of foreign currency is called the “exchange rate.”  And these rates float as the supply and demand change.  In other words, exchange rates are set by markets – not by the government or other entity.  In addition, exchange rates provide information about the cost of buying goods and services in the international marketplace because it says how many U.S. dollars are needed to complete the transaction.  This graph shows that an increase in demand for a foreign currency will raise the price, all things being equal.</a:t>
            </a:r>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13</a:t>
            </a:fld>
            <a:endParaRPr lang="en-US"/>
          </a:p>
        </p:txBody>
      </p:sp>
    </p:spTree>
    <p:extLst>
      <p:ext uri="{BB962C8B-B14F-4D97-AF65-F5344CB8AC3E}">
        <p14:creationId xmlns:p14="http://schemas.microsoft.com/office/powerpoint/2010/main" val="7059034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14.  So, why would demand increase?  This slide highlights two general reasons:  one, inflation and two, interest rates.  As inflation in the U.S. increases faster than inflation in another country, people may prefer to protect their purchasing power and invest in another currency that is more stable.  Interest rates are somewhat similar in that higher interest rates provide a greater incentive to invest, meaning people would prefer to invest in a country where the expected rate of return is greater than in the U.S.   Inflation and low interest rates in the U.S. are also a disincentive for foreign investors to invest here.</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14</a:t>
            </a:fld>
            <a:endParaRPr lang="en-US"/>
          </a:p>
        </p:txBody>
      </p:sp>
    </p:spTree>
    <p:extLst>
      <p:ext uri="{BB962C8B-B14F-4D97-AF65-F5344CB8AC3E}">
        <p14:creationId xmlns:p14="http://schemas.microsoft.com/office/powerpoint/2010/main" val="35507560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15.  Here we look at it from a different perspective.  In slide 8, we examined the exchange rate for foreign currencies and in Slide 9, we look at the exchange rate for the U.S. dollar.  The supply of U.S. dollars increases (all things being equal) because US producers or investors have demanded more foreign products.  By doing so, they increased the supply of foreign currency and reduced the supply of US currency.  Thus, the price of US currency starts to increase because now there is a limited supply.  </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15</a:t>
            </a:fld>
            <a:endParaRPr lang="en-US"/>
          </a:p>
        </p:txBody>
      </p:sp>
    </p:spTree>
    <p:extLst>
      <p:ext uri="{BB962C8B-B14F-4D97-AF65-F5344CB8AC3E}">
        <p14:creationId xmlns:p14="http://schemas.microsoft.com/office/powerpoint/2010/main" val="37654496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16.  When listening to newscasts, you often hear reporters or politicians talk about a strong dollar versus a weak dollar.  Hearing those terms often makes us think that a strong dollar is good and a weak dollar is bad.  Is that true?  The answer is “it depends”.  It especially depends if you’re a consumer of a producer.  As you see here, a strong dollar tends to help consumers because it makes goods in other countries seem less expensive – but that also means we prefer to buy foreign goods instead of buying those made here in the U.S.  Buying more foreign goods and fewer domestic goods can create problems for U.S. producers, such as lower profits and less money for expansion.  It may also result in fewer jobs for U.S. workers.</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16</a:t>
            </a:fld>
            <a:endParaRPr lang="en-US"/>
          </a:p>
        </p:txBody>
      </p:sp>
    </p:spTree>
    <p:extLst>
      <p:ext uri="{BB962C8B-B14F-4D97-AF65-F5344CB8AC3E}">
        <p14:creationId xmlns:p14="http://schemas.microsoft.com/office/powerpoint/2010/main" val="31693902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17.  What should we do when our dollar is strong?  The answer may be “nothing” because the problems it creates can be self-correcting due to floating exchange rates.  This slide helps explains the cycle.   </a:t>
            </a:r>
          </a:p>
          <a:p>
            <a:pPr lvl="0"/>
            <a:r>
              <a:rPr lang="en-US" dirty="0"/>
              <a:t>Other currencies are less expensive for US consumers</a:t>
            </a:r>
          </a:p>
          <a:p>
            <a:pPr lvl="0"/>
            <a:r>
              <a:rPr lang="en-US" dirty="0"/>
              <a:t>When we have a strong dollar, we want to buy more foreign goods.</a:t>
            </a:r>
          </a:p>
          <a:p>
            <a:pPr lvl="0"/>
            <a:r>
              <a:rPr lang="en-US" dirty="0"/>
              <a:t>Buying Mexican goods involves trading dollars for pesos. </a:t>
            </a:r>
          </a:p>
          <a:p>
            <a:pPr lvl="0"/>
            <a:r>
              <a:rPr lang="en-US" dirty="0"/>
              <a:t>Demand for pesos increases, thus raising value of Peso. At the same time, the supply of dollars increases and weakens the value of U.S. dollar. </a:t>
            </a:r>
          </a:p>
          <a:p>
            <a:pPr lvl="0"/>
            <a:r>
              <a:rPr lang="en-US" dirty="0"/>
              <a:t>Stronger peso and a weaker dollar helps U.S. producers because U.S. goods appear cheaper and imported goods appear more expensive. </a:t>
            </a:r>
          </a:p>
          <a:p>
            <a:pPr lvl="0"/>
            <a:r>
              <a:rPr lang="en-US" dirty="0"/>
              <a:t>If continued, demand for U.S. goods which will increase demand for U.S. dollars.</a:t>
            </a:r>
          </a:p>
          <a:p>
            <a:pPr lvl="0"/>
            <a:r>
              <a:rPr lang="en-US" dirty="0"/>
              <a:t>And then the cycle starts over again.  </a:t>
            </a:r>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17</a:t>
            </a:fld>
            <a:endParaRPr lang="en-US"/>
          </a:p>
        </p:txBody>
      </p:sp>
    </p:spTree>
    <p:extLst>
      <p:ext uri="{BB962C8B-B14F-4D97-AF65-F5344CB8AC3E}">
        <p14:creationId xmlns:p14="http://schemas.microsoft.com/office/powerpoint/2010/main" val="20429494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18.  Because most countries today have floating exchange rates, they can change rather often – responding to market conditions.  In general, we may look at trends to see if a currency is appreciating or depreciating.  As rates for Country A increase in relationship to Country B, then we say that Country A’s currency is appreciating in value.  Appreciating is another work for “increasing”.  On the other hand, Country B’s currency would be depreciating in value – or decreasing in value – in comparison to Country A’s.</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18</a:t>
            </a:fld>
            <a:endParaRPr lang="en-US"/>
          </a:p>
        </p:txBody>
      </p:sp>
    </p:spTree>
    <p:extLst>
      <p:ext uri="{BB962C8B-B14F-4D97-AF65-F5344CB8AC3E}">
        <p14:creationId xmlns:p14="http://schemas.microsoft.com/office/powerpoint/2010/main" val="40015082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19.  As supply and demand for currencies change, the values of those currencies change. When the U.S. dollar is strong, imports seem less expensive, leading to increased demand for imported products and the currency needed to purchase them. In addition, when interest rates in another nation are higher than those in the U.S., demand for the foreign currency rises, as people buy the currency in order to invest in the other nation’s securities. At the same time, a stronger dollar decreases exports, because they appear more expensive to foreign consumers. Therefore, a trade deficit develops as the result of a strong dollar. The opposite effects result from a weak U.S. dollar. While importers prefer a strong dollar, exporters prefer a weak dollar.</a:t>
            </a:r>
          </a:p>
          <a:p>
            <a:r>
              <a:rPr lang="en-US" dirty="0"/>
              <a:t>The differences in currency values can affect our ability to buy imports or sell exports, affecting our standard of living. Therefore, the effects of currency crises in other nations are not limited to those nations — they can affect our economy and our lives in important ways.</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19</a:t>
            </a:fld>
            <a:endParaRPr lang="en-US"/>
          </a:p>
        </p:txBody>
      </p:sp>
    </p:spTree>
    <p:extLst>
      <p:ext uri="{BB962C8B-B14F-4D97-AF65-F5344CB8AC3E}">
        <p14:creationId xmlns:p14="http://schemas.microsoft.com/office/powerpoint/2010/main" val="1106286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Slide 2.  Currency is used to show the value of a country’s products.  It is used to facilitate the buying and selling of that country’s goods and services, its financial assets such as stocks or bonds, and the currencies used in other countries.  Most countries use its own currency and the market value of each one is different.  However, some countries rely on the currency of another country and that may happen because of a variety of reasons (often because a country’s government is unstable.)   Currency in the U.S. is called dollars, but other currency in other countries may have different names.</a:t>
            </a:r>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2</a:t>
            </a:fld>
            <a:endParaRPr lang="en-US"/>
          </a:p>
        </p:txBody>
      </p:sp>
    </p:spTree>
    <p:extLst>
      <p:ext uri="{BB962C8B-B14F-4D97-AF65-F5344CB8AC3E}">
        <p14:creationId xmlns:p14="http://schemas.microsoft.com/office/powerpoint/2010/main" val="361406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Slide 3.  When people in one country demand products from another country, they must consider the exchange rate because they will need to buy the products using the other country’s currency.  An exchange rate is the price of one nation’s currency when compared to another country’s currency.  For example, if you and your family decide to take a vacation in Europe, you would need to use Euros while traveling there because U.S. dollars would not be accepted at the hotel, restaurants, train stations, and other places you may go.  The exchange rate will tell you how many Euros you can purchase with your U.S. dollars.</a:t>
            </a:r>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3</a:t>
            </a:fld>
            <a:endParaRPr lang="en-US"/>
          </a:p>
        </p:txBody>
      </p:sp>
    </p:spTree>
    <p:extLst>
      <p:ext uri="{BB962C8B-B14F-4D97-AF65-F5344CB8AC3E}">
        <p14:creationId xmlns:p14="http://schemas.microsoft.com/office/powerpoint/2010/main" val="3507955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Slide 4.  Let’s return to the example of coffee.  As we discussed, Brazil is the world’s largest producer of coffee beans.  Suppose a coffee producer in the U.S. wants to buy Brazilian coffee beans.  In order to figure out the cost, the producer will need to determine the exchange rate for the U.S. dollar and Brazil’s Real to find the actual price of the beans.  In this slide, you will notice we have to convert kilos into pounds because Brazil and the U.S. use different measurements – just like they use different currencies.  The conversion process is very similar.  Here we see the exchange rate for the Brazilian Real is $.27.  In other words, the value of the dollar is much greater than the value of the Real, when compared to each other.  In other words, a US coffee dealer could buy $1.00 worth of unroasted green coffee beans for only $.27.  If the price of beans in Brazil is R$5 per kilo, then it would cost R$345 to purchase one bag.  So, how do we convert that price in Brazil to US dollars?  Notice there’s a hint in the slide for you.  Can you find it?  Use the underlined numbers to find the price in US dollars.  (Pause to let students calculate the cost.)   What answers did you get?  Let’s see if you’re right.</a:t>
            </a:r>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4</a:t>
            </a:fld>
            <a:endParaRPr lang="en-US"/>
          </a:p>
        </p:txBody>
      </p:sp>
    </p:spTree>
    <p:extLst>
      <p:ext uri="{BB962C8B-B14F-4D97-AF65-F5344CB8AC3E}">
        <p14:creationId xmlns:p14="http://schemas.microsoft.com/office/powerpoint/2010/main" val="904038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Slide 5.  As we saw in the previous slide, it would cost R$345 to purchase one bag.  To convert it to US dollars, you would multiply the R$345 times the exchange rate ($0.27).  We then see that it would cost the U.S. producer $93.15 per bag.</a:t>
            </a:r>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5</a:t>
            </a:fld>
            <a:endParaRPr lang="en-US"/>
          </a:p>
        </p:txBody>
      </p:sp>
    </p:spTree>
    <p:extLst>
      <p:ext uri="{BB962C8B-B14F-4D97-AF65-F5344CB8AC3E}">
        <p14:creationId xmlns:p14="http://schemas.microsoft.com/office/powerpoint/2010/main" val="2366623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Slide 6.  Here we see the entire process in one slide.  But is Brazil the only country that sells coffee beans?  No.  In fact, it’s not the favorite for most US coffee bean buyers.</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6</a:t>
            </a:fld>
            <a:endParaRPr lang="en-US"/>
          </a:p>
        </p:txBody>
      </p:sp>
    </p:spTree>
    <p:extLst>
      <p:ext uri="{BB962C8B-B14F-4D97-AF65-F5344CB8AC3E}">
        <p14:creationId xmlns:p14="http://schemas.microsoft.com/office/powerpoint/2010/main" val="10393301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Slide 7.  Import data indicates that many U.S. coffee producers prefer using Colombian beans.  To compare prices, they would need to know the exchange rate for Colombia.  This slide shows the exchange rate for the Colombian Peso is less than one penny at $.0045 when compared the US dollar.  We use the same process to find the cost of a bag of coffee beans grown in Colombia.  Can you find the price in US dollars without any hints this time?  </a:t>
            </a:r>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7</a:t>
            </a:fld>
            <a:endParaRPr lang="en-US"/>
          </a:p>
        </p:txBody>
      </p:sp>
    </p:spTree>
    <p:extLst>
      <p:ext uri="{BB962C8B-B14F-4D97-AF65-F5344CB8AC3E}">
        <p14:creationId xmlns:p14="http://schemas.microsoft.com/office/powerpoint/2010/main" val="28069625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Slide 8.  Notice, the exchange rate is really extreme here.  It’s less than a penny.  But first you need to find the price in Colombia’s Pesos.  What goes in these blanks?  You have 69 kilos times </a:t>
            </a:r>
            <a:r>
              <a:rPr lang="en-US" u="sng" dirty="0"/>
              <a:t>what</a:t>
            </a:r>
            <a:r>
              <a:rPr lang="en-US" dirty="0"/>
              <a:t> to find the price per bag.  (Pause to let students calculate their answers). </a:t>
            </a:r>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8</a:t>
            </a:fld>
            <a:endParaRPr lang="en-US"/>
          </a:p>
        </p:txBody>
      </p:sp>
    </p:spTree>
    <p:extLst>
      <p:ext uri="{BB962C8B-B14F-4D97-AF65-F5344CB8AC3E}">
        <p14:creationId xmlns:p14="http://schemas.microsoft.com/office/powerpoint/2010/main" val="33585602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Slide 9.  If you used 2 Colombian pesos, then you’re right.  And 69 times COL$2 would equal COL$138 per bag.  Now, convert that to US dollars.  (Pause to let students calculate the answer).</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9</a:t>
            </a:fld>
            <a:endParaRPr lang="en-US"/>
          </a:p>
        </p:txBody>
      </p:sp>
    </p:spTree>
    <p:extLst>
      <p:ext uri="{BB962C8B-B14F-4D97-AF65-F5344CB8AC3E}">
        <p14:creationId xmlns:p14="http://schemas.microsoft.com/office/powerpoint/2010/main" val="2147467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lvl1pPr>
              <a:defRPr sz="6600" b="1" i="0">
                <a:solidFill>
                  <a:srgbClr val="005CB8"/>
                </a:solidFill>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lstStyle/>
          <a:p>
            <a:r>
              <a:rPr lang="en-US" dirty="0"/>
              <a:t>Click to edit Master title style</a:t>
            </a:r>
          </a:p>
        </p:txBody>
      </p:sp>
      <p:sp>
        <p:nvSpPr>
          <p:cNvPr id="3" name="Content Placeholder 2"/>
          <p:cNvSpPr>
            <a:spLocks noGrp="1"/>
          </p:cNvSpPr>
          <p:nvPr>
            <p:ph idx="1"/>
          </p:nvPr>
        </p:nvSpPr>
        <p:spPr>
          <a:xfrm>
            <a:off x="457200" y="2529840"/>
            <a:ext cx="8229600" cy="3779520"/>
          </a:xfrm>
        </p:spPr>
        <p:txBody>
          <a:bodyPr/>
          <a:lstStyle>
            <a:lvl1pPr>
              <a:spcBef>
                <a:spcPts val="1200"/>
              </a:spcBef>
              <a:spcAft>
                <a:spcPts val="0"/>
              </a:spcAft>
              <a:defRPr sz="2200" b="0" i="0">
                <a:latin typeface="Calibri" panose="020F0502020204030204" pitchFamily="34" charset="0"/>
                <a:cs typeface="Calibri" panose="020F0502020204030204" pitchFamily="34" charset="0"/>
              </a:defRPr>
            </a:lvl1pPr>
            <a:lvl2pPr>
              <a:spcBef>
                <a:spcPts val="0"/>
              </a:spcBef>
              <a:spcAft>
                <a:spcPts val="0"/>
              </a:spcAft>
              <a:defRPr sz="2000" b="0" i="0">
                <a:latin typeface="Calibri Light" panose="020F0302020204030204" pitchFamily="34" charset="0"/>
                <a:cs typeface="Calibri Light" panose="020F0302020204030204" pitchFamily="34" charset="0"/>
              </a:defRPr>
            </a:lvl2pPr>
            <a:lvl3pPr>
              <a:spcBef>
                <a:spcPts val="0"/>
              </a:spcBef>
              <a:spcAft>
                <a:spcPts val="0"/>
              </a:spcAft>
              <a:defRPr sz="2000" b="0" i="0">
                <a:latin typeface="Calibri Light" panose="020F0302020204030204" pitchFamily="34" charset="0"/>
                <a:cs typeface="Calibri Light" panose="020F0302020204030204" pitchFamily="34" charset="0"/>
              </a:defRPr>
            </a:lvl3pPr>
            <a:lvl4pPr>
              <a:spcBef>
                <a:spcPts val="0"/>
              </a:spcBef>
              <a:spcAft>
                <a:spcPts val="0"/>
              </a:spcAft>
              <a:defRPr sz="2000" b="0" i="0">
                <a:latin typeface="Calibri Light" panose="020F0302020204030204" pitchFamily="34" charset="0"/>
                <a:cs typeface="Calibri Light" panose="020F0302020204030204" pitchFamily="34" charset="0"/>
              </a:defRPr>
            </a:lvl4pPr>
            <a:lvl5pPr>
              <a:spcBef>
                <a:spcPts val="0"/>
              </a:spcBef>
              <a:spcAft>
                <a:spcPts val="0"/>
              </a:spcAft>
              <a:defRPr sz="2000" b="0" i="0">
                <a:latin typeface="Calibri Light" panose="020F0302020204030204" pitchFamily="34" charset="0"/>
                <a:cs typeface="Calibri Light" panose="020F03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6984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p>
            <a:pPr lvl="0"/>
            <a:r>
              <a:rPr lang="en-US" dirty="0"/>
              <a:t>Click to edit Master title style</a:t>
            </a:r>
          </a:p>
        </p:txBody>
      </p:sp>
      <p:sp>
        <p:nvSpPr>
          <p:cNvPr id="1027" name="Text Placeholder 2"/>
          <p:cNvSpPr>
            <a:spLocks noGrp="1"/>
          </p:cNvSpPr>
          <p:nvPr>
            <p:ph type="body" idx="1"/>
          </p:nvPr>
        </p:nvSpPr>
        <p:spPr bwMode="auto">
          <a:xfrm>
            <a:off x="457200" y="2468882"/>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D5AAC16F-5B5D-3841-922A-C14EF88DDBC3}"/>
              </a:ext>
            </a:extLst>
          </p:cNvPr>
          <p:cNvSpPr txBox="1"/>
          <p:nvPr userDrawn="1"/>
        </p:nvSpPr>
        <p:spPr>
          <a:xfrm>
            <a:off x="457200" y="6574538"/>
            <a:ext cx="8229600" cy="276999"/>
          </a:xfrm>
          <a:prstGeom prst="rect">
            <a:avLst/>
          </a:prstGeom>
          <a:noFill/>
        </p:spPr>
        <p:txBody>
          <a:bodyPr wrap="square" rtlCol="0">
            <a:spAutoFit/>
          </a:bodyPr>
          <a:lstStyle/>
          <a:p>
            <a:pPr algn="ctr"/>
            <a:r>
              <a:rPr lang="en-US" sz="1200" dirty="0">
                <a:solidFill>
                  <a:schemeClr val="bg1"/>
                </a:solidFill>
              </a:rPr>
              <a:t>Exchange Rates: How Money Affects Trade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fontAlgn="base">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rtl="0" fontAlgn="base">
        <a:spcBef>
          <a:spcPts val="1200"/>
        </a:spcBef>
        <a:spcAft>
          <a:spcPts val="0"/>
        </a:spcAft>
        <a:buFont typeface="Arial" pitchFamily="-108" charset="0"/>
        <a:buChar char="•"/>
        <a:defRPr sz="2200" b="0" i="0" kern="1200">
          <a:solidFill>
            <a:schemeClr val="tx1"/>
          </a:solidFill>
          <a:latin typeface="Calibri" panose="020F0502020204030204" pitchFamily="34" charset="0"/>
          <a:ea typeface="ＭＳ Ｐゴシック" pitchFamily="-108" charset="-128"/>
          <a:cs typeface="Calibri" panose="020F0502020204030204" pitchFamily="34" charset="0"/>
        </a:defRPr>
      </a:lvl1pPr>
      <a:lvl2pPr marL="742950" indent="-285750" algn="l" rtl="0" fontAlgn="base">
        <a:spcBef>
          <a:spcPts val="0"/>
        </a:spcBef>
        <a:spcAft>
          <a:spcPts val="0"/>
        </a:spcAft>
        <a:buFont typeface="Arial" panose="020B0604020202020204" pitchFamily="34"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2"/>
            <a:ext cx="7772400" cy="4434839"/>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Bef>
                <a:spcPts val="1200"/>
              </a:spcBef>
              <a:spcAft>
                <a:spcPts val="1200"/>
              </a:spcAft>
              <a:defRPr/>
            </a:pPr>
            <a:r>
              <a:rPr lang="en-US" sz="6000" dirty="0"/>
              <a:t>Exchange Rates</a:t>
            </a:r>
            <a:endParaRPr lang="en-US" sz="5000" b="0" dirty="0">
              <a:ln w="11430"/>
              <a:solidFill>
                <a:schemeClr val="tx1"/>
              </a:solidFill>
              <a:effectLst>
                <a:outerShdw blurRad="80000" dist="40000" dir="5040000" algn="tl">
                  <a:srgbClr val="000000">
                    <a:alpha val="0"/>
                  </a:srgbClr>
                </a:outerShdw>
              </a:effectLst>
              <a:ea typeface="+mj-ea"/>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990600"/>
            <a:ext cx="8229600" cy="1143000"/>
          </a:xfrm>
        </p:spPr>
        <p:txBody>
          <a:bodyPr/>
          <a:lstStyle/>
          <a:p>
            <a:r>
              <a:rPr lang="en-US" sz="3900" dirty="0"/>
              <a:t>Importing Coffee Beans from Colombia</a:t>
            </a:r>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57200" y="2057400"/>
            <a:ext cx="8229600" cy="3779520"/>
          </a:xfrm>
        </p:spPr>
        <p:txBody>
          <a:bodyPr/>
          <a:lstStyle/>
          <a:p>
            <a:r>
              <a:rPr lang="en-US" dirty="0"/>
              <a:t>U.S. buys more unroasted green coffee beans from Colombia than from Brazil</a:t>
            </a:r>
          </a:p>
          <a:p>
            <a:r>
              <a:rPr lang="en-US" dirty="0"/>
              <a:t>Unroasted green coffee beans are imported in bags weighing about 69 kilos </a:t>
            </a:r>
          </a:p>
          <a:p>
            <a:pPr lvl="1"/>
            <a:r>
              <a:rPr lang="en-US" dirty="0"/>
              <a:t>69 kilos = 152 pounds</a:t>
            </a:r>
          </a:p>
          <a:p>
            <a:pPr lvl="1"/>
            <a:r>
              <a:rPr lang="en-US" dirty="0"/>
              <a:t>Price is </a:t>
            </a:r>
            <a:r>
              <a:rPr lang="en-US" i="1" dirty="0"/>
              <a:t>COL</a:t>
            </a:r>
            <a:r>
              <a:rPr lang="en-US" dirty="0"/>
              <a:t>$2 per kilo</a:t>
            </a:r>
          </a:p>
          <a:p>
            <a:r>
              <a:rPr lang="en-US" dirty="0"/>
              <a:t>Exchange rate for Colombia’s Peso</a:t>
            </a:r>
          </a:p>
          <a:p>
            <a:pPr lvl="1"/>
            <a:r>
              <a:rPr lang="en-US" dirty="0"/>
              <a:t>$0.00031 for </a:t>
            </a:r>
            <a:r>
              <a:rPr lang="en-US" i="1" dirty="0"/>
              <a:t>COL$</a:t>
            </a:r>
            <a:r>
              <a:rPr lang="en-US" dirty="0"/>
              <a:t>1.00 (0.00031 USD for 1 Colombian Peso)</a:t>
            </a:r>
          </a:p>
          <a:p>
            <a:pPr lvl="1"/>
            <a:r>
              <a:rPr lang="en-US" dirty="0"/>
              <a:t>69 kilos x </a:t>
            </a:r>
            <a:r>
              <a:rPr lang="en-US" i="1" dirty="0"/>
              <a:t>COL</a:t>
            </a:r>
            <a:r>
              <a:rPr lang="en-US" dirty="0"/>
              <a:t>$2 = </a:t>
            </a:r>
            <a:r>
              <a:rPr lang="en-US" i="1" dirty="0"/>
              <a:t>COL</a:t>
            </a:r>
            <a:r>
              <a:rPr lang="en-US" dirty="0"/>
              <a:t>$138 per bag</a:t>
            </a:r>
          </a:p>
          <a:p>
            <a:r>
              <a:rPr lang="en-US" dirty="0"/>
              <a:t>Price of bag of coffee in USD </a:t>
            </a:r>
          </a:p>
          <a:p>
            <a:pPr lvl="1"/>
            <a:r>
              <a:rPr lang="en-US" dirty="0"/>
              <a:t>Price in Colombian Pesos x 0.00031 $/Real = Price in $US </a:t>
            </a:r>
          </a:p>
          <a:p>
            <a:pPr lvl="1"/>
            <a:r>
              <a:rPr lang="en-US" i="1" u="sng" dirty="0"/>
              <a:t>COL</a:t>
            </a:r>
            <a:r>
              <a:rPr lang="en-US" u="sng" dirty="0"/>
              <a:t>$138 </a:t>
            </a:r>
            <a:r>
              <a:rPr lang="en-US" dirty="0"/>
              <a:t>x </a:t>
            </a:r>
            <a:r>
              <a:rPr lang="en-US" u="sng" dirty="0"/>
              <a:t>$.00031 </a:t>
            </a:r>
            <a:r>
              <a:rPr lang="en-US" dirty="0"/>
              <a:t>= </a:t>
            </a:r>
            <a:r>
              <a:rPr lang="en-US" u="sng" dirty="0"/>
              <a:t>$0.05 per bag in US dollars</a:t>
            </a:r>
          </a:p>
          <a:p>
            <a:endParaRPr lang="en-US" dirty="0"/>
          </a:p>
        </p:txBody>
      </p:sp>
    </p:spTree>
    <p:extLst>
      <p:ext uri="{BB962C8B-B14F-4D97-AF65-F5344CB8AC3E}">
        <p14:creationId xmlns:p14="http://schemas.microsoft.com/office/powerpoint/2010/main" val="378986254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anim calcmode="lin" valueType="num">
                                      <p:cBhvr additive="base">
                                        <p:cTn id="1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anim calcmode="lin" valueType="num">
                                      <p:cBhvr additive="base">
                                        <p:cTn id="1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ED25B-FC3E-1344-AFCA-0C72CBFE8DB8}"/>
              </a:ext>
            </a:extLst>
          </p:cNvPr>
          <p:cNvSpPr>
            <a:spLocks noGrp="1"/>
          </p:cNvSpPr>
          <p:nvPr>
            <p:ph type="title"/>
          </p:nvPr>
        </p:nvSpPr>
        <p:spPr>
          <a:xfrm>
            <a:off x="457200" y="987552"/>
            <a:ext cx="8229600" cy="1143000"/>
          </a:xfrm>
        </p:spPr>
        <p:txBody>
          <a:bodyPr/>
          <a:lstStyle/>
          <a:p>
            <a:r>
              <a:rPr lang="en-US" sz="4400" dirty="0"/>
              <a:t>Comparison of Rates</a:t>
            </a:r>
          </a:p>
        </p:txBody>
      </p:sp>
      <p:sp>
        <p:nvSpPr>
          <p:cNvPr id="3" name="Content Placeholder 2">
            <a:extLst>
              <a:ext uri="{FF2B5EF4-FFF2-40B4-BE49-F238E27FC236}">
                <a16:creationId xmlns:a16="http://schemas.microsoft.com/office/drawing/2014/main" id="{42EB78C2-A44A-5A45-ABB9-4D31CDD0406F}"/>
              </a:ext>
            </a:extLst>
          </p:cNvPr>
          <p:cNvSpPr>
            <a:spLocks noGrp="1"/>
          </p:cNvSpPr>
          <p:nvPr>
            <p:ph idx="1"/>
          </p:nvPr>
        </p:nvSpPr>
        <p:spPr>
          <a:xfrm>
            <a:off x="457200" y="2130552"/>
            <a:ext cx="8229600" cy="3779520"/>
          </a:xfrm>
        </p:spPr>
        <p:txBody>
          <a:bodyPr/>
          <a:lstStyle/>
          <a:p>
            <a:r>
              <a:rPr lang="en-US" dirty="0"/>
              <a:t>$93.15 per bag of unroasted green coffee beans from Brazil</a:t>
            </a:r>
          </a:p>
          <a:p>
            <a:r>
              <a:rPr lang="en-US" dirty="0"/>
              <a:t>$0.05 per bag of unroasted green coffee beans from Colombia</a:t>
            </a:r>
          </a:p>
          <a:p>
            <a:r>
              <a:rPr lang="en-US" dirty="0"/>
              <a:t>If the quality of the beans is equal, which beans would coffee producers prefer to buy?  Why?</a:t>
            </a:r>
          </a:p>
          <a:p>
            <a:r>
              <a:rPr lang="en-US" dirty="0"/>
              <a:t>What if the quality of the beans is NOT equal?  Would your answer be the same?  Explain your answer.</a:t>
            </a:r>
          </a:p>
          <a:p>
            <a:r>
              <a:rPr lang="en-US" dirty="0"/>
              <a:t>What would coffee producers tend to do if the price of unroasted green coffee beans increased? Decreased?</a:t>
            </a:r>
          </a:p>
          <a:p>
            <a:endParaRPr lang="en-US" dirty="0"/>
          </a:p>
          <a:p>
            <a:endParaRPr lang="en-US" dirty="0"/>
          </a:p>
        </p:txBody>
      </p:sp>
    </p:spTree>
    <p:extLst>
      <p:ext uri="{BB962C8B-B14F-4D97-AF65-F5344CB8AC3E}">
        <p14:creationId xmlns:p14="http://schemas.microsoft.com/office/powerpoint/2010/main" val="77699311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ED25B-FC3E-1344-AFCA-0C72CBFE8DB8}"/>
              </a:ext>
            </a:extLst>
          </p:cNvPr>
          <p:cNvSpPr>
            <a:spLocks noGrp="1"/>
          </p:cNvSpPr>
          <p:nvPr>
            <p:ph type="title"/>
          </p:nvPr>
        </p:nvSpPr>
        <p:spPr>
          <a:xfrm>
            <a:off x="457200" y="987552"/>
            <a:ext cx="8229600" cy="1143000"/>
          </a:xfrm>
        </p:spPr>
        <p:txBody>
          <a:bodyPr/>
          <a:lstStyle/>
          <a:p>
            <a:r>
              <a:rPr lang="en-US" sz="4400" dirty="0"/>
              <a:t>Increase in Exchange Rates</a:t>
            </a:r>
          </a:p>
        </p:txBody>
      </p:sp>
      <p:sp>
        <p:nvSpPr>
          <p:cNvPr id="3" name="Content Placeholder 2">
            <a:extLst>
              <a:ext uri="{FF2B5EF4-FFF2-40B4-BE49-F238E27FC236}">
                <a16:creationId xmlns:a16="http://schemas.microsoft.com/office/drawing/2014/main" id="{42EB78C2-A44A-5A45-ABB9-4D31CDD0406F}"/>
              </a:ext>
            </a:extLst>
          </p:cNvPr>
          <p:cNvSpPr>
            <a:spLocks noGrp="1"/>
          </p:cNvSpPr>
          <p:nvPr>
            <p:ph idx="1"/>
          </p:nvPr>
        </p:nvSpPr>
        <p:spPr>
          <a:xfrm>
            <a:off x="457200" y="2130552"/>
            <a:ext cx="8229600" cy="3779520"/>
          </a:xfrm>
        </p:spPr>
        <p:txBody>
          <a:bodyPr/>
          <a:lstStyle/>
          <a:p>
            <a:r>
              <a:rPr lang="en-US" dirty="0"/>
              <a:t>Exchange rate for Brazil’s Real (last year)</a:t>
            </a:r>
          </a:p>
          <a:p>
            <a:pPr lvl="1"/>
            <a:r>
              <a:rPr lang="en-US" dirty="0"/>
              <a:t>$.27 to 1.00 Brazilian Real </a:t>
            </a:r>
          </a:p>
          <a:p>
            <a:pPr lvl="1"/>
            <a:r>
              <a:rPr lang="en-US" dirty="0"/>
              <a:t>$93.15 to buy one bag of beans</a:t>
            </a:r>
          </a:p>
          <a:p>
            <a:r>
              <a:rPr lang="en-US" dirty="0"/>
              <a:t>Exchange rate for Brazil’s Real (this year)</a:t>
            </a:r>
          </a:p>
          <a:p>
            <a:pPr lvl="1"/>
            <a:r>
              <a:rPr lang="en-US" dirty="0"/>
              <a:t>$.30 to 1.00 Brazilian Real </a:t>
            </a:r>
          </a:p>
          <a:p>
            <a:pPr lvl="1"/>
            <a:r>
              <a:rPr lang="en-US" dirty="0"/>
              <a:t>69 kilos x R$5 = R$345 per bag</a:t>
            </a:r>
          </a:p>
          <a:p>
            <a:pPr lvl="1"/>
            <a:r>
              <a:rPr lang="en-US" dirty="0"/>
              <a:t>R$345 x $0.30 = $103.50 to buy one bag of beans</a:t>
            </a:r>
          </a:p>
          <a:p>
            <a:pPr lvl="1"/>
            <a:endParaRPr lang="en-US" dirty="0"/>
          </a:p>
          <a:p>
            <a:pPr marL="0" indent="0" algn="ctr">
              <a:buNone/>
            </a:pPr>
            <a:r>
              <a:rPr lang="en-US" sz="2800" b="1" dirty="0"/>
              <a:t>What would you expect to happen to coffee prices in the U.S.?  Explain your answer.</a:t>
            </a:r>
          </a:p>
        </p:txBody>
      </p:sp>
    </p:spTree>
    <p:extLst>
      <p:ext uri="{BB962C8B-B14F-4D97-AF65-F5344CB8AC3E}">
        <p14:creationId xmlns:p14="http://schemas.microsoft.com/office/powerpoint/2010/main" val="167219582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ED25B-FC3E-1344-AFCA-0C72CBFE8DB8}"/>
              </a:ext>
            </a:extLst>
          </p:cNvPr>
          <p:cNvSpPr>
            <a:spLocks noGrp="1"/>
          </p:cNvSpPr>
          <p:nvPr>
            <p:ph type="title"/>
          </p:nvPr>
        </p:nvSpPr>
        <p:spPr>
          <a:xfrm>
            <a:off x="457200" y="987552"/>
            <a:ext cx="8229600" cy="1143000"/>
          </a:xfrm>
        </p:spPr>
        <p:txBody>
          <a:bodyPr/>
          <a:lstStyle/>
          <a:p>
            <a:r>
              <a:rPr lang="en-US" sz="4400" dirty="0"/>
              <a:t>Supply and Demand Influences</a:t>
            </a:r>
          </a:p>
        </p:txBody>
      </p:sp>
      <p:pic>
        <p:nvPicPr>
          <p:cNvPr id="4" name="Content Placeholder 4" descr="A screenshot of a cell phone&#10;&#10;Description automatically generated">
            <a:extLst>
              <a:ext uri="{FF2B5EF4-FFF2-40B4-BE49-F238E27FC236}">
                <a16:creationId xmlns:a16="http://schemas.microsoft.com/office/drawing/2014/main" id="{9DD3CA12-4936-8749-A5CF-46F97CECE2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89600" y="2362200"/>
            <a:ext cx="3225800" cy="3225800"/>
          </a:xfrm>
          <a:prstGeom prst="rect">
            <a:avLst/>
          </a:prstGeom>
        </p:spPr>
      </p:pic>
      <p:sp>
        <p:nvSpPr>
          <p:cNvPr id="3" name="Content Placeholder 2">
            <a:extLst>
              <a:ext uri="{FF2B5EF4-FFF2-40B4-BE49-F238E27FC236}">
                <a16:creationId xmlns:a16="http://schemas.microsoft.com/office/drawing/2014/main" id="{42EB78C2-A44A-5A45-ABB9-4D31CDD0406F}"/>
              </a:ext>
            </a:extLst>
          </p:cNvPr>
          <p:cNvSpPr>
            <a:spLocks noGrp="1"/>
          </p:cNvSpPr>
          <p:nvPr>
            <p:ph idx="1"/>
          </p:nvPr>
        </p:nvSpPr>
        <p:spPr>
          <a:xfrm>
            <a:off x="457200" y="2130552"/>
            <a:ext cx="8229600" cy="3779520"/>
          </a:xfrm>
        </p:spPr>
        <p:txBody>
          <a:bodyPr/>
          <a:lstStyle/>
          <a:p>
            <a:r>
              <a:rPr lang="en-US" dirty="0"/>
              <a:t>Supply and Demand for a nation’s currency changes its price </a:t>
            </a:r>
          </a:p>
          <a:p>
            <a:pPr lvl="1"/>
            <a:r>
              <a:rPr lang="en-US" dirty="0"/>
              <a:t>Price is called “Exchange Rate”</a:t>
            </a:r>
          </a:p>
          <a:p>
            <a:pPr lvl="1"/>
            <a:r>
              <a:rPr lang="en-US" dirty="0"/>
              <a:t>Exchange rates “float” as international </a:t>
            </a:r>
            <a:br>
              <a:rPr lang="en-US" dirty="0"/>
            </a:br>
            <a:r>
              <a:rPr lang="en-US" dirty="0"/>
              <a:t>supply and demand for that currency </a:t>
            </a:r>
            <a:br>
              <a:rPr lang="en-US" dirty="0"/>
            </a:br>
            <a:r>
              <a:rPr lang="en-US" dirty="0"/>
              <a:t>changes</a:t>
            </a:r>
          </a:p>
          <a:p>
            <a:pPr lvl="1"/>
            <a:r>
              <a:rPr lang="en-US" dirty="0"/>
              <a:t>Exchange rates tells how many U.S. dollars </a:t>
            </a:r>
            <a:br>
              <a:rPr lang="en-US" dirty="0"/>
            </a:br>
            <a:r>
              <a:rPr lang="en-US" dirty="0"/>
              <a:t>are needed to buy foreign currencies/</a:t>
            </a:r>
            <a:br>
              <a:rPr lang="en-US" dirty="0"/>
            </a:br>
            <a:r>
              <a:rPr lang="en-US" dirty="0"/>
              <a:t>products</a:t>
            </a:r>
          </a:p>
          <a:p>
            <a:pPr lvl="1"/>
            <a:r>
              <a:rPr lang="en-US" dirty="0"/>
              <a:t>If demand for the foreign currency increases </a:t>
            </a:r>
            <a:br>
              <a:rPr lang="en-US" dirty="0"/>
            </a:br>
            <a:r>
              <a:rPr lang="en-US" dirty="0"/>
              <a:t>and supply remains constant, the exchange rate </a:t>
            </a:r>
            <a:br>
              <a:rPr lang="en-US" dirty="0"/>
            </a:br>
            <a:r>
              <a:rPr lang="en-US" dirty="0"/>
              <a:t>will increase (aka foreign currency appreciates)</a:t>
            </a:r>
          </a:p>
        </p:txBody>
      </p:sp>
    </p:spTree>
    <p:extLst>
      <p:ext uri="{BB962C8B-B14F-4D97-AF65-F5344CB8AC3E}">
        <p14:creationId xmlns:p14="http://schemas.microsoft.com/office/powerpoint/2010/main" val="260841533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ED25B-FC3E-1344-AFCA-0C72CBFE8DB8}"/>
              </a:ext>
            </a:extLst>
          </p:cNvPr>
          <p:cNvSpPr>
            <a:spLocks noGrp="1"/>
          </p:cNvSpPr>
          <p:nvPr>
            <p:ph type="title"/>
          </p:nvPr>
        </p:nvSpPr>
        <p:spPr>
          <a:xfrm>
            <a:off x="457200" y="987552"/>
            <a:ext cx="8229600" cy="1143000"/>
          </a:xfrm>
        </p:spPr>
        <p:txBody>
          <a:bodyPr/>
          <a:lstStyle/>
          <a:p>
            <a:r>
              <a:rPr lang="en-US" sz="4400" dirty="0"/>
              <a:t>Demand Influences</a:t>
            </a:r>
          </a:p>
        </p:txBody>
      </p:sp>
      <p:pic>
        <p:nvPicPr>
          <p:cNvPr id="4" name="Content Placeholder 4" descr="A screenshot of a cell phone&#10;&#10;Description automatically generated">
            <a:extLst>
              <a:ext uri="{FF2B5EF4-FFF2-40B4-BE49-F238E27FC236}">
                <a16:creationId xmlns:a16="http://schemas.microsoft.com/office/drawing/2014/main" id="{9DD3CA12-4936-8749-A5CF-46F97CECE2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89600" y="2362200"/>
            <a:ext cx="3225800" cy="3225800"/>
          </a:xfrm>
          <a:prstGeom prst="rect">
            <a:avLst/>
          </a:prstGeom>
        </p:spPr>
      </p:pic>
      <p:sp>
        <p:nvSpPr>
          <p:cNvPr id="3" name="Content Placeholder 2">
            <a:extLst>
              <a:ext uri="{FF2B5EF4-FFF2-40B4-BE49-F238E27FC236}">
                <a16:creationId xmlns:a16="http://schemas.microsoft.com/office/drawing/2014/main" id="{42EB78C2-A44A-5A45-ABB9-4D31CDD0406F}"/>
              </a:ext>
            </a:extLst>
          </p:cNvPr>
          <p:cNvSpPr>
            <a:spLocks noGrp="1"/>
          </p:cNvSpPr>
          <p:nvPr>
            <p:ph idx="1"/>
          </p:nvPr>
        </p:nvSpPr>
        <p:spPr>
          <a:xfrm>
            <a:off x="457200" y="2130552"/>
            <a:ext cx="8229600" cy="3779520"/>
          </a:xfrm>
        </p:spPr>
        <p:txBody>
          <a:bodyPr/>
          <a:lstStyle/>
          <a:p>
            <a:r>
              <a:rPr lang="en-US" dirty="0"/>
              <a:t>U.S. demand for a foreign currency increases if</a:t>
            </a:r>
          </a:p>
          <a:p>
            <a:pPr lvl="1"/>
            <a:r>
              <a:rPr lang="en-US" dirty="0"/>
              <a:t>U.S. inflation is higher than inflation in that </a:t>
            </a:r>
            <a:br>
              <a:rPr lang="en-US" dirty="0"/>
            </a:br>
            <a:r>
              <a:rPr lang="en-US" dirty="0"/>
              <a:t>country</a:t>
            </a:r>
          </a:p>
          <a:p>
            <a:pPr lvl="2">
              <a:buFont typeface="Arial" panose="020B0604020202020204" pitchFamily="34" charset="0"/>
              <a:buChar char="•"/>
            </a:pPr>
            <a:r>
              <a:rPr lang="en-US" dirty="0"/>
              <a:t>U.S. purchasing power decreases; </a:t>
            </a:r>
            <a:br>
              <a:rPr lang="en-US" dirty="0"/>
            </a:br>
            <a:r>
              <a:rPr lang="en-US" dirty="0"/>
              <a:t>purchasing power in the other </a:t>
            </a:r>
            <a:br>
              <a:rPr lang="en-US" dirty="0"/>
            </a:br>
            <a:r>
              <a:rPr lang="en-US" dirty="0"/>
              <a:t>country increases</a:t>
            </a:r>
          </a:p>
          <a:p>
            <a:pPr lvl="1"/>
            <a:r>
              <a:rPr lang="en-US" dirty="0"/>
              <a:t>U.S. interest rates are lower than interest </a:t>
            </a:r>
            <a:br>
              <a:rPr lang="en-US" dirty="0"/>
            </a:br>
            <a:r>
              <a:rPr lang="en-US" dirty="0"/>
              <a:t>rates in that country</a:t>
            </a:r>
          </a:p>
          <a:p>
            <a:pPr lvl="2"/>
            <a:r>
              <a:rPr lang="en-US" dirty="0"/>
              <a:t>Money from U.S. may shift to another </a:t>
            </a:r>
            <a:br>
              <a:rPr lang="en-US" dirty="0"/>
            </a:br>
            <a:r>
              <a:rPr lang="en-US" dirty="0"/>
              <a:t>country as people invest in securities </a:t>
            </a:r>
            <a:br>
              <a:rPr lang="en-US" dirty="0"/>
            </a:br>
            <a:r>
              <a:rPr lang="en-US" dirty="0"/>
              <a:t>from that country</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69343589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ED25B-FC3E-1344-AFCA-0C72CBFE8DB8}"/>
              </a:ext>
            </a:extLst>
          </p:cNvPr>
          <p:cNvSpPr>
            <a:spLocks noGrp="1"/>
          </p:cNvSpPr>
          <p:nvPr>
            <p:ph type="title"/>
          </p:nvPr>
        </p:nvSpPr>
        <p:spPr>
          <a:xfrm>
            <a:off x="457200" y="987552"/>
            <a:ext cx="8229600" cy="1143000"/>
          </a:xfrm>
        </p:spPr>
        <p:txBody>
          <a:bodyPr/>
          <a:lstStyle/>
          <a:p>
            <a:r>
              <a:rPr lang="en-US" sz="4400" dirty="0"/>
              <a:t>Supply Influences</a:t>
            </a:r>
          </a:p>
        </p:txBody>
      </p:sp>
      <p:pic>
        <p:nvPicPr>
          <p:cNvPr id="4" name="Content Placeholder 4" descr="A screenshot of a cell phone&#10;&#10;Description automatically generated">
            <a:extLst>
              <a:ext uri="{FF2B5EF4-FFF2-40B4-BE49-F238E27FC236}">
                <a16:creationId xmlns:a16="http://schemas.microsoft.com/office/drawing/2014/main" id="{9DD3CA12-4936-8749-A5CF-46F97CECE2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89600" y="2362200"/>
            <a:ext cx="3225800" cy="3225800"/>
          </a:xfrm>
          <a:prstGeom prst="rect">
            <a:avLst/>
          </a:prstGeom>
        </p:spPr>
      </p:pic>
      <p:sp>
        <p:nvSpPr>
          <p:cNvPr id="3" name="Content Placeholder 2">
            <a:extLst>
              <a:ext uri="{FF2B5EF4-FFF2-40B4-BE49-F238E27FC236}">
                <a16:creationId xmlns:a16="http://schemas.microsoft.com/office/drawing/2014/main" id="{42EB78C2-A44A-5A45-ABB9-4D31CDD0406F}"/>
              </a:ext>
            </a:extLst>
          </p:cNvPr>
          <p:cNvSpPr>
            <a:spLocks noGrp="1"/>
          </p:cNvSpPr>
          <p:nvPr>
            <p:ph idx="1"/>
          </p:nvPr>
        </p:nvSpPr>
        <p:spPr>
          <a:xfrm>
            <a:off x="457200" y="2130552"/>
            <a:ext cx="5486400" cy="3779520"/>
          </a:xfrm>
        </p:spPr>
        <p:txBody>
          <a:bodyPr/>
          <a:lstStyle/>
          <a:p>
            <a:r>
              <a:rPr lang="en-US" dirty="0"/>
              <a:t>The supply of currency is determined by the domestic demand for imports.</a:t>
            </a:r>
          </a:p>
          <a:p>
            <a:r>
              <a:rPr lang="en-US" dirty="0"/>
              <a:t>The more we import, the greater the supply of U.S. currency in the foreign market exchange.</a:t>
            </a:r>
          </a:p>
          <a:p>
            <a:r>
              <a:rPr lang="en-US" dirty="0"/>
              <a:t>When the international supply of U.S. dollars increases, it decreases the price of the U.S. dollar.  </a:t>
            </a:r>
          </a:p>
        </p:txBody>
      </p:sp>
    </p:spTree>
    <p:extLst>
      <p:ext uri="{BB962C8B-B14F-4D97-AF65-F5344CB8AC3E}">
        <p14:creationId xmlns:p14="http://schemas.microsoft.com/office/powerpoint/2010/main" val="239678958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ED25B-FC3E-1344-AFCA-0C72CBFE8DB8}"/>
              </a:ext>
            </a:extLst>
          </p:cNvPr>
          <p:cNvSpPr>
            <a:spLocks noGrp="1"/>
          </p:cNvSpPr>
          <p:nvPr>
            <p:ph type="title"/>
          </p:nvPr>
        </p:nvSpPr>
        <p:spPr>
          <a:xfrm>
            <a:off x="457200" y="987552"/>
            <a:ext cx="8229600" cy="1143000"/>
          </a:xfrm>
        </p:spPr>
        <p:txBody>
          <a:bodyPr/>
          <a:lstStyle/>
          <a:p>
            <a:r>
              <a:rPr lang="en-US" sz="4400" dirty="0"/>
              <a:t>Strong vs Weak US Dollar</a:t>
            </a:r>
          </a:p>
        </p:txBody>
      </p:sp>
      <p:sp>
        <p:nvSpPr>
          <p:cNvPr id="3" name="Content Placeholder 2">
            <a:extLst>
              <a:ext uri="{FF2B5EF4-FFF2-40B4-BE49-F238E27FC236}">
                <a16:creationId xmlns:a16="http://schemas.microsoft.com/office/drawing/2014/main" id="{42EB78C2-A44A-5A45-ABB9-4D31CDD0406F}"/>
              </a:ext>
            </a:extLst>
          </p:cNvPr>
          <p:cNvSpPr>
            <a:spLocks noGrp="1"/>
          </p:cNvSpPr>
          <p:nvPr>
            <p:ph idx="1"/>
          </p:nvPr>
        </p:nvSpPr>
        <p:spPr>
          <a:xfrm>
            <a:off x="457200" y="2130552"/>
            <a:ext cx="8229600" cy="3779520"/>
          </a:xfrm>
        </p:spPr>
        <p:txBody>
          <a:bodyPr/>
          <a:lstStyle/>
          <a:p>
            <a:r>
              <a:rPr lang="en-US" dirty="0"/>
              <a:t>Strong U.S. Dollar </a:t>
            </a:r>
          </a:p>
          <a:p>
            <a:pPr lvl="1"/>
            <a:r>
              <a:rPr lang="en-US" dirty="0"/>
              <a:t>The U.S. dollar is becoming more valuable when compared to other currencies</a:t>
            </a:r>
          </a:p>
          <a:p>
            <a:pPr lvl="2"/>
            <a:r>
              <a:rPr lang="en-US" dirty="0"/>
              <a:t>U.S. dollar can buy more of other currencies</a:t>
            </a:r>
          </a:p>
          <a:p>
            <a:pPr lvl="2"/>
            <a:r>
              <a:rPr lang="en-US" dirty="0"/>
              <a:t>U.S. dollar is more expensive for foreign buyers and investors</a:t>
            </a:r>
          </a:p>
          <a:p>
            <a:pPr lvl="2"/>
            <a:r>
              <a:rPr lang="en-US" dirty="0"/>
              <a:t>Goods in other countries become relatively cheaper </a:t>
            </a:r>
          </a:p>
          <a:p>
            <a:pPr lvl="2"/>
            <a:r>
              <a:rPr lang="en-US" dirty="0"/>
              <a:t>Goods in the United States become relatively more expensive </a:t>
            </a:r>
          </a:p>
          <a:p>
            <a:pPr lvl="2"/>
            <a:r>
              <a:rPr lang="en-US" dirty="0"/>
              <a:t>U.S. residents start buying more foreign goods</a:t>
            </a:r>
          </a:p>
          <a:p>
            <a:pPr lvl="2"/>
            <a:r>
              <a:rPr lang="en-US" dirty="0"/>
              <a:t>Foreigners and U.S. residents buy less of U.S. goods </a:t>
            </a:r>
          </a:p>
          <a:p>
            <a:pPr lvl="2"/>
            <a:r>
              <a:rPr lang="en-US" dirty="0"/>
              <a:t>Demand for imported goods increases and demand for U.S. goods decreases </a:t>
            </a:r>
          </a:p>
          <a:p>
            <a:pPr lvl="2"/>
            <a:r>
              <a:rPr lang="en-US" dirty="0"/>
              <a:t>More imports and less exports in the United States </a:t>
            </a:r>
          </a:p>
          <a:p>
            <a:pPr lvl="2"/>
            <a:r>
              <a:rPr lang="en-US" dirty="0"/>
              <a:t>Increase in trade deficit because imports rise and exports drop</a:t>
            </a:r>
          </a:p>
          <a:p>
            <a:pPr marL="457200" lvl="1" indent="0">
              <a:buNone/>
            </a:pPr>
            <a:endParaRPr lang="en-US" dirty="0"/>
          </a:p>
          <a:p>
            <a:pPr lvl="1"/>
            <a:endParaRPr lang="en-US" dirty="0"/>
          </a:p>
        </p:txBody>
      </p:sp>
    </p:spTree>
    <p:extLst>
      <p:ext uri="{BB962C8B-B14F-4D97-AF65-F5344CB8AC3E}">
        <p14:creationId xmlns:p14="http://schemas.microsoft.com/office/powerpoint/2010/main" val="335232300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ED25B-FC3E-1344-AFCA-0C72CBFE8DB8}"/>
              </a:ext>
            </a:extLst>
          </p:cNvPr>
          <p:cNvSpPr>
            <a:spLocks noGrp="1"/>
          </p:cNvSpPr>
          <p:nvPr>
            <p:ph type="title"/>
          </p:nvPr>
        </p:nvSpPr>
        <p:spPr>
          <a:xfrm>
            <a:off x="457200" y="987552"/>
            <a:ext cx="8229600" cy="1143000"/>
          </a:xfrm>
        </p:spPr>
        <p:txBody>
          <a:bodyPr/>
          <a:lstStyle/>
          <a:p>
            <a:r>
              <a:rPr lang="en-US" sz="4400" dirty="0"/>
              <a:t>What should we do?</a:t>
            </a:r>
          </a:p>
        </p:txBody>
      </p:sp>
      <p:sp>
        <p:nvSpPr>
          <p:cNvPr id="3" name="Content Placeholder 2">
            <a:extLst>
              <a:ext uri="{FF2B5EF4-FFF2-40B4-BE49-F238E27FC236}">
                <a16:creationId xmlns:a16="http://schemas.microsoft.com/office/drawing/2014/main" id="{42EB78C2-A44A-5A45-ABB9-4D31CDD0406F}"/>
              </a:ext>
            </a:extLst>
          </p:cNvPr>
          <p:cNvSpPr>
            <a:spLocks noGrp="1"/>
          </p:cNvSpPr>
          <p:nvPr>
            <p:ph idx="1"/>
          </p:nvPr>
        </p:nvSpPr>
        <p:spPr>
          <a:xfrm>
            <a:off x="457200" y="2130552"/>
            <a:ext cx="8229600" cy="3779520"/>
          </a:xfrm>
        </p:spPr>
        <p:txBody>
          <a:bodyPr/>
          <a:lstStyle/>
          <a:p>
            <a:r>
              <a:rPr lang="en-US" dirty="0"/>
              <a:t>Changing exchange rates and trade imbalances may be self-correcting over time</a:t>
            </a:r>
          </a:p>
          <a:p>
            <a:pPr lvl="1"/>
            <a:r>
              <a:rPr lang="en-US" dirty="0"/>
              <a:t>Example:  Trading with Mexico</a:t>
            </a:r>
          </a:p>
          <a:p>
            <a:pPr lvl="1"/>
            <a:r>
              <a:rPr lang="en-US" dirty="0"/>
              <a:t>When we have a strong dollar, we want to buy more foreign goods.</a:t>
            </a:r>
          </a:p>
          <a:p>
            <a:pPr lvl="1"/>
            <a:r>
              <a:rPr lang="en-US" dirty="0"/>
              <a:t>Buying Mexican goods involves trading dollars for pesos. </a:t>
            </a:r>
          </a:p>
          <a:p>
            <a:pPr lvl="1"/>
            <a:r>
              <a:rPr lang="en-US" dirty="0"/>
              <a:t>Demand for pesos increases, thus raising value of Peso. At the same time, the supply of dollars increases and weakens the value of U.S. dollar. </a:t>
            </a:r>
          </a:p>
          <a:p>
            <a:pPr lvl="1"/>
            <a:r>
              <a:rPr lang="en-US" dirty="0"/>
              <a:t>Stronger peso and a weaker dollar helps U.S. producers because U.S. goods appear cheaper and imported goods appear more expensive. </a:t>
            </a:r>
          </a:p>
          <a:p>
            <a:pPr lvl="1"/>
            <a:r>
              <a:rPr lang="en-US" dirty="0"/>
              <a:t>If continued, demand for U.S. goods which will increase demand for U.S. dollars. </a:t>
            </a:r>
          </a:p>
          <a:p>
            <a:pPr lvl="1"/>
            <a:r>
              <a:rPr lang="en-US" dirty="0"/>
              <a:t>And then the cycle starts over again.  </a:t>
            </a:r>
          </a:p>
        </p:txBody>
      </p:sp>
    </p:spTree>
    <p:extLst>
      <p:ext uri="{BB962C8B-B14F-4D97-AF65-F5344CB8AC3E}">
        <p14:creationId xmlns:p14="http://schemas.microsoft.com/office/powerpoint/2010/main" val="135044919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ED25B-FC3E-1344-AFCA-0C72CBFE8DB8}"/>
              </a:ext>
            </a:extLst>
          </p:cNvPr>
          <p:cNvSpPr>
            <a:spLocks noGrp="1"/>
          </p:cNvSpPr>
          <p:nvPr>
            <p:ph type="title"/>
          </p:nvPr>
        </p:nvSpPr>
        <p:spPr>
          <a:xfrm>
            <a:off x="457200" y="987552"/>
            <a:ext cx="8229600" cy="1143000"/>
          </a:xfrm>
        </p:spPr>
        <p:txBody>
          <a:bodyPr/>
          <a:lstStyle/>
          <a:p>
            <a:r>
              <a:rPr lang="en-US" sz="4200" dirty="0"/>
              <a:t>Appreciating vs Depreciating Values</a:t>
            </a:r>
          </a:p>
        </p:txBody>
      </p:sp>
      <p:sp>
        <p:nvSpPr>
          <p:cNvPr id="3" name="Content Placeholder 2">
            <a:extLst>
              <a:ext uri="{FF2B5EF4-FFF2-40B4-BE49-F238E27FC236}">
                <a16:creationId xmlns:a16="http://schemas.microsoft.com/office/drawing/2014/main" id="{42EB78C2-A44A-5A45-ABB9-4D31CDD0406F}"/>
              </a:ext>
            </a:extLst>
          </p:cNvPr>
          <p:cNvSpPr>
            <a:spLocks noGrp="1"/>
          </p:cNvSpPr>
          <p:nvPr>
            <p:ph idx="1"/>
          </p:nvPr>
        </p:nvSpPr>
        <p:spPr>
          <a:xfrm>
            <a:off x="457200" y="2130552"/>
            <a:ext cx="4114800" cy="3779520"/>
          </a:xfrm>
        </p:spPr>
        <p:txBody>
          <a:bodyPr/>
          <a:lstStyle/>
          <a:p>
            <a:pPr marL="0" indent="0">
              <a:buNone/>
            </a:pPr>
            <a:r>
              <a:rPr lang="en-US" b="1" dirty="0"/>
              <a:t>Currency Appreciation</a:t>
            </a:r>
          </a:p>
          <a:p>
            <a:r>
              <a:rPr lang="en-US" dirty="0"/>
              <a:t>The increase in value of a country’s currency in relationship to another country’s currency</a:t>
            </a:r>
          </a:p>
        </p:txBody>
      </p:sp>
      <p:sp>
        <p:nvSpPr>
          <p:cNvPr id="4" name="Content Placeholder 2">
            <a:extLst>
              <a:ext uri="{FF2B5EF4-FFF2-40B4-BE49-F238E27FC236}">
                <a16:creationId xmlns:a16="http://schemas.microsoft.com/office/drawing/2014/main" id="{24A4A366-8B57-1E46-B0AE-4B26EEB04F75}"/>
              </a:ext>
            </a:extLst>
          </p:cNvPr>
          <p:cNvSpPr txBox="1">
            <a:spLocks/>
          </p:cNvSpPr>
          <p:nvPr/>
        </p:nvSpPr>
        <p:spPr bwMode="auto">
          <a:xfrm>
            <a:off x="4572000" y="2133600"/>
            <a:ext cx="4114800" cy="37795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ts val="1200"/>
              </a:spcBef>
              <a:spcAft>
                <a:spcPts val="0"/>
              </a:spcAft>
              <a:buFont typeface="Arial" pitchFamily="-108" charset="0"/>
              <a:buChar char="•"/>
              <a:defRPr sz="2200" b="0" i="0" kern="1200">
                <a:solidFill>
                  <a:schemeClr val="tx1"/>
                </a:solidFill>
                <a:latin typeface="Calibri" panose="020F0502020204030204" pitchFamily="34" charset="0"/>
                <a:ea typeface="ＭＳ Ｐゴシック" pitchFamily="-108" charset="-128"/>
                <a:cs typeface="Calibri" panose="020F0502020204030204" pitchFamily="34" charset="0"/>
              </a:defRPr>
            </a:lvl1pPr>
            <a:lvl2pPr marL="742950" indent="-285750" algn="l" rtl="0" fontAlgn="base">
              <a:spcBef>
                <a:spcPts val="0"/>
              </a:spcBef>
              <a:spcAft>
                <a:spcPts val="0"/>
              </a:spcAft>
              <a:buFont typeface="Arial" panose="020B0604020202020204" pitchFamily="34"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dirty="0"/>
              <a:t>Currency Depreciation</a:t>
            </a:r>
          </a:p>
          <a:p>
            <a:r>
              <a:rPr lang="en-US" dirty="0"/>
              <a:t>The loss of value of a country’s currency in relationship to another country’s currency</a:t>
            </a:r>
          </a:p>
        </p:txBody>
      </p:sp>
    </p:spTree>
    <p:extLst>
      <p:ext uri="{BB962C8B-B14F-4D97-AF65-F5344CB8AC3E}">
        <p14:creationId xmlns:p14="http://schemas.microsoft.com/office/powerpoint/2010/main" val="243512885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additive="base">
                                        <p:cTn id="2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ED25B-FC3E-1344-AFCA-0C72CBFE8DB8}"/>
              </a:ext>
            </a:extLst>
          </p:cNvPr>
          <p:cNvSpPr>
            <a:spLocks noGrp="1"/>
          </p:cNvSpPr>
          <p:nvPr>
            <p:ph type="title"/>
          </p:nvPr>
        </p:nvSpPr>
        <p:spPr>
          <a:xfrm>
            <a:off x="457200" y="987552"/>
            <a:ext cx="8229600" cy="1143000"/>
          </a:xfrm>
        </p:spPr>
        <p:txBody>
          <a:bodyPr/>
          <a:lstStyle/>
          <a:p>
            <a:r>
              <a:rPr lang="en-US" sz="4400" dirty="0"/>
              <a:t>What can we conclude?</a:t>
            </a:r>
          </a:p>
        </p:txBody>
      </p:sp>
      <p:sp>
        <p:nvSpPr>
          <p:cNvPr id="3" name="Content Placeholder 2">
            <a:extLst>
              <a:ext uri="{FF2B5EF4-FFF2-40B4-BE49-F238E27FC236}">
                <a16:creationId xmlns:a16="http://schemas.microsoft.com/office/drawing/2014/main" id="{42EB78C2-A44A-5A45-ABB9-4D31CDD0406F}"/>
              </a:ext>
            </a:extLst>
          </p:cNvPr>
          <p:cNvSpPr>
            <a:spLocks noGrp="1"/>
          </p:cNvSpPr>
          <p:nvPr>
            <p:ph idx="1"/>
          </p:nvPr>
        </p:nvSpPr>
        <p:spPr>
          <a:xfrm>
            <a:off x="457200" y="2130552"/>
            <a:ext cx="8229600" cy="3779520"/>
          </a:xfrm>
        </p:spPr>
        <p:txBody>
          <a:bodyPr/>
          <a:lstStyle/>
          <a:p>
            <a:r>
              <a:rPr lang="en-US" dirty="0"/>
              <a:t>Supply and demand for currency affects the exchange rate.</a:t>
            </a:r>
          </a:p>
          <a:p>
            <a:r>
              <a:rPr lang="en-US" dirty="0"/>
              <a:t>A stronger dollar leads to increased demand for foreign products and less demand for domestic products.</a:t>
            </a:r>
          </a:p>
          <a:p>
            <a:r>
              <a:rPr lang="en-US" dirty="0"/>
              <a:t>A weaker dollar lends to decreased demand for foreign products and increased demand for domestic products.</a:t>
            </a:r>
          </a:p>
          <a:p>
            <a:r>
              <a:rPr lang="en-US" dirty="0"/>
              <a:t>Currency values and exchange rates affect product prices, consumer buying habits, and our overall economy.</a:t>
            </a:r>
          </a:p>
        </p:txBody>
      </p:sp>
    </p:spTree>
    <p:extLst>
      <p:ext uri="{BB962C8B-B14F-4D97-AF65-F5344CB8AC3E}">
        <p14:creationId xmlns:p14="http://schemas.microsoft.com/office/powerpoint/2010/main" val="310323189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990600"/>
            <a:ext cx="8229600" cy="1143000"/>
          </a:xfrm>
        </p:spPr>
        <p:txBody>
          <a:bodyPr/>
          <a:lstStyle/>
          <a:p>
            <a:r>
              <a:rPr lang="en-US" dirty="0"/>
              <a:t>Currency</a:t>
            </a:r>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57200" y="2133600"/>
            <a:ext cx="8229600" cy="3779520"/>
          </a:xfrm>
        </p:spPr>
        <p:txBody>
          <a:bodyPr/>
          <a:lstStyle/>
          <a:p>
            <a:pPr>
              <a:lnSpc>
                <a:spcPts val="2600"/>
              </a:lnSpc>
              <a:spcBef>
                <a:spcPts val="1200"/>
              </a:spcBef>
              <a:spcAft>
                <a:spcPts val="0"/>
              </a:spcAft>
            </a:pPr>
            <a:r>
              <a:rPr lang="en-US" sz="2200" dirty="0">
                <a:latin typeface="Calibri" panose="020F0502020204030204" pitchFamily="34" charset="0"/>
                <a:cs typeface="Calibri" panose="020F0502020204030204" pitchFamily="34" charset="0"/>
              </a:rPr>
              <a:t>Currency is a generally accepted form of money </a:t>
            </a:r>
          </a:p>
          <a:p>
            <a:pPr>
              <a:lnSpc>
                <a:spcPts val="2600"/>
              </a:lnSpc>
              <a:spcBef>
                <a:spcPts val="1200"/>
              </a:spcBef>
              <a:spcAft>
                <a:spcPts val="0"/>
              </a:spcAft>
            </a:pPr>
            <a:r>
              <a:rPr lang="en-US" sz="2200" dirty="0">
                <a:latin typeface="Calibri" panose="020F0502020204030204" pitchFamily="34" charset="0"/>
                <a:cs typeface="Calibri" panose="020F0502020204030204" pitchFamily="34" charset="0"/>
              </a:rPr>
              <a:t>Currencies can be traded for or used to purchase</a:t>
            </a:r>
          </a:p>
          <a:p>
            <a:pPr lvl="1">
              <a:lnSpc>
                <a:spcPts val="2600"/>
              </a:lnSpc>
              <a:spcAft>
                <a:spcPts val="0"/>
              </a:spcAft>
              <a:buFont typeface="Arial" panose="020B0604020202020204" pitchFamily="34" charset="0"/>
              <a:buChar char="•"/>
            </a:pPr>
            <a:r>
              <a:rPr lang="en-US" sz="2000" dirty="0"/>
              <a:t>Goods or services </a:t>
            </a:r>
          </a:p>
          <a:p>
            <a:pPr lvl="1">
              <a:lnSpc>
                <a:spcPts val="2600"/>
              </a:lnSpc>
              <a:spcAft>
                <a:spcPts val="0"/>
              </a:spcAft>
              <a:buFont typeface="Arial" panose="020B0604020202020204" pitchFamily="34" charset="0"/>
              <a:buChar char="•"/>
            </a:pPr>
            <a:r>
              <a:rPr lang="en-US" sz="2000" dirty="0"/>
              <a:t>Financial assets </a:t>
            </a:r>
          </a:p>
          <a:p>
            <a:pPr lvl="1">
              <a:lnSpc>
                <a:spcPts val="2600"/>
              </a:lnSpc>
              <a:spcAft>
                <a:spcPts val="0"/>
              </a:spcAft>
              <a:buFont typeface="Arial" panose="020B0604020202020204" pitchFamily="34" charset="0"/>
              <a:buChar char="•"/>
            </a:pPr>
            <a:r>
              <a:rPr lang="en-US" sz="2000" dirty="0"/>
              <a:t>Other currencies </a:t>
            </a:r>
          </a:p>
          <a:p>
            <a:pPr>
              <a:lnSpc>
                <a:spcPts val="2600"/>
              </a:lnSpc>
              <a:spcBef>
                <a:spcPts val="1200"/>
              </a:spcBef>
              <a:spcAft>
                <a:spcPts val="0"/>
              </a:spcAft>
            </a:pPr>
            <a:r>
              <a:rPr lang="en-US" sz="2200" dirty="0">
                <a:latin typeface="Calibri" panose="020F0502020204030204" pitchFamily="34" charset="0"/>
                <a:cs typeface="Calibri" panose="020F0502020204030204" pitchFamily="34" charset="0"/>
              </a:rPr>
              <a:t>Most countries have control over production of their currency </a:t>
            </a:r>
          </a:p>
          <a:p>
            <a:pPr>
              <a:lnSpc>
                <a:spcPts val="2600"/>
              </a:lnSpc>
              <a:spcBef>
                <a:spcPts val="1200"/>
              </a:spcBef>
              <a:spcAft>
                <a:spcPts val="0"/>
              </a:spcAft>
            </a:pPr>
            <a:r>
              <a:rPr lang="en-US" sz="2200" dirty="0">
                <a:latin typeface="Calibri" panose="020F0502020204030204" pitchFamily="34" charset="0"/>
                <a:cs typeface="Calibri" panose="020F0502020204030204" pitchFamily="34" charset="0"/>
              </a:rPr>
              <a:t>Some countries share the same currency and some rely on another country’s currency </a:t>
            </a:r>
          </a:p>
          <a:p>
            <a:pPr>
              <a:lnSpc>
                <a:spcPts val="2600"/>
              </a:lnSpc>
              <a:spcBef>
                <a:spcPts val="1200"/>
              </a:spcBef>
              <a:spcAft>
                <a:spcPts val="0"/>
              </a:spcAft>
            </a:pPr>
            <a:r>
              <a:rPr lang="en-US" sz="2200" dirty="0">
                <a:latin typeface="Calibri" panose="020F0502020204030204" pitchFamily="34" charset="0"/>
                <a:cs typeface="Calibri" panose="020F0502020204030204" pitchFamily="34" charset="0"/>
              </a:rPr>
              <a:t>In the U.S., we hold dollars.</a:t>
            </a:r>
          </a:p>
          <a:p>
            <a:pPr lvl="1">
              <a:lnSpc>
                <a:spcPts val="2600"/>
              </a:lnSpc>
              <a:spcAft>
                <a:spcPts val="0"/>
              </a:spcAft>
              <a:buFont typeface="Arial" panose="020B0604020202020204" pitchFamily="34" charset="0"/>
              <a:buChar char="•"/>
            </a:pPr>
            <a:r>
              <a:rPr lang="en-US" sz="2000" dirty="0"/>
              <a:t>We don’t demand dollars on the international market; we supply them when we are trying to buy other currencies. </a:t>
            </a:r>
            <a:endParaRPr lang="en-US" sz="2200" dirty="0"/>
          </a:p>
        </p:txBody>
      </p:sp>
    </p:spTree>
    <p:extLst>
      <p:ext uri="{BB962C8B-B14F-4D97-AF65-F5344CB8AC3E}">
        <p14:creationId xmlns:p14="http://schemas.microsoft.com/office/powerpoint/2010/main" val="39887002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990600"/>
            <a:ext cx="8229600" cy="1143000"/>
          </a:xfrm>
        </p:spPr>
        <p:txBody>
          <a:bodyPr/>
          <a:lstStyle/>
          <a:p>
            <a:r>
              <a:rPr lang="en-US" dirty="0"/>
              <a:t>Foreign Exchange</a:t>
            </a:r>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57200" y="2133600"/>
            <a:ext cx="8229600" cy="3779520"/>
          </a:xfrm>
        </p:spPr>
        <p:txBody>
          <a:bodyPr/>
          <a:lstStyle/>
          <a:p>
            <a:pPr>
              <a:lnSpc>
                <a:spcPts val="2600"/>
              </a:lnSpc>
            </a:pPr>
            <a:r>
              <a:rPr lang="en-US" sz="2200" dirty="0">
                <a:latin typeface="Calibri" panose="020F0502020204030204" pitchFamily="34" charset="0"/>
                <a:cs typeface="Calibri" panose="020F0502020204030204" pitchFamily="34" charset="0"/>
              </a:rPr>
              <a:t>If you want to buy goods or financial assets in another country, you would need to exchange the U.S. dollar for the currency used in that country.   </a:t>
            </a:r>
          </a:p>
          <a:p>
            <a:pPr lvl="1">
              <a:lnSpc>
                <a:spcPts val="2600"/>
              </a:lnSpc>
            </a:pPr>
            <a:r>
              <a:rPr lang="en-US" dirty="0"/>
              <a:t>Example:  If you plan a vacation to Europe, you would supply U.S. dollars in the foreign exchange market and demand Euros in return.</a:t>
            </a:r>
          </a:p>
          <a:p>
            <a:pPr>
              <a:lnSpc>
                <a:spcPts val="2600"/>
              </a:lnSpc>
            </a:pPr>
            <a:r>
              <a:rPr lang="en-US" sz="2200" dirty="0">
                <a:latin typeface="Calibri" panose="020F0502020204030204" pitchFamily="34" charset="0"/>
                <a:cs typeface="Calibri" panose="020F0502020204030204" pitchFamily="34" charset="0"/>
              </a:rPr>
              <a:t>Exchange rates tell us how much of one currency can be exchanged for another </a:t>
            </a:r>
          </a:p>
          <a:p>
            <a:pPr lvl="1">
              <a:lnSpc>
                <a:spcPts val="2600"/>
              </a:lnSpc>
            </a:pPr>
            <a:r>
              <a:rPr lang="en-US" dirty="0"/>
              <a:t>How may Euros would you get for each dollar you spend?</a:t>
            </a:r>
          </a:p>
          <a:p>
            <a:pPr>
              <a:lnSpc>
                <a:spcPts val="2600"/>
              </a:lnSpc>
            </a:pPr>
            <a:r>
              <a:rPr lang="en-US" sz="2200" dirty="0">
                <a:latin typeface="Calibri" panose="020F0502020204030204" pitchFamily="34" charset="0"/>
                <a:cs typeface="Calibri" panose="020F0502020204030204" pitchFamily="34" charset="0"/>
              </a:rPr>
              <a:t>Exchange rates show how much one currency is worth in terms of another </a:t>
            </a:r>
          </a:p>
          <a:p>
            <a:pPr>
              <a:lnSpc>
                <a:spcPts val="2600"/>
              </a:lnSpc>
            </a:pPr>
            <a:endParaRPr lang="en-U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0740981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990600"/>
            <a:ext cx="8229600" cy="1143000"/>
          </a:xfrm>
        </p:spPr>
        <p:txBody>
          <a:bodyPr/>
          <a:lstStyle/>
          <a:p>
            <a:r>
              <a:rPr lang="en-US" sz="4300" dirty="0"/>
              <a:t>Importing Coffee Beans from Brazil</a:t>
            </a:r>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57200" y="2133600"/>
            <a:ext cx="8229600" cy="3779520"/>
          </a:xfrm>
        </p:spPr>
        <p:txBody>
          <a:bodyPr/>
          <a:lstStyle/>
          <a:p>
            <a:r>
              <a:rPr lang="en-US" dirty="0"/>
              <a:t>Brazil is world’s largest exporter of unroasted green coffee beans</a:t>
            </a:r>
          </a:p>
          <a:p>
            <a:r>
              <a:rPr lang="en-US" dirty="0"/>
              <a:t>Unroasted green coffee beans are imported in bags weighing about 69 kilos</a:t>
            </a:r>
            <a:r>
              <a:rPr lang="en-US" sz="2600" dirty="0"/>
              <a:t> </a:t>
            </a:r>
          </a:p>
          <a:p>
            <a:pPr lvl="1"/>
            <a:r>
              <a:rPr lang="en-US" dirty="0"/>
              <a:t>69 kilos = 152 pounds</a:t>
            </a:r>
          </a:p>
          <a:p>
            <a:pPr lvl="1"/>
            <a:r>
              <a:rPr lang="en-US" dirty="0"/>
              <a:t>Price is R$5 per kilo</a:t>
            </a:r>
          </a:p>
          <a:p>
            <a:r>
              <a:rPr lang="en-US" dirty="0"/>
              <a:t>Exchange rate for Brazil’s Real</a:t>
            </a:r>
          </a:p>
          <a:p>
            <a:pPr lvl="1"/>
            <a:r>
              <a:rPr lang="en-US" u="sng" dirty="0"/>
              <a:t>$0.27 </a:t>
            </a:r>
            <a:r>
              <a:rPr lang="en-US" dirty="0"/>
              <a:t>for R$1.00 (0.27 USD for 1 BRL)</a:t>
            </a:r>
          </a:p>
          <a:p>
            <a:pPr lvl="1"/>
            <a:r>
              <a:rPr lang="en-US" dirty="0"/>
              <a:t>69 kilos x R$5 = </a:t>
            </a:r>
            <a:r>
              <a:rPr lang="en-US" u="sng" dirty="0"/>
              <a:t>R$345 </a:t>
            </a:r>
            <a:r>
              <a:rPr lang="en-US" dirty="0"/>
              <a:t>per bag</a:t>
            </a:r>
          </a:p>
          <a:p>
            <a:pPr lvl="1"/>
            <a:endParaRPr lang="en-US" dirty="0"/>
          </a:p>
          <a:p>
            <a:pPr lvl="1"/>
            <a:endParaRPr lang="en-US" dirty="0"/>
          </a:p>
          <a:p>
            <a:pPr marL="457200" lvl="1" indent="0" algn="ctr">
              <a:buNone/>
            </a:pPr>
            <a:r>
              <a:rPr lang="en-US" sz="2700" b="1" dirty="0">
                <a:latin typeface="Calibri" panose="020F0502020204030204" pitchFamily="34" charset="0"/>
                <a:cs typeface="Calibri" panose="020F0502020204030204" pitchFamily="34" charset="0"/>
              </a:rPr>
              <a:t>How do we convert that to the price in US dollars?</a:t>
            </a:r>
          </a:p>
          <a:p>
            <a:pPr marL="457200" lvl="1" indent="0">
              <a:buNone/>
            </a:pPr>
            <a:endParaRPr lang="en-US" dirty="0"/>
          </a:p>
        </p:txBody>
      </p:sp>
    </p:spTree>
    <p:extLst>
      <p:ext uri="{BB962C8B-B14F-4D97-AF65-F5344CB8AC3E}">
        <p14:creationId xmlns:p14="http://schemas.microsoft.com/office/powerpoint/2010/main" val="261799149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990600"/>
            <a:ext cx="8229600" cy="1143000"/>
          </a:xfrm>
        </p:spPr>
        <p:txBody>
          <a:bodyPr/>
          <a:lstStyle/>
          <a:p>
            <a:r>
              <a:rPr lang="en-US" sz="4400" dirty="0"/>
              <a:t>Converting Reals to Dollars</a:t>
            </a:r>
            <a:endParaRPr lang="en-US" sz="4300" dirty="0"/>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57200" y="2133600"/>
            <a:ext cx="8229600" cy="3779520"/>
          </a:xfrm>
        </p:spPr>
        <p:txBody>
          <a:bodyPr/>
          <a:lstStyle/>
          <a:p>
            <a:r>
              <a:rPr lang="en-US" dirty="0"/>
              <a:t>Exchange rate for Brazil’s Real</a:t>
            </a:r>
          </a:p>
          <a:p>
            <a:pPr lvl="1"/>
            <a:r>
              <a:rPr lang="en-US" u="sng" dirty="0"/>
              <a:t>$0.27 </a:t>
            </a:r>
            <a:r>
              <a:rPr lang="en-US" dirty="0"/>
              <a:t>for R$1.00 (0.27 USD for 1 BRL)</a:t>
            </a:r>
          </a:p>
          <a:p>
            <a:pPr lvl="1"/>
            <a:r>
              <a:rPr lang="en-US" dirty="0"/>
              <a:t>69 kilos x R$5 = </a:t>
            </a:r>
            <a:r>
              <a:rPr lang="en-US" u="sng" dirty="0"/>
              <a:t>R$345 </a:t>
            </a:r>
            <a:r>
              <a:rPr lang="en-US" dirty="0"/>
              <a:t>per bag</a:t>
            </a:r>
          </a:p>
          <a:p>
            <a:r>
              <a:rPr lang="en-US" dirty="0"/>
              <a:t>Price of bag of coffee in USD </a:t>
            </a:r>
          </a:p>
          <a:p>
            <a:pPr lvl="1"/>
            <a:r>
              <a:rPr lang="en-US" dirty="0"/>
              <a:t>Price in Reals x 0.27 $/Real = Price in $US </a:t>
            </a:r>
          </a:p>
          <a:p>
            <a:pPr lvl="1"/>
            <a:r>
              <a:rPr lang="en-US" u="sng" dirty="0"/>
              <a:t>R$345 </a:t>
            </a:r>
            <a:r>
              <a:rPr lang="en-US" dirty="0"/>
              <a:t>x </a:t>
            </a:r>
            <a:r>
              <a:rPr lang="en-US" u="sng" dirty="0"/>
              <a:t>$0.27 </a:t>
            </a:r>
            <a:r>
              <a:rPr lang="en-US" dirty="0"/>
              <a:t>= </a:t>
            </a:r>
            <a:r>
              <a:rPr lang="en-US" u="sng" dirty="0"/>
              <a:t>$93.15 per bag in US dollars</a:t>
            </a:r>
          </a:p>
        </p:txBody>
      </p:sp>
    </p:spTree>
    <p:extLst>
      <p:ext uri="{BB962C8B-B14F-4D97-AF65-F5344CB8AC3E}">
        <p14:creationId xmlns:p14="http://schemas.microsoft.com/office/powerpoint/2010/main" val="331559756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990600"/>
            <a:ext cx="8229600" cy="1143000"/>
          </a:xfrm>
        </p:spPr>
        <p:txBody>
          <a:bodyPr/>
          <a:lstStyle/>
          <a:p>
            <a:r>
              <a:rPr lang="en-US" sz="4300" dirty="0"/>
              <a:t>Importing Coffee Beans from Brazil</a:t>
            </a:r>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57200" y="2133600"/>
            <a:ext cx="8229600" cy="3779520"/>
          </a:xfrm>
        </p:spPr>
        <p:txBody>
          <a:bodyPr/>
          <a:lstStyle/>
          <a:p>
            <a:r>
              <a:rPr lang="en-US" dirty="0"/>
              <a:t>Brazil is world’s largest exporter of unroasted green coffee beans</a:t>
            </a:r>
          </a:p>
          <a:p>
            <a:r>
              <a:rPr lang="en-US" dirty="0"/>
              <a:t>Unroasted green coffee beans are imported in bags weighing about 69 kilos</a:t>
            </a:r>
            <a:r>
              <a:rPr lang="en-US" sz="2600" dirty="0"/>
              <a:t> </a:t>
            </a:r>
          </a:p>
          <a:p>
            <a:pPr lvl="1"/>
            <a:r>
              <a:rPr lang="en-US" dirty="0"/>
              <a:t>69 kilos = 152 pounds</a:t>
            </a:r>
          </a:p>
          <a:p>
            <a:pPr lvl="1"/>
            <a:r>
              <a:rPr lang="en-US" dirty="0"/>
              <a:t>Price is R$5 per kilo</a:t>
            </a:r>
          </a:p>
          <a:p>
            <a:r>
              <a:rPr lang="en-US" dirty="0"/>
              <a:t>Exchange rate for Brazil’s Real</a:t>
            </a:r>
          </a:p>
          <a:p>
            <a:pPr lvl="1"/>
            <a:r>
              <a:rPr lang="en-US" u="sng" dirty="0"/>
              <a:t>$0.27 </a:t>
            </a:r>
            <a:r>
              <a:rPr lang="en-US" dirty="0"/>
              <a:t>for R$1.00 (0.27 USD for 1 BRL)</a:t>
            </a:r>
          </a:p>
          <a:p>
            <a:pPr lvl="1"/>
            <a:r>
              <a:rPr lang="en-US" dirty="0"/>
              <a:t>69 kilos x R$5 = </a:t>
            </a:r>
            <a:r>
              <a:rPr lang="en-US" u="sng" dirty="0"/>
              <a:t>R$345 </a:t>
            </a:r>
            <a:r>
              <a:rPr lang="en-US" dirty="0"/>
              <a:t>per bag</a:t>
            </a:r>
          </a:p>
          <a:p>
            <a:r>
              <a:rPr lang="en-US" dirty="0"/>
              <a:t>Price of bag of coffee in USD </a:t>
            </a:r>
          </a:p>
          <a:p>
            <a:pPr lvl="1"/>
            <a:r>
              <a:rPr lang="en-US" dirty="0"/>
              <a:t>Price in Reals x 0.27 $/Real = Price in $US </a:t>
            </a:r>
          </a:p>
          <a:p>
            <a:pPr lvl="1"/>
            <a:r>
              <a:rPr lang="en-US" dirty="0"/>
              <a:t>R$345 x $0.27 = $93.15 per bag in US dollars</a:t>
            </a:r>
          </a:p>
        </p:txBody>
      </p:sp>
    </p:spTree>
    <p:extLst>
      <p:ext uri="{BB962C8B-B14F-4D97-AF65-F5344CB8AC3E}">
        <p14:creationId xmlns:p14="http://schemas.microsoft.com/office/powerpoint/2010/main" val="2633304462"/>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990600"/>
            <a:ext cx="8229600" cy="1143000"/>
          </a:xfrm>
        </p:spPr>
        <p:txBody>
          <a:bodyPr/>
          <a:lstStyle/>
          <a:p>
            <a:r>
              <a:rPr lang="en-US" sz="3900" dirty="0"/>
              <a:t>Importing Coffee Beans from Colombia</a:t>
            </a:r>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57200" y="2057400"/>
            <a:ext cx="8229600" cy="3779520"/>
          </a:xfrm>
        </p:spPr>
        <p:txBody>
          <a:bodyPr/>
          <a:lstStyle/>
          <a:p>
            <a:r>
              <a:rPr lang="en-US" dirty="0"/>
              <a:t>U.S. buys more unroasted green coffee beans from Colombia than from Brazil</a:t>
            </a:r>
          </a:p>
          <a:p>
            <a:r>
              <a:rPr lang="en-US" dirty="0"/>
              <a:t>Unroasted green coffee beans are imported in bags weighing about 69 kilos </a:t>
            </a:r>
          </a:p>
          <a:p>
            <a:pPr lvl="1"/>
            <a:r>
              <a:rPr lang="en-US" dirty="0"/>
              <a:t>69 kilos = 152 pounds</a:t>
            </a:r>
          </a:p>
          <a:p>
            <a:pPr lvl="1"/>
            <a:r>
              <a:rPr lang="en-US" dirty="0"/>
              <a:t>Price is </a:t>
            </a:r>
            <a:r>
              <a:rPr lang="en-US" i="1" dirty="0"/>
              <a:t>COL</a:t>
            </a:r>
            <a:r>
              <a:rPr lang="en-US" dirty="0"/>
              <a:t>$2 per kilo</a:t>
            </a:r>
          </a:p>
        </p:txBody>
      </p:sp>
    </p:spTree>
    <p:extLst>
      <p:ext uri="{BB962C8B-B14F-4D97-AF65-F5344CB8AC3E}">
        <p14:creationId xmlns:p14="http://schemas.microsoft.com/office/powerpoint/2010/main" val="385121897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990600"/>
            <a:ext cx="8229600" cy="1143000"/>
          </a:xfrm>
        </p:spPr>
        <p:txBody>
          <a:bodyPr/>
          <a:lstStyle/>
          <a:p>
            <a:r>
              <a:rPr lang="en-US" sz="3900" dirty="0"/>
              <a:t>Importing Coffee Beans from Colombia</a:t>
            </a:r>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57200" y="2057400"/>
            <a:ext cx="8229600" cy="3779520"/>
          </a:xfrm>
        </p:spPr>
        <p:txBody>
          <a:bodyPr/>
          <a:lstStyle/>
          <a:p>
            <a:r>
              <a:rPr lang="en-US" dirty="0"/>
              <a:t>U.S. buys more unroasted green coffee beans from Colombia than from Brazil</a:t>
            </a:r>
          </a:p>
          <a:p>
            <a:r>
              <a:rPr lang="en-US" dirty="0"/>
              <a:t>Unroasted green coffee beans are imported in bags weighing about 69 kilos </a:t>
            </a:r>
          </a:p>
          <a:p>
            <a:pPr lvl="1"/>
            <a:r>
              <a:rPr lang="en-US" dirty="0"/>
              <a:t>69 kilos = 152 pounds</a:t>
            </a:r>
          </a:p>
          <a:p>
            <a:pPr lvl="1"/>
            <a:r>
              <a:rPr lang="en-US" dirty="0"/>
              <a:t>Price is </a:t>
            </a:r>
            <a:r>
              <a:rPr lang="en-US" i="1" dirty="0"/>
              <a:t>COL</a:t>
            </a:r>
            <a:r>
              <a:rPr lang="en-US" dirty="0"/>
              <a:t>$2 per kilo</a:t>
            </a:r>
          </a:p>
          <a:p>
            <a:r>
              <a:rPr lang="en-US" dirty="0"/>
              <a:t>Exchange rate for Colombia’s Peso</a:t>
            </a:r>
          </a:p>
          <a:p>
            <a:pPr lvl="1"/>
            <a:r>
              <a:rPr lang="en-US" dirty="0"/>
              <a:t>$0.00031 for </a:t>
            </a:r>
            <a:r>
              <a:rPr lang="en-US" i="1" dirty="0"/>
              <a:t>COL$</a:t>
            </a:r>
            <a:r>
              <a:rPr lang="en-US" dirty="0"/>
              <a:t>1.00 (0.00031 USD for 1 Colombian Peso)</a:t>
            </a:r>
          </a:p>
          <a:p>
            <a:pPr lvl="1"/>
            <a:r>
              <a:rPr lang="en-US" dirty="0"/>
              <a:t>69 kilos x _________= ____________ per bag</a:t>
            </a:r>
          </a:p>
        </p:txBody>
      </p:sp>
    </p:spTree>
    <p:extLst>
      <p:ext uri="{BB962C8B-B14F-4D97-AF65-F5344CB8AC3E}">
        <p14:creationId xmlns:p14="http://schemas.microsoft.com/office/powerpoint/2010/main" val="379242603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57200" y="990600"/>
            <a:ext cx="8229600" cy="1143000"/>
          </a:xfrm>
        </p:spPr>
        <p:txBody>
          <a:bodyPr/>
          <a:lstStyle/>
          <a:p>
            <a:r>
              <a:rPr lang="en-US" sz="3900" dirty="0"/>
              <a:t>Importing Coffee Beans from Colombia</a:t>
            </a:r>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457200" y="2057400"/>
            <a:ext cx="8229600" cy="3779520"/>
          </a:xfrm>
        </p:spPr>
        <p:txBody>
          <a:bodyPr/>
          <a:lstStyle/>
          <a:p>
            <a:r>
              <a:rPr lang="en-US" dirty="0"/>
              <a:t>U.S. buys more unroasted green coffee beans from Colombia than from Brazil</a:t>
            </a:r>
          </a:p>
          <a:p>
            <a:r>
              <a:rPr lang="en-US" dirty="0"/>
              <a:t>Unroasted green coffee beans are imported in bags weighing about 69 kilos </a:t>
            </a:r>
          </a:p>
          <a:p>
            <a:pPr lvl="1"/>
            <a:r>
              <a:rPr lang="en-US" dirty="0"/>
              <a:t>69 kilos = 152 pounds</a:t>
            </a:r>
          </a:p>
          <a:p>
            <a:pPr lvl="1"/>
            <a:r>
              <a:rPr lang="en-US" dirty="0"/>
              <a:t>Price is </a:t>
            </a:r>
            <a:r>
              <a:rPr lang="en-US" i="1" dirty="0"/>
              <a:t>COL</a:t>
            </a:r>
            <a:r>
              <a:rPr lang="en-US" dirty="0"/>
              <a:t>$2 per kilo</a:t>
            </a:r>
          </a:p>
          <a:p>
            <a:r>
              <a:rPr lang="en-US" dirty="0"/>
              <a:t>Exchange rate for Colombia’s Peso</a:t>
            </a:r>
          </a:p>
          <a:p>
            <a:pPr lvl="1"/>
            <a:r>
              <a:rPr lang="en-US" dirty="0"/>
              <a:t>$0.00031 for </a:t>
            </a:r>
            <a:r>
              <a:rPr lang="en-US" i="1" dirty="0"/>
              <a:t>COL$</a:t>
            </a:r>
            <a:r>
              <a:rPr lang="en-US" dirty="0"/>
              <a:t>1.00 (0.00031 USD for 1 Colombian Peso)</a:t>
            </a:r>
          </a:p>
          <a:p>
            <a:pPr lvl="1"/>
            <a:r>
              <a:rPr lang="en-US" dirty="0"/>
              <a:t>69 kilos x </a:t>
            </a:r>
            <a:r>
              <a:rPr lang="en-US" i="1" u="sng" dirty="0"/>
              <a:t>COL</a:t>
            </a:r>
            <a:r>
              <a:rPr lang="en-US" u="sng" dirty="0"/>
              <a:t>$2</a:t>
            </a:r>
            <a:r>
              <a:rPr lang="en-US" dirty="0"/>
              <a:t> = </a:t>
            </a:r>
            <a:r>
              <a:rPr lang="en-US" i="1" u="sng" dirty="0"/>
              <a:t>COL</a:t>
            </a:r>
            <a:r>
              <a:rPr lang="en-US" u="sng" dirty="0"/>
              <a:t>$138 </a:t>
            </a:r>
            <a:r>
              <a:rPr lang="en-US" dirty="0"/>
              <a:t>per bag</a:t>
            </a:r>
          </a:p>
          <a:p>
            <a:pPr marL="0" indent="0">
              <a:buNone/>
            </a:pPr>
            <a:endParaRPr lang="en-US" dirty="0"/>
          </a:p>
        </p:txBody>
      </p:sp>
    </p:spTree>
    <p:extLst>
      <p:ext uri="{BB962C8B-B14F-4D97-AF65-F5344CB8AC3E}">
        <p14:creationId xmlns:p14="http://schemas.microsoft.com/office/powerpoint/2010/main" val="1233189199"/>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e475455f-c69b-4ff8-acf7-75612f4dc189">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DFC4E6640BF8E4684BB0AD888238BAB" ma:contentTypeVersion="10" ma:contentTypeDescription="Create a new document." ma:contentTypeScope="" ma:versionID="dfcaf296b1bd588bd73adb08cf7d47ca">
  <xsd:schema xmlns:xsd="http://www.w3.org/2001/XMLSchema" xmlns:xs="http://www.w3.org/2001/XMLSchema" xmlns:p="http://schemas.microsoft.com/office/2006/metadata/properties" xmlns:ns2="aa0c1190-56bd-4797-9cf7-4990489609e0" xmlns:ns3="e475455f-c69b-4ff8-acf7-75612f4dc189" targetNamespace="http://schemas.microsoft.com/office/2006/metadata/properties" ma:root="true" ma:fieldsID="b9b2f643d7d147ab63e5deb48b696c83" ns2:_="" ns3:_="">
    <xsd:import namespace="aa0c1190-56bd-4797-9cf7-4990489609e0"/>
    <xsd:import namespace="e475455f-c69b-4ff8-acf7-75612f4dc18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EventHashCode" minOccurs="0"/>
                <xsd:element ref="ns2:MediaServiceGenerationTim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0c1190-56bd-4797-9cf7-4990489609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475455f-c69b-4ff8-acf7-75612f4dc18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F8332A4-542C-494D-8506-1C720B46413C}">
  <ds:schemaRefs>
    <ds:schemaRef ds:uri="e475455f-c69b-4ff8-acf7-75612f4dc189"/>
    <ds:schemaRef ds:uri="http://schemas.microsoft.com/office/2006/documentManagement/types"/>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aa0c1190-56bd-4797-9cf7-4990489609e0"/>
    <ds:schemaRef ds:uri="http://www.w3.org/XML/1998/namespace"/>
    <ds:schemaRef ds:uri="http://purl.org/dc/elements/1.1/"/>
  </ds:schemaRefs>
</ds:datastoreItem>
</file>

<file path=customXml/itemProps2.xml><?xml version="1.0" encoding="utf-8"?>
<ds:datastoreItem xmlns:ds="http://schemas.openxmlformats.org/officeDocument/2006/customXml" ds:itemID="{0F85DF1F-BC57-4156-92DD-D8D43BF52544}">
  <ds:schemaRefs>
    <ds:schemaRef ds:uri="http://schemas.microsoft.com/sharepoint/v3/contenttype/forms"/>
  </ds:schemaRefs>
</ds:datastoreItem>
</file>

<file path=customXml/itemProps3.xml><?xml version="1.0" encoding="utf-8"?>
<ds:datastoreItem xmlns:ds="http://schemas.openxmlformats.org/officeDocument/2006/customXml" ds:itemID="{3D573403-C109-4615-9D0F-BC23C8B90B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0c1190-56bd-4797-9cf7-4990489609e0"/>
    <ds:schemaRef ds:uri="e475455f-c69b-4ff8-acf7-75612f4dc1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1089</TotalTime>
  <Words>3495</Words>
  <Application>Microsoft Office PowerPoint</Application>
  <PresentationFormat>On-screen Show (4:3)</PresentationFormat>
  <Paragraphs>187</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Exchange Rates</vt:lpstr>
      <vt:lpstr>Currency</vt:lpstr>
      <vt:lpstr>Foreign Exchange</vt:lpstr>
      <vt:lpstr>Importing Coffee Beans from Brazil</vt:lpstr>
      <vt:lpstr>Converting Reals to Dollars</vt:lpstr>
      <vt:lpstr>Importing Coffee Beans from Brazil</vt:lpstr>
      <vt:lpstr>Importing Coffee Beans from Colombia</vt:lpstr>
      <vt:lpstr>Importing Coffee Beans from Colombia</vt:lpstr>
      <vt:lpstr>Importing Coffee Beans from Colombia</vt:lpstr>
      <vt:lpstr>Importing Coffee Beans from Colombia</vt:lpstr>
      <vt:lpstr>Comparison of Rates</vt:lpstr>
      <vt:lpstr>Increase in Exchange Rates</vt:lpstr>
      <vt:lpstr>Supply and Demand Influences</vt:lpstr>
      <vt:lpstr>Demand Influences</vt:lpstr>
      <vt:lpstr>Supply Influences</vt:lpstr>
      <vt:lpstr>Strong vs Weak US Dollar</vt:lpstr>
      <vt:lpstr>What should we do?</vt:lpstr>
      <vt:lpstr>Appreciating vs Depreciating Values</vt:lpstr>
      <vt:lpstr>What can we conclude?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Business of….?</dc:title>
  <dc:creator>Marsha Masters</dc:creator>
  <cp:lastModifiedBy>Andrea Mozo</cp:lastModifiedBy>
  <cp:revision>182</cp:revision>
  <dcterms:created xsi:type="dcterms:W3CDTF">2012-09-11T15:07:18Z</dcterms:created>
  <dcterms:modified xsi:type="dcterms:W3CDTF">2019-03-25T14:51:13Z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0x0101006DFC4E6640BF8E4684BB0AD888238BAB</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