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B8"/>
    <a:srgbClr val="8BAF00"/>
    <a:srgbClr val="7A9900"/>
    <a:srgbClr val="C7C6F8"/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98"/>
    <p:restoredTop sz="94184"/>
  </p:normalViewPr>
  <p:slideViewPr>
    <p:cSldViewPr>
      <p:cViewPr varScale="1">
        <p:scale>
          <a:sx n="163" d="100"/>
          <a:sy n="163" d="100"/>
        </p:scale>
        <p:origin x="126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AA5DFF-1E16-7F4C-8980-AB1611AD8891}" type="datetime1">
              <a:rPr lang="en-US"/>
              <a:pPr>
                <a:defRPr/>
              </a:pPr>
              <a:t>2/12/19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/>
              <a:t>Costs:  Loss of paycheck, loss of self-esteem, stress, crime, suicide, mental illness, loss of output.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675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1.</a:t>
            </a:r>
            <a:r>
              <a:rPr lang="en-US" i="1" baseline="0" dirty="0"/>
              <a:t> </a:t>
            </a:r>
            <a:r>
              <a:rPr lang="en-US" i="1" dirty="0"/>
              <a:t>No. While he is not working, he is also not looking for work.</a:t>
            </a:r>
            <a:endParaRPr lang="en-US" dirty="0"/>
          </a:p>
          <a:p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2.</a:t>
            </a:r>
            <a:r>
              <a:rPr lang="en-US" i="1" baseline="0" dirty="0"/>
              <a:t> </a:t>
            </a:r>
            <a:r>
              <a:rPr lang="en-US" i="1" dirty="0"/>
              <a:t>No. While she may not be working outside the home, she is also not looking for work.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i="1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3. Yes, they are not working but looking for work.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i="1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4. Not unless he or she is not working and looking for a job.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i="1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5.</a:t>
            </a:r>
            <a:r>
              <a:rPr lang="en-US" i="1" baseline="0" dirty="0"/>
              <a:t>  Accept a variety of answers.</a:t>
            </a:r>
            <a:endParaRPr lang="en-US" dirty="0"/>
          </a:p>
          <a:p>
            <a:endParaRPr lang="en-US" dirty="0"/>
          </a:p>
          <a:p>
            <a:endParaRPr lang="en-US" i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292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137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59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18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18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117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077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37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56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70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73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 b="1" i="0">
                <a:solidFill>
                  <a:srgbClr val="005CB8"/>
                </a:solidFill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7440"/>
            <a:ext cx="8229600" cy="377952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6984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6888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AAC16F-5B5D-3841-922A-C14EF88DDBC3}"/>
              </a:ext>
            </a:extLst>
          </p:cNvPr>
          <p:cNvSpPr txBox="1"/>
          <p:nvPr userDrawn="1"/>
        </p:nvSpPr>
        <p:spPr>
          <a:xfrm>
            <a:off x="457200" y="6574536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The Unemployment Game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6600" b="1" i="0" kern="1200">
          <a:solidFill>
            <a:srgbClr val="005CB8"/>
          </a:solidFill>
          <a:effectLst>
            <a:glow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  <a:latin typeface="Calibri" panose="020F0502020204030204" pitchFamily="34" charset="0"/>
          <a:ea typeface="ＭＳ Ｐゴシック" pitchFamily="-108" charset="-128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1pPr>
      <a:lvl2pPr marL="742950" indent="-28575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2pPr>
      <a:lvl3pPr marL="11430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3pPr>
      <a:lvl4pPr marL="16002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4pPr>
      <a:lvl5pPr marL="20574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»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toyaegwuekwe.com/geographyofarecession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red.stlouisfed.org/graph/?g=lQT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1981199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lnSpc>
                <a:spcPts val="6000"/>
              </a:lnSpc>
              <a:spcAft>
                <a:spcPts val="0"/>
              </a:spcAft>
              <a:defRPr/>
            </a:pPr>
            <a:r>
              <a:rPr lang="en-US" sz="6000" dirty="0">
                <a:ln w="11430"/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ea typeface="+mj-ea"/>
                <a:cs typeface="+mj-cs"/>
              </a:rPr>
              <a:t>﻿</a:t>
            </a:r>
            <a:r>
              <a:rPr lang="en-US" altLang="fr-FR" sz="6000" dirty="0"/>
              <a:t>Unemployment</a:t>
            </a:r>
            <a:endParaRPr lang="en-US" sz="5000" b="1" dirty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99BF2-B57D-B54F-AD6C-78FF1561F32D}"/>
              </a:ext>
            </a:extLst>
          </p:cNvPr>
          <p:cNvSpPr txBox="1">
            <a:spLocks/>
          </p:cNvSpPr>
          <p:nvPr/>
        </p:nvSpPr>
        <p:spPr bwMode="auto">
          <a:xfrm>
            <a:off x="457200" y="2895600"/>
            <a:ext cx="8229600" cy="2895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•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1pPr>
            <a:lvl2pPr marL="742950" indent="-28575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–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2pPr>
            <a:lvl3pPr marL="1143000" indent="-22860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•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3pPr>
            <a:lvl4pPr marL="1600200" indent="-22860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–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4pPr>
            <a:lvl5pPr marL="2057400" indent="-22860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»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fr-FR" i="1" dirty="0"/>
              <a:t>“It’s a recession when your neighbor loses his job; it’s a depression when you lose your own.” – </a:t>
            </a:r>
            <a:r>
              <a:rPr lang="en-US" altLang="fr-FR" dirty="0">
                <a:latin typeface="Calibri" panose="020F0502020204030204" pitchFamily="34" charset="0"/>
                <a:cs typeface="Calibri" panose="020F0502020204030204" pitchFamily="34" charset="0"/>
              </a:rPr>
              <a:t>Harry Truman</a:t>
            </a:r>
          </a:p>
          <a:p>
            <a:pPr marL="0" indent="0" eaLnBrk="1" hangingPunct="1">
              <a:buNone/>
            </a:pPr>
            <a:endParaRPr lang="en-US" alt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altLang="fr-FR" b="1" dirty="0">
                <a:latin typeface="Calibri" panose="020F0502020204030204" pitchFamily="34" charset="0"/>
                <a:cs typeface="Calibri" panose="020F0502020204030204" pitchFamily="34" charset="0"/>
              </a:rPr>
              <a:t>What are the costs of unemployment?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dirty="0"/>
              <a:t>A Review</a:t>
            </a:r>
            <a:endParaRPr lang="en-US" sz="4800" dirty="0">
              <a:effectLst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D010C0-F52A-C743-B072-AF3010A0F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77440"/>
            <a:ext cx="8229600" cy="377952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600" dirty="0"/>
              <a:t>Is your retired grandfather unemployed?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Is a mom or dad that stays home with her kids unemployed?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Is someone who lost their job at a local factory and started looking for a new job unemployed?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Is a full-time college student unemployed?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Are you unemployed?</a:t>
            </a:r>
          </a:p>
        </p:txBody>
      </p:sp>
    </p:spTree>
    <p:extLst>
      <p:ext uri="{BB962C8B-B14F-4D97-AF65-F5344CB8AC3E}">
        <p14:creationId xmlns:p14="http://schemas.microsoft.com/office/powerpoint/2010/main" val="416883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dirty="0"/>
              <a:t>Unemployment Statistics</a:t>
            </a:r>
            <a:endParaRPr lang="en-US" sz="4800" dirty="0">
              <a:effectLst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D010C0-F52A-C743-B072-AF3010A0F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77440"/>
            <a:ext cx="8229600" cy="3779520"/>
          </a:xfrm>
        </p:spPr>
        <p:txBody>
          <a:bodyPr/>
          <a:lstStyle/>
          <a:p>
            <a:r>
              <a:rPr lang="en-US" sz="2500" b="1" dirty="0">
                <a:latin typeface="Calibri" panose="020F0502020204030204" pitchFamily="34" charset="0"/>
                <a:cs typeface="Calibri" panose="020F0502020204030204" pitchFamily="34" charset="0"/>
              </a:rPr>
              <a:t>Unemployment Rate = Unemployed/Labor Force</a:t>
            </a:r>
          </a:p>
          <a:p>
            <a:pPr lvl="1"/>
            <a:r>
              <a:rPr lang="en-US" sz="2500" dirty="0"/>
              <a:t>Example:  Unemployed = 8.2 M; Labor Force = </a:t>
            </a:r>
            <a:br>
              <a:rPr lang="en-US" sz="2500" dirty="0"/>
            </a:br>
            <a:r>
              <a:rPr lang="en-US" sz="2500" dirty="0"/>
              <a:t>146.8 M; Unemployment Rate = 8.2 M/146.8 M = 5.6%</a:t>
            </a:r>
          </a:p>
          <a:p>
            <a:r>
              <a:rPr lang="en-US" sz="2500" b="1" dirty="0">
                <a:latin typeface="Calibri" panose="020F0502020204030204" pitchFamily="34" charset="0"/>
                <a:cs typeface="Calibri" panose="020F0502020204030204" pitchFamily="34" charset="0"/>
              </a:rPr>
              <a:t>Labor Force Participation Rate = Labor Force/Adult Population</a:t>
            </a:r>
          </a:p>
          <a:p>
            <a:pPr lvl="1"/>
            <a:r>
              <a:rPr lang="en-US" sz="2500" dirty="0"/>
              <a:t>Example:  Adult Population = 222.8 M; Labor Force = 146.8 M; Labor Force Participation Rate = 146.8 M/222.8 M = 65.9%</a:t>
            </a:r>
          </a:p>
        </p:txBody>
      </p:sp>
    </p:spTree>
    <p:extLst>
      <p:ext uri="{BB962C8B-B14F-4D97-AF65-F5344CB8AC3E}">
        <p14:creationId xmlns:p14="http://schemas.microsoft.com/office/powerpoint/2010/main" val="194987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1069848"/>
            <a:ext cx="8305800" cy="1143000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altLang="fr-FR" sz="4000" dirty="0"/>
              <a:t>Current Data and Unemployment Map</a:t>
            </a:r>
            <a:endParaRPr lang="en-US" sz="4000" dirty="0">
              <a:effectLst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D010C0-F52A-C743-B072-AF3010A0F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77440"/>
            <a:ext cx="8229600" cy="3779520"/>
          </a:xfrm>
        </p:spPr>
        <p:txBody>
          <a:bodyPr/>
          <a:lstStyle/>
          <a:p>
            <a:r>
              <a:rPr lang="en-US" sz="2500" b="1" dirty="0">
                <a:latin typeface="Calibri" panose="020F0502020204030204" pitchFamily="34" charset="0"/>
                <a:cs typeface="Calibri" panose="020F0502020204030204" pitchFamily="34" charset="0"/>
              </a:rPr>
              <a:t>Labor Force Statistics from the monthly </a:t>
            </a:r>
            <a:br>
              <a:rPr lang="en-US" sz="25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500" b="1" dirty="0">
                <a:latin typeface="Calibri" panose="020F0502020204030204" pitchFamily="34" charset="0"/>
                <a:cs typeface="Calibri" panose="020F0502020204030204" pitchFamily="34" charset="0"/>
              </a:rPr>
              <a:t>Current Population Survey Bureau of Census</a:t>
            </a:r>
          </a:p>
          <a:p>
            <a:pPr lvl="1"/>
            <a:r>
              <a:rPr lang="en-US" sz="2500" u="sng" dirty="0">
                <a:hlinkClick r:id="rId3"/>
              </a:rPr>
              <a:t>https://www.bls.gov/cps/</a:t>
            </a:r>
            <a:endParaRPr lang="en-US" sz="2500" dirty="0"/>
          </a:p>
          <a:p>
            <a:r>
              <a:rPr lang="en-US" sz="2500" b="1" dirty="0">
                <a:latin typeface="Calibri" panose="020F0502020204030204" pitchFamily="34" charset="0"/>
                <a:cs typeface="Calibri" panose="020F0502020204030204" pitchFamily="34" charset="0"/>
              </a:rPr>
              <a:t>Unemployment Map for 2007 - 2013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500" u="sng" dirty="0">
                <a:hlinkClick r:id="rId3"/>
              </a:rPr>
              <a:t>http://www.latoyaegwuekwe.com/geographyofarecession.html</a:t>
            </a:r>
            <a:endParaRPr lang="en-US" sz="2500" u="sng" dirty="0"/>
          </a:p>
        </p:txBody>
      </p:sp>
    </p:spTree>
    <p:extLst>
      <p:ext uri="{BB962C8B-B14F-4D97-AF65-F5344CB8AC3E}">
        <p14:creationId xmlns:p14="http://schemas.microsoft.com/office/powerpoint/2010/main" val="372967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800" dirty="0">
                <a:effectLst/>
              </a:rPr>
              <a:t>Unemployment Over Time</a:t>
            </a:r>
          </a:p>
        </p:txBody>
      </p:sp>
      <p:pic>
        <p:nvPicPr>
          <p:cNvPr id="5" name="FRED Graph Chart" descr="FRED Graph">
            <a:hlinkClick r:id="rId3" tooltip="View this chart in your browser. "/>
            <a:extLst>
              <a:ext uri="{FF2B5EF4-FFF2-40B4-BE49-F238E27FC236}">
                <a16:creationId xmlns:a16="http://schemas.microsoft.com/office/drawing/2014/main" id="{62272293-2389-744E-B947-5DED5EAD9A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333500" y="2178781"/>
            <a:ext cx="6477000" cy="406961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455" y="1447800"/>
            <a:ext cx="8229600" cy="1143000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dirty="0">
                <a:effectLst/>
              </a:rPr>
              <a:t>Question 1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743200"/>
            <a:ext cx="8229600" cy="13716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True or false:</a:t>
            </a:r>
            <a:b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/>
              <a:t>Employed people are people with jobs.</a:t>
            </a:r>
          </a:p>
        </p:txBody>
      </p:sp>
    </p:spTree>
    <p:extLst>
      <p:ext uri="{BB962C8B-B14F-4D97-AF65-F5344CB8AC3E}">
        <p14:creationId xmlns:p14="http://schemas.microsoft.com/office/powerpoint/2010/main" val="3670223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455" y="1447800"/>
            <a:ext cx="8229600" cy="1143000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dirty="0">
                <a:effectLst/>
              </a:rPr>
              <a:t>Answer 1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743200"/>
            <a:ext cx="8229600" cy="5334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True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3C542D1-EFBC-CB42-B9EA-C557F873326E}"/>
              </a:ext>
            </a:extLst>
          </p:cNvPr>
          <p:cNvSpPr txBox="1">
            <a:spLocks/>
          </p:cNvSpPr>
          <p:nvPr/>
        </p:nvSpPr>
        <p:spPr bwMode="auto">
          <a:xfrm>
            <a:off x="457200" y="3505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•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1pPr>
            <a:lvl2pPr marL="742950" indent="-28575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–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2pPr>
            <a:lvl3pPr marL="1143000" indent="-22860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•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3pPr>
            <a:lvl4pPr marL="1600200" indent="-22860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–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4pPr>
            <a:lvl5pPr marL="2057400" indent="-22860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»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2400" dirty="0"/>
              <a:t>The Bureau of Labor Statistics (BLS) conducts a monthly survey of 60,000 households.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People are considered employed if they did any work for pay: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Part time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Full time</a:t>
            </a:r>
          </a:p>
        </p:txBody>
      </p:sp>
    </p:spTree>
    <p:extLst>
      <p:ext uri="{BB962C8B-B14F-4D97-AF65-F5344CB8AC3E}">
        <p14:creationId xmlns:p14="http://schemas.microsoft.com/office/powerpoint/2010/main" val="254896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455" y="1447800"/>
            <a:ext cx="8229600" cy="1143000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dirty="0">
                <a:effectLst/>
              </a:rPr>
              <a:t>Question 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743200"/>
            <a:ext cx="8229600" cy="13716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True or false:</a:t>
            </a:r>
            <a:b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/>
              <a:t>Unemployed people are people without  jobs.</a:t>
            </a:r>
          </a:p>
        </p:txBody>
      </p:sp>
    </p:spTree>
    <p:extLst>
      <p:ext uri="{BB962C8B-B14F-4D97-AF65-F5344CB8AC3E}">
        <p14:creationId xmlns:p14="http://schemas.microsoft.com/office/powerpoint/2010/main" val="237671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455" y="1447800"/>
            <a:ext cx="8229600" cy="1143000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dirty="0">
                <a:effectLst/>
              </a:rPr>
              <a:t>Answer 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743200"/>
            <a:ext cx="8229600" cy="5334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Not completely true!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3C542D1-EFBC-CB42-B9EA-C557F873326E}"/>
              </a:ext>
            </a:extLst>
          </p:cNvPr>
          <p:cNvSpPr txBox="1">
            <a:spLocks/>
          </p:cNvSpPr>
          <p:nvPr/>
        </p:nvSpPr>
        <p:spPr bwMode="auto">
          <a:xfrm>
            <a:off x="457200" y="3505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•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1pPr>
            <a:lvl2pPr marL="742950" indent="-28575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–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2pPr>
            <a:lvl3pPr marL="1143000" indent="-22860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•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3pPr>
            <a:lvl4pPr marL="1600200" indent="-22860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–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4pPr>
            <a:lvl5pPr marL="2057400" indent="-22860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»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400" dirty="0"/>
              <a:t>Individuals are unemployed if they: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Do not have a job.</a:t>
            </a:r>
          </a:p>
          <a:p>
            <a:pPr lvl="1"/>
            <a:r>
              <a:rPr lang="en-US" sz="2400" dirty="0"/>
              <a:t>Have looked for a job in the past 4 weeks.</a:t>
            </a:r>
          </a:p>
          <a:p>
            <a:r>
              <a:rPr lang="en-US" sz="2400" dirty="0"/>
              <a:t>To be considered part of the labor force, you must be working or looking for a job.</a:t>
            </a:r>
          </a:p>
        </p:txBody>
      </p:sp>
    </p:spTree>
    <p:extLst>
      <p:ext uri="{BB962C8B-B14F-4D97-AF65-F5344CB8AC3E}">
        <p14:creationId xmlns:p14="http://schemas.microsoft.com/office/powerpoint/2010/main" val="348297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455" y="1447800"/>
            <a:ext cx="8229600" cy="1143000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dirty="0">
                <a:effectLst/>
              </a:rPr>
              <a:t>Question 3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743200"/>
            <a:ext cx="8229600" cy="13716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True or false:</a:t>
            </a:r>
            <a:b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/>
              <a:t>The labor force is the number of people aged </a:t>
            </a:r>
            <a:br>
              <a:rPr lang="en-US" dirty="0"/>
            </a:br>
            <a:r>
              <a:rPr lang="en-US" dirty="0"/>
              <a:t>16 years and older who are not in the armed forces </a:t>
            </a:r>
            <a:br>
              <a:rPr lang="en-US" dirty="0"/>
            </a:br>
            <a:r>
              <a:rPr lang="en-US" dirty="0"/>
              <a:t>or institutionalized.</a:t>
            </a:r>
          </a:p>
        </p:txBody>
      </p:sp>
    </p:spTree>
    <p:extLst>
      <p:ext uri="{BB962C8B-B14F-4D97-AF65-F5344CB8AC3E}">
        <p14:creationId xmlns:p14="http://schemas.microsoft.com/office/powerpoint/2010/main" val="1784564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455" y="1447800"/>
            <a:ext cx="8229600" cy="1143000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dirty="0">
                <a:effectLst/>
              </a:rPr>
              <a:t>Answer 3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743200"/>
            <a:ext cx="8229600" cy="5334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False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3C542D1-EFBC-CB42-B9EA-C557F873326E}"/>
              </a:ext>
            </a:extLst>
          </p:cNvPr>
          <p:cNvSpPr txBox="1">
            <a:spLocks/>
          </p:cNvSpPr>
          <p:nvPr/>
        </p:nvSpPr>
        <p:spPr bwMode="auto">
          <a:xfrm>
            <a:off x="457200" y="3505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•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1pPr>
            <a:lvl2pPr marL="742950" indent="-28575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–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2pPr>
            <a:lvl3pPr marL="1143000" indent="-22860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•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3pPr>
            <a:lvl4pPr marL="1600200" indent="-22860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–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4pPr>
            <a:lvl5pPr marL="2057400" indent="-22860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»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400" dirty="0"/>
              <a:t>To be counted in the labor force individuals must be: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Civilians and not institutionalized.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16 years or older.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Have a job (Employed).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Be looking for a job (Unemployed).</a:t>
            </a:r>
          </a:p>
        </p:txBody>
      </p:sp>
    </p:spTree>
    <p:extLst>
      <p:ext uri="{BB962C8B-B14F-4D97-AF65-F5344CB8AC3E}">
        <p14:creationId xmlns:p14="http://schemas.microsoft.com/office/powerpoint/2010/main" val="335651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dirty="0"/>
              <a:t>Summary</a:t>
            </a:r>
            <a:endParaRPr lang="en-US" sz="4800" dirty="0">
              <a:effectLst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D010C0-F52A-C743-B072-AF3010A0F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Adult Population: </a:t>
            </a:r>
            <a:r>
              <a:rPr lang="en-US" sz="2400" dirty="0"/>
              <a:t>Everyone 16 years old or older and who is not in the military, not in jail or prison, not living permanently in nursing homes, and not in other “institutions.”</a:t>
            </a: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Labor Force: </a:t>
            </a:r>
            <a:r>
              <a:rPr lang="en-US" sz="2400" dirty="0"/>
              <a:t>The total number of adults who are either employed OR unemployed.</a:t>
            </a: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Employed: </a:t>
            </a:r>
            <a:r>
              <a:rPr lang="en-US" sz="2400" dirty="0"/>
              <a:t>The number of adults who are working.</a:t>
            </a: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Unemployed: </a:t>
            </a:r>
            <a:r>
              <a:rPr lang="en-US" sz="2400" dirty="0"/>
              <a:t>The number of adults who are not working but are actively seeking work.</a:t>
            </a:r>
          </a:p>
        </p:txBody>
      </p:sp>
    </p:spTree>
    <p:extLst>
      <p:ext uri="{BB962C8B-B14F-4D97-AF65-F5344CB8AC3E}">
        <p14:creationId xmlns:p14="http://schemas.microsoft.com/office/powerpoint/2010/main" val="1528104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FC4E6640BF8E4684BB0AD888238BAB" ma:contentTypeVersion="10" ma:contentTypeDescription="Create a new document." ma:contentTypeScope="" ma:versionID="dfcaf296b1bd588bd73adb08cf7d47ca">
  <xsd:schema xmlns:xsd="http://www.w3.org/2001/XMLSchema" xmlns:xs="http://www.w3.org/2001/XMLSchema" xmlns:p="http://schemas.microsoft.com/office/2006/metadata/properties" xmlns:ns2="aa0c1190-56bd-4797-9cf7-4990489609e0" xmlns:ns3="e475455f-c69b-4ff8-acf7-75612f4dc189" targetNamespace="http://schemas.microsoft.com/office/2006/metadata/properties" ma:root="true" ma:fieldsID="b9b2f643d7d147ab63e5deb48b696c83" ns2:_="" ns3:_="">
    <xsd:import namespace="aa0c1190-56bd-4797-9cf7-4990489609e0"/>
    <xsd:import namespace="e475455f-c69b-4ff8-acf7-75612f4dc1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0c1190-56bd-4797-9cf7-4990489609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75455f-c69b-4ff8-acf7-75612f4dc1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475455f-c69b-4ff8-acf7-75612f4dc189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D573403-C109-4615-9D0F-BC23C8B90B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0c1190-56bd-4797-9cf7-4990489609e0"/>
    <ds:schemaRef ds:uri="e475455f-c69b-4ff8-acf7-75612f4dc1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85DF1F-BC57-4156-92DD-D8D43BF525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8332A4-542C-494D-8506-1C720B46413C}">
  <ds:schemaRefs>
    <ds:schemaRef ds:uri="http://schemas.microsoft.com/office/2006/metadata/properties"/>
    <ds:schemaRef ds:uri="http://schemas.microsoft.com/office/infopath/2007/PartnerControls"/>
    <ds:schemaRef ds:uri="e475455f-c69b-4ff8-acf7-75612f4dc18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</TotalTime>
  <Words>436</Words>
  <Application>Microsoft Macintosh PowerPoint</Application>
  <PresentationFormat>On-screen Show (4:3)</PresentationFormat>
  <Paragraphs>73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Unemployment</vt:lpstr>
      <vt:lpstr>Unemployment Over Time</vt:lpstr>
      <vt:lpstr>Question 1</vt:lpstr>
      <vt:lpstr>Answer 1</vt:lpstr>
      <vt:lpstr>Question 2</vt:lpstr>
      <vt:lpstr>Answer 2</vt:lpstr>
      <vt:lpstr>Question 3</vt:lpstr>
      <vt:lpstr>Answer 3</vt:lpstr>
      <vt:lpstr>Summary</vt:lpstr>
      <vt:lpstr>A Review</vt:lpstr>
      <vt:lpstr>Unemployment Statistics</vt:lpstr>
      <vt:lpstr>Current Data and Unemployment Map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Business of….?</dc:title>
  <dc:creator>Marsha Masters</dc:creator>
  <cp:lastModifiedBy>Chuck Krenzin</cp:lastModifiedBy>
  <cp:revision>167</cp:revision>
  <dcterms:created xsi:type="dcterms:W3CDTF">2012-09-11T15:07:18Z</dcterms:created>
  <dcterms:modified xsi:type="dcterms:W3CDTF">2019-02-12T17:54:19Z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0x0101006DFC4E6640BF8E4684BB0AD888238BAB</vt:lpwstr>
  </property>
  <property fmtid="{D5CDD505-2E9C-101B-9397-08002B2CF9AE}" pid="3" name="Order">
    <vt:r8>2199100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