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56" r:id="rId5"/>
    <p:sldId id="258" r:id="rId6"/>
    <p:sldId id="259" r:id="rId7"/>
    <p:sldId id="260" r:id="rId8"/>
    <p:sldId id="261" r:id="rId9"/>
    <p:sldId id="262" r:id="rId10"/>
    <p:sldId id="263" r:id="rId11"/>
    <p:sldId id="264"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CB8"/>
    <a:srgbClr val="8BAF00"/>
    <a:srgbClr val="7A9900"/>
    <a:srgbClr val="C7C6F8"/>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798"/>
    <p:restoredTop sz="94235"/>
  </p:normalViewPr>
  <p:slideViewPr>
    <p:cSldViewPr>
      <p:cViewPr varScale="1">
        <p:scale>
          <a:sx n="163" d="100"/>
          <a:sy n="163" d="100"/>
        </p:scale>
        <p:origin x="1264" y="17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1/10/19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ＭＳ Ｐゴシック" pitchFamily="-108" charset="-128"/>
                <a:cs typeface="Times New Roman" pitchFamily="18" charset="0"/>
              </a:rPr>
              <a:t>Use this</a:t>
            </a:r>
            <a:r>
              <a:rPr lang="en-US" sz="1200" b="0" i="0" kern="1200" baseline="0" dirty="0">
                <a:solidFill>
                  <a:schemeClr val="tx1"/>
                </a:solidFill>
                <a:effectLst/>
                <a:latin typeface="Times New Roman" pitchFamily="18" charset="0"/>
                <a:ea typeface="ＭＳ Ｐゴシック" pitchFamily="-108" charset="-128"/>
                <a:cs typeface="Times New Roman" pitchFamily="18" charset="0"/>
              </a:rPr>
              <a:t> slide </a:t>
            </a:r>
            <a:r>
              <a:rPr lang="en-US" sz="1200" b="0" i="0" kern="1200" dirty="0">
                <a:solidFill>
                  <a:schemeClr val="tx1"/>
                </a:solidFill>
                <a:effectLst/>
                <a:latin typeface="Times New Roman" pitchFamily="18" charset="0"/>
                <a:ea typeface="ＭＳ Ｐゴシック" pitchFamily="-108" charset="-128"/>
                <a:cs typeface="Times New Roman" pitchFamily="18" charset="0"/>
              </a:rPr>
              <a:t>to make the point that the benefits of trade have been understood for a long time, going all the way back to Adam Smith's seminal work that created the field of economics in 1776.  </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a:p>
        </p:txBody>
      </p:sp>
    </p:spTree>
    <p:extLst>
      <p:ext uri="{BB962C8B-B14F-4D97-AF65-F5344CB8AC3E}">
        <p14:creationId xmlns:p14="http://schemas.microsoft.com/office/powerpoint/2010/main" val="444367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1200" b="0" i="0" kern="1200" dirty="0">
                <a:solidFill>
                  <a:schemeClr val="tx1"/>
                </a:solidFill>
                <a:effectLst/>
                <a:latin typeface="Times New Roman" pitchFamily="18" charset="0"/>
                <a:ea typeface="ＭＳ Ｐゴシック" pitchFamily="-108" charset="-128"/>
                <a:cs typeface="Times New Roman" pitchFamily="18" charset="0"/>
              </a:rPr>
              <a:t>Use this</a:t>
            </a:r>
            <a:r>
              <a:rPr lang="en-US" sz="1200" b="0" i="0" kern="1200" baseline="0" dirty="0">
                <a:solidFill>
                  <a:schemeClr val="tx1"/>
                </a:solidFill>
                <a:effectLst/>
                <a:latin typeface="Times New Roman" pitchFamily="18" charset="0"/>
                <a:ea typeface="ＭＳ Ｐゴシック" pitchFamily="-108" charset="-128"/>
                <a:cs typeface="Times New Roman" pitchFamily="18" charset="0"/>
              </a:rPr>
              <a:t> slide</a:t>
            </a:r>
            <a:r>
              <a:rPr lang="en-US" sz="1200" b="0" i="0" kern="1200" dirty="0">
                <a:solidFill>
                  <a:schemeClr val="tx1"/>
                </a:solidFill>
                <a:effectLst/>
                <a:latin typeface="Times New Roman" pitchFamily="18" charset="0"/>
                <a:ea typeface="ＭＳ Ｐゴシック" pitchFamily="-108" charset="-128"/>
                <a:cs typeface="Times New Roman" pitchFamily="18" charset="0"/>
              </a:rPr>
              <a:t> to explain the difference between absolute and comparative advantage.  Make the point that if a person (or country) has an absolute advantage in some activity they can perform it using less resources (like time) or simply that they are better at it.  It might be true that the United States has an absolute advantage in producing most products over Mexico due to our more educated workforce, more established business climate and legal system, etc.  However, then explain that comparative advantage is a very different concept. This term refers to the person (or country) that can do something at a lower </a:t>
            </a:r>
            <a:r>
              <a:rPr lang="en-US" dirty="0"/>
              <a:t>opportunity</a:t>
            </a:r>
            <a:r>
              <a:rPr lang="en-US" sz="1200" b="0" i="0" kern="1200" dirty="0">
                <a:solidFill>
                  <a:schemeClr val="tx1"/>
                </a:solidFill>
                <a:effectLst/>
                <a:latin typeface="Times New Roman" pitchFamily="18" charset="0"/>
                <a:ea typeface="ＭＳ Ｐゴシック" pitchFamily="-108" charset="-128"/>
                <a:cs typeface="Times New Roman" pitchFamily="18" charset="0"/>
              </a:rPr>
              <a:t> cost (or they give up less when they do it).  If the United States chooses to produce t-shirts, we may be giving up the </a:t>
            </a:r>
            <a:r>
              <a:rPr lang="en-US" dirty="0"/>
              <a:t>opportunity</a:t>
            </a:r>
            <a:r>
              <a:rPr lang="en-US" sz="1200" b="0" i="0" kern="1200" dirty="0">
                <a:solidFill>
                  <a:schemeClr val="tx1"/>
                </a:solidFill>
                <a:effectLst/>
                <a:latin typeface="Times New Roman" pitchFamily="18" charset="0"/>
                <a:ea typeface="ＭＳ Ｐゴシック" pitchFamily="-108" charset="-128"/>
                <a:cs typeface="Times New Roman" pitchFamily="18" charset="0"/>
              </a:rPr>
              <a:t> to produce iPhones or airplanes.  </a:t>
            </a:r>
            <a:endParaRPr lang="fr-FR" altLang="fr-FR"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a:p>
        </p:txBody>
      </p:sp>
    </p:spTree>
    <p:extLst>
      <p:ext uri="{BB962C8B-B14F-4D97-AF65-F5344CB8AC3E}">
        <p14:creationId xmlns:p14="http://schemas.microsoft.com/office/powerpoint/2010/main" val="2009918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ＭＳ Ｐゴシック" pitchFamily="-108" charset="-128"/>
                <a:cs typeface="Times New Roman" pitchFamily="18" charset="0"/>
              </a:rPr>
              <a:t>Lead the class through the thought experiment in slide 2.  Make it clear that Lebron is better at BOTH activities. </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a:p>
        </p:txBody>
      </p:sp>
    </p:spTree>
    <p:extLst>
      <p:ext uri="{BB962C8B-B14F-4D97-AF65-F5344CB8AC3E}">
        <p14:creationId xmlns:p14="http://schemas.microsoft.com/office/powerpoint/2010/main" val="137200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Times New Roman" pitchFamily="18" charset="0"/>
                <a:ea typeface="ＭＳ Ｐゴシック" pitchFamily="-108" charset="-128"/>
                <a:cs typeface="Times New Roman" pitchFamily="18" charset="0"/>
              </a:rPr>
              <a:t>Have the students answer the questions in slide 3.  While they will all see that Scotty should mow the grass, make the important point that what they are saying is that the person that is worse at the activity (actually twice as bad) should do the task.  Because nations or people cannot do everything (even if they have an absolute advantage in everything) they should specialize in the activities where they have a comparative advantage.  For LeBron James this means basketball, for Scotty this means grass mowing, for you it means teaching. </a:t>
            </a:r>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a:p>
        </p:txBody>
      </p:sp>
    </p:spTree>
    <p:extLst>
      <p:ext uri="{BB962C8B-B14F-4D97-AF65-F5344CB8AC3E}">
        <p14:creationId xmlns:p14="http://schemas.microsoft.com/office/powerpoint/2010/main" val="1040246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a:p>
        </p:txBody>
      </p:sp>
    </p:spTree>
    <p:extLst>
      <p:ext uri="{BB962C8B-B14F-4D97-AF65-F5344CB8AC3E}">
        <p14:creationId xmlns:p14="http://schemas.microsoft.com/office/powerpoint/2010/main" val="995129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a:p>
        </p:txBody>
      </p:sp>
    </p:spTree>
    <p:extLst>
      <p:ext uri="{BB962C8B-B14F-4D97-AF65-F5344CB8AC3E}">
        <p14:creationId xmlns:p14="http://schemas.microsoft.com/office/powerpoint/2010/main" val="236645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Times New Roman" pitchFamily="18" charset="0"/>
                <a:ea typeface="ＭＳ Ｐゴシック" pitchFamily="-108" charset="-128"/>
                <a:cs typeface="Times New Roman" pitchFamily="18" charset="0"/>
              </a:rPr>
              <a:t>Use the example of the last slides of Babe Ruth to show that he had an absolute advantage in both hitting and pitching (he was the best at both) but his comparative advantage was in hitting so that is where he chose to specialize.</a:t>
            </a:r>
            <a:endParaRPr lang="fr-FR" altLang="fr-FR"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7</a:t>
            </a:fld>
            <a:endParaRPr lang="en-US"/>
          </a:p>
        </p:txBody>
      </p:sp>
    </p:spTree>
    <p:extLst>
      <p:ext uri="{BB962C8B-B14F-4D97-AF65-F5344CB8AC3E}">
        <p14:creationId xmlns:p14="http://schemas.microsoft.com/office/powerpoint/2010/main" val="4264952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endParaRPr lang="fr-FR" altLang="fr-FR"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8</a:t>
            </a:fld>
            <a:endParaRPr lang="en-US"/>
          </a:p>
        </p:txBody>
      </p:sp>
    </p:spTree>
    <p:extLst>
      <p:ext uri="{BB962C8B-B14F-4D97-AF65-F5344CB8AC3E}">
        <p14:creationId xmlns:p14="http://schemas.microsoft.com/office/powerpoint/2010/main" val="1527858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lvl1pPr>
              <a:lnSpc>
                <a:spcPts val="4700"/>
              </a:lnSpc>
              <a:defRPr/>
            </a:lvl1pPr>
          </a:lstStyle>
          <a:p>
            <a:r>
              <a:rPr lang="en-US" dirty="0"/>
              <a:t>Click to edit Master title style</a:t>
            </a:r>
          </a:p>
        </p:txBody>
      </p:sp>
      <p:sp>
        <p:nvSpPr>
          <p:cNvPr id="3" name="Content Placeholder 2"/>
          <p:cNvSpPr>
            <a:spLocks noGrp="1"/>
          </p:cNvSpPr>
          <p:nvPr>
            <p:ph idx="1"/>
          </p:nvPr>
        </p:nvSpPr>
        <p:spPr>
          <a:xfrm>
            <a:off x="457200" y="2468880"/>
            <a:ext cx="8229600" cy="3779520"/>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dirty="0"/>
              <a:t>Click to edit Master title style</a:t>
            </a:r>
          </a:p>
        </p:txBody>
      </p:sp>
      <p:sp>
        <p:nvSpPr>
          <p:cNvPr id="1027" name="Text Placeholder 2"/>
          <p:cNvSpPr>
            <a:spLocks noGrp="1"/>
          </p:cNvSpPr>
          <p:nvPr>
            <p:ph type="body" idx="1"/>
          </p:nvPr>
        </p:nvSpPr>
        <p:spPr bwMode="auto">
          <a:xfrm>
            <a:off x="457200" y="246888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D5AAC16F-5B5D-3841-922A-C14EF88DDBC3}"/>
              </a:ext>
            </a:extLst>
          </p:cNvPr>
          <p:cNvSpPr txBox="1"/>
          <p:nvPr userDrawn="1"/>
        </p:nvSpPr>
        <p:spPr>
          <a:xfrm>
            <a:off x="457200" y="6574536"/>
            <a:ext cx="8229600" cy="276999"/>
          </a:xfrm>
          <a:prstGeom prst="rect">
            <a:avLst/>
          </a:prstGeom>
          <a:noFill/>
        </p:spPr>
        <p:txBody>
          <a:bodyPr wrap="square" rtlCol="0">
            <a:spAutoFit/>
          </a:bodyPr>
          <a:lstStyle/>
          <a:p>
            <a:pPr algn="ctr"/>
            <a:r>
              <a:rPr lang="en-US" sz="1200" dirty="0">
                <a:solidFill>
                  <a:schemeClr val="bg1"/>
                </a:solidFill>
              </a:rPr>
              <a:t>The Trading Game: Should LeBron James Mow His Own Lawn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4700"/>
        </a:lnSpc>
        <a:spcBef>
          <a:spcPct val="0"/>
        </a:spcBef>
        <a:spcAft>
          <a:spcPct val="0"/>
        </a:spcAft>
        <a:defRPr sz="47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j-x-2Uk4PRAhUCRSYKHf_lAxIQjRwIBw&amp;url=http://www.dclibrary.org/node/49953&amp;psig=AFQjCNEqbUoMvxWBVpaEZ0gYEgZF2PLH-Q&amp;ust=148233624034198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5C10E0D-13F0-E849-B318-A9AD503B4D6F}"/>
              </a:ext>
            </a:extLst>
          </p:cNvPr>
          <p:cNvSpPr txBox="1">
            <a:spLocks/>
          </p:cNvSpPr>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scene3d>
              <a:camera prst="orthographicFront"/>
              <a:lightRig rig="glow" dir="tl">
                <a:rot lat="0" lon="0" rev="5400000"/>
              </a:lightRig>
            </a:scene3d>
            <a:sp3d>
              <a:bevelT w="0" h="0"/>
              <a:contourClr>
                <a:schemeClr val="accent6">
                  <a:shade val="73000"/>
                </a:schemeClr>
              </a:contourClr>
            </a:sp3d>
          </a:bodyPr>
          <a:lstStyle>
            <a:lvl1pPr algn="ctr" rtl="0" fontAlgn="base">
              <a:spcBef>
                <a:spcPct val="0"/>
              </a:spcBef>
              <a:spcAft>
                <a:spcPct val="0"/>
              </a:spcAft>
              <a:defRPr sz="6600" b="1" i="0" kern="1200">
                <a:solidFill>
                  <a:srgbClr val="005CB8"/>
                </a:solidFill>
                <a:effectLst>
                  <a:outerShdw blurRad="50800" dist="50800" dir="5400000" algn="ctr" rotWithShape="0">
                    <a:srgbClr val="000000">
                      <a:alpha val="0"/>
                    </a:srgbClr>
                  </a:outerShdw>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fontAlgn="auto">
              <a:spcAft>
                <a:spcPts val="0"/>
              </a:spcAft>
              <a:defRPr/>
            </a:pPr>
            <a:r>
              <a:rPr lang="en-US" sz="4700" dirty="0"/>
              <a:t>Adam Smith on Trade</a:t>
            </a:r>
            <a:endParaRPr lang="en-US" sz="4700" dirty="0">
              <a:ln w="11430"/>
              <a:effectLst>
                <a:outerShdw blurRad="80000" dist="40000" dir="5040000" algn="tl">
                  <a:srgbClr val="000000">
                    <a:alpha val="0"/>
                  </a:srgbClr>
                </a:outerShdw>
              </a:effectLst>
              <a:ea typeface="+mj-ea"/>
            </a:endParaRPr>
          </a:p>
        </p:txBody>
      </p:sp>
      <p:sp>
        <p:nvSpPr>
          <p:cNvPr id="6" name="Content Placeholder 2">
            <a:extLst>
              <a:ext uri="{FF2B5EF4-FFF2-40B4-BE49-F238E27FC236}">
                <a16:creationId xmlns:a16="http://schemas.microsoft.com/office/drawing/2014/main" id="{F4B0C26F-8889-7641-B7D0-C3EDDD88716F}"/>
              </a:ext>
            </a:extLst>
          </p:cNvPr>
          <p:cNvSpPr txBox="1">
            <a:spLocks/>
          </p:cNvSpPr>
          <p:nvPr/>
        </p:nvSpPr>
        <p:spPr bwMode="auto">
          <a:xfrm>
            <a:off x="457200" y="22558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r>
              <a:rPr lang="en-US" sz="2500" i="1" dirty="0"/>
              <a:t>“It is a maxim of every prudent mast of a </a:t>
            </a:r>
            <a:br>
              <a:rPr lang="en-US" sz="2500" i="1" dirty="0"/>
            </a:br>
            <a:r>
              <a:rPr lang="en-US" sz="2500" i="1" dirty="0"/>
              <a:t>family, never to attempt to make at home </a:t>
            </a:r>
            <a:br>
              <a:rPr lang="en-US" sz="2500" i="1" dirty="0"/>
            </a:br>
            <a:r>
              <a:rPr lang="en-US" sz="2500" i="1" dirty="0"/>
              <a:t>what will cost him more to make than to </a:t>
            </a:r>
            <a:br>
              <a:rPr lang="en-US" sz="2500" i="1" dirty="0"/>
            </a:br>
            <a:r>
              <a:rPr lang="en-US" sz="2500" i="1" dirty="0"/>
              <a:t>buy.  The tailor does not attempt to make </a:t>
            </a:r>
            <a:br>
              <a:rPr lang="en-US" sz="2500" i="1" dirty="0"/>
            </a:br>
            <a:r>
              <a:rPr lang="en-US" sz="2500" i="1" dirty="0"/>
              <a:t>his own shoes, but buys them of the </a:t>
            </a:r>
            <a:br>
              <a:rPr lang="en-US" sz="2500" i="1" dirty="0"/>
            </a:br>
            <a:r>
              <a:rPr lang="en-US" sz="2500" i="1" dirty="0"/>
              <a:t>shoemaker.  The shoemaker does not </a:t>
            </a:r>
            <a:br>
              <a:rPr lang="en-US" sz="2500" i="1" dirty="0"/>
            </a:br>
            <a:r>
              <a:rPr lang="en-US" sz="2500" i="1" dirty="0"/>
              <a:t>attempt to make his own clothes but employs a tailor.”</a:t>
            </a:r>
          </a:p>
          <a:p>
            <a:pPr marL="548640" lvl="1" indent="0" algn="r">
              <a:spcBef>
                <a:spcPts val="1200"/>
              </a:spcBef>
              <a:buNone/>
            </a:pPr>
            <a:r>
              <a:rPr lang="en-US" sz="2500" dirty="0"/>
              <a:t>From </a:t>
            </a:r>
            <a:r>
              <a:rPr lang="en-US" sz="2500" i="1" dirty="0"/>
              <a:t>An Inquiry in the Nature and </a:t>
            </a:r>
            <a:br>
              <a:rPr lang="en-US" sz="2500" i="1" dirty="0"/>
            </a:br>
            <a:r>
              <a:rPr lang="en-US" sz="2500" i="1" dirty="0"/>
              <a:t>Causes of the Wealth of Nations (</a:t>
            </a:r>
            <a:r>
              <a:rPr lang="en-US" sz="2500" dirty="0"/>
              <a:t>1776)</a:t>
            </a:r>
          </a:p>
        </p:txBody>
      </p:sp>
      <p:pic>
        <p:nvPicPr>
          <p:cNvPr id="8" name="Picture 7">
            <a:extLst>
              <a:ext uri="{FF2B5EF4-FFF2-40B4-BE49-F238E27FC236}">
                <a16:creationId xmlns:a16="http://schemas.microsoft.com/office/drawing/2014/main" id="{65CB008F-F621-7440-8940-FC7146EC14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176" y="2362200"/>
            <a:ext cx="2070624" cy="2054352"/>
          </a:xfrm>
          <a:prstGeom prst="rect">
            <a:avLst/>
          </a:prstGeom>
        </p:spPr>
      </p:pic>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C850C1-ADD0-5E40-8332-FB5F0C5405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278" y="2584207"/>
            <a:ext cx="3251521" cy="2216393"/>
          </a:xfrm>
          <a:prstGeom prst="rect">
            <a:avLst/>
          </a:prstGeom>
        </p:spPr>
      </p:pic>
      <p:sp>
        <p:nvSpPr>
          <p:cNvPr id="15363" name="Content Placeholder 2"/>
          <p:cNvSpPr>
            <a:spLocks noGrp="1"/>
          </p:cNvSpPr>
          <p:nvPr>
            <p:ph idx="4294967295"/>
          </p:nvPr>
        </p:nvSpPr>
        <p:spPr>
          <a:xfrm>
            <a:off x="457200" y="2789237"/>
            <a:ext cx="8229600" cy="4525963"/>
          </a:xfrm>
        </p:spPr>
        <p:txBody>
          <a:bodyPr/>
          <a:lstStyle/>
          <a:p>
            <a:pPr>
              <a:spcAft>
                <a:spcPts val="600"/>
              </a:spcAft>
            </a:pPr>
            <a:r>
              <a:rPr lang="en-US" altLang="fr-FR" sz="2400" b="1" dirty="0">
                <a:latin typeface="Calibri" panose="020F0502020204030204" pitchFamily="34" charset="0"/>
                <a:cs typeface="Calibri" panose="020F0502020204030204" pitchFamily="34" charset="0"/>
              </a:rPr>
              <a:t>Absolute Advantage:  </a:t>
            </a:r>
            <a:r>
              <a:rPr lang="en-US" altLang="fr-FR" sz="2400" dirty="0"/>
              <a:t>The comparison among </a:t>
            </a:r>
            <a:br>
              <a:rPr lang="en-US" altLang="fr-FR" sz="2400" dirty="0"/>
            </a:br>
            <a:r>
              <a:rPr lang="en-US" altLang="fr-FR" sz="2400" dirty="0"/>
              <a:t>producers of a good according to their </a:t>
            </a:r>
            <a:br>
              <a:rPr lang="en-US" altLang="fr-FR" sz="2400" dirty="0"/>
            </a:br>
            <a:r>
              <a:rPr lang="en-US" altLang="fr-FR" sz="2400" i="1" dirty="0"/>
              <a:t>productivity</a:t>
            </a:r>
            <a:r>
              <a:rPr lang="en-US" altLang="fr-FR" sz="2400" dirty="0"/>
              <a:t>.</a:t>
            </a:r>
          </a:p>
          <a:p>
            <a:pPr lvl="1" indent="-342900">
              <a:spcAft>
                <a:spcPts val="2400"/>
              </a:spcAft>
            </a:pPr>
            <a:r>
              <a:rPr lang="en-US" altLang="fr-FR" sz="2400" dirty="0"/>
              <a:t>Who can produce using fewer </a:t>
            </a:r>
            <a:br>
              <a:rPr lang="en-US" altLang="fr-FR" sz="2400" dirty="0"/>
            </a:br>
            <a:r>
              <a:rPr lang="en-US" altLang="fr-FR" sz="2400" dirty="0"/>
              <a:t>resources?</a:t>
            </a:r>
          </a:p>
          <a:p>
            <a:pPr>
              <a:spcAft>
                <a:spcPts val="600"/>
              </a:spcAft>
            </a:pPr>
            <a:r>
              <a:rPr lang="en-US" altLang="fr-FR" sz="2400" b="1" dirty="0">
                <a:latin typeface="Calibri" panose="020F0502020204030204" pitchFamily="34" charset="0"/>
                <a:cs typeface="Calibri" panose="020F0502020204030204" pitchFamily="34" charset="0"/>
              </a:rPr>
              <a:t>Comparative Advantage:  </a:t>
            </a:r>
            <a:r>
              <a:rPr lang="en-US" altLang="fr-FR" sz="2400" dirty="0"/>
              <a:t>The comparison among producers of a good according to their </a:t>
            </a:r>
            <a:r>
              <a:rPr lang="en-US" altLang="fr-FR" sz="2400" i="1" dirty="0"/>
              <a:t>opportunity cost.</a:t>
            </a:r>
            <a:endParaRPr lang="en-US" altLang="fr-FR" sz="2400" dirty="0"/>
          </a:p>
          <a:p>
            <a:pPr lvl="1" indent="-342900"/>
            <a:r>
              <a:rPr lang="en-US" altLang="fr-FR" sz="2400" dirty="0"/>
              <a:t>Who can produce with a lower opportunity cost?</a:t>
            </a:r>
          </a:p>
        </p:txBody>
      </p:sp>
      <p:sp>
        <p:nvSpPr>
          <p:cNvPr id="2" name="Title 1"/>
          <p:cNvSpPr>
            <a:spLocks noGrp="1"/>
          </p:cNvSpPr>
          <p:nvPr>
            <p:ph type="title"/>
          </p:nvPr>
        </p:nvSpPr>
        <p:spPr>
          <a:xfrm>
            <a:off x="457200" y="1371600"/>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ltLang="fr-FR" dirty="0"/>
              <a:t>The Theory of Absolute and Comparative Advantage</a:t>
            </a:r>
            <a:endParaRPr lang="en-US"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Tree>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ltLang="fr-FR" dirty="0"/>
              <a:t>LeBron James: Absolute and Comparative Advantage</a:t>
            </a:r>
            <a:endParaRPr lang="en-US"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789237"/>
            <a:ext cx="8229600" cy="4525963"/>
          </a:xfrm>
        </p:spPr>
        <p:txBody>
          <a:bodyPr/>
          <a:lstStyle/>
          <a:p>
            <a:r>
              <a:rPr lang="en-US" altLang="fr-FR" dirty="0"/>
              <a:t>LeBron James is a great basketball player</a:t>
            </a:r>
            <a:br>
              <a:rPr lang="en-US" altLang="fr-FR" dirty="0"/>
            </a:br>
            <a:r>
              <a:rPr lang="en-US" altLang="fr-FR" dirty="0"/>
              <a:t>and a great lawn mower.</a:t>
            </a:r>
          </a:p>
          <a:p>
            <a:pPr>
              <a:spcAft>
                <a:spcPts val="600"/>
              </a:spcAft>
            </a:pPr>
            <a:r>
              <a:rPr lang="en-US" altLang="fr-FR" dirty="0"/>
              <a:t>James can mow his lawn in 2 hours. </a:t>
            </a:r>
          </a:p>
          <a:p>
            <a:pPr lvl="1" indent="-342900">
              <a:spcAft>
                <a:spcPts val="2400"/>
              </a:spcAft>
            </a:pPr>
            <a:r>
              <a:rPr lang="en-US" altLang="fr-FR" dirty="0"/>
              <a:t>What is his opportunity cost?</a:t>
            </a:r>
          </a:p>
          <a:p>
            <a:pPr>
              <a:spcAft>
                <a:spcPts val="600"/>
              </a:spcAft>
            </a:pPr>
            <a:r>
              <a:rPr lang="en-US" altLang="fr-FR" dirty="0"/>
              <a:t>Little Neighbor Scotty can mow James’ </a:t>
            </a:r>
            <a:br>
              <a:rPr lang="en-US" altLang="fr-FR" dirty="0"/>
            </a:br>
            <a:r>
              <a:rPr lang="en-US" altLang="fr-FR" dirty="0"/>
              <a:t>lawn in 4 hours.</a:t>
            </a:r>
          </a:p>
          <a:p>
            <a:pPr lvl="1" indent="-342900"/>
            <a:r>
              <a:rPr lang="en-US" altLang="fr-FR" dirty="0"/>
              <a:t>What is his opportunity cost?</a:t>
            </a:r>
          </a:p>
        </p:txBody>
      </p:sp>
      <p:pic>
        <p:nvPicPr>
          <p:cNvPr id="4" name="Picture 3">
            <a:extLst>
              <a:ext uri="{FF2B5EF4-FFF2-40B4-BE49-F238E27FC236}">
                <a16:creationId xmlns:a16="http://schemas.microsoft.com/office/drawing/2014/main" id="{C680D249-6B18-ED49-8E69-DC3A84627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8855">
            <a:off x="5715000" y="2819400"/>
            <a:ext cx="3124200" cy="2752775"/>
          </a:xfrm>
          <a:prstGeom prst="rect">
            <a:avLst/>
          </a:prstGeom>
        </p:spPr>
      </p:pic>
    </p:spTree>
    <p:extLst>
      <p:ext uri="{BB962C8B-B14F-4D97-AF65-F5344CB8AC3E}">
        <p14:creationId xmlns:p14="http://schemas.microsoft.com/office/powerpoint/2010/main" val="1398165911"/>
      </p:ext>
    </p:extLst>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ltLang="fr-FR" dirty="0"/>
              <a:t>LeBron James: Absolute and Comparative Advantage</a:t>
            </a:r>
            <a:endParaRPr lang="en-US"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789237"/>
            <a:ext cx="8229600" cy="4525963"/>
          </a:xfrm>
        </p:spPr>
        <p:txBody>
          <a:bodyPr/>
          <a:lstStyle/>
          <a:p>
            <a:r>
              <a:rPr lang="en-US" altLang="fr-FR" dirty="0"/>
              <a:t>Who has the absolute advantage in </a:t>
            </a:r>
            <a:br>
              <a:rPr lang="en-US" altLang="fr-FR" dirty="0"/>
            </a:br>
            <a:r>
              <a:rPr lang="en-US" altLang="fr-FR" dirty="0"/>
              <a:t>mowing grass?</a:t>
            </a:r>
          </a:p>
          <a:p>
            <a:r>
              <a:rPr lang="en-US" altLang="fr-FR" dirty="0"/>
              <a:t>Who has the comparative advantage </a:t>
            </a:r>
            <a:br>
              <a:rPr lang="en-US" altLang="fr-FR" dirty="0"/>
            </a:br>
            <a:r>
              <a:rPr lang="en-US" altLang="fr-FR" dirty="0"/>
              <a:t>in mowing grass?</a:t>
            </a:r>
          </a:p>
          <a:p>
            <a:r>
              <a:rPr lang="en-US" altLang="fr-FR" dirty="0"/>
              <a:t>If we are seeking the most efficient </a:t>
            </a:r>
            <a:br>
              <a:rPr lang="en-US" altLang="fr-FR" dirty="0"/>
            </a:br>
            <a:r>
              <a:rPr lang="en-US" altLang="fr-FR" dirty="0"/>
              <a:t>solution, who should mow James’ lawn?</a:t>
            </a:r>
          </a:p>
        </p:txBody>
      </p:sp>
      <p:pic>
        <p:nvPicPr>
          <p:cNvPr id="7" name="Picture 6">
            <a:extLst>
              <a:ext uri="{FF2B5EF4-FFF2-40B4-BE49-F238E27FC236}">
                <a16:creationId xmlns:a16="http://schemas.microsoft.com/office/drawing/2014/main" id="{C192B5B3-13F6-D242-834E-A75830D74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0124" y="2590800"/>
            <a:ext cx="2758076" cy="3633416"/>
          </a:xfrm>
          <a:prstGeom prst="rect">
            <a:avLst/>
          </a:prstGeom>
        </p:spPr>
      </p:pic>
    </p:spTree>
    <p:extLst>
      <p:ext uri="{BB962C8B-B14F-4D97-AF65-F5344CB8AC3E}">
        <p14:creationId xmlns:p14="http://schemas.microsoft.com/office/powerpoint/2010/main" val="1610046115"/>
      </p:ext>
    </p:extLst>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1F8E47-EEFB-9449-AFA2-BAE25B3E7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8195" y="2819400"/>
            <a:ext cx="2673350" cy="2673350"/>
          </a:xfrm>
          <a:prstGeom prst="rect">
            <a:avLst/>
          </a:prstGeom>
        </p:spPr>
      </p:pic>
      <p:sp>
        <p:nvSpPr>
          <p:cNvPr id="2" name="Title 1"/>
          <p:cNvSpPr>
            <a:spLocks noGrp="1"/>
          </p:cNvSpPr>
          <p:nvPr>
            <p:ph type="title"/>
          </p:nvPr>
        </p:nvSpPr>
        <p:spPr>
          <a:xfrm>
            <a:off x="457200" y="1219200"/>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ltLang="en-US" dirty="0"/>
              <a:t>A Sports Economic Mystery</a:t>
            </a:r>
            <a:endParaRPr lang="en-US"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15363" name="Content Placeholder 2"/>
          <p:cNvSpPr>
            <a:spLocks noGrp="1"/>
          </p:cNvSpPr>
          <p:nvPr>
            <p:ph idx="4294967295"/>
          </p:nvPr>
        </p:nvSpPr>
        <p:spPr>
          <a:xfrm>
            <a:off x="457200" y="2467303"/>
            <a:ext cx="8229600" cy="4525963"/>
          </a:xfrm>
        </p:spPr>
        <p:txBody>
          <a:bodyPr/>
          <a:lstStyle/>
          <a:p>
            <a:pPr marL="0" indent="0">
              <a:spcAft>
                <a:spcPts val="600"/>
              </a:spcAft>
              <a:buNone/>
            </a:pPr>
            <a:r>
              <a:rPr lang="en-US" altLang="en-US" b="1" dirty="0">
                <a:latin typeface="Calibri" panose="020F0502020204030204" pitchFamily="34" charset="0"/>
                <a:cs typeface="Calibri" panose="020F0502020204030204" pitchFamily="34" charset="0"/>
              </a:rPr>
              <a:t>Why did the Boston Red Sox stop using the best </a:t>
            </a: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left-handed pitcher in baseball in 1918?</a:t>
            </a:r>
          </a:p>
          <a:p>
            <a:pPr marL="457200" lvl="1">
              <a:spcAft>
                <a:spcPts val="600"/>
              </a:spcAft>
              <a:buFont typeface="Arial" panose="020B0604020202020204" pitchFamily="34" charset="0"/>
              <a:buChar char="•"/>
            </a:pPr>
            <a:r>
              <a:rPr lang="en-US" altLang="en-US" sz="2100" dirty="0"/>
              <a:t>He helped win World Series in 1916 and 1918.</a:t>
            </a:r>
          </a:p>
          <a:p>
            <a:pPr marL="457200" lvl="1">
              <a:spcAft>
                <a:spcPts val="600"/>
              </a:spcAft>
              <a:buFont typeface="Arial" panose="020B0604020202020204" pitchFamily="34" charset="0"/>
              <a:buChar char="•"/>
            </a:pPr>
            <a:r>
              <a:rPr lang="en-US" altLang="en-US" sz="2100" dirty="0"/>
              <a:t>In the 1918 World Series, he won two games </a:t>
            </a:r>
            <a:br>
              <a:rPr lang="en-US" altLang="en-US" sz="2100" dirty="0"/>
            </a:br>
            <a:r>
              <a:rPr lang="en-US" altLang="en-US" sz="2100" dirty="0"/>
              <a:t>and set a record for consecutive scoreless </a:t>
            </a:r>
            <a:br>
              <a:rPr lang="en-US" altLang="en-US" sz="2100" dirty="0"/>
            </a:br>
            <a:r>
              <a:rPr lang="en-US" altLang="en-US" sz="2100" dirty="0"/>
              <a:t>innings (a record not broken until 1961.)</a:t>
            </a:r>
          </a:p>
          <a:p>
            <a:pPr marL="457200" lvl="1">
              <a:spcAft>
                <a:spcPts val="600"/>
              </a:spcAft>
              <a:buFont typeface="Arial" panose="020B0604020202020204" pitchFamily="34" charset="0"/>
              <a:buChar char="•"/>
            </a:pPr>
            <a:r>
              <a:rPr lang="en-US" altLang="en-US" sz="2100" dirty="0"/>
              <a:t>From 1915 to 1918, he was 78-40 with an ERA </a:t>
            </a:r>
            <a:br>
              <a:rPr lang="en-US" altLang="en-US" sz="2100" dirty="0"/>
            </a:br>
            <a:r>
              <a:rPr lang="en-US" altLang="en-US" sz="2100" dirty="0"/>
              <a:t>under 2.00.</a:t>
            </a:r>
          </a:p>
          <a:p>
            <a:pPr marL="457200" lvl="1">
              <a:spcAft>
                <a:spcPts val="600"/>
              </a:spcAft>
              <a:buFont typeface="Arial" panose="020B0604020202020204" pitchFamily="34" charset="0"/>
              <a:buChar char="•"/>
            </a:pPr>
            <a:r>
              <a:rPr lang="en-US" altLang="en-US" sz="2100" dirty="0"/>
              <a:t>He played until 1935 but rarely pitched again.</a:t>
            </a:r>
          </a:p>
          <a:p>
            <a:pPr marL="457200" lvl="1">
              <a:spcAft>
                <a:spcPts val="600"/>
              </a:spcAft>
              <a:buFont typeface="Arial" panose="020B0604020202020204" pitchFamily="34" charset="0"/>
              <a:buChar char="•"/>
            </a:pPr>
            <a:r>
              <a:rPr lang="en-US" altLang="en-US" sz="2100" dirty="0"/>
              <a:t>Who was this player?</a:t>
            </a:r>
          </a:p>
          <a:p>
            <a:pPr marL="457200" lvl="1" indent="0">
              <a:spcAft>
                <a:spcPts val="600"/>
              </a:spcAft>
              <a:buNone/>
            </a:pPr>
            <a:endParaRPr lang="en-US" altLang="en-US" dirty="0"/>
          </a:p>
        </p:txBody>
      </p:sp>
    </p:spTree>
    <p:extLst>
      <p:ext uri="{BB962C8B-B14F-4D97-AF65-F5344CB8AC3E}">
        <p14:creationId xmlns:p14="http://schemas.microsoft.com/office/powerpoint/2010/main" val="3564354174"/>
      </p:ext>
    </p:extLst>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ltLang="en-US" dirty="0"/>
              <a:t>Who Was this Player?</a:t>
            </a:r>
            <a:endParaRPr lang="en-US"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5" name="Content Placeholder 2">
            <a:extLst>
              <a:ext uri="{FF2B5EF4-FFF2-40B4-BE49-F238E27FC236}">
                <a16:creationId xmlns:a16="http://schemas.microsoft.com/office/drawing/2014/main" id="{218F780D-BDB2-464F-B7C7-CBAA5DB1ACBE}"/>
              </a:ext>
            </a:extLst>
          </p:cNvPr>
          <p:cNvSpPr txBox="1">
            <a:spLocks/>
          </p:cNvSpPr>
          <p:nvPr/>
        </p:nvSpPr>
        <p:spPr bwMode="auto">
          <a:xfrm>
            <a:off x="457200" y="2467303"/>
            <a:ext cx="426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dirty="0"/>
              <a:t>Herman “Babe” Ruth</a:t>
            </a:r>
          </a:p>
          <a:p>
            <a:pPr>
              <a:defRPr/>
            </a:pPr>
            <a:r>
              <a:rPr lang="en-US" i="1" dirty="0"/>
              <a:t>“Best pitcher in the American League of his time, no doubt.” </a:t>
            </a:r>
            <a:br>
              <a:rPr lang="en-US" dirty="0"/>
            </a:br>
            <a:r>
              <a:rPr lang="en-US" dirty="0"/>
              <a:t>– Ken Burns</a:t>
            </a:r>
          </a:p>
        </p:txBody>
      </p:sp>
      <p:pic>
        <p:nvPicPr>
          <p:cNvPr id="6" name="Picture 2" descr="AP">
            <a:extLst>
              <a:ext uri="{FF2B5EF4-FFF2-40B4-BE49-F238E27FC236}">
                <a16:creationId xmlns:a16="http://schemas.microsoft.com/office/drawing/2014/main" id="{A24C29A7-ABFD-EA43-8C30-FEEEBD96E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535490"/>
            <a:ext cx="2472422" cy="34843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Image result for Ken Burns on Babe Ruth">
            <a:hlinkClick r:id="rId4"/>
            <a:extLst>
              <a:ext uri="{FF2B5EF4-FFF2-40B4-BE49-F238E27FC236}">
                <a16:creationId xmlns:a16="http://schemas.microsoft.com/office/drawing/2014/main" id="{5C9A0055-45A6-7540-AEAE-A70105F828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98663">
            <a:off x="2819400" y="4203258"/>
            <a:ext cx="1268058" cy="202681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041396"/>
      </p:ext>
    </p:extLst>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ltLang="fr-FR" dirty="0"/>
              <a:t>To Trade or Not to Trade?</a:t>
            </a:r>
            <a:endParaRPr lang="en-US"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5" name="Content Placeholder 2">
            <a:extLst>
              <a:ext uri="{FF2B5EF4-FFF2-40B4-BE49-F238E27FC236}">
                <a16:creationId xmlns:a16="http://schemas.microsoft.com/office/drawing/2014/main" id="{218F780D-BDB2-464F-B7C7-CBAA5DB1ACBE}"/>
              </a:ext>
            </a:extLst>
          </p:cNvPr>
          <p:cNvSpPr txBox="1">
            <a:spLocks/>
          </p:cNvSpPr>
          <p:nvPr/>
        </p:nvSpPr>
        <p:spPr bwMode="auto">
          <a:xfrm>
            <a:off x="457200" y="2467303"/>
            <a:ext cx="4876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fr-FR" dirty="0"/>
              <a:t>If you have an absolute advantage in everything, can you still benefit from specialization and trade?</a:t>
            </a:r>
          </a:p>
          <a:p>
            <a:pPr marL="342900" lvl="1" indent="-342900">
              <a:buFont typeface="Arial" panose="020B0604020202020204" pitchFamily="34" charset="0"/>
              <a:buChar char="•"/>
            </a:pPr>
            <a:r>
              <a:rPr lang="en-US" altLang="fr-FR" dirty="0"/>
              <a:t>Specialize where you have </a:t>
            </a:r>
            <a:br>
              <a:rPr lang="en-US" altLang="fr-FR" dirty="0"/>
            </a:br>
            <a:r>
              <a:rPr lang="en-US" altLang="fr-FR" dirty="0"/>
              <a:t>a comparative advantage.</a:t>
            </a:r>
          </a:p>
          <a:p>
            <a:pPr marL="342900" lvl="1" indent="-342900">
              <a:buFont typeface="Arial" panose="020B0604020202020204" pitchFamily="34" charset="0"/>
              <a:buChar char="•"/>
            </a:pPr>
            <a:r>
              <a:rPr lang="en-US" altLang="fr-FR" dirty="0"/>
              <a:t>Babe Ruth: The best hitter </a:t>
            </a:r>
            <a:r>
              <a:rPr lang="en-US" altLang="fr-FR" i="1" dirty="0"/>
              <a:t>and</a:t>
            </a:r>
            <a:r>
              <a:rPr lang="en-US" altLang="fr-FR" dirty="0"/>
              <a:t> </a:t>
            </a:r>
            <a:br>
              <a:rPr lang="en-US" altLang="fr-FR" dirty="0"/>
            </a:br>
            <a:r>
              <a:rPr lang="en-US" altLang="fr-FR" dirty="0"/>
              <a:t>best pitcher of his generation.</a:t>
            </a:r>
          </a:p>
        </p:txBody>
      </p:sp>
      <p:pic>
        <p:nvPicPr>
          <p:cNvPr id="9" name="Picture 2" descr="http://www.baberuth.com/images/br04.jpg">
            <a:extLst>
              <a:ext uri="{FF2B5EF4-FFF2-40B4-BE49-F238E27FC236}">
                <a16:creationId xmlns:a16="http://schemas.microsoft.com/office/drawing/2014/main" id="{5E1AC35F-37DF-AA45-8A5C-916E88F1A9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487028"/>
            <a:ext cx="2666999" cy="345657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90053"/>
      </p:ext>
    </p:extLst>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rtlCol="0">
            <a:no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altLang="en-US" dirty="0"/>
              <a:t>The Man Could Hit!</a:t>
            </a:r>
            <a:endParaRPr lang="en-US" b="1" dirty="0">
              <a:ln w="11430"/>
              <a:solidFill>
                <a:srgbClr val="005CB8"/>
              </a:solidFill>
              <a:effectLst>
                <a:outerShdw blurRad="80000" dist="40000" dir="5040000" algn="tl">
                  <a:srgbClr val="000000">
                    <a:alpha val="0"/>
                  </a:srgbClr>
                </a:outerShdw>
              </a:effectLst>
              <a:latin typeface="Calibri" panose="020F0502020204030204" pitchFamily="34" charset="0"/>
              <a:ea typeface="+mj-ea"/>
              <a:cs typeface="Calibri" panose="020F0502020204030204" pitchFamily="34" charset="0"/>
            </a:endParaRPr>
          </a:p>
        </p:txBody>
      </p:sp>
      <p:sp>
        <p:nvSpPr>
          <p:cNvPr id="5" name="Content Placeholder 2">
            <a:extLst>
              <a:ext uri="{FF2B5EF4-FFF2-40B4-BE49-F238E27FC236}">
                <a16:creationId xmlns:a16="http://schemas.microsoft.com/office/drawing/2014/main" id="{218F780D-BDB2-464F-B7C7-CBAA5DB1ACBE}"/>
              </a:ext>
            </a:extLst>
          </p:cNvPr>
          <p:cNvSpPr txBox="1">
            <a:spLocks/>
          </p:cNvSpPr>
          <p:nvPr/>
        </p:nvSpPr>
        <p:spPr bwMode="auto">
          <a:xfrm>
            <a:off x="457200" y="2467303"/>
            <a:ext cx="441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300" b="1" dirty="0">
                <a:latin typeface="Calibri" panose="020F0502020204030204" pitchFamily="34" charset="0"/>
                <a:cs typeface="Calibri" panose="020F0502020204030204" pitchFamily="34" charset="0"/>
              </a:rPr>
              <a:t>In 1920, Ruth hit 54 home runs.</a:t>
            </a:r>
          </a:p>
          <a:p>
            <a:pPr marL="342900" lvl="1" indent="-342900">
              <a:buFont typeface="Arial" panose="020B0604020202020204" pitchFamily="34" charset="0"/>
              <a:buChar char="•"/>
            </a:pPr>
            <a:r>
              <a:rPr lang="en-US" altLang="en-US" sz="2300" dirty="0"/>
              <a:t>Baseball historians suggest this is equivalent to hitting 136 today.</a:t>
            </a:r>
          </a:p>
          <a:p>
            <a:pPr marL="342900" lvl="1" indent="-342900">
              <a:buFont typeface="Arial" panose="020B0604020202020204" pitchFamily="34" charset="0"/>
              <a:buChar char="•"/>
            </a:pPr>
            <a:r>
              <a:rPr lang="en-US" altLang="en-US" sz="2300" dirty="0"/>
              <a:t>It was more home runs than any other </a:t>
            </a:r>
            <a:r>
              <a:rPr lang="en-US" altLang="en-US" sz="2300" i="1" dirty="0"/>
              <a:t>team</a:t>
            </a:r>
            <a:r>
              <a:rPr lang="en-US" altLang="en-US" sz="2300" dirty="0"/>
              <a:t> in the American League.</a:t>
            </a:r>
          </a:p>
          <a:p>
            <a:pPr marL="342900" lvl="1" indent="-342900">
              <a:buFont typeface="Arial" panose="020B0604020202020204" pitchFamily="34" charset="0"/>
              <a:buChar char="•"/>
            </a:pPr>
            <a:r>
              <a:rPr lang="en-US" altLang="en-US" sz="2300" dirty="0"/>
              <a:t>Only the Phillies hit more in the NL—64.</a:t>
            </a:r>
          </a:p>
        </p:txBody>
      </p:sp>
      <p:sp>
        <p:nvSpPr>
          <p:cNvPr id="6" name="Content Placeholder 2">
            <a:extLst>
              <a:ext uri="{FF2B5EF4-FFF2-40B4-BE49-F238E27FC236}">
                <a16:creationId xmlns:a16="http://schemas.microsoft.com/office/drawing/2014/main" id="{ECD46523-EFA5-BC4F-986D-F959FB63A429}"/>
              </a:ext>
            </a:extLst>
          </p:cNvPr>
          <p:cNvSpPr txBox="1">
            <a:spLocks/>
          </p:cNvSpPr>
          <p:nvPr/>
        </p:nvSpPr>
        <p:spPr bwMode="auto">
          <a:xfrm>
            <a:off x="4953000" y="2456793"/>
            <a:ext cx="3733800" cy="3867807"/>
          </a:xfrm>
          <a:prstGeom prst="rect">
            <a:avLst/>
          </a:prstGeom>
          <a:solidFill>
            <a:schemeClr val="bg1"/>
          </a:solidFill>
          <a:ln w="9525">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4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a:spcAft>
                <a:spcPts val="600"/>
              </a:spcAft>
            </a:pPr>
            <a:r>
              <a:rPr lang="en-US" altLang="en-US" sz="2000" dirty="0"/>
              <a:t>3</a:t>
            </a:r>
            <a:r>
              <a:rPr lang="en-US" altLang="en-US" sz="2000" baseline="30000" dirty="0"/>
              <a:t>rd</a:t>
            </a:r>
            <a:r>
              <a:rPr lang="en-US" altLang="en-US" sz="2000" dirty="0"/>
              <a:t> on home run list – 714</a:t>
            </a:r>
          </a:p>
          <a:p>
            <a:pPr marL="228600" indent="-228600">
              <a:spcAft>
                <a:spcPts val="600"/>
              </a:spcAft>
            </a:pPr>
            <a:r>
              <a:rPr lang="en-US" altLang="en-US" sz="2000" dirty="0"/>
              <a:t>10</a:t>
            </a:r>
            <a:r>
              <a:rPr lang="en-US" altLang="en-US" sz="2000" baseline="30000" dirty="0"/>
              <a:t>th</a:t>
            </a:r>
            <a:r>
              <a:rPr lang="en-US" altLang="en-US" sz="2000" dirty="0"/>
              <a:t> in batting average – .342</a:t>
            </a:r>
          </a:p>
          <a:p>
            <a:pPr marL="228600" indent="-228600">
              <a:spcAft>
                <a:spcPts val="600"/>
              </a:spcAft>
            </a:pPr>
            <a:r>
              <a:rPr lang="en-US" altLang="en-US" sz="2000" dirty="0"/>
              <a:t>2</a:t>
            </a:r>
            <a:r>
              <a:rPr lang="en-US" altLang="en-US" sz="2000" baseline="30000" dirty="0"/>
              <a:t>nd</a:t>
            </a:r>
            <a:r>
              <a:rPr lang="en-US" altLang="en-US" sz="2000" dirty="0"/>
              <a:t> on RBI list – 2,213</a:t>
            </a:r>
          </a:p>
          <a:p>
            <a:pPr marL="228600" indent="-228600">
              <a:spcAft>
                <a:spcPts val="600"/>
              </a:spcAft>
            </a:pPr>
            <a:r>
              <a:rPr lang="en-US" altLang="en-US" sz="2000" dirty="0"/>
              <a:t>2</a:t>
            </a:r>
            <a:r>
              <a:rPr lang="en-US" altLang="en-US" sz="2000" baseline="30000" dirty="0"/>
              <a:t>nd</a:t>
            </a:r>
            <a:r>
              <a:rPr lang="en-US" altLang="en-US" sz="2000" dirty="0"/>
              <a:t> on all-time slugging % – .690</a:t>
            </a:r>
          </a:p>
          <a:p>
            <a:pPr marL="228600" indent="-228600">
              <a:spcAft>
                <a:spcPts val="600"/>
              </a:spcAft>
            </a:pPr>
            <a:r>
              <a:rPr lang="en-US" altLang="en-US" sz="2000" dirty="0"/>
              <a:t>2</a:t>
            </a:r>
            <a:r>
              <a:rPr lang="en-US" altLang="en-US" sz="2000" baseline="30000" dirty="0"/>
              <a:t>nd</a:t>
            </a:r>
            <a:r>
              <a:rPr lang="en-US" altLang="en-US" sz="2000" dirty="0"/>
              <a:t> on all-time on-base % – .474</a:t>
            </a:r>
          </a:p>
          <a:p>
            <a:pPr marL="228600" indent="-228600">
              <a:spcAft>
                <a:spcPts val="600"/>
              </a:spcAft>
            </a:pPr>
            <a:r>
              <a:rPr lang="en-US" altLang="en-US" sz="2000" dirty="0"/>
              <a:t>1</a:t>
            </a:r>
            <a:r>
              <a:rPr lang="en-US" altLang="en-US" sz="2000" baseline="30000" dirty="0"/>
              <a:t>st</a:t>
            </a:r>
            <a:r>
              <a:rPr lang="en-US" altLang="en-US" sz="2000" dirty="0"/>
              <a:t> on all-time OPS – 1.164</a:t>
            </a:r>
          </a:p>
          <a:p>
            <a:pPr marL="228600" indent="-228600">
              <a:spcAft>
                <a:spcPts val="600"/>
              </a:spcAft>
            </a:pPr>
            <a:r>
              <a:rPr lang="en-US" altLang="en-US" sz="2000" dirty="0"/>
              <a:t>4</a:t>
            </a:r>
            <a:r>
              <a:rPr lang="en-US" altLang="en-US" sz="2000" baseline="30000" dirty="0"/>
              <a:t>th</a:t>
            </a:r>
            <a:r>
              <a:rPr lang="en-US" altLang="en-US" sz="2000" dirty="0"/>
              <a:t> on all-time runs list – 2,174</a:t>
            </a:r>
          </a:p>
          <a:p>
            <a:pPr marL="228600" indent="-228600">
              <a:spcAft>
                <a:spcPts val="600"/>
              </a:spcAft>
            </a:pPr>
            <a:r>
              <a:rPr lang="en-US" altLang="en-US" sz="2000" dirty="0"/>
              <a:t>6</a:t>
            </a:r>
            <a:r>
              <a:rPr lang="en-US" altLang="en-US" sz="2000" baseline="30000" dirty="0"/>
              <a:t>th</a:t>
            </a:r>
            <a:r>
              <a:rPr lang="en-US" altLang="en-US" sz="2000" dirty="0"/>
              <a:t> on all-time total bases list – 5,793</a:t>
            </a:r>
          </a:p>
          <a:p>
            <a:pPr marL="228600" indent="-228600">
              <a:spcAft>
                <a:spcPts val="600"/>
              </a:spcAft>
            </a:pPr>
            <a:r>
              <a:rPr lang="en-US" altLang="en-US" sz="2000" dirty="0"/>
              <a:t>3</a:t>
            </a:r>
            <a:r>
              <a:rPr lang="en-US" altLang="en-US" sz="2000" baseline="30000" dirty="0"/>
              <a:t>rd</a:t>
            </a:r>
            <a:r>
              <a:rPr lang="en-US" altLang="en-US" sz="2000" dirty="0"/>
              <a:t> on all-time walks list – 2,062</a:t>
            </a:r>
          </a:p>
        </p:txBody>
      </p:sp>
    </p:spTree>
    <p:extLst>
      <p:ext uri="{BB962C8B-B14F-4D97-AF65-F5344CB8AC3E}">
        <p14:creationId xmlns:p14="http://schemas.microsoft.com/office/powerpoint/2010/main" val="3901916813"/>
      </p:ext>
    </p:extLst>
  </p:cSld>
  <p:clrMapOvr>
    <a:masterClrMapping/>
  </p:clrMapOvr>
  <mc:AlternateContent xmlns:mc="http://schemas.openxmlformats.org/markup-compatibility/2006">
    <mc:Choice xmlns:mp="http://schemas.microsoft.com/office/mac/powerpoint/2008/main" xmlns:mv="urn:schemas-microsoft-com:mac:vml" xmlns="" Requires="mp">
      <mp:transition spd="slow">
        <mp:cube/>
      </mp:transition>
    </mc:Choice>
    <mc:Fallback>
      <p:transition spd="slow">
        <p:cove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0" ma:contentTypeDescription="Create a new document." ma:contentTypeScope="" ma:versionID="dfcaf296b1bd588bd73adb08cf7d47ca">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b9b2f643d7d147ab63e5deb48b696c83"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475455f-c69b-4ff8-acf7-75612f4dc189">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573403-C109-4615-9D0F-BC23C8B90B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0c1190-56bd-4797-9cf7-4990489609e0"/>
    <ds:schemaRef ds:uri="e475455f-c69b-4ff8-acf7-75612f4dc1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http://schemas.microsoft.com/office/2006/metadata/properties"/>
    <ds:schemaRef ds:uri="http://schemas.microsoft.com/office/infopath/2007/PartnerControls"/>
    <ds:schemaRef ds:uri="e475455f-c69b-4ff8-acf7-75612f4dc189"/>
  </ds:schemaRefs>
</ds:datastoreItem>
</file>

<file path=docProps/app.xml><?xml version="1.0" encoding="utf-8"?>
<Properties xmlns="http://schemas.openxmlformats.org/officeDocument/2006/extended-properties" xmlns:vt="http://schemas.openxmlformats.org/officeDocument/2006/docPropsVTypes">
  <Template/>
  <TotalTime>942</TotalTime>
  <Words>362</Words>
  <Application>Microsoft Macintosh PowerPoint</Application>
  <PresentationFormat>On-screen Show (4:3)</PresentationFormat>
  <Paragraphs>59</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PowerPoint Presentation</vt:lpstr>
      <vt:lpstr>The Theory of Absolute and Comparative Advantage</vt:lpstr>
      <vt:lpstr>LeBron James: Absolute and Comparative Advantage</vt:lpstr>
      <vt:lpstr>LeBron James: Absolute and Comparative Advantage</vt:lpstr>
      <vt:lpstr>A Sports Economic Mystery</vt:lpstr>
      <vt:lpstr>Who Was this Player?</vt:lpstr>
      <vt:lpstr>To Trade or Not to Trade?</vt:lpstr>
      <vt:lpstr>The Man Could Hit!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Chuck Krenzin</cp:lastModifiedBy>
  <cp:revision>163</cp:revision>
  <dcterms:created xsi:type="dcterms:W3CDTF">2012-09-11T15:07:18Z</dcterms:created>
  <dcterms:modified xsi:type="dcterms:W3CDTF">2019-01-10T17:25:09Z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