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F00"/>
    <a:srgbClr val="005CB8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8"/>
    <p:restoredTop sz="94184"/>
  </p:normalViewPr>
  <p:slideViewPr>
    <p:cSldViewPr>
      <p:cViewPr varScale="1">
        <p:scale>
          <a:sx n="174" d="100"/>
          <a:sy n="174" d="100"/>
        </p:scale>
        <p:origin x="9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6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Developing Your Human Capital Soft Skills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43483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﻿Developing Your Human Capital</a:t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50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The Importance of Soft Skills</a:t>
            </a:r>
            <a:endParaRPr lang="en-US" sz="5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</a:rPr>
              <a:t>﻿Human Capital</a:t>
            </a:r>
            <a:endParaRPr lang="en-US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F9CCB-DC12-7D45-9E76-1BBFF6B80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38400"/>
            <a:ext cx="4286680" cy="3276600"/>
          </a:xfrm>
          <a:prstGeom prst="rect">
            <a:avLst/>
          </a:prstGeom>
        </p:spPr>
      </p:pic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14600"/>
            <a:ext cx="4495800" cy="4388803"/>
          </a:xfrm>
        </p:spPr>
        <p:txBody>
          <a:bodyPr/>
          <a:lstStyle/>
          <a:p>
            <a:r>
              <a:rPr lang="en-US" sz="2500" dirty="0"/>
              <a:t>﻿Much emphasis is placed on developing the technical elements and specialist knowledge (</a:t>
            </a:r>
            <a:r>
              <a:rPr lang="en-US" sz="25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Skills</a:t>
            </a:r>
            <a:r>
              <a:rPr lang="en-US" sz="2500" dirty="0"/>
              <a:t>)</a:t>
            </a:r>
          </a:p>
          <a:p>
            <a:r>
              <a:rPr lang="en-US" sz="2500" dirty="0"/>
              <a:t>Little attention is paid to developing intangible talents and intuition (</a:t>
            </a:r>
            <a:r>
              <a:rPr lang="en-US" sz="2500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en-US" sz="2500" dirty="0"/>
              <a:t>) </a:t>
            </a:r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A278-6549-D74B-B650-77BA0080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5300" dirty="0"/>
              <a:t>﻿HARD SKILLS vs. SOFT SKILLS</a:t>
            </a:r>
            <a:endParaRPr lang="en-US" sz="5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31296-E543-284C-9AFA-442D9BFC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﻿HARD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A270C-DD6D-6449-A272-DC4D837EE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951288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en-US" sz="2200" dirty="0"/>
              <a:t>﻿Specific, teachable abilities that can be defined and measured</a:t>
            </a:r>
          </a:p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en-US" sz="2200" dirty="0"/>
              <a:t>Often listed on a job applicant's cover letter and resume</a:t>
            </a:r>
          </a:p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en-US" sz="2200" dirty="0"/>
              <a:t>Examples could include fluency in a 2nd language, software proficiency, machine operation ability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1A428-DB57-1942-BD28-3153C76B1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﻿SOFT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2834E-58E5-ED46-B327-8E44E4E2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951288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en-US" sz="2200" dirty="0"/>
              <a:t>﻿Personality-oriented interpersonal skills, such as teamwork, flexibility, willingness to give extra and communication skills</a:t>
            </a:r>
          </a:p>
          <a:p>
            <a:pPr>
              <a:lnSpc>
                <a:spcPts val="2400"/>
              </a:lnSpc>
              <a:spcAft>
                <a:spcPts val="1000"/>
              </a:spcAft>
            </a:pPr>
            <a:r>
              <a:rPr lang="en-US" sz="2200" dirty="0"/>
              <a:t>They aren't learned through a defined instructional path; soft skills are often learned by trial and error.</a:t>
            </a:r>
          </a:p>
        </p:txBody>
      </p:sp>
    </p:spTree>
    <p:extLst>
      <p:ext uri="{BB962C8B-B14F-4D97-AF65-F5344CB8AC3E}">
        <p14:creationId xmlns:p14="http://schemas.microsoft.com/office/powerpoint/2010/main" val="316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700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﻿Seven Soft Skills Employers Seek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25041"/>
            <a:ext cx="3733800" cy="3261359"/>
          </a:xfrm>
          <a:ln w="28575" cmpd="sng">
            <a:solidFill>
              <a:srgbClr val="8BAF00"/>
            </a:solidFill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500" dirty="0"/>
              <a:t>﻿Leadership Skills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Teamwork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Communication Skills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Problem Solving Skills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Work Ethic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Flexibility/Adaptability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Interpersonal Skills</a:t>
            </a:r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4B43D-EC21-4E44-A055-C3EE3A23A206}"/>
              </a:ext>
            </a:extLst>
          </p:cNvPr>
          <p:cNvSpPr txBox="1"/>
          <p:nvPr/>
        </p:nvSpPr>
        <p:spPr>
          <a:xfrm>
            <a:off x="457200" y="5638800"/>
            <a:ext cx="8229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240" dirty="0">
                <a:latin typeface="Calibri Light" panose="020F0302020204030204" pitchFamily="34" charset="0"/>
                <a:cs typeface="Calibri Light" panose="020F0302020204030204" pitchFamily="34" charset="0"/>
              </a:rPr>
              <a:t>﻿Because employers have an easier time teaching new hires hard skills, employers often look for job applicants with specific soft skills instead.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FDBFE-6DF4-614D-A8BE-6334F4257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2057400"/>
            <a:ext cx="3165231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﻿Attributes Admired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667001"/>
            <a:ext cx="8229600" cy="3810000"/>
          </a:xfrm>
          <a:ln w="25400">
            <a:solidFill>
              <a:srgbClr val="8BAF00"/>
            </a:solidFill>
          </a:ln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﻿Leadership 					80.1%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Ability to work in a team 			78.9%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Communication skills (written)		70.2%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Problem-solving skills				70.2%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Communication skills (verbal)			68.9%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Strong work ethic				68.9%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Initiative					65.8%</a:t>
            </a:r>
          </a:p>
          <a:p>
            <a:pPr marL="0" indent="0" algn="ctr">
              <a:spcBef>
                <a:spcPts val="2000"/>
              </a:spcBef>
              <a:spcAft>
                <a:spcPts val="1200"/>
              </a:spcAft>
              <a:buNone/>
            </a:pPr>
            <a:r>
              <a:rPr lang="en-US" sz="1400" dirty="0"/>
              <a:t>Source: Job Outlook 2016, a survey conducted by the National Association of Colleges and Employees (NACE)</a:t>
            </a:r>
          </a:p>
          <a:p>
            <a:pPr lvl="1">
              <a:spcAft>
                <a:spcPts val="1200"/>
              </a:spcAft>
            </a:pPr>
            <a:endParaRPr lang="en-US" sz="25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13564C-7567-1344-A2A1-FB2BC6D842DF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•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–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spcBef>
                <a:spcPts val="0"/>
              </a:spcBef>
              <a:spcAft>
                <a:spcPts val="1800"/>
              </a:spcAft>
              <a:buFont typeface="Arial" pitchFamily="-108" charset="0"/>
              <a:buChar char="»"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﻿Intangible Skills Important To Employers</a:t>
            </a:r>
          </a:p>
        </p:txBody>
      </p:sp>
    </p:spTree>
    <p:extLst>
      <p:ext uri="{BB962C8B-B14F-4D97-AF65-F5344CB8AC3E}">
        <p14:creationId xmlns:p14="http://schemas.microsoft.com/office/powerpoint/2010/main" val="41029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﻿Key Soft Skills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499811" y="2514600"/>
            <a:ext cx="4186989" cy="3502152"/>
          </a:xfrm>
        </p:spPr>
        <p:txBody>
          <a:bodyPr anchor="ctr" anchorCtr="0"/>
          <a:lstStyle/>
          <a:p>
            <a:r>
              <a:rPr lang="en-US" sz="2500" dirty="0"/>
              <a:t>﻿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Leadership Skills: </a:t>
            </a:r>
            <a:b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/>
              <a:t>cultivate relationships and build teams</a:t>
            </a:r>
          </a:p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Teamwork: </a:t>
            </a:r>
            <a:b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/>
              <a:t>understand the value of joining forces</a:t>
            </a:r>
          </a:p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Skills:  </a:t>
            </a:r>
            <a:r>
              <a:rPr lang="en-US" sz="2500" dirty="0"/>
              <a:t>Verbal, Non-Verbal, Aural, Written and Visual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EF9A47-3748-2C43-8ACE-7D5F11A30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665012" cy="3581400"/>
          </a:xfrm>
        </p:spPr>
      </p:pic>
    </p:spTree>
    <p:extLst>
      <p:ext uri="{BB962C8B-B14F-4D97-AF65-F5344CB8AC3E}">
        <p14:creationId xmlns:p14="http://schemas.microsoft.com/office/powerpoint/2010/main" val="15695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﻿Key Soft Skills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14600"/>
            <a:ext cx="4186989" cy="3502152"/>
          </a:xfrm>
        </p:spPr>
        <p:txBody>
          <a:bodyPr anchor="ctr" anchorCtr="0"/>
          <a:lstStyle/>
          <a:p>
            <a:pPr algn="r"/>
            <a:r>
              <a:rPr lang="en-US" sz="2500" dirty="0"/>
              <a:t>﻿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Problem Solving: </a:t>
            </a:r>
            <a:b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/>
              <a:t>find answers and workable solutions, take on problems don’t avoid them</a:t>
            </a:r>
          </a:p>
          <a:p>
            <a:pPr algn="r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Work Ethic: </a:t>
            </a:r>
            <a:b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/>
              <a:t>self-starter, punctual, meet deadlines, thorough, “go the extra mile”, be responsible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AD80E-B2D4-3546-8D1D-2C39087E7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188540" cy="36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﻿Key Soft Skills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499811" y="2514600"/>
            <a:ext cx="4186989" cy="3502152"/>
          </a:xfrm>
        </p:spPr>
        <p:txBody>
          <a:bodyPr anchor="ctr" anchorCtr="0"/>
          <a:lstStyle/>
          <a:p>
            <a:r>
              <a:rPr lang="en-US" sz="2500" dirty="0"/>
              <a:t>﻿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Flexible/Adaptable: </a:t>
            </a:r>
            <a:b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/>
              <a:t>“wear multiple hats”, respond to change well</a:t>
            </a:r>
          </a:p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Interpersonal Skills: </a:t>
            </a:r>
            <a:r>
              <a:rPr lang="en-US" sz="2500" dirty="0"/>
              <a:t>maintain relationships, develop rapport, use diplomacy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318748-EDBA-BC43-B152-DC33D2157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3124200" cy="3224442"/>
          </a:xfrm>
        </p:spPr>
      </p:pic>
    </p:spTree>
    <p:extLst>
      <p:ext uri="{BB962C8B-B14F-4D97-AF65-F5344CB8AC3E}">
        <p14:creationId xmlns:p14="http://schemas.microsoft.com/office/powerpoint/2010/main" val="33285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﻿Discussion Prompt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0"/>
            <a:ext cx="8229600" cy="4525963"/>
          </a:xfrm>
        </p:spPr>
        <p:txBody>
          <a:bodyPr/>
          <a:lstStyle/>
          <a:p>
            <a:r>
              <a:rPr lang="en-US" sz="2500" dirty="0"/>
              <a:t>﻿You are invited by a potential employer to have coffee.  </a:t>
            </a:r>
            <a:br>
              <a:rPr lang="en-US" sz="2500" dirty="0"/>
            </a:br>
            <a:r>
              <a:rPr lang="en-US" sz="2500" dirty="0"/>
              <a:t>You have never met before, but the discussion will center on possibly hiring you for the job of your dreams.</a:t>
            </a:r>
          </a:p>
          <a:p>
            <a:r>
              <a:rPr lang="en-US" sz="2500" dirty="0"/>
              <a:t>What will you do to make the impression necessary to land the job?</a:t>
            </a:r>
          </a:p>
          <a:p>
            <a:r>
              <a:rPr lang="en-US" sz="2500" dirty="0"/>
              <a:t>Spend five minutes at your desk writing down the steps in preparation you would take and the skills and behaviors </a:t>
            </a:r>
            <a:br>
              <a:rPr lang="en-US" sz="2500" dirty="0"/>
            </a:br>
            <a:r>
              <a:rPr lang="en-US" sz="2500" dirty="0"/>
              <a:t>you would exhibit during the interview. </a:t>
            </a:r>
            <a:endParaRPr lang="en-US" sz="2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﻿Labor Market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12848"/>
            <a:ext cx="4114800" cy="3502152"/>
          </a:xfrm>
        </p:spPr>
        <p:txBody>
          <a:bodyPr anchor="ctr" anchorCtr="0"/>
          <a:lstStyle/>
          <a:p>
            <a:pPr marL="0" indent="0" algn="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﻿Income for most people is determined by the market value of their labor, paid as wages and salaries.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8ED58-6485-384A-B5A9-772C18CF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14" y="2286000"/>
            <a:ext cx="3466186" cy="34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﻿Personal Development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499811" y="2212848"/>
            <a:ext cx="4186989" cy="3502152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﻿People can increase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their income and job opportunities by choosing to acquire more education, work experience, and job skills.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300617-0C3D-344A-9F88-571F4D6FC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0475"/>
            <a:ext cx="3797265" cy="3184525"/>
          </a:xfrm>
        </p:spPr>
      </p:pic>
    </p:spTree>
    <p:extLst>
      <p:ext uri="{BB962C8B-B14F-4D97-AF65-F5344CB8AC3E}">
        <p14:creationId xmlns:p14="http://schemas.microsoft.com/office/powerpoint/2010/main" val="30904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﻿Human Capital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12848"/>
            <a:ext cx="4114800" cy="3502152"/>
          </a:xfrm>
        </p:spPr>
        <p:txBody>
          <a:bodyPr anchor="ctr" anchorCtr="0"/>
          <a:lstStyle/>
          <a:p>
            <a:pPr marL="0" indent="0" algn="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﻿This important economic term refers to the knowledge, skills, and health that individuals possess.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01296-DC33-7E43-B10B-366B45E3C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862118"/>
            <a:ext cx="3403600" cy="22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﻿Human Capital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2212848"/>
            <a:ext cx="3886200" cy="3502152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﻿Developing human capital is a form of investing: investing in oneself.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74B5B-F8DC-724A-A6D9-C7FFA9B5D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810000" cy="22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﻿Human Capital / Opportunity Cost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12848"/>
            <a:ext cx="4114800" cy="3502152"/>
          </a:xfrm>
        </p:spPr>
        <p:txBody>
          <a:bodyPr anchor="ctr" anchorCtr="0"/>
          <a:lstStyle/>
          <a:p>
            <a:pPr marL="0" indent="0" algn="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﻿In devoting time, effort, and perhaps money to education, students give something up now in order to gain something of value in the future.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883C3-A7AF-BE43-8453-EFEAE366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4985"/>
            <a:ext cx="4419600" cy="25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﻿Investing In Yourself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724400" y="2212848"/>
            <a:ext cx="3962400" cy="3502152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﻿Traditionally, it’s been believed that education is one of the safest and highest value investments around.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5181AC2-05F5-B241-86EA-B0368F6A3E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6" y="2313636"/>
            <a:ext cx="4047160" cy="4087164"/>
          </a:xfrm>
        </p:spPr>
      </p:pic>
    </p:spTree>
    <p:extLst>
      <p:ext uri="{BB962C8B-B14F-4D97-AF65-F5344CB8AC3E}">
        <p14:creationId xmlns:p14="http://schemas.microsoft.com/office/powerpoint/2010/main" val="2845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</a:rPr>
              <a:t>﻿Is More Education Worth The Cost?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1805C-9279-2840-9FE8-BE0B5D5B7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2" y="2057400"/>
            <a:ext cx="8004896" cy="44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schemas.microsoft.com/office/infopath/2007/PartnerControls"/>
    <ds:schemaRef ds:uri="e475455f-c69b-4ff8-acf7-75612f4dc189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15</Words>
  <Application>Microsoft Macintosh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Developing Your Human Capital The Importance of Soft Skills</vt:lpstr>
      <vt:lpstr>Discussion Prompt</vt:lpstr>
      <vt:lpstr>Labor Market</vt:lpstr>
      <vt:lpstr>Personal Development</vt:lpstr>
      <vt:lpstr>Human Capital</vt:lpstr>
      <vt:lpstr>Human Capital</vt:lpstr>
      <vt:lpstr>Human Capital / Opportunity Cost</vt:lpstr>
      <vt:lpstr>Investing In Yourself</vt:lpstr>
      <vt:lpstr>Is More Education Worth The Cost?</vt:lpstr>
      <vt:lpstr>Human Capital</vt:lpstr>
      <vt:lpstr>HARD SKILLS vs. SOFT SKILLS</vt:lpstr>
      <vt:lpstr>Seven Soft Skills Employers Seek</vt:lpstr>
      <vt:lpstr>Attributes Admired</vt:lpstr>
      <vt:lpstr>Key Soft Skills</vt:lpstr>
      <vt:lpstr>Key Soft Skills</vt:lpstr>
      <vt:lpstr>Key Soft 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Chuck Krenzin</cp:lastModifiedBy>
  <cp:revision>162</cp:revision>
  <dcterms:created xsi:type="dcterms:W3CDTF">2012-09-11T15:07:18Z</dcterms:created>
  <dcterms:modified xsi:type="dcterms:W3CDTF">2019-02-08T17:02:14Z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