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8" r:id="rId6"/>
    <p:sldId id="259" r:id="rId7"/>
    <p:sldId id="260" r:id="rId8"/>
    <p:sldId id="261" r:id="rId9"/>
    <p:sldId id="275" r:id="rId10"/>
    <p:sldId id="263" r:id="rId11"/>
    <p:sldId id="257" r:id="rId12"/>
    <p:sldId id="265" r:id="rId13"/>
    <p:sldId id="266" r:id="rId14"/>
    <p:sldId id="272" r:id="rId15"/>
    <p:sldId id="274"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B8"/>
    <a:srgbClr val="8BAF00"/>
    <a:srgbClr val="7A99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98"/>
    <p:restoredTop sz="94184"/>
  </p:normalViewPr>
  <p:slideViewPr>
    <p:cSldViewPr>
      <p:cViewPr varScale="1">
        <p:scale>
          <a:sx n="163" d="100"/>
          <a:sy n="163" d="100"/>
        </p:scale>
        <p:origin x="126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12/27/18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owerpoint.officeapps.live.com/lessons/economic-glossary-definition.php?term=Consumer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owerpoint.officeapps.live.com/lessons/economic-glossary-definition.php?term=Good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owerpoint.officeapps.live.com/lessons/economic-glossary-definition.php?term=Servic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Entrepreneurs  recognize opportunities, like working for themselves, and accept challenges.</a:t>
            </a:r>
          </a:p>
          <a:p>
            <a:endParaRPr lang="en-US" dirty="0"/>
          </a:p>
          <a:p>
            <a:pPr marL="285750" indent="-285750">
              <a:buFont typeface="Arial,Sans-Serif"/>
              <a:buChar char="•"/>
            </a:pPr>
            <a:r>
              <a:rPr lang="en-US" dirty="0"/>
              <a:t>Ask students what they think might be some risks an entrepreneur might take in starting a business. </a:t>
            </a:r>
            <a:r>
              <a:rPr lang="en-US" i="1" dirty="0"/>
              <a:t>[Answers may vary, but examples of possible answers include: Entrepreneurs don't know if consumers would demand their product, they may have to work many hours, and it is up to them as to whether the business they start is successful.]</a:t>
            </a:r>
            <a:endParaRPr lang="en-US" dirty="0"/>
          </a:p>
          <a:p>
            <a:pPr marL="285750" indent="-285750">
              <a:buFont typeface="Arial,Sans-Serif"/>
              <a:buChar char="•"/>
            </a:pPr>
            <a:endParaRPr lang="en-US" i="1" dirty="0"/>
          </a:p>
          <a:p>
            <a:pPr marL="285750" indent="-285750">
              <a:buFont typeface="Arial,Sans-Serif"/>
              <a:buChar char="•"/>
            </a:pPr>
            <a:r>
              <a:rPr lang="en-US" dirty="0"/>
              <a:t>Ask students what they think might be some rewards an entrepreneur might enjoy in starting a business.</a:t>
            </a:r>
            <a:r>
              <a:rPr lang="en-US" i="1" dirty="0"/>
              <a:t> [Answers may vary, but examples of possible answers include: Entrepreneurs get to select the business they begin, they can show they are responsible, they can earn a lot of money, and they can achieve personal goals.]</a:t>
            </a: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Entrepreneurs produce goods and provide services to satisfy consumers' wants. Remember that </a:t>
            </a:r>
            <a:r>
              <a:rPr lang="en-US" dirty="0">
                <a:hlinkClick r:id="rId3"/>
              </a:rPr>
              <a:t>consumers</a:t>
            </a:r>
            <a:r>
              <a:rPr lang="en-US" dirty="0"/>
              <a:t> are shoppers, those whose wants are satisfied by using goods and services. What are goods and services?</a:t>
            </a:r>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Goods</a:t>
            </a:r>
            <a:r>
              <a:rPr lang="en-US" dirty="0"/>
              <a:t> are things that people enjoy and use that can be touched, held, or used. Goods might include food, toys, books, clothes, electronics, bikes, and cars. Encourage students to identify other goods.</a:t>
            </a:r>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406764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Services</a:t>
            </a:r>
            <a:r>
              <a:rPr lang="en-US" dirty="0"/>
              <a:t> are actions that satisfy people's wants. Services might include mowing someone's lawn, washing someone's clothes, cutting someone's hair, or babysitting. Encourage students to name other examples of services.</a:t>
            </a:r>
          </a:p>
          <a:p>
            <a:endParaRPr lang="en-US" dirty="0"/>
          </a:p>
          <a:p>
            <a:r>
              <a:rPr lang="en-US" dirty="0"/>
              <a:t>Arthur was going to start a pet business. Would he be producing a good or providing a service?</a:t>
            </a:r>
            <a:r>
              <a:rPr lang="en-US" i="1" dirty="0"/>
              <a:t> [a service] </a:t>
            </a:r>
            <a:r>
              <a:rPr lang="en-US" dirty="0"/>
              <a:t>How did you know?</a:t>
            </a:r>
            <a:r>
              <a:rPr lang="en-US" i="1" dirty="0"/>
              <a:t> [He was going to take care of others' pets by walking them, feeding them, giving them baths, and taking care of them.]</a:t>
            </a: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4076892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a:p>
        </p:txBody>
      </p:sp>
    </p:spTree>
    <p:extLst>
      <p:ext uri="{BB962C8B-B14F-4D97-AF65-F5344CB8AC3E}">
        <p14:creationId xmlns:p14="http://schemas.microsoft.com/office/powerpoint/2010/main" val="253464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99CA20-4F06-6D4B-977C-31568E0CBC2C}" type="slidenum">
              <a:rPr lang="en-US">
                <a:ea typeface="ＭＳ Ｐゴシック" pitchFamily="-108" charset="-128"/>
                <a:cs typeface="ＭＳ Ｐゴシック" pitchFamily="-108" charset="-128"/>
              </a:rPr>
              <a:pPr fontAlgn="base">
                <a:spcBef>
                  <a:spcPct val="0"/>
                </a:spcBef>
                <a:spcAft>
                  <a:spcPct val="0"/>
                </a:spcAft>
              </a:pPr>
              <a:t>8</a:t>
            </a:fld>
            <a:endParaRPr lang="en-US">
              <a:ea typeface="ＭＳ Ｐゴシック" pitchFamily="-108" charset="-128"/>
              <a:cs typeface="ＭＳ Ｐゴシック" pitchFamily="-108"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10</a:t>
            </a:fld>
            <a:endParaRPr lang="en-US"/>
          </a:p>
        </p:txBody>
      </p:sp>
    </p:spTree>
    <p:extLst>
      <p:ext uri="{BB962C8B-B14F-4D97-AF65-F5344CB8AC3E}">
        <p14:creationId xmlns:p14="http://schemas.microsoft.com/office/powerpoint/2010/main" val="663534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dirty="0"/>
              <a:t>Click to edit Master title style</a:t>
            </a:r>
          </a:p>
        </p:txBody>
      </p:sp>
      <p:sp>
        <p:nvSpPr>
          <p:cNvPr id="1027" name="Text Placeholder 2"/>
          <p:cNvSpPr>
            <a:spLocks noGrp="1"/>
          </p:cNvSpPr>
          <p:nvPr>
            <p:ph type="body" idx="1"/>
          </p:nvPr>
        </p:nvSpPr>
        <p:spPr bwMode="auto">
          <a:xfrm>
            <a:off x="457200" y="246888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D5AAC16F-5B5D-3841-922A-C14EF88DDBC3}"/>
              </a:ext>
            </a:extLst>
          </p:cNvPr>
          <p:cNvSpPr txBox="1"/>
          <p:nvPr userDrawn="1"/>
        </p:nvSpPr>
        <p:spPr>
          <a:xfrm>
            <a:off x="3505200" y="6574536"/>
            <a:ext cx="2133600" cy="276999"/>
          </a:xfrm>
          <a:prstGeom prst="rect">
            <a:avLst/>
          </a:prstGeom>
          <a:noFill/>
        </p:spPr>
        <p:txBody>
          <a:bodyPr wrap="square" rtlCol="0">
            <a:spAutoFit/>
          </a:bodyPr>
          <a:lstStyle/>
          <a:p>
            <a:pPr algn="ctr"/>
            <a:r>
              <a:rPr lang="en-US" sz="1200" dirty="0">
                <a:solidFill>
                  <a:schemeClr val="bg1"/>
                </a:solidFill>
              </a:rPr>
              <a:t>Open for Business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40"/>
            <a:ext cx="7772400" cy="4952999"/>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7200" b="1" dirty="0">
                <a:ln w="11430"/>
                <a:solidFill>
                  <a:srgbClr val="005CB8"/>
                </a:solidFill>
                <a:effectLst>
                  <a:outerShdw blurRad="80000" dist="40000" dir="5040000" algn="tl">
                    <a:srgbClr val="000000">
                      <a:alpha val="0"/>
                    </a:srgbClr>
                  </a:outerShdw>
                </a:effectLst>
                <a:ea typeface="+mj-ea"/>
                <a:cs typeface="+mj-cs"/>
              </a:rPr>
              <a:t>Entrepreneurs</a:t>
            </a:r>
            <a:r>
              <a:rPr lang="en-US" b="1" dirty="0">
                <a:ln w="11430"/>
                <a:solidFill>
                  <a:srgbClr val="005CB8"/>
                </a:solidFill>
                <a:effectLst>
                  <a:outerShdw blurRad="80000" dist="40000" dir="5040000" algn="tl">
                    <a:srgbClr val="000000">
                      <a:alpha val="0"/>
                    </a:srgbClr>
                  </a:outerShdw>
                </a:effectLst>
                <a:ea typeface="+mj-ea"/>
                <a:cs typeface="+mj-cs"/>
              </a:rPr>
              <a:t>:</a:t>
            </a:r>
            <a:br>
              <a:rPr lang="en-US" b="1" dirty="0">
                <a:ln w="11430"/>
                <a:solidFill>
                  <a:srgbClr val="005CB8"/>
                </a:solidFill>
                <a:effectLst>
                  <a:outerShdw blurRad="80000" dist="40000" dir="5040000" algn="tl">
                    <a:srgbClr val="000000">
                      <a:alpha val="0"/>
                    </a:srgbClr>
                  </a:outerShdw>
                </a:effectLst>
                <a:ea typeface="+mj-ea"/>
                <a:cs typeface="+mj-cs"/>
              </a:rPr>
            </a:br>
            <a:r>
              <a:rPr lang="en-US" b="1" dirty="0">
                <a:ln w="11430"/>
                <a:solidFill>
                  <a:srgbClr val="005CB8"/>
                </a:solidFill>
                <a:effectLst>
                  <a:outerShdw blurRad="80000" dist="40000" dir="5040000" algn="tl">
                    <a:srgbClr val="000000">
                      <a:alpha val="0"/>
                    </a:srgbClr>
                  </a:outerShdw>
                </a:effectLst>
                <a:ea typeface="+mj-ea"/>
                <a:cs typeface="+mj-cs"/>
              </a:rPr>
              <a:t>In the Business of Goods and Services</a:t>
            </a:r>
          </a:p>
        </p:txBody>
      </p:sp>
    </p:spTree>
  </p:cSld>
  <p:clrMapOvr>
    <a:masterClrMapping/>
  </p:clrMapOvr>
  <mc:AlternateContent xmlns:mc="http://schemas.openxmlformats.org/markup-compatibility/2006">
    <mc:Choice xmlns="" xmlns:mv="urn:schemas-microsoft-com:mac:vml" xmlns:mp="http://schemas.microsoft.com/office/mac/powerpoint/2008/main" Requires="mp">
      <mp:transition spd="slow">
        <mp:cube/>
      </mp:transition>
    </mc:Choice>
    <mc:Fallback>
      <p:transition spd="slow">
        <p:cov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CA7774-A3FD-3745-A3C5-B7FEB5FAC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3194" y="2072640"/>
            <a:ext cx="4777611" cy="3566160"/>
          </a:xfrm>
          <a:prstGeom prst="rect">
            <a:avLst/>
          </a:prstGeom>
          <a:effectLst>
            <a:outerShdw blurRad="292100" dist="12700" dir="2700000" algn="ctr" rotWithShape="0">
              <a:srgbClr val="000000">
                <a:alpha val="30000"/>
              </a:srgbClr>
            </a:outerShdw>
          </a:effectLst>
        </p:spPr>
      </p:pic>
      <p:sp>
        <p:nvSpPr>
          <p:cNvPr id="6" name="Rectangle 5"/>
          <p:cNvSpPr/>
          <p:nvPr/>
        </p:nvSpPr>
        <p:spPr>
          <a:xfrm>
            <a:off x="457200" y="1069848"/>
            <a:ext cx="8229600" cy="923330"/>
          </a:xfrm>
          <a:prstGeom prst="rect">
            <a:avLst/>
          </a:prstGeom>
          <a:noFill/>
        </p:spPr>
        <p:txBody>
          <a:bodyPr wrap="square">
            <a:spAutoFit/>
            <a:scene3d>
              <a:camera prst="orthographicFront"/>
              <a:lightRig rig="glow" dir="tl">
                <a:rot lat="0" lon="0" rev="5400000"/>
              </a:lightRig>
            </a:scene3d>
            <a:sp3d>
              <a:bevelT w="0" h="0"/>
              <a:contourClr>
                <a:schemeClr val="accent6">
                  <a:shade val="73000"/>
                </a:schemeClr>
              </a:contourClr>
            </a:sp3d>
          </a:bodyPr>
          <a:lstStyle/>
          <a:p>
            <a:pPr algn="ctr" fontAlgn="auto">
              <a:spcBef>
                <a:spcPts val="0"/>
              </a:spcBef>
              <a:spcAft>
                <a:spcPts val="0"/>
              </a:spcAft>
              <a:defRPr/>
            </a:pPr>
            <a:r>
              <a:rPr lang="en-US" sz="5400" b="1" dirty="0">
                <a:ln w="11430"/>
                <a:solidFill>
                  <a:srgbClr val="005CB8"/>
                </a:solidFill>
                <a:effectLst>
                  <a:outerShdw blurRad="80000" dist="40000" dir="5040000" algn="tl">
                    <a:srgbClr val="000000">
                      <a:alpha val="0"/>
                    </a:srgbClr>
                  </a:outerShdw>
                </a:effectLst>
                <a:latin typeface="Calibri" panose="020F0502020204030204" pitchFamily="34" charset="0"/>
                <a:ea typeface="+mn-ea"/>
                <a:cs typeface="Calibri" panose="020F0502020204030204" pitchFamily="34" charset="0"/>
              </a:rPr>
              <a:t>See Spot Dog Training </a:t>
            </a:r>
          </a:p>
        </p:txBody>
      </p:sp>
      <p:sp>
        <p:nvSpPr>
          <p:cNvPr id="9" name="TextBox 8">
            <a:extLst>
              <a:ext uri="{FF2B5EF4-FFF2-40B4-BE49-F238E27FC236}">
                <a16:creationId xmlns:a16="http://schemas.microsoft.com/office/drawing/2014/main" id="{DE94DFE5-E2FB-534C-A6BF-7A81F1CDB693}"/>
              </a:ext>
            </a:extLst>
          </p:cNvPr>
          <p:cNvSpPr txBox="1">
            <a:spLocks noChangeArrowheads="1"/>
          </p:cNvSpPr>
          <p:nvPr/>
        </p:nvSpPr>
        <p:spPr bwMode="auto">
          <a:xfrm>
            <a:off x="685800" y="5715000"/>
            <a:ext cx="2286000" cy="784830"/>
          </a:xfrm>
          <a:prstGeom prst="rect">
            <a:avLst/>
          </a:prstGeom>
          <a:noFill/>
          <a:ln w="9525">
            <a:noFill/>
            <a:miter lim="800000"/>
            <a:headEnd/>
            <a:tailEnd/>
          </a:ln>
        </p:spPr>
        <p:txBody>
          <a:bodyPr>
            <a:prstTxWarp prst="textNoShape">
              <a:avLst/>
            </a:prstTxWarp>
            <a:spAutoFit/>
          </a:bodyPr>
          <a:lstStyle/>
          <a:p>
            <a:pPr algn="ctr"/>
            <a:r>
              <a:rPr lang="en-US" sz="4500" b="1" dirty="0">
                <a:latin typeface="Arial Black" panose="020B0604020202020204" pitchFamily="34" charset="0"/>
                <a:ea typeface="Gill Sans Ultra Bold" pitchFamily="-108" charset="0"/>
                <a:cs typeface="Arial Black" panose="020B0604020202020204" pitchFamily="34" charset="0"/>
              </a:rPr>
              <a:t>good</a:t>
            </a:r>
          </a:p>
        </p:txBody>
      </p:sp>
      <p:sp>
        <p:nvSpPr>
          <p:cNvPr id="10" name="TextBox 9">
            <a:extLst>
              <a:ext uri="{FF2B5EF4-FFF2-40B4-BE49-F238E27FC236}">
                <a16:creationId xmlns:a16="http://schemas.microsoft.com/office/drawing/2014/main" id="{35E011AF-5144-8848-8561-73E12411E864}"/>
              </a:ext>
            </a:extLst>
          </p:cNvPr>
          <p:cNvSpPr txBox="1"/>
          <p:nvPr/>
        </p:nvSpPr>
        <p:spPr>
          <a:xfrm>
            <a:off x="5394960" y="5715000"/>
            <a:ext cx="2819400" cy="784830"/>
          </a:xfrm>
          <a:prstGeom prst="rect">
            <a:avLst/>
          </a:prstGeom>
          <a:noFill/>
        </p:spPr>
        <p:txBody>
          <a:bodyPr>
            <a:spAutoFit/>
          </a:bodyPr>
          <a:lstStyle/>
          <a:p>
            <a:pPr algn="ctr" fontAlgn="auto">
              <a:spcBef>
                <a:spcPts val="0"/>
              </a:spcBef>
              <a:spcAft>
                <a:spcPts val="0"/>
              </a:spcAft>
              <a:defRPr/>
            </a:pPr>
            <a:r>
              <a:rPr lang="en-US" sz="4500" b="1" dirty="0">
                <a:ln>
                  <a:solidFill>
                    <a:srgbClr val="000000"/>
                  </a:solidFill>
                </a:ln>
                <a:latin typeface="Arial Black" panose="020B0604020202020204" pitchFamily="34" charset="0"/>
                <a:ea typeface="+mn-ea"/>
                <a:cs typeface="Arial Black" panose="020B0604020202020204" pitchFamily="34" charset="0"/>
              </a:rPr>
              <a:t>service</a:t>
            </a:r>
          </a:p>
        </p:txBody>
      </p:sp>
    </p:spTree>
  </p:cSld>
  <p:clrMapOvr>
    <a:masterClrMapping/>
  </p:clrMapOvr>
  <mc:AlternateContent xmlns:mc="http://schemas.openxmlformats.org/markup-compatibility/2006">
    <mc:Choice xmlns="" xmlns:mv="urn:schemas-microsoft-com:mac:vml" xmlns:mp="http://schemas.microsoft.com/office/mac/powerpoint/2008/main" Requires="mp">
      <mp:transition spd="slow">
        <mp:cube/>
      </mp:transition>
    </mc:Choice>
    <mc:Fallback>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0"/>
                                        </p:tgtEl>
                                        <p:attrNameLst>
                                          <p:attrName>style.color</p:attrName>
                                        </p:attrNameLst>
                                      </p:cBhvr>
                                      <p:to>
                                        <a:srgbClr val="8CAF00"/>
                                      </p:to>
                                    </p:animClr>
                                  </p:childTnLst>
                                </p:cTn>
                              </p:par>
                              <p:par>
                                <p:cTn id="7" presetID="42" presetClass="path" presetSubtype="0" accel="50000" decel="50000" fill="hold" grpId="0" nodeType="withEffect">
                                  <p:stCondLst>
                                    <p:cond delay="0"/>
                                  </p:stCondLst>
                                  <p:childTnLst>
                                    <p:animMotion origin="layout" path="M 2.77778E-6 7.40741E-7 L -0.25 0.00139 " pathEditMode="relative" rAng="0" ptsTypes="AA">
                                      <p:cBhvr>
                                        <p:cTn id="8" dur="2000" fill="hold"/>
                                        <p:tgtEl>
                                          <p:spTgt spid="10"/>
                                        </p:tgtEl>
                                        <p:attrNameLst>
                                          <p:attrName>ppt_x</p:attrName>
                                          <p:attrName>ppt_y</p:attrName>
                                        </p:attrNameLst>
                                      </p:cBhvr>
                                      <p:rCtr x="-12500" y="69"/>
                                    </p:animMotion>
                                  </p:childTnLst>
                                </p:cTn>
                              </p:par>
                              <p:par>
                                <p:cTn id="9" presetID="6" presetClass="emph" presetSubtype="0" fill="hold" grpId="1" nodeType="withEffect">
                                  <p:stCondLst>
                                    <p:cond delay="0"/>
                                  </p:stCondLst>
                                  <p:childTnLst>
                                    <p:animScale>
                                      <p:cBhvr>
                                        <p:cTn id="10" dur="2000" fill="hold"/>
                                        <p:tgtEl>
                                          <p:spTgt spid="10"/>
                                        </p:tgtEl>
                                      </p:cBhvr>
                                      <p:by x="150000" y="150000"/>
                                    </p:animScale>
                                  </p:childTnLst>
                                </p:cTn>
                              </p:par>
                              <p:par>
                                <p:cTn id="11" presetID="2" presetClass="exit" presetSubtype="4" accel="50000" decel="50000" fill="hold" grpId="0" nodeType="with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ird_cage.jpg"/>
          <p:cNvPicPr>
            <a:picLocks noChangeAspect="1"/>
          </p:cNvPicPr>
          <p:nvPr/>
        </p:nvPicPr>
        <p:blipFill>
          <a:blip r:embed="rId2">
            <a:clrChange>
              <a:clrFrom>
                <a:srgbClr val="FFFFFF"/>
              </a:clrFrom>
              <a:clrTo>
                <a:srgbClr val="FFFFFF">
                  <a:alpha val="0"/>
                </a:srgbClr>
              </a:clrTo>
            </a:clrChange>
          </a:blip>
          <a:stretch>
            <a:fillRect/>
          </a:stretch>
        </p:blipFill>
        <p:spPr>
          <a:xfrm>
            <a:off x="2782040" y="2057400"/>
            <a:ext cx="3579920" cy="3708710"/>
          </a:xfrm>
          <a:prstGeom prst="rect">
            <a:avLst/>
          </a:prstGeom>
          <a:ln>
            <a:noFill/>
          </a:ln>
          <a:effectLst>
            <a:outerShdw blurRad="292100" dist="139700" dir="2700000" algn="tl" rotWithShape="0">
              <a:srgbClr val="333333">
                <a:alpha val="65000"/>
              </a:srgbClr>
            </a:outerShdw>
          </a:effectLst>
        </p:spPr>
      </p:pic>
      <p:pic>
        <p:nvPicPr>
          <p:cNvPr id="24581" name="Picture 1" descr="C:\Users\marsha\AppData\Local\Microsoft\Windows\Temporary Internet Files\Content.IE5\L7104F5G\MC900027426[1].wmf"/>
          <p:cNvPicPr>
            <a:picLocks noChangeAspect="1" noChangeArrowheads="1"/>
          </p:cNvPicPr>
          <p:nvPr/>
        </p:nvPicPr>
        <p:blipFill>
          <a:blip r:embed="rId3"/>
          <a:srcRect/>
          <a:stretch>
            <a:fillRect/>
          </a:stretch>
        </p:blipFill>
        <p:spPr bwMode="auto">
          <a:xfrm rot="322641">
            <a:off x="5297155" y="3320572"/>
            <a:ext cx="1158748" cy="894299"/>
          </a:xfrm>
          <a:prstGeom prst="rect">
            <a:avLst/>
          </a:prstGeom>
          <a:noFill/>
          <a:ln w="9525">
            <a:noFill/>
            <a:miter lim="800000"/>
            <a:headEnd/>
            <a:tailEnd/>
          </a:ln>
        </p:spPr>
      </p:pic>
      <p:sp>
        <p:nvSpPr>
          <p:cNvPr id="7" name="Rectangle 6"/>
          <p:cNvSpPr/>
          <p:nvPr/>
        </p:nvSpPr>
        <p:spPr>
          <a:xfrm>
            <a:off x="3301130" y="1069848"/>
            <a:ext cx="3029484" cy="923330"/>
          </a:xfrm>
          <a:prstGeom prst="rect">
            <a:avLst/>
          </a:prstGeom>
          <a:noFill/>
        </p:spPr>
        <p:txBody>
          <a:bodyPr wrap="none">
            <a:spAutoFit/>
            <a:scene3d>
              <a:camera prst="orthographicFront"/>
              <a:lightRig rig="glow" dir="tl">
                <a:rot lat="0" lon="0" rev="5400000"/>
              </a:lightRig>
            </a:scene3d>
            <a:sp3d>
              <a:bevelT w="0" h="0"/>
              <a:contourClr>
                <a:schemeClr val="accent6">
                  <a:shade val="73000"/>
                </a:schemeClr>
              </a:contourClr>
            </a:sp3d>
          </a:bodyPr>
          <a:lstStyle/>
          <a:p>
            <a:pPr algn="ctr" fontAlgn="auto">
              <a:spcBef>
                <a:spcPts val="0"/>
              </a:spcBef>
              <a:spcAft>
                <a:spcPts val="0"/>
              </a:spcAft>
              <a:defRPr/>
            </a:pPr>
            <a:r>
              <a:rPr lang="en-US" sz="5400" b="1" dirty="0">
                <a:ln w="11430"/>
                <a:solidFill>
                  <a:srgbClr val="005CB8"/>
                </a:solidFill>
                <a:effectLst>
                  <a:outerShdw blurRad="80000" dist="40000" dir="5040000" algn="tl">
                    <a:srgbClr val="000000">
                      <a:alpha val="0"/>
                    </a:srgbClr>
                  </a:outerShdw>
                </a:effectLst>
                <a:latin typeface="+mn-lt"/>
                <a:ea typeface="+mn-ea"/>
                <a:cs typeface="+mn-cs"/>
              </a:rPr>
              <a:t>Bird Store</a:t>
            </a:r>
          </a:p>
        </p:txBody>
      </p:sp>
      <p:sp>
        <p:nvSpPr>
          <p:cNvPr id="10" name="TextBox 9">
            <a:extLst>
              <a:ext uri="{FF2B5EF4-FFF2-40B4-BE49-F238E27FC236}">
                <a16:creationId xmlns:a16="http://schemas.microsoft.com/office/drawing/2014/main" id="{66E51D1B-65BE-1F47-90CD-5FC94AFF1425}"/>
              </a:ext>
            </a:extLst>
          </p:cNvPr>
          <p:cNvSpPr txBox="1">
            <a:spLocks noChangeArrowheads="1"/>
          </p:cNvSpPr>
          <p:nvPr/>
        </p:nvSpPr>
        <p:spPr bwMode="auto">
          <a:xfrm>
            <a:off x="685800" y="5715000"/>
            <a:ext cx="2286000" cy="784830"/>
          </a:xfrm>
          <a:prstGeom prst="rect">
            <a:avLst/>
          </a:prstGeom>
          <a:noFill/>
          <a:ln w="9525">
            <a:noFill/>
            <a:miter lim="800000"/>
            <a:headEnd/>
            <a:tailEnd/>
          </a:ln>
        </p:spPr>
        <p:txBody>
          <a:bodyPr>
            <a:prstTxWarp prst="textNoShape">
              <a:avLst/>
            </a:prstTxWarp>
            <a:spAutoFit/>
          </a:bodyPr>
          <a:lstStyle/>
          <a:p>
            <a:pPr algn="ctr"/>
            <a:r>
              <a:rPr lang="en-US" sz="4500" b="1" dirty="0">
                <a:latin typeface="Arial Black" panose="020B0604020202020204" pitchFamily="34" charset="0"/>
                <a:ea typeface="Gill Sans Ultra Bold" pitchFamily="-108" charset="0"/>
                <a:cs typeface="Arial Black" panose="020B0604020202020204" pitchFamily="34" charset="0"/>
              </a:rPr>
              <a:t>good</a:t>
            </a:r>
          </a:p>
        </p:txBody>
      </p:sp>
      <p:sp>
        <p:nvSpPr>
          <p:cNvPr id="11" name="TextBox 10">
            <a:extLst>
              <a:ext uri="{FF2B5EF4-FFF2-40B4-BE49-F238E27FC236}">
                <a16:creationId xmlns:a16="http://schemas.microsoft.com/office/drawing/2014/main" id="{077FB1A4-9396-364A-8AFE-F1B6D1E08E15}"/>
              </a:ext>
            </a:extLst>
          </p:cNvPr>
          <p:cNvSpPr txBox="1"/>
          <p:nvPr/>
        </p:nvSpPr>
        <p:spPr>
          <a:xfrm>
            <a:off x="5394960" y="5715000"/>
            <a:ext cx="2819400" cy="784830"/>
          </a:xfrm>
          <a:prstGeom prst="rect">
            <a:avLst/>
          </a:prstGeom>
          <a:noFill/>
        </p:spPr>
        <p:txBody>
          <a:bodyPr>
            <a:spAutoFit/>
          </a:bodyPr>
          <a:lstStyle/>
          <a:p>
            <a:pPr algn="ctr" fontAlgn="auto">
              <a:spcBef>
                <a:spcPts val="0"/>
              </a:spcBef>
              <a:spcAft>
                <a:spcPts val="0"/>
              </a:spcAft>
              <a:defRPr/>
            </a:pPr>
            <a:r>
              <a:rPr lang="en-US" sz="4500" b="1" dirty="0">
                <a:ln>
                  <a:solidFill>
                    <a:srgbClr val="000000"/>
                  </a:solidFill>
                </a:ln>
                <a:latin typeface="Arial Black" panose="020B0604020202020204" pitchFamily="34" charset="0"/>
                <a:ea typeface="+mn-ea"/>
                <a:cs typeface="Arial Black" panose="020B0604020202020204" pitchFamily="34" charset="0"/>
              </a:rPr>
              <a:t>service</a:t>
            </a:r>
          </a:p>
        </p:txBody>
      </p:sp>
    </p:spTree>
  </p:cSld>
  <p:clrMapOvr>
    <a:masterClrMapping/>
  </p:clrMapOvr>
  <mc:AlternateContent xmlns:mc="http://schemas.openxmlformats.org/markup-compatibility/2006">
    <mc:Choice xmlns="" xmlns:mv="urn:schemas-microsoft-com:mac:vml" xmlns:mp="http://schemas.microsoft.com/office/mac/powerpoint/2008/main" Requires="mp">
      <mp:transition spd="slow">
        <mp:cube/>
      </mp:transition>
    </mc:Choice>
    <mc:Fallback>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1" nodeType="clickEffect">
                                  <p:stCondLst>
                                    <p:cond delay="0"/>
                                  </p:stCondLst>
                                  <p:childTnLst>
                                    <p:animClr clrSpc="rgb" dir="cw">
                                      <p:cBhvr override="childStyle">
                                        <p:cTn id="6" dur="2000" fill="hold"/>
                                        <p:tgtEl>
                                          <p:spTgt spid="10"/>
                                        </p:tgtEl>
                                        <p:attrNameLst>
                                          <p:attrName>style.color</p:attrName>
                                        </p:attrNameLst>
                                      </p:cBhvr>
                                      <p:to>
                                        <a:srgbClr val="8CAF00"/>
                                      </p:to>
                                    </p:animClr>
                                  </p:childTnLst>
                                </p:cTn>
                              </p:par>
                              <p:par>
                                <p:cTn id="7" presetID="42" presetClass="path" presetSubtype="0" accel="50000" decel="50000" fill="hold" grpId="2" nodeType="withEffect">
                                  <p:stCondLst>
                                    <p:cond delay="0"/>
                                  </p:stCondLst>
                                  <p:childTnLst>
                                    <p:animMotion origin="layout" path="M 0 7.40741E-7 L 0.29167 -0.00162 " pathEditMode="relative" rAng="0" ptsTypes="AA">
                                      <p:cBhvr>
                                        <p:cTn id="8" dur="2000" fill="hold"/>
                                        <p:tgtEl>
                                          <p:spTgt spid="10"/>
                                        </p:tgtEl>
                                        <p:attrNameLst>
                                          <p:attrName>ppt_x</p:attrName>
                                          <p:attrName>ppt_y</p:attrName>
                                        </p:attrNameLst>
                                      </p:cBhvr>
                                      <p:rCtr x="14583" y="-93"/>
                                    </p:animMotion>
                                  </p:childTnLst>
                                </p:cTn>
                              </p:par>
                              <p:par>
                                <p:cTn id="9" presetID="6" presetClass="emph" presetSubtype="0" fill="hold" grpId="0" nodeType="withEffect">
                                  <p:stCondLst>
                                    <p:cond delay="0"/>
                                  </p:stCondLst>
                                  <p:childTnLst>
                                    <p:animScale>
                                      <p:cBhvr>
                                        <p:cTn id="10" dur="2000" fill="hold"/>
                                        <p:tgtEl>
                                          <p:spTgt spid="10"/>
                                        </p:tgtEl>
                                      </p:cBhvr>
                                      <p:by x="150000" y="150000"/>
                                    </p:animScale>
                                  </p:childTnLst>
                                </p:cTn>
                              </p:par>
                              <p:par>
                                <p:cTn id="11" presetID="2" presetClass="exit" presetSubtype="4" fill="hold" grpId="0" nodeType="with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pet_store.jpg"/>
          <p:cNvPicPr>
            <a:picLocks noChangeAspect="1"/>
          </p:cNvPicPr>
          <p:nvPr/>
        </p:nvPicPr>
        <p:blipFill>
          <a:blip r:embed="rId2">
            <a:clrChange>
              <a:clrFrom>
                <a:srgbClr val="FFFFFF"/>
              </a:clrFrom>
              <a:clrTo>
                <a:srgbClr val="FFFFFF">
                  <a:alpha val="0"/>
                </a:srgbClr>
              </a:clrTo>
            </a:clrChange>
          </a:blip>
          <a:stretch>
            <a:fillRect/>
          </a:stretch>
        </p:blipFill>
        <p:spPr>
          <a:xfrm>
            <a:off x="1606800" y="2054225"/>
            <a:ext cx="5930400" cy="366077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219200" y="1069848"/>
            <a:ext cx="6629400" cy="1754326"/>
          </a:xfrm>
          <a:prstGeom prst="rect">
            <a:avLst/>
          </a:prstGeom>
          <a:noFill/>
        </p:spPr>
        <p:txBody>
          <a:bodyPr>
            <a:spAutoFit/>
            <a:scene3d>
              <a:camera prst="orthographicFront"/>
              <a:lightRig rig="glow" dir="tl">
                <a:rot lat="0" lon="0" rev="5400000"/>
              </a:lightRig>
            </a:scene3d>
            <a:sp3d>
              <a:bevelT w="0" h="0"/>
              <a:contourClr>
                <a:schemeClr val="accent6">
                  <a:shade val="73000"/>
                </a:schemeClr>
              </a:contourClr>
            </a:sp3d>
          </a:bodyPr>
          <a:lstStyle/>
          <a:p>
            <a:pPr algn="ctr" fontAlgn="auto">
              <a:spcBef>
                <a:spcPts val="0"/>
              </a:spcBef>
              <a:spcAft>
                <a:spcPts val="0"/>
              </a:spcAft>
              <a:defRPr/>
            </a:pPr>
            <a:r>
              <a:rPr lang="en-US" sz="5400" b="1" dirty="0">
                <a:ln w="11430"/>
                <a:solidFill>
                  <a:srgbClr val="005CB8"/>
                </a:solidFill>
                <a:effectLst>
                  <a:outerShdw blurRad="80000" dist="40000" dir="5040000" algn="tl">
                    <a:srgbClr val="000000">
                      <a:alpha val="0"/>
                    </a:srgbClr>
                  </a:outerShdw>
                </a:effectLst>
                <a:latin typeface="Calibri" panose="020F0502020204030204" pitchFamily="34" charset="0"/>
                <a:ea typeface="+mn-ea"/>
                <a:cs typeface="Calibri" panose="020F0502020204030204" pitchFamily="34" charset="0"/>
              </a:rPr>
              <a:t>Pet Smart Store</a:t>
            </a:r>
          </a:p>
          <a:p>
            <a:pPr algn="ctr" fontAlgn="auto">
              <a:spcBef>
                <a:spcPts val="0"/>
              </a:spcBef>
              <a:spcAft>
                <a:spcPts val="0"/>
              </a:spcAft>
              <a:defRPr/>
            </a:pP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F261A2AC-837A-4A48-8022-3102F289F085}"/>
              </a:ext>
            </a:extLst>
          </p:cNvPr>
          <p:cNvSpPr txBox="1">
            <a:spLocks noChangeArrowheads="1"/>
          </p:cNvSpPr>
          <p:nvPr/>
        </p:nvSpPr>
        <p:spPr bwMode="auto">
          <a:xfrm>
            <a:off x="685800" y="5715000"/>
            <a:ext cx="2286000" cy="784830"/>
          </a:xfrm>
          <a:prstGeom prst="rect">
            <a:avLst/>
          </a:prstGeom>
          <a:noFill/>
          <a:ln w="9525">
            <a:noFill/>
            <a:miter lim="800000"/>
            <a:headEnd/>
            <a:tailEnd/>
          </a:ln>
        </p:spPr>
        <p:txBody>
          <a:bodyPr>
            <a:prstTxWarp prst="textNoShape">
              <a:avLst/>
            </a:prstTxWarp>
            <a:spAutoFit/>
          </a:bodyPr>
          <a:lstStyle/>
          <a:p>
            <a:pPr algn="ctr"/>
            <a:r>
              <a:rPr lang="en-US" sz="4500" b="1" dirty="0">
                <a:latin typeface="Arial Black" panose="020B0604020202020204" pitchFamily="34" charset="0"/>
                <a:ea typeface="Gill Sans Ultra Bold" pitchFamily="-108" charset="0"/>
                <a:cs typeface="Arial Black" panose="020B0604020202020204" pitchFamily="34" charset="0"/>
              </a:rPr>
              <a:t>good</a:t>
            </a:r>
          </a:p>
        </p:txBody>
      </p:sp>
      <p:sp>
        <p:nvSpPr>
          <p:cNvPr id="10" name="TextBox 9">
            <a:extLst>
              <a:ext uri="{FF2B5EF4-FFF2-40B4-BE49-F238E27FC236}">
                <a16:creationId xmlns:a16="http://schemas.microsoft.com/office/drawing/2014/main" id="{A8E8E620-4D4D-1E48-BA57-4E553284A81B}"/>
              </a:ext>
            </a:extLst>
          </p:cNvPr>
          <p:cNvSpPr txBox="1"/>
          <p:nvPr/>
        </p:nvSpPr>
        <p:spPr>
          <a:xfrm>
            <a:off x="5394960" y="5715000"/>
            <a:ext cx="2819400" cy="784830"/>
          </a:xfrm>
          <a:prstGeom prst="rect">
            <a:avLst/>
          </a:prstGeom>
          <a:noFill/>
        </p:spPr>
        <p:txBody>
          <a:bodyPr>
            <a:spAutoFit/>
          </a:bodyPr>
          <a:lstStyle/>
          <a:p>
            <a:pPr algn="ctr" fontAlgn="auto">
              <a:spcBef>
                <a:spcPts val="0"/>
              </a:spcBef>
              <a:spcAft>
                <a:spcPts val="0"/>
              </a:spcAft>
              <a:defRPr/>
            </a:pPr>
            <a:r>
              <a:rPr lang="en-US" sz="4500" b="1" dirty="0">
                <a:ln>
                  <a:solidFill>
                    <a:srgbClr val="000000"/>
                  </a:solidFill>
                </a:ln>
                <a:latin typeface="Arial Black" panose="020B0604020202020204" pitchFamily="34" charset="0"/>
                <a:ea typeface="+mn-ea"/>
                <a:cs typeface="Arial Black" panose="020B0604020202020204" pitchFamily="34" charset="0"/>
              </a:rPr>
              <a:t>service</a:t>
            </a:r>
          </a:p>
        </p:txBody>
      </p:sp>
    </p:spTree>
  </p:cSld>
  <p:clrMapOvr>
    <a:masterClrMapping/>
  </p:clrMapOvr>
  <mc:AlternateContent xmlns:mc="http://schemas.openxmlformats.org/markup-compatibility/2006">
    <mc:Choice xmlns="" xmlns:mv="urn:schemas-microsoft-com:mac:vml" xmlns:mp="http://schemas.microsoft.com/office/mac/powerpoint/2008/main" Requires="mp">
      <mp:transition spd="slow">
        <mp:cube/>
      </mp:transition>
    </mc:Choice>
    <mc:Fallback>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1" nodeType="clickEffect">
                                  <p:stCondLst>
                                    <p:cond delay="0"/>
                                  </p:stCondLst>
                                  <p:childTnLst>
                                    <p:animClr clrSpc="rgb" dir="cw">
                                      <p:cBhvr override="childStyle">
                                        <p:cTn id="6" dur="2000" fill="hold"/>
                                        <p:tgtEl>
                                          <p:spTgt spid="9"/>
                                        </p:tgtEl>
                                        <p:attrNameLst>
                                          <p:attrName>style.color</p:attrName>
                                        </p:attrNameLst>
                                      </p:cBhvr>
                                      <p:to>
                                        <a:srgbClr val="8CAF00"/>
                                      </p:to>
                                    </p:animClr>
                                  </p:childTnLst>
                                </p:cTn>
                              </p:par>
                              <p:par>
                                <p:cTn id="7" presetID="42" presetClass="path" presetSubtype="0" accel="50000" decel="50000" fill="hold" grpId="2" nodeType="withEffect">
                                  <p:stCondLst>
                                    <p:cond delay="0"/>
                                  </p:stCondLst>
                                  <p:childTnLst>
                                    <p:animMotion origin="layout" path="M 0 7.40741E-7 L 0.29167 -0.00162 " pathEditMode="relative" rAng="0" ptsTypes="AA">
                                      <p:cBhvr>
                                        <p:cTn id="8" dur="2000" fill="hold"/>
                                        <p:tgtEl>
                                          <p:spTgt spid="9"/>
                                        </p:tgtEl>
                                        <p:attrNameLst>
                                          <p:attrName>ppt_x</p:attrName>
                                          <p:attrName>ppt_y</p:attrName>
                                        </p:attrNameLst>
                                      </p:cBhvr>
                                      <p:rCtr x="14583" y="-93"/>
                                    </p:animMotion>
                                  </p:childTnLst>
                                </p:cTn>
                              </p:par>
                              <p:par>
                                <p:cTn id="9" presetID="6" presetClass="emph" presetSubtype="0" fill="hold" grpId="0" nodeType="withEffect">
                                  <p:stCondLst>
                                    <p:cond delay="0"/>
                                  </p:stCondLst>
                                  <p:childTnLst>
                                    <p:animScale>
                                      <p:cBhvr>
                                        <p:cTn id="10" dur="2000" fill="hold"/>
                                        <p:tgtEl>
                                          <p:spTgt spid="9"/>
                                        </p:tgtEl>
                                      </p:cBhvr>
                                      <p:by x="150000" y="150000"/>
                                    </p:animScale>
                                  </p:childTnLst>
                                </p:cTn>
                              </p:par>
                              <p:par>
                                <p:cTn id="11" presetID="2" presetClass="exit" presetSubtype="4" fill="hold" grpId="0" nodeType="with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6600" b="1" dirty="0">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rPr>
              <a:t>Entrepreneur</a:t>
            </a:r>
          </a:p>
        </p:txBody>
      </p:sp>
      <p:sp>
        <p:nvSpPr>
          <p:cNvPr id="15363" name="Content Placeholder 2"/>
          <p:cNvSpPr>
            <a:spLocks noGrp="1"/>
          </p:cNvSpPr>
          <p:nvPr>
            <p:ph idx="4294967295"/>
          </p:nvPr>
        </p:nvSpPr>
        <p:spPr>
          <a:xfrm>
            <a:off x="457200" y="2377440"/>
            <a:ext cx="8229600" cy="4525963"/>
          </a:xfrm>
        </p:spPr>
        <p:txBody>
          <a:bodyPr/>
          <a:lstStyle/>
          <a:p>
            <a:pPr>
              <a:spcBef>
                <a:spcPts val="0"/>
              </a:spcBef>
              <a:spcAft>
                <a:spcPts val="1800"/>
              </a:spcAft>
            </a:pPr>
            <a:r>
              <a:rPr lang="en-US" sz="2800" dirty="0">
                <a:latin typeface="Calibri Light" panose="020F0302020204030204" pitchFamily="34" charset="0"/>
                <a:cs typeface="Calibri Light" panose="020F0302020204030204" pitchFamily="34" charset="0"/>
              </a:rPr>
              <a:t>An entrepreneur is a person who takes a risk to start </a:t>
            </a:r>
            <a:br>
              <a:rPr lang="en-US" sz="2800" dirty="0">
                <a:latin typeface="Calibri Light" panose="020F0302020204030204" pitchFamily="34" charset="0"/>
                <a:cs typeface="Calibri Light" panose="020F0302020204030204" pitchFamily="34" charset="0"/>
              </a:rPr>
            </a:br>
            <a:r>
              <a:rPr lang="en-US" sz="2800" dirty="0">
                <a:latin typeface="Calibri Light" panose="020F0302020204030204" pitchFamily="34" charset="0"/>
                <a:cs typeface="Calibri Light" panose="020F0302020204030204" pitchFamily="34" charset="0"/>
              </a:rPr>
              <a:t>a business. </a:t>
            </a:r>
          </a:p>
          <a:p>
            <a:pPr>
              <a:spcBef>
                <a:spcPts val="0"/>
              </a:spcBef>
              <a:spcAft>
                <a:spcPts val="1800"/>
              </a:spcAft>
            </a:pPr>
            <a:r>
              <a:rPr lang="en-US" sz="2800" dirty="0">
                <a:latin typeface="Calibri Light" panose="020F0302020204030204" pitchFamily="34" charset="0"/>
                <a:cs typeface="Calibri Light" panose="020F0302020204030204" pitchFamily="34" charset="0"/>
              </a:rPr>
              <a:t>An entrepreneur looks at the risks and rewards and then determines the business that he or she wants to start.</a:t>
            </a:r>
          </a:p>
          <a:p>
            <a:pPr>
              <a:spcBef>
                <a:spcPts val="0"/>
              </a:spcBef>
              <a:spcAft>
                <a:spcPts val="1800"/>
              </a:spcAft>
            </a:pPr>
            <a:r>
              <a:rPr lang="en-US" sz="2800" dirty="0">
                <a:latin typeface="Calibri Light" panose="020F0302020204030204" pitchFamily="34" charset="0"/>
                <a:cs typeface="Calibri Light" panose="020F0302020204030204" pitchFamily="34" charset="0"/>
              </a:rPr>
              <a:t>Some entrepreneurs produce goods and some produce services.</a:t>
            </a:r>
          </a:p>
        </p:txBody>
      </p:sp>
    </p:spTree>
  </p:cSld>
  <p:clrMapOvr>
    <a:masterClrMapping/>
  </p:clrMapOvr>
  <mc:AlternateContent xmlns:mc="http://schemas.openxmlformats.org/markup-compatibility/2006">
    <mc:Choice xmlns="" xmlns:mv="urn:schemas-microsoft-com:mac:vml" xmlns:mp="http://schemas.microsoft.com/office/mac/powerpoint/2008/main" Requires="mp">
      <mp:transition spd="slow">
        <mp:cube/>
      </mp:transition>
    </mc:Choice>
    <mc:Fallback>
      <p:transition spd="slow">
        <p:cov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6600" b="1" dirty="0">
                <a:ln w="11430">
                  <a:noFill/>
                </a:ln>
                <a:effectLst>
                  <a:outerShdw blurRad="80000" dist="40000" dir="5040000" algn="tl">
                    <a:srgbClr val="000000">
                      <a:alpha val="0"/>
                    </a:srgbClr>
                  </a:outerShdw>
                </a:effectLst>
                <a:ea typeface="+mj-ea"/>
                <a:cs typeface="+mj-cs"/>
              </a:rPr>
              <a:t>Goods</a:t>
            </a:r>
          </a:p>
        </p:txBody>
      </p:sp>
      <p:sp>
        <p:nvSpPr>
          <p:cNvPr id="3" name="Content Placeholder 2"/>
          <p:cNvSpPr>
            <a:spLocks noGrp="1"/>
          </p:cNvSpPr>
          <p:nvPr>
            <p:ph idx="4294967295"/>
          </p:nvPr>
        </p:nvSpPr>
        <p:spPr>
          <a:xfrm>
            <a:off x="457200" y="2377440"/>
            <a:ext cx="8229600" cy="4525963"/>
          </a:xfrm>
        </p:spPr>
        <p:txBody>
          <a:bodyPr>
            <a:normAutofit/>
          </a:bodyPr>
          <a:lstStyle/>
          <a:p>
            <a:pPr>
              <a:spcBef>
                <a:spcPts val="0"/>
              </a:spcBef>
              <a:spcAft>
                <a:spcPts val="1800"/>
              </a:spcAft>
            </a:pPr>
            <a:r>
              <a:rPr lang="en-US" sz="2800" dirty="0">
                <a:latin typeface="Calibri Light" panose="020F0302020204030204" pitchFamily="34" charset="0"/>
                <a:cs typeface="Calibri Light" panose="020F0302020204030204" pitchFamily="34" charset="0"/>
              </a:rPr>
              <a:t>A business that produces a good is producing something that a consumer can touch, feel, or use to satisfy his or her wants.</a:t>
            </a:r>
          </a:p>
          <a:p>
            <a:pPr>
              <a:spcBef>
                <a:spcPts val="1200"/>
              </a:spcBef>
              <a:spcAft>
                <a:spcPts val="1800"/>
              </a:spcAft>
            </a:pPr>
            <a:r>
              <a:rPr lang="en-US" sz="2800" b="1" dirty="0">
                <a:latin typeface="Calibri" panose="020F0502020204030204" pitchFamily="34" charset="0"/>
                <a:cs typeface="Calibri" panose="020F0502020204030204" pitchFamily="34" charset="0"/>
              </a:rPr>
              <a:t>Example:</a:t>
            </a:r>
            <a:br>
              <a:rPr lang="en-US" sz="2800" b="1" dirty="0">
                <a:latin typeface="Calibri" panose="020F0502020204030204" pitchFamily="34" charset="0"/>
                <a:cs typeface="Calibri" panose="020F0502020204030204" pitchFamily="34" charset="0"/>
              </a:rPr>
            </a:br>
            <a:r>
              <a:rPr lang="en-US" sz="2800" dirty="0">
                <a:latin typeface="Calibri Light" panose="020F0302020204030204" pitchFamily="34" charset="0"/>
                <a:cs typeface="Calibri Light" panose="020F0302020204030204" pitchFamily="34" charset="0"/>
              </a:rPr>
              <a:t>If Sally is hungry for pizza, she may decide to go eat at Paula’s Pizza. Paula is the entrepreneur. She produces a good, pizza.</a:t>
            </a:r>
          </a:p>
        </p:txBody>
      </p:sp>
    </p:spTree>
  </p:cSld>
  <p:clrMapOvr>
    <a:masterClrMapping/>
  </p:clrMapOvr>
  <mc:AlternateContent xmlns:mc="http://schemas.openxmlformats.org/markup-compatibility/2006">
    <mc:Choice xmlns="" xmlns:mv="urn:schemas-microsoft-com:mac:vml" xmlns:mp="http://schemas.microsoft.com/office/mac/powerpoint/2008/main" Requires="mp">
      <mp:transition spd="slow">
        <mp:cube/>
      </mp:transition>
    </mc:Choice>
    <mc:Fallback>
      <p:transition spd="slow">
        <p:cov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6600" b="1" dirty="0">
                <a:ln w="11430"/>
                <a:effectLst>
                  <a:outerShdw blurRad="80000" dist="40000" dir="5040000" algn="tl">
                    <a:srgbClr val="000000">
                      <a:alpha val="0"/>
                    </a:srgbClr>
                  </a:outerShdw>
                </a:effectLst>
                <a:ea typeface="+mj-ea"/>
                <a:cs typeface="+mj-cs"/>
              </a:rPr>
              <a:t>Services</a:t>
            </a:r>
          </a:p>
        </p:txBody>
      </p:sp>
      <p:sp>
        <p:nvSpPr>
          <p:cNvPr id="3" name="Content Placeholder 2"/>
          <p:cNvSpPr>
            <a:spLocks noGrp="1"/>
          </p:cNvSpPr>
          <p:nvPr>
            <p:ph idx="4294967295"/>
          </p:nvPr>
        </p:nvSpPr>
        <p:spPr>
          <a:xfrm>
            <a:off x="457200" y="2377440"/>
            <a:ext cx="8229600" cy="4525963"/>
          </a:xfrm>
        </p:spPr>
        <p:txBody>
          <a:bodyPr>
            <a:normAutofit/>
          </a:bodyPr>
          <a:lstStyle/>
          <a:p>
            <a:pPr>
              <a:lnSpc>
                <a:spcPct val="90000"/>
              </a:lnSpc>
            </a:pPr>
            <a:r>
              <a:rPr lang="en-US" dirty="0"/>
              <a:t>A business that produces a service is providing an action to satisfy a consumer’s wants.</a:t>
            </a:r>
          </a:p>
          <a:p>
            <a:pPr>
              <a:lnSpc>
                <a:spcPct val="90000"/>
              </a:lnSpc>
              <a:spcBef>
                <a:spcPts val="1200"/>
              </a:spcBef>
            </a:pPr>
            <a:r>
              <a:rPr lang="en-US" b="1" dirty="0">
                <a:latin typeface="Calibri" panose="020F0502020204030204" pitchFamily="34" charset="0"/>
                <a:cs typeface="Calibri" panose="020F0502020204030204" pitchFamily="34" charset="0"/>
              </a:rPr>
              <a:t>Example:</a:t>
            </a:r>
            <a:br>
              <a:rPr lang="en-US" b="1" dirty="0">
                <a:latin typeface="Calibri" panose="020F0502020204030204" pitchFamily="34" charset="0"/>
                <a:cs typeface="Calibri" panose="020F0502020204030204" pitchFamily="34" charset="0"/>
              </a:rPr>
            </a:br>
            <a:r>
              <a:rPr lang="en-US" dirty="0"/>
              <a:t>If Mrs. Smith wants her lawn mowed, she might contact Larry’s Lawn Service. Larry is the entrepreneur who owns the business. He produces a service by mowing, raking and cleaning Mrs. Smith’s lawn.</a:t>
            </a:r>
            <a:endParaRPr lang="en-US" dirty="0">
              <a:cs typeface="Calibri"/>
            </a:endParaRPr>
          </a:p>
        </p:txBody>
      </p:sp>
    </p:spTree>
  </p:cSld>
  <p:clrMapOvr>
    <a:masterClrMapping/>
  </p:clrMapOvr>
  <mc:AlternateContent xmlns:mc="http://schemas.openxmlformats.org/markup-compatibility/2006">
    <mc:Choice xmlns="" xmlns:mv="urn:schemas-microsoft-com:mac:vml" xmlns:mp="http://schemas.microsoft.com/office/mac/powerpoint/2008/main" Requires="mp">
      <mp:transition spd="slow">
        <mp:cube/>
      </mp:transition>
    </mc:Choice>
    <mc:Fallback>
      <p:transition spd="slow">
        <p:cov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6600" b="1" dirty="0">
                <a:ln w="11430"/>
                <a:effectLst>
                  <a:outerShdw blurRad="80000" dist="40000" dir="5040000" algn="tl">
                    <a:srgbClr val="000000">
                      <a:alpha val="0"/>
                    </a:srgbClr>
                  </a:outerShdw>
                </a:effectLst>
                <a:ea typeface="+mj-ea"/>
                <a:cs typeface="+mj-cs"/>
              </a:rPr>
              <a:t>Good or Service?</a:t>
            </a:r>
          </a:p>
        </p:txBody>
      </p:sp>
      <p:sp>
        <p:nvSpPr>
          <p:cNvPr id="18435" name="Content Placeholder 2"/>
          <p:cNvSpPr>
            <a:spLocks noGrp="1"/>
          </p:cNvSpPr>
          <p:nvPr>
            <p:ph idx="4294967295"/>
          </p:nvPr>
        </p:nvSpPr>
        <p:spPr>
          <a:xfrm>
            <a:off x="457200" y="2377440"/>
            <a:ext cx="8229600" cy="4525963"/>
          </a:xfrm>
        </p:spPr>
        <p:txBody>
          <a:bodyPr/>
          <a:lstStyle/>
          <a:p>
            <a:r>
              <a:rPr lang="en-US" dirty="0"/>
              <a:t>You are about to see the name of several pet businesses. Just like Arthur, each of these business owners is an entrepreneur.</a:t>
            </a:r>
          </a:p>
          <a:p>
            <a:r>
              <a:rPr lang="en-US" dirty="0"/>
              <a:t>Arthur produced a service by feeding, walking and caring for pets. Those are all actions.</a:t>
            </a:r>
          </a:p>
          <a:p>
            <a:r>
              <a:rPr lang="en-US" dirty="0"/>
              <a:t>You decide whether the business produces a good or a service. Click on the answer to show your choice.</a:t>
            </a:r>
          </a:p>
        </p:txBody>
      </p:sp>
    </p:spTree>
  </p:cSld>
  <p:clrMapOvr>
    <a:masterClrMapping/>
  </p:clrMapOvr>
  <mc:AlternateContent xmlns:mc="http://schemas.openxmlformats.org/markup-compatibility/2006">
    <mc:Choice xmlns="" xmlns:mv="urn:schemas-microsoft-com:mac:vml" xmlns:mp="http://schemas.microsoft.com/office/mac/powerpoint/2008/main" Requires="mp">
      <mp:transition spd="slow">
        <mp:cube/>
      </mp:transition>
    </mc:Choice>
    <mc:Fallback>
      <p:transition spd="slow">
        <p:cov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4294967295"/>
          </p:nvPr>
        </p:nvSpPr>
        <p:spPr>
          <a:xfrm>
            <a:off x="457200" y="4939770"/>
            <a:ext cx="8229600" cy="1689630"/>
          </a:xfrm>
        </p:spPr>
        <p:txBody>
          <a:bodyPr/>
          <a:lstStyle/>
          <a:p>
            <a:pPr marL="0" indent="0">
              <a:buNone/>
            </a:pPr>
            <a:r>
              <a:rPr lang="en-US" dirty="0"/>
              <a:t>Now, it's your turn to decide whether the business produces a good or a service. </a:t>
            </a:r>
            <a:endParaRPr lang="en-US" dirty="0">
              <a:cs typeface="Calibri"/>
            </a:endParaRPr>
          </a:p>
        </p:txBody>
      </p:sp>
      <p:pic>
        <p:nvPicPr>
          <p:cNvPr id="4" name="Picture 3">
            <a:extLst>
              <a:ext uri="{FF2B5EF4-FFF2-40B4-BE49-F238E27FC236}">
                <a16:creationId xmlns:a16="http://schemas.microsoft.com/office/drawing/2014/main" id="{148AFDE3-FAE2-6F4F-9F42-B1B3578879BC}"/>
              </a:ext>
            </a:extLst>
          </p:cNvPr>
          <p:cNvPicPr>
            <a:picLocks noChangeAspect="1"/>
          </p:cNvPicPr>
          <p:nvPr/>
        </p:nvPicPr>
        <p:blipFill>
          <a:blip r:embed="rId2"/>
          <a:stretch>
            <a:fillRect/>
          </a:stretch>
        </p:blipFill>
        <p:spPr>
          <a:xfrm>
            <a:off x="2971800" y="1371600"/>
            <a:ext cx="3200400" cy="3200400"/>
          </a:xfrm>
          <a:prstGeom prst="rect">
            <a:avLst/>
          </a:prstGeom>
        </p:spPr>
      </p:pic>
    </p:spTree>
    <p:extLst>
      <p:ext uri="{BB962C8B-B14F-4D97-AF65-F5344CB8AC3E}">
        <p14:creationId xmlns:p14="http://schemas.microsoft.com/office/powerpoint/2010/main" val="2502626375"/>
      </p:ext>
    </p:extLst>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85800" y="5715000"/>
            <a:ext cx="2286000" cy="784830"/>
          </a:xfrm>
          <a:prstGeom prst="rect">
            <a:avLst/>
          </a:prstGeom>
          <a:noFill/>
          <a:ln w="9525">
            <a:noFill/>
            <a:miter lim="800000"/>
            <a:headEnd/>
            <a:tailEnd/>
          </a:ln>
        </p:spPr>
        <p:txBody>
          <a:bodyPr>
            <a:prstTxWarp prst="textNoShape">
              <a:avLst/>
            </a:prstTxWarp>
            <a:spAutoFit/>
          </a:bodyPr>
          <a:lstStyle/>
          <a:p>
            <a:pPr algn="ctr"/>
            <a:r>
              <a:rPr lang="en-US" sz="4500" b="1" dirty="0">
                <a:latin typeface="Arial Black" panose="020B0604020202020204" pitchFamily="34" charset="0"/>
                <a:ea typeface="Gill Sans Ultra Bold" pitchFamily="-108" charset="0"/>
                <a:cs typeface="Arial Black" panose="020B0604020202020204" pitchFamily="34" charset="0"/>
              </a:rPr>
              <a:t>good</a:t>
            </a:r>
          </a:p>
        </p:txBody>
      </p:sp>
      <p:sp>
        <p:nvSpPr>
          <p:cNvPr id="17" name="TextBox 16"/>
          <p:cNvSpPr txBox="1"/>
          <p:nvPr/>
        </p:nvSpPr>
        <p:spPr>
          <a:xfrm>
            <a:off x="5394960" y="5715000"/>
            <a:ext cx="2819400" cy="784830"/>
          </a:xfrm>
          <a:prstGeom prst="rect">
            <a:avLst/>
          </a:prstGeom>
          <a:noFill/>
        </p:spPr>
        <p:txBody>
          <a:bodyPr>
            <a:spAutoFit/>
          </a:bodyPr>
          <a:lstStyle/>
          <a:p>
            <a:pPr algn="ctr" fontAlgn="auto">
              <a:spcBef>
                <a:spcPts val="0"/>
              </a:spcBef>
              <a:spcAft>
                <a:spcPts val="0"/>
              </a:spcAft>
              <a:defRPr/>
            </a:pPr>
            <a:r>
              <a:rPr lang="en-US" sz="4500" b="1" dirty="0">
                <a:ln>
                  <a:solidFill>
                    <a:srgbClr val="000000"/>
                  </a:solidFill>
                </a:ln>
                <a:latin typeface="Arial Black" panose="020B0604020202020204" pitchFamily="34" charset="0"/>
                <a:ea typeface="+mn-ea"/>
                <a:cs typeface="Arial Black" panose="020B0604020202020204" pitchFamily="34" charset="0"/>
              </a:rPr>
              <a:t>service</a:t>
            </a:r>
          </a:p>
        </p:txBody>
      </p:sp>
      <p:pic>
        <p:nvPicPr>
          <p:cNvPr id="19461" name="Picture 2" descr="C:\Users\marsha\AppData\Local\Microsoft\Windows\Temporary Internet Files\Content.IE5\QAINF9L7\MC900318598[1].wmf"/>
          <p:cNvPicPr>
            <a:picLocks noChangeAspect="1" noChangeArrowheads="1"/>
          </p:cNvPicPr>
          <p:nvPr/>
        </p:nvPicPr>
        <p:blipFill>
          <a:blip r:embed="rId3"/>
          <a:srcRect/>
          <a:stretch>
            <a:fillRect/>
          </a:stretch>
        </p:blipFill>
        <p:spPr bwMode="auto">
          <a:xfrm rot="327824">
            <a:off x="2884065" y="2267654"/>
            <a:ext cx="3375868" cy="3370484"/>
          </a:xfrm>
          <a:prstGeom prst="rect">
            <a:avLst/>
          </a:prstGeom>
          <a:noFill/>
          <a:ln w="9525">
            <a:noFill/>
            <a:miter lim="800000"/>
            <a:headEnd/>
            <a:tailEnd/>
          </a:ln>
        </p:spPr>
      </p:pic>
      <p:sp>
        <p:nvSpPr>
          <p:cNvPr id="7" name="Rectangle 6">
            <a:extLst>
              <a:ext uri="{FF2B5EF4-FFF2-40B4-BE49-F238E27FC236}">
                <a16:creationId xmlns:a16="http://schemas.microsoft.com/office/drawing/2014/main" id="{8CC6FF9C-A5EE-3944-8FD7-B0F6E1EFAB08}"/>
              </a:ext>
            </a:extLst>
          </p:cNvPr>
          <p:cNvSpPr/>
          <p:nvPr/>
        </p:nvSpPr>
        <p:spPr>
          <a:xfrm>
            <a:off x="2508195" y="1069848"/>
            <a:ext cx="4130490" cy="923330"/>
          </a:xfrm>
          <a:prstGeom prst="rect">
            <a:avLst/>
          </a:prstGeom>
          <a:noFill/>
        </p:spPr>
        <p:txBody>
          <a:bodyPr wrap="none">
            <a:spAutoFit/>
            <a:scene3d>
              <a:camera prst="orthographicFront"/>
              <a:lightRig rig="glow" dir="tl">
                <a:rot lat="0" lon="0" rev="5400000"/>
              </a:lightRig>
            </a:scene3d>
            <a:sp3d>
              <a:bevelT w="0" h="0"/>
              <a:contourClr>
                <a:schemeClr val="accent6">
                  <a:shade val="73000"/>
                </a:schemeClr>
              </a:contourClr>
            </a:sp3d>
          </a:bodyPr>
          <a:lstStyle/>
          <a:p>
            <a:pPr algn="ctr" fontAlgn="auto">
              <a:spcBef>
                <a:spcPts val="0"/>
              </a:spcBef>
              <a:spcAft>
                <a:spcPts val="0"/>
              </a:spcAft>
              <a:defRPr/>
            </a:pPr>
            <a:r>
              <a:rPr lang="en-US" sz="5400" b="1" dirty="0">
                <a:ln w="11430"/>
                <a:solidFill>
                  <a:srgbClr val="005CB8"/>
                </a:solidFill>
                <a:effectLst>
                  <a:outerShdw blurRad="80000" dist="40000" dir="5040000" algn="tl">
                    <a:srgbClr val="8BAF00">
                      <a:alpha val="0"/>
                    </a:srgbClr>
                  </a:outerShdw>
                </a:effectLst>
                <a:latin typeface="Calibri" panose="020F0502020204030204" pitchFamily="34" charset="0"/>
                <a:ea typeface="+mn-ea"/>
                <a:cs typeface="Calibri" panose="020F0502020204030204" pitchFamily="34" charset="0"/>
              </a:rPr>
              <a:t>Pet Groomers</a:t>
            </a:r>
          </a:p>
        </p:txBody>
      </p:sp>
    </p:spTree>
  </p:cSld>
  <p:clrMapOvr>
    <a:masterClrMapping/>
  </p:clrMapOvr>
  <mc:AlternateContent xmlns:mc="http://schemas.openxmlformats.org/markup-compatibility/2006">
    <mc:Choice xmlns="" xmlns:mv="urn:schemas-microsoft-com:mac:vml" xmlns:mp="http://schemas.microsoft.com/office/mac/powerpoint/2008/main" Requires="mp">
      <mp:transition spd="slow">
        <mp:cube/>
      </mp:transition>
    </mc:Choice>
    <mc:Fallback>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7"/>
                                        </p:tgtEl>
                                        <p:attrNameLst>
                                          <p:attrName>style.color</p:attrName>
                                        </p:attrNameLst>
                                      </p:cBhvr>
                                      <p:to>
                                        <a:srgbClr val="8CAF00"/>
                                      </p:to>
                                    </p:animClr>
                                  </p:childTnLst>
                                </p:cTn>
                              </p:par>
                              <p:par>
                                <p:cTn id="7" presetID="42" presetClass="path" presetSubtype="0" accel="50000" decel="50000" fill="hold" grpId="0" nodeType="withEffect">
                                  <p:stCondLst>
                                    <p:cond delay="0"/>
                                  </p:stCondLst>
                                  <p:childTnLst>
                                    <p:animMotion origin="layout" path="M 2.77778E-6 7.40741E-7 L -0.25 0.00139 " pathEditMode="relative" rAng="0" ptsTypes="AA">
                                      <p:cBhvr>
                                        <p:cTn id="8" dur="2000" fill="hold"/>
                                        <p:tgtEl>
                                          <p:spTgt spid="17"/>
                                        </p:tgtEl>
                                        <p:attrNameLst>
                                          <p:attrName>ppt_x</p:attrName>
                                          <p:attrName>ppt_y</p:attrName>
                                        </p:attrNameLst>
                                      </p:cBhvr>
                                      <p:rCtr x="-12500" y="69"/>
                                    </p:animMotion>
                                  </p:childTnLst>
                                </p:cTn>
                              </p:par>
                              <p:par>
                                <p:cTn id="9" presetID="6" presetClass="emph" presetSubtype="0" fill="hold" grpId="1" nodeType="withEffect">
                                  <p:stCondLst>
                                    <p:cond delay="0"/>
                                  </p:stCondLst>
                                  <p:childTnLst>
                                    <p:animScale>
                                      <p:cBhvr>
                                        <p:cTn id="10" dur="2000" fill="hold"/>
                                        <p:tgtEl>
                                          <p:spTgt spid="17"/>
                                        </p:tgtEl>
                                      </p:cBhvr>
                                      <p:by x="150000" y="150000"/>
                                    </p:animScale>
                                  </p:childTnLst>
                                </p:cTn>
                              </p:par>
                              <p:par>
                                <p:cTn id="11" presetID="2" presetClass="exit" presetSubtype="4" accel="50000" decel="50000" fill="hold" grpId="0" nodeType="with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84653" y="1069848"/>
            <a:ext cx="3777573" cy="923330"/>
          </a:xfrm>
          <a:prstGeom prst="rect">
            <a:avLst/>
          </a:prstGeom>
          <a:noFill/>
        </p:spPr>
        <p:txBody>
          <a:bodyPr wrap="none">
            <a:spAutoFit/>
            <a:scene3d>
              <a:camera prst="orthographicFront"/>
              <a:lightRig rig="glow" dir="tl">
                <a:rot lat="0" lon="0" rev="5400000"/>
              </a:lightRig>
            </a:scene3d>
            <a:sp3d>
              <a:bevelT w="0" h="0"/>
              <a:contourClr>
                <a:schemeClr val="accent6">
                  <a:shade val="73000"/>
                </a:schemeClr>
              </a:contourClr>
            </a:sp3d>
          </a:bodyPr>
          <a:lstStyle/>
          <a:p>
            <a:pPr algn="ctr" fontAlgn="auto">
              <a:spcBef>
                <a:spcPts val="0"/>
              </a:spcBef>
              <a:spcAft>
                <a:spcPts val="0"/>
              </a:spcAft>
              <a:defRPr/>
            </a:pPr>
            <a:r>
              <a:rPr lang="en-US" sz="5400" b="1" dirty="0">
                <a:ln w="11430"/>
                <a:solidFill>
                  <a:srgbClr val="005CB8"/>
                </a:solidFill>
                <a:effectLst>
                  <a:outerShdw blurRad="80000" dist="40000" dir="5040000" algn="tl">
                    <a:srgbClr val="8BAF00">
                      <a:alpha val="0"/>
                    </a:srgbClr>
                  </a:outerShdw>
                </a:effectLst>
                <a:latin typeface="Calibri" panose="020F0502020204030204" pitchFamily="34" charset="0"/>
                <a:ea typeface="+mn-ea"/>
                <a:cs typeface="Calibri" panose="020F0502020204030204" pitchFamily="34" charset="0"/>
              </a:rPr>
              <a:t>Dog Daycare</a:t>
            </a:r>
          </a:p>
        </p:txBody>
      </p:sp>
      <p:sp>
        <p:nvSpPr>
          <p:cNvPr id="9" name="TextBox 8">
            <a:extLst>
              <a:ext uri="{FF2B5EF4-FFF2-40B4-BE49-F238E27FC236}">
                <a16:creationId xmlns:a16="http://schemas.microsoft.com/office/drawing/2014/main" id="{DD1778A0-2522-A04E-A481-5CA5B8C2B0CE}"/>
              </a:ext>
            </a:extLst>
          </p:cNvPr>
          <p:cNvSpPr txBox="1">
            <a:spLocks noChangeArrowheads="1"/>
          </p:cNvSpPr>
          <p:nvPr/>
        </p:nvSpPr>
        <p:spPr bwMode="auto">
          <a:xfrm>
            <a:off x="685800" y="5715000"/>
            <a:ext cx="2286000" cy="784830"/>
          </a:xfrm>
          <a:prstGeom prst="rect">
            <a:avLst/>
          </a:prstGeom>
          <a:noFill/>
          <a:ln w="9525">
            <a:noFill/>
            <a:miter lim="800000"/>
            <a:headEnd/>
            <a:tailEnd/>
          </a:ln>
        </p:spPr>
        <p:txBody>
          <a:bodyPr>
            <a:prstTxWarp prst="textNoShape">
              <a:avLst/>
            </a:prstTxWarp>
            <a:spAutoFit/>
          </a:bodyPr>
          <a:lstStyle/>
          <a:p>
            <a:pPr algn="ctr"/>
            <a:r>
              <a:rPr lang="en-US" sz="4500" b="1" dirty="0">
                <a:latin typeface="Arial Black" panose="020B0604020202020204" pitchFamily="34" charset="0"/>
                <a:ea typeface="Gill Sans Ultra Bold" pitchFamily="-108" charset="0"/>
                <a:cs typeface="Arial Black" panose="020B0604020202020204" pitchFamily="34" charset="0"/>
              </a:rPr>
              <a:t>good</a:t>
            </a:r>
          </a:p>
        </p:txBody>
      </p:sp>
      <p:sp>
        <p:nvSpPr>
          <p:cNvPr id="10" name="TextBox 9">
            <a:extLst>
              <a:ext uri="{FF2B5EF4-FFF2-40B4-BE49-F238E27FC236}">
                <a16:creationId xmlns:a16="http://schemas.microsoft.com/office/drawing/2014/main" id="{081F43B3-8B8D-EB49-8E33-EBDE84E19E39}"/>
              </a:ext>
            </a:extLst>
          </p:cNvPr>
          <p:cNvSpPr txBox="1"/>
          <p:nvPr/>
        </p:nvSpPr>
        <p:spPr>
          <a:xfrm>
            <a:off x="5394960" y="5715000"/>
            <a:ext cx="2819400" cy="784830"/>
          </a:xfrm>
          <a:prstGeom prst="rect">
            <a:avLst/>
          </a:prstGeom>
          <a:noFill/>
        </p:spPr>
        <p:txBody>
          <a:bodyPr>
            <a:spAutoFit/>
          </a:bodyPr>
          <a:lstStyle/>
          <a:p>
            <a:pPr algn="ctr" fontAlgn="auto">
              <a:spcBef>
                <a:spcPts val="0"/>
              </a:spcBef>
              <a:spcAft>
                <a:spcPts val="0"/>
              </a:spcAft>
              <a:defRPr/>
            </a:pPr>
            <a:r>
              <a:rPr lang="en-US" sz="4500" b="1" dirty="0">
                <a:ln>
                  <a:solidFill>
                    <a:srgbClr val="000000"/>
                  </a:solidFill>
                </a:ln>
                <a:latin typeface="Arial Black" panose="020B0604020202020204" pitchFamily="34" charset="0"/>
                <a:ea typeface="+mn-ea"/>
                <a:cs typeface="Arial Black" panose="020B0604020202020204" pitchFamily="34" charset="0"/>
              </a:rPr>
              <a:t>service</a:t>
            </a:r>
          </a:p>
        </p:txBody>
      </p:sp>
      <p:pic>
        <p:nvPicPr>
          <p:cNvPr id="3" name="Picture 2">
            <a:extLst>
              <a:ext uri="{FF2B5EF4-FFF2-40B4-BE49-F238E27FC236}">
                <a16:creationId xmlns:a16="http://schemas.microsoft.com/office/drawing/2014/main" id="{DB737713-39E9-1B40-A213-35D44B9152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641" y="2285375"/>
            <a:ext cx="5028717" cy="3353425"/>
          </a:xfrm>
          <a:prstGeom prst="rect">
            <a:avLst/>
          </a:prstGeom>
          <a:effectLst>
            <a:outerShdw blurRad="292100" dist="139700" dir="2700000" algn="ctr" rotWithShape="0">
              <a:srgbClr val="000000">
                <a:alpha val="40000"/>
              </a:srgbClr>
            </a:outerShdw>
          </a:effectLst>
        </p:spPr>
      </p:pic>
    </p:spTree>
  </p:cSld>
  <p:clrMapOvr>
    <a:masterClrMapping/>
  </p:clrMapOvr>
  <mc:AlternateContent xmlns:mc="http://schemas.openxmlformats.org/markup-compatibility/2006">
    <mc:Choice xmlns="" xmlns:mv="urn:schemas-microsoft-com:mac:vml" xmlns:mp="http://schemas.microsoft.com/office/mac/powerpoint/2008/main" Requires="mp">
      <mp:transition spd="slow">
        <mp:cube/>
      </mp:transition>
    </mc:Choice>
    <mc:Fallback>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0"/>
                                        </p:tgtEl>
                                        <p:attrNameLst>
                                          <p:attrName>style.color</p:attrName>
                                        </p:attrNameLst>
                                      </p:cBhvr>
                                      <p:to>
                                        <a:srgbClr val="8CAF00"/>
                                      </p:to>
                                    </p:animClr>
                                  </p:childTnLst>
                                </p:cTn>
                              </p:par>
                              <p:par>
                                <p:cTn id="7" presetID="42" presetClass="path" presetSubtype="0" accel="50000" decel="50000" fill="hold" grpId="0" nodeType="withEffect">
                                  <p:stCondLst>
                                    <p:cond delay="0"/>
                                  </p:stCondLst>
                                  <p:childTnLst>
                                    <p:animMotion origin="layout" path="M 2.77778E-6 7.40741E-7 L -0.25 0.00139 " pathEditMode="relative" rAng="0" ptsTypes="AA">
                                      <p:cBhvr>
                                        <p:cTn id="8" dur="2000" fill="hold"/>
                                        <p:tgtEl>
                                          <p:spTgt spid="10"/>
                                        </p:tgtEl>
                                        <p:attrNameLst>
                                          <p:attrName>ppt_x</p:attrName>
                                          <p:attrName>ppt_y</p:attrName>
                                        </p:attrNameLst>
                                      </p:cBhvr>
                                      <p:rCtr x="-12500" y="69"/>
                                    </p:animMotion>
                                  </p:childTnLst>
                                </p:cTn>
                              </p:par>
                              <p:par>
                                <p:cTn id="9" presetID="6" presetClass="emph" presetSubtype="0" fill="hold" grpId="1" nodeType="withEffect">
                                  <p:stCondLst>
                                    <p:cond delay="0"/>
                                  </p:stCondLst>
                                  <p:childTnLst>
                                    <p:animScale>
                                      <p:cBhvr>
                                        <p:cTn id="10" dur="2000" fill="hold"/>
                                        <p:tgtEl>
                                          <p:spTgt spid="10"/>
                                        </p:tgtEl>
                                      </p:cBhvr>
                                      <p:by x="150000" y="150000"/>
                                    </p:animScale>
                                  </p:childTnLst>
                                </p:cTn>
                              </p:par>
                              <p:par>
                                <p:cTn id="11" presetID="2" presetClass="exit" presetSubtype="4" accel="50000" decel="50000" fill="hold" grpId="0" nodeType="with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dog_treats.jpg"/>
          <p:cNvPicPr>
            <a:picLocks noChangeAspect="1"/>
          </p:cNvPicPr>
          <p:nvPr/>
        </p:nvPicPr>
        <p:blipFill>
          <a:blip r:embed="rId2">
            <a:clrChange>
              <a:clrFrom>
                <a:srgbClr val="FFFFFF"/>
              </a:clrFrom>
              <a:clrTo>
                <a:srgbClr val="FFFFFF">
                  <a:alpha val="0"/>
                </a:srgbClr>
              </a:clrTo>
            </a:clrChange>
          </a:blip>
          <a:stretch>
            <a:fillRect/>
          </a:stretch>
        </p:blipFill>
        <p:spPr>
          <a:xfrm rot="495378">
            <a:off x="3328278" y="2381836"/>
            <a:ext cx="2487445" cy="2788011"/>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7DA55119-0AFF-DE41-B26D-2D66107ED081}"/>
              </a:ext>
            </a:extLst>
          </p:cNvPr>
          <p:cNvSpPr txBox="1">
            <a:spLocks noChangeArrowheads="1"/>
          </p:cNvSpPr>
          <p:nvPr/>
        </p:nvSpPr>
        <p:spPr bwMode="auto">
          <a:xfrm>
            <a:off x="685800" y="5715000"/>
            <a:ext cx="2286000" cy="784830"/>
          </a:xfrm>
          <a:prstGeom prst="rect">
            <a:avLst/>
          </a:prstGeom>
          <a:noFill/>
          <a:ln w="9525">
            <a:noFill/>
            <a:miter lim="800000"/>
            <a:headEnd/>
            <a:tailEnd/>
          </a:ln>
        </p:spPr>
        <p:txBody>
          <a:bodyPr>
            <a:prstTxWarp prst="textNoShape">
              <a:avLst/>
            </a:prstTxWarp>
            <a:spAutoFit/>
          </a:bodyPr>
          <a:lstStyle/>
          <a:p>
            <a:pPr algn="ctr"/>
            <a:r>
              <a:rPr lang="en-US" sz="4500" b="1" dirty="0">
                <a:latin typeface="Arial Black" panose="020B0604020202020204" pitchFamily="34" charset="0"/>
                <a:ea typeface="Gill Sans Ultra Bold" pitchFamily="-108" charset="0"/>
                <a:cs typeface="Arial Black" panose="020B0604020202020204" pitchFamily="34" charset="0"/>
              </a:rPr>
              <a:t>good</a:t>
            </a:r>
          </a:p>
        </p:txBody>
      </p:sp>
      <p:sp>
        <p:nvSpPr>
          <p:cNvPr id="11" name="TextBox 10">
            <a:extLst>
              <a:ext uri="{FF2B5EF4-FFF2-40B4-BE49-F238E27FC236}">
                <a16:creationId xmlns:a16="http://schemas.microsoft.com/office/drawing/2014/main" id="{DEDF809A-2CE0-3E45-84FB-08B16ECF3D92}"/>
              </a:ext>
            </a:extLst>
          </p:cNvPr>
          <p:cNvSpPr txBox="1"/>
          <p:nvPr/>
        </p:nvSpPr>
        <p:spPr>
          <a:xfrm>
            <a:off x="5394960" y="5715000"/>
            <a:ext cx="2819400" cy="784830"/>
          </a:xfrm>
          <a:prstGeom prst="rect">
            <a:avLst/>
          </a:prstGeom>
          <a:noFill/>
        </p:spPr>
        <p:txBody>
          <a:bodyPr>
            <a:spAutoFit/>
          </a:bodyPr>
          <a:lstStyle/>
          <a:p>
            <a:pPr algn="ctr" fontAlgn="auto">
              <a:spcBef>
                <a:spcPts val="0"/>
              </a:spcBef>
              <a:spcAft>
                <a:spcPts val="0"/>
              </a:spcAft>
              <a:defRPr/>
            </a:pPr>
            <a:r>
              <a:rPr lang="en-US" sz="4500" b="1" dirty="0">
                <a:ln>
                  <a:solidFill>
                    <a:srgbClr val="000000"/>
                  </a:solidFill>
                </a:ln>
                <a:latin typeface="Arial Black" panose="020B0604020202020204" pitchFamily="34" charset="0"/>
                <a:ea typeface="+mn-ea"/>
                <a:cs typeface="Arial Black" panose="020B0604020202020204" pitchFamily="34" charset="0"/>
              </a:rPr>
              <a:t>service</a:t>
            </a:r>
          </a:p>
        </p:txBody>
      </p:sp>
      <p:sp>
        <p:nvSpPr>
          <p:cNvPr id="8" name="Rectangle 7">
            <a:extLst>
              <a:ext uri="{FF2B5EF4-FFF2-40B4-BE49-F238E27FC236}">
                <a16:creationId xmlns:a16="http://schemas.microsoft.com/office/drawing/2014/main" id="{83C9C865-84AC-D045-8502-732F838D4159}"/>
              </a:ext>
            </a:extLst>
          </p:cNvPr>
          <p:cNvSpPr/>
          <p:nvPr/>
        </p:nvSpPr>
        <p:spPr>
          <a:xfrm>
            <a:off x="1963530" y="1069848"/>
            <a:ext cx="5219827" cy="923330"/>
          </a:xfrm>
          <a:prstGeom prst="rect">
            <a:avLst/>
          </a:prstGeom>
          <a:noFill/>
        </p:spPr>
        <p:txBody>
          <a:bodyPr wrap="none">
            <a:spAutoFit/>
            <a:scene3d>
              <a:camera prst="orthographicFront"/>
              <a:lightRig rig="glow" dir="tl">
                <a:rot lat="0" lon="0" rev="5400000"/>
              </a:lightRig>
            </a:scene3d>
            <a:sp3d>
              <a:bevelT w="0" h="0"/>
              <a:contourClr>
                <a:schemeClr val="accent6">
                  <a:shade val="73000"/>
                </a:schemeClr>
              </a:contourClr>
            </a:sp3d>
          </a:bodyPr>
          <a:lstStyle/>
          <a:p>
            <a:pPr algn="ctr" fontAlgn="auto">
              <a:spcBef>
                <a:spcPts val="0"/>
              </a:spcBef>
              <a:spcAft>
                <a:spcPts val="0"/>
              </a:spcAft>
              <a:defRPr/>
            </a:pPr>
            <a:r>
              <a:rPr lang="en-US" sz="5400" b="1" dirty="0">
                <a:ln w="11430"/>
                <a:solidFill>
                  <a:srgbClr val="005CB8"/>
                </a:solidFill>
                <a:effectLst>
                  <a:outerShdw blurRad="80000" dist="40000" dir="5040000" algn="tl">
                    <a:srgbClr val="8BAF00">
                      <a:alpha val="0"/>
                    </a:srgbClr>
                  </a:outerShdw>
                </a:effectLst>
                <a:latin typeface="Calibri" panose="020F0502020204030204" pitchFamily="34" charset="0"/>
                <a:ea typeface="+mn-ea"/>
                <a:cs typeface="Calibri" panose="020F0502020204030204" pitchFamily="34" charset="0"/>
              </a:rPr>
              <a:t>Lucky Dog Bakery</a:t>
            </a:r>
          </a:p>
        </p:txBody>
      </p:sp>
    </p:spTree>
  </p:cSld>
  <p:clrMapOvr>
    <a:masterClrMapping/>
  </p:clrMapOvr>
  <mc:AlternateContent xmlns:mc="http://schemas.openxmlformats.org/markup-compatibility/2006">
    <mc:Choice xmlns="" xmlns:mv="urn:schemas-microsoft-com:mac:vml" xmlns:mp="http://schemas.microsoft.com/office/mac/powerpoint/2008/main" Requires="mp">
      <mp:transition spd="slow">
        <mp:cube/>
      </mp:transition>
    </mc:Choice>
    <mc:Fallback>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2" nodeType="clickEffect">
                                  <p:stCondLst>
                                    <p:cond delay="0"/>
                                  </p:stCondLst>
                                  <p:childTnLst>
                                    <p:animClr clrSpc="rgb" dir="cw">
                                      <p:cBhvr override="childStyle">
                                        <p:cTn id="6" dur="2000" fill="hold"/>
                                        <p:tgtEl>
                                          <p:spTgt spid="10"/>
                                        </p:tgtEl>
                                        <p:attrNameLst>
                                          <p:attrName>style.color</p:attrName>
                                        </p:attrNameLst>
                                      </p:cBhvr>
                                      <p:to>
                                        <a:srgbClr val="8CAF00"/>
                                      </p:to>
                                    </p:animClr>
                                  </p:childTnLst>
                                </p:cTn>
                              </p:par>
                              <p:par>
                                <p:cTn id="7" presetID="42" presetClass="path" presetSubtype="0" accel="50000" decel="50000" fill="hold" grpId="3" nodeType="withEffect">
                                  <p:stCondLst>
                                    <p:cond delay="0"/>
                                  </p:stCondLst>
                                  <p:childTnLst>
                                    <p:animMotion origin="layout" path="M 0 7.40741E-7 L 0.29167 -0.00162 " pathEditMode="relative" rAng="0" ptsTypes="AA">
                                      <p:cBhvr>
                                        <p:cTn id="8" dur="2000" fill="hold"/>
                                        <p:tgtEl>
                                          <p:spTgt spid="10"/>
                                        </p:tgtEl>
                                        <p:attrNameLst>
                                          <p:attrName>ppt_x</p:attrName>
                                          <p:attrName>ppt_y</p:attrName>
                                        </p:attrNameLst>
                                      </p:cBhvr>
                                      <p:rCtr x="14583" y="-93"/>
                                    </p:animMotion>
                                  </p:childTnLst>
                                </p:cTn>
                              </p:par>
                              <p:par>
                                <p:cTn id="9" presetID="6" presetClass="emph" presetSubtype="0" fill="hold" grpId="1" nodeType="withEffect">
                                  <p:stCondLst>
                                    <p:cond delay="0"/>
                                  </p:stCondLst>
                                  <p:childTnLst>
                                    <p:animScale>
                                      <p:cBhvr>
                                        <p:cTn id="10" dur="2000" fill="hold"/>
                                        <p:tgtEl>
                                          <p:spTgt spid="10"/>
                                        </p:tgtEl>
                                      </p:cBhvr>
                                      <p:by x="150000" y="150000"/>
                                    </p:animScale>
                                  </p:childTnLst>
                                </p:cTn>
                              </p:par>
                              <p:par>
                                <p:cTn id="11" presetID="2" presetClass="exit" presetSubtype="4" fill="hold" grpId="2" nodeType="with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0" grpId="2"/>
      <p:bldP spid="10" grpId="3"/>
      <p:bldP spid="11" grpId="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475455f-c69b-4ff8-acf7-75612f4dc189">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0" ma:contentTypeDescription="Create a new document." ma:contentTypeScope="" ma:versionID="dfcaf296b1bd588bd73adb08cf7d47ca">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b9b2f643d7d147ab63e5deb48b696c83"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32A4-542C-494D-8506-1C720B46413C}">
  <ds:schemaRefs>
    <ds:schemaRef ds:uri="http://schemas.microsoft.com/office/2006/metadata/properties"/>
    <ds:schemaRef ds:uri="http://schemas.microsoft.com/office/infopath/2007/PartnerControls"/>
    <ds:schemaRef ds:uri="e475455f-c69b-4ff8-acf7-75612f4dc189"/>
  </ds:schemaRefs>
</ds:datastoreItem>
</file>

<file path=customXml/itemProps2.xml><?xml version="1.0" encoding="utf-8"?>
<ds:datastoreItem xmlns:ds="http://schemas.openxmlformats.org/officeDocument/2006/customXml" ds:itemID="{3D573403-C109-4615-9D0F-BC23C8B90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0c1190-56bd-4797-9cf7-4990489609e0"/>
    <ds:schemaRef ds:uri="e475455f-c69b-4ff8-acf7-75612f4dc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85DF1F-BC57-4156-92DD-D8D43BF525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747</TotalTime>
  <Words>220</Words>
  <Application>Microsoft Macintosh PowerPoint</Application>
  <PresentationFormat>On-screen Show (4:3)</PresentationFormat>
  <Paragraphs>51</Paragraphs>
  <Slides>12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Arial,Sans-Serif</vt:lpstr>
      <vt:lpstr>Calibri</vt:lpstr>
      <vt:lpstr>Calibri Light</vt:lpstr>
      <vt:lpstr>Office Theme</vt:lpstr>
      <vt:lpstr>Entrepreneurs: In the Business of Goods and Services</vt:lpstr>
      <vt:lpstr>Entrepreneur</vt:lpstr>
      <vt:lpstr>Goods</vt:lpstr>
      <vt:lpstr>Services</vt:lpstr>
      <vt:lpstr>Good or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Chuck Krenzin</cp:lastModifiedBy>
  <cp:revision>142</cp:revision>
  <dcterms:created xsi:type="dcterms:W3CDTF">2012-09-11T15:07:18Z</dcterms:created>
  <dcterms:modified xsi:type="dcterms:W3CDTF">2018-12-27T20:38:04Z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